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embeddings/oleObject1.bin" ContentType="application/vnd.openxmlformats-officedocument.oleObject"/>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9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 id="2147483948" r:id="rId2"/>
    <p:sldMasterId id="2147483984" r:id="rId3"/>
  </p:sldMasterIdLst>
  <p:notesMasterIdLst>
    <p:notesMasterId r:id="rId227"/>
  </p:notesMasterIdLst>
  <p:sldIdLst>
    <p:sldId id="260" r:id="rId4"/>
    <p:sldId id="444" r:id="rId5"/>
    <p:sldId id="262" r:id="rId6"/>
    <p:sldId id="576" r:id="rId7"/>
    <p:sldId id="391" r:id="rId8"/>
    <p:sldId id="264" r:id="rId9"/>
    <p:sldId id="400" r:id="rId10"/>
    <p:sldId id="429" r:id="rId11"/>
    <p:sldId id="266" r:id="rId12"/>
    <p:sldId id="546" r:id="rId13"/>
    <p:sldId id="547" r:id="rId14"/>
    <p:sldId id="548" r:id="rId15"/>
    <p:sldId id="575" r:id="rId16"/>
    <p:sldId id="268" r:id="rId17"/>
    <p:sldId id="403" r:id="rId18"/>
    <p:sldId id="269" r:id="rId19"/>
    <p:sldId id="445" r:id="rId20"/>
    <p:sldId id="419" r:id="rId21"/>
    <p:sldId id="446" r:id="rId22"/>
    <p:sldId id="402" r:id="rId23"/>
    <p:sldId id="271" r:id="rId24"/>
    <p:sldId id="433" r:id="rId25"/>
    <p:sldId id="472" r:id="rId26"/>
    <p:sldId id="274" r:id="rId27"/>
    <p:sldId id="275" r:id="rId28"/>
    <p:sldId id="398" r:id="rId29"/>
    <p:sldId id="279" r:id="rId30"/>
    <p:sldId id="280" r:id="rId31"/>
    <p:sldId id="420" r:id="rId32"/>
    <p:sldId id="421" r:id="rId33"/>
    <p:sldId id="438" r:id="rId34"/>
    <p:sldId id="282" r:id="rId35"/>
    <p:sldId id="399" r:id="rId36"/>
    <p:sldId id="284" r:id="rId37"/>
    <p:sldId id="435" r:id="rId38"/>
    <p:sldId id="285" r:id="rId39"/>
    <p:sldId id="440" r:id="rId40"/>
    <p:sldId id="430" r:id="rId41"/>
    <p:sldId id="447" r:id="rId42"/>
    <p:sldId id="288" r:id="rId43"/>
    <p:sldId id="441" r:id="rId44"/>
    <p:sldId id="289" r:id="rId45"/>
    <p:sldId id="290" r:id="rId46"/>
    <p:sldId id="443" r:id="rId47"/>
    <p:sldId id="291" r:id="rId48"/>
    <p:sldId id="292" r:id="rId49"/>
    <p:sldId id="448" r:id="rId50"/>
    <p:sldId id="294" r:id="rId51"/>
    <p:sldId id="422" r:id="rId52"/>
    <p:sldId id="473" r:id="rId53"/>
    <p:sldId id="297" r:id="rId54"/>
    <p:sldId id="405" r:id="rId55"/>
    <p:sldId id="298" r:id="rId56"/>
    <p:sldId id="299" r:id="rId57"/>
    <p:sldId id="300" r:id="rId58"/>
    <p:sldId id="423" r:id="rId59"/>
    <p:sldId id="424" r:id="rId60"/>
    <p:sldId id="426" r:id="rId61"/>
    <p:sldId id="425" r:id="rId62"/>
    <p:sldId id="428" r:id="rId63"/>
    <p:sldId id="427" r:id="rId64"/>
    <p:sldId id="301" r:id="rId65"/>
    <p:sldId id="302" r:id="rId66"/>
    <p:sldId id="577" r:id="rId67"/>
    <p:sldId id="579" r:id="rId68"/>
    <p:sldId id="584" r:id="rId69"/>
    <p:sldId id="449" r:id="rId70"/>
    <p:sldId id="476" r:id="rId71"/>
    <p:sldId id="477" r:id="rId72"/>
    <p:sldId id="310" r:id="rId73"/>
    <p:sldId id="450" r:id="rId74"/>
    <p:sldId id="580" r:id="rId75"/>
    <p:sldId id="312" r:id="rId76"/>
    <p:sldId id="313" r:id="rId77"/>
    <p:sldId id="590" r:id="rId78"/>
    <p:sldId id="582" r:id="rId79"/>
    <p:sldId id="583" r:id="rId80"/>
    <p:sldId id="565" r:id="rId81"/>
    <p:sldId id="594" r:id="rId82"/>
    <p:sldId id="595" r:id="rId83"/>
    <p:sldId id="451" r:id="rId84"/>
    <p:sldId id="596" r:id="rId85"/>
    <p:sldId id="597" r:id="rId86"/>
    <p:sldId id="598" r:id="rId87"/>
    <p:sldId id="599" r:id="rId88"/>
    <p:sldId id="600" r:id="rId89"/>
    <p:sldId id="601" r:id="rId90"/>
    <p:sldId id="452" r:id="rId91"/>
    <p:sldId id="454" r:id="rId92"/>
    <p:sldId id="609" r:id="rId93"/>
    <p:sldId id="610" r:id="rId94"/>
    <p:sldId id="320" r:id="rId95"/>
    <p:sldId id="566" r:id="rId96"/>
    <p:sldId id="602" r:id="rId97"/>
    <p:sldId id="481" r:id="rId98"/>
    <p:sldId id="567" r:id="rId99"/>
    <p:sldId id="466" r:id="rId100"/>
    <p:sldId id="467" r:id="rId101"/>
    <p:sldId id="568" r:id="rId102"/>
    <p:sldId id="569" r:id="rId103"/>
    <p:sldId id="325" r:id="rId104"/>
    <p:sldId id="326" r:id="rId105"/>
    <p:sldId id="327" r:id="rId106"/>
    <p:sldId id="606" r:id="rId107"/>
    <p:sldId id="608" r:id="rId108"/>
    <p:sldId id="571" r:id="rId109"/>
    <p:sldId id="572" r:id="rId110"/>
    <p:sldId id="535" r:id="rId111"/>
    <p:sldId id="603" r:id="rId112"/>
    <p:sldId id="536" r:id="rId113"/>
    <p:sldId id="604" r:id="rId114"/>
    <p:sldId id="605" r:id="rId115"/>
    <p:sldId id="329" r:id="rId116"/>
    <p:sldId id="330" r:id="rId117"/>
    <p:sldId id="331" r:id="rId118"/>
    <p:sldId id="455" r:id="rId119"/>
    <p:sldId id="514" r:id="rId120"/>
    <p:sldId id="591" r:id="rId121"/>
    <p:sldId id="471" r:id="rId122"/>
    <p:sldId id="439" r:id="rId123"/>
    <p:sldId id="589" r:id="rId124"/>
    <p:sldId id="539" r:id="rId125"/>
    <p:sldId id="592" r:id="rId126"/>
    <p:sldId id="338" r:id="rId127"/>
    <p:sldId id="538" r:id="rId128"/>
    <p:sldId id="340" r:id="rId129"/>
    <p:sldId id="341" r:id="rId130"/>
    <p:sldId id="457" r:id="rId131"/>
    <p:sldId id="486" r:id="rId132"/>
    <p:sldId id="487" r:id="rId133"/>
    <p:sldId id="345" r:id="rId134"/>
    <p:sldId id="488" r:id="rId135"/>
    <p:sldId id="347" r:id="rId136"/>
    <p:sldId id="348" r:id="rId137"/>
    <p:sldId id="350" r:id="rId138"/>
    <p:sldId id="393" r:id="rId139"/>
    <p:sldId id="515" r:id="rId140"/>
    <p:sldId id="516" r:id="rId141"/>
    <p:sldId id="517" r:id="rId142"/>
    <p:sldId id="518" r:id="rId143"/>
    <p:sldId id="521" r:id="rId144"/>
    <p:sldId id="519" r:id="rId145"/>
    <p:sldId id="522" r:id="rId146"/>
    <p:sldId id="523" r:id="rId147"/>
    <p:sldId id="524" r:id="rId148"/>
    <p:sldId id="520" r:id="rId149"/>
    <p:sldId id="525" r:id="rId150"/>
    <p:sldId id="432" r:id="rId151"/>
    <p:sldId id="356" r:id="rId152"/>
    <p:sldId id="593" r:id="rId153"/>
    <p:sldId id="588" r:id="rId154"/>
    <p:sldId id="585" r:id="rId155"/>
    <p:sldId id="587" r:id="rId156"/>
    <p:sldId id="586" r:id="rId157"/>
    <p:sldId id="526" r:id="rId158"/>
    <p:sldId id="527" r:id="rId159"/>
    <p:sldId id="528" r:id="rId160"/>
    <p:sldId id="529" r:id="rId161"/>
    <p:sldId id="360" r:id="rId162"/>
    <p:sldId id="361" r:id="rId163"/>
    <p:sldId id="461" r:id="rId164"/>
    <p:sldId id="462" r:id="rId165"/>
    <p:sldId id="468" r:id="rId166"/>
    <p:sldId id="470" r:id="rId167"/>
    <p:sldId id="366" r:id="rId168"/>
    <p:sldId id="417" r:id="rId169"/>
    <p:sldId id="368" r:id="rId170"/>
    <p:sldId id="530" r:id="rId171"/>
    <p:sldId id="531" r:id="rId172"/>
    <p:sldId id="369" r:id="rId173"/>
    <p:sldId id="370" r:id="rId174"/>
    <p:sldId id="371" r:id="rId175"/>
    <p:sldId id="573" r:id="rId176"/>
    <p:sldId id="574" r:id="rId177"/>
    <p:sldId id="372" r:id="rId178"/>
    <p:sldId id="373" r:id="rId179"/>
    <p:sldId id="394" r:id="rId180"/>
    <p:sldId id="375" r:id="rId181"/>
    <p:sldId id="395" r:id="rId182"/>
    <p:sldId id="378" r:id="rId183"/>
    <p:sldId id="463" r:id="rId184"/>
    <p:sldId id="549" r:id="rId185"/>
    <p:sldId id="550" r:id="rId186"/>
    <p:sldId id="493" r:id="rId187"/>
    <p:sldId id="494" r:id="rId188"/>
    <p:sldId id="495" r:id="rId189"/>
    <p:sldId id="496" r:id="rId190"/>
    <p:sldId id="497" r:id="rId191"/>
    <p:sldId id="498" r:id="rId192"/>
    <p:sldId id="499" r:id="rId193"/>
    <p:sldId id="500" r:id="rId194"/>
    <p:sldId id="502" r:id="rId195"/>
    <p:sldId id="501" r:id="rId196"/>
    <p:sldId id="503" r:id="rId197"/>
    <p:sldId id="504" r:id="rId198"/>
    <p:sldId id="383" r:id="rId199"/>
    <p:sldId id="534" r:id="rId200"/>
    <p:sldId id="384" r:id="rId201"/>
    <p:sldId id="385" r:id="rId202"/>
    <p:sldId id="386" r:id="rId203"/>
    <p:sldId id="387" r:id="rId204"/>
    <p:sldId id="552" r:id="rId205"/>
    <p:sldId id="553" r:id="rId206"/>
    <p:sldId id="554" r:id="rId207"/>
    <p:sldId id="555" r:id="rId208"/>
    <p:sldId id="556" r:id="rId209"/>
    <p:sldId id="557" r:id="rId210"/>
    <p:sldId id="558" r:id="rId211"/>
    <p:sldId id="559" r:id="rId212"/>
    <p:sldId id="560" r:id="rId213"/>
    <p:sldId id="561" r:id="rId214"/>
    <p:sldId id="562" r:id="rId215"/>
    <p:sldId id="563" r:id="rId216"/>
    <p:sldId id="390" r:id="rId217"/>
    <p:sldId id="540" r:id="rId218"/>
    <p:sldId id="541" r:id="rId219"/>
    <p:sldId id="542" r:id="rId220"/>
    <p:sldId id="543" r:id="rId221"/>
    <p:sldId id="544" r:id="rId222"/>
    <p:sldId id="545" r:id="rId223"/>
    <p:sldId id="533" r:id="rId224"/>
    <p:sldId id="532" r:id="rId225"/>
    <p:sldId id="396" r:id="rId2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6699"/>
    <a:srgbClr val="7394FD"/>
    <a:srgbClr val="99CC00"/>
    <a:srgbClr val="0099CC"/>
    <a:srgbClr val="990099"/>
    <a:srgbClr val="CC99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94" autoAdjust="0"/>
    <p:restoredTop sz="86381" autoAdjust="0"/>
  </p:normalViewPr>
  <p:slideViewPr>
    <p:cSldViewPr>
      <p:cViewPr varScale="1">
        <p:scale>
          <a:sx n="103" d="100"/>
          <a:sy n="103" d="100"/>
        </p:scale>
        <p:origin x="-120" y="-416"/>
      </p:cViewPr>
      <p:guideLst>
        <p:guide orient="horz" pos="2160"/>
        <p:guide pos="2880"/>
      </p:guideLst>
    </p:cSldViewPr>
  </p:slideViewPr>
  <p:outlineViewPr>
    <p:cViewPr>
      <p:scale>
        <a:sx n="33" d="100"/>
        <a:sy n="33" d="100"/>
      </p:scale>
      <p:origin x="0" y="7344"/>
    </p:cViewPr>
  </p:outlineViewPr>
  <p:notesTextViewPr>
    <p:cViewPr>
      <p:scale>
        <a:sx n="100" d="100"/>
        <a:sy n="100" d="100"/>
      </p:scale>
      <p:origin x="0" y="0"/>
    </p:cViewPr>
  </p:notesTextViewPr>
  <p:sorterViewPr>
    <p:cViewPr>
      <p:scale>
        <a:sx n="90" d="100"/>
        <a:sy n="90" d="100"/>
      </p:scale>
      <p:origin x="0" y="20874"/>
    </p:cViewPr>
  </p:sorterViewPr>
  <p:notesViewPr>
    <p:cSldViewPr>
      <p:cViewPr>
        <p:scale>
          <a:sx n="100" d="100"/>
          <a:sy n="100" d="100"/>
        </p:scale>
        <p:origin x="-1632" y="22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39.xml"/><Relationship Id="rId143" Type="http://schemas.openxmlformats.org/officeDocument/2006/relationships/slide" Target="slides/slide140.xml"/><Relationship Id="rId144" Type="http://schemas.openxmlformats.org/officeDocument/2006/relationships/slide" Target="slides/slide141.xml"/><Relationship Id="rId145" Type="http://schemas.openxmlformats.org/officeDocument/2006/relationships/slide" Target="slides/slide142.xml"/><Relationship Id="rId146" Type="http://schemas.openxmlformats.org/officeDocument/2006/relationships/slide" Target="slides/slide143.xml"/><Relationship Id="rId147" Type="http://schemas.openxmlformats.org/officeDocument/2006/relationships/slide" Target="slides/slide144.xml"/><Relationship Id="rId148" Type="http://schemas.openxmlformats.org/officeDocument/2006/relationships/slide" Target="slides/slide145.xml"/><Relationship Id="rId149" Type="http://schemas.openxmlformats.org/officeDocument/2006/relationships/slide" Target="slides/slide146.xml"/><Relationship Id="rId180" Type="http://schemas.openxmlformats.org/officeDocument/2006/relationships/slide" Target="slides/slide177.xml"/><Relationship Id="rId181" Type="http://schemas.openxmlformats.org/officeDocument/2006/relationships/slide" Target="slides/slide178.xml"/><Relationship Id="rId182" Type="http://schemas.openxmlformats.org/officeDocument/2006/relationships/slide" Target="slides/slide179.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83" Type="http://schemas.openxmlformats.org/officeDocument/2006/relationships/slide" Target="slides/slide180.xml"/><Relationship Id="rId184" Type="http://schemas.openxmlformats.org/officeDocument/2006/relationships/slide" Target="slides/slide181.xml"/><Relationship Id="rId185" Type="http://schemas.openxmlformats.org/officeDocument/2006/relationships/slide" Target="slides/slide182.xml"/><Relationship Id="rId186" Type="http://schemas.openxmlformats.org/officeDocument/2006/relationships/slide" Target="slides/slide183.xml"/><Relationship Id="rId187" Type="http://schemas.openxmlformats.org/officeDocument/2006/relationships/slide" Target="slides/slide184.xml"/><Relationship Id="rId188" Type="http://schemas.openxmlformats.org/officeDocument/2006/relationships/slide" Target="slides/slide185.xml"/><Relationship Id="rId189" Type="http://schemas.openxmlformats.org/officeDocument/2006/relationships/slide" Target="slides/slide186.xml"/><Relationship Id="rId220" Type="http://schemas.openxmlformats.org/officeDocument/2006/relationships/slide" Target="slides/slide217.xml"/><Relationship Id="rId221" Type="http://schemas.openxmlformats.org/officeDocument/2006/relationships/slide" Target="slides/slide218.xml"/><Relationship Id="rId222" Type="http://schemas.openxmlformats.org/officeDocument/2006/relationships/slide" Target="slides/slide219.xml"/><Relationship Id="rId223" Type="http://schemas.openxmlformats.org/officeDocument/2006/relationships/slide" Target="slides/slide220.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224" Type="http://schemas.openxmlformats.org/officeDocument/2006/relationships/slide" Target="slides/slide221.xml"/><Relationship Id="rId225" Type="http://schemas.openxmlformats.org/officeDocument/2006/relationships/slide" Target="slides/slide222.xml"/><Relationship Id="rId226" Type="http://schemas.openxmlformats.org/officeDocument/2006/relationships/slide" Target="slides/slide223.xml"/><Relationship Id="rId227" Type="http://schemas.openxmlformats.org/officeDocument/2006/relationships/notesMaster" Target="notesMasters/notesMaster1.xml"/><Relationship Id="rId228" Type="http://schemas.openxmlformats.org/officeDocument/2006/relationships/printerSettings" Target="printerSettings/printerSettings1.bin"/><Relationship Id="rId229" Type="http://schemas.openxmlformats.org/officeDocument/2006/relationships/presProps" Target="presProps.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150" Type="http://schemas.openxmlformats.org/officeDocument/2006/relationships/slide" Target="slides/slide147.xml"/><Relationship Id="rId151" Type="http://schemas.openxmlformats.org/officeDocument/2006/relationships/slide" Target="slides/slide148.xml"/><Relationship Id="rId152" Type="http://schemas.openxmlformats.org/officeDocument/2006/relationships/slide" Target="slides/slide14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53" Type="http://schemas.openxmlformats.org/officeDocument/2006/relationships/slide" Target="slides/slide150.xml"/><Relationship Id="rId154" Type="http://schemas.openxmlformats.org/officeDocument/2006/relationships/slide" Target="slides/slide151.xml"/><Relationship Id="rId155" Type="http://schemas.openxmlformats.org/officeDocument/2006/relationships/slide" Target="slides/slide152.xml"/><Relationship Id="rId156" Type="http://schemas.openxmlformats.org/officeDocument/2006/relationships/slide" Target="slides/slide153.xml"/><Relationship Id="rId157" Type="http://schemas.openxmlformats.org/officeDocument/2006/relationships/slide" Target="slides/slide154.xml"/><Relationship Id="rId158" Type="http://schemas.openxmlformats.org/officeDocument/2006/relationships/slide" Target="slides/slide155.xml"/><Relationship Id="rId159" Type="http://schemas.openxmlformats.org/officeDocument/2006/relationships/slide" Target="slides/slide156.xml"/><Relationship Id="rId190" Type="http://schemas.openxmlformats.org/officeDocument/2006/relationships/slide" Target="slides/slide187.xml"/><Relationship Id="rId191" Type="http://schemas.openxmlformats.org/officeDocument/2006/relationships/slide" Target="slides/slide188.xml"/><Relationship Id="rId192" Type="http://schemas.openxmlformats.org/officeDocument/2006/relationships/slide" Target="slides/slide189.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193" Type="http://schemas.openxmlformats.org/officeDocument/2006/relationships/slide" Target="slides/slide190.xml"/><Relationship Id="rId194" Type="http://schemas.openxmlformats.org/officeDocument/2006/relationships/slide" Target="slides/slide191.xml"/><Relationship Id="rId195" Type="http://schemas.openxmlformats.org/officeDocument/2006/relationships/slide" Target="slides/slide192.xml"/><Relationship Id="rId196" Type="http://schemas.openxmlformats.org/officeDocument/2006/relationships/slide" Target="slides/slide193.xml"/><Relationship Id="rId197" Type="http://schemas.openxmlformats.org/officeDocument/2006/relationships/slide" Target="slides/slide194.xml"/><Relationship Id="rId198" Type="http://schemas.openxmlformats.org/officeDocument/2006/relationships/slide" Target="slides/slide195.xml"/><Relationship Id="rId199" Type="http://schemas.openxmlformats.org/officeDocument/2006/relationships/slide" Target="slides/slide196.xml"/><Relationship Id="rId230" Type="http://schemas.openxmlformats.org/officeDocument/2006/relationships/viewProps" Target="viewProps.xml"/><Relationship Id="rId231" Type="http://schemas.openxmlformats.org/officeDocument/2006/relationships/theme" Target="theme/theme1.xml"/><Relationship Id="rId232" Type="http://schemas.openxmlformats.org/officeDocument/2006/relationships/tableStyles" Target="tableStyles.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slide" Target="slides/slide119.xml"/><Relationship Id="rId123" Type="http://schemas.openxmlformats.org/officeDocument/2006/relationships/slide" Target="slides/slide120.xml"/><Relationship Id="rId124" Type="http://schemas.openxmlformats.org/officeDocument/2006/relationships/slide" Target="slides/slide121.xml"/><Relationship Id="rId125" Type="http://schemas.openxmlformats.org/officeDocument/2006/relationships/slide" Target="slides/slide122.xml"/><Relationship Id="rId126" Type="http://schemas.openxmlformats.org/officeDocument/2006/relationships/slide" Target="slides/slide123.xml"/><Relationship Id="rId127" Type="http://schemas.openxmlformats.org/officeDocument/2006/relationships/slide" Target="slides/slide124.xml"/><Relationship Id="rId128" Type="http://schemas.openxmlformats.org/officeDocument/2006/relationships/slide" Target="slides/slide125.xml"/><Relationship Id="rId129" Type="http://schemas.openxmlformats.org/officeDocument/2006/relationships/slide" Target="slides/slide126.xml"/><Relationship Id="rId160" Type="http://schemas.openxmlformats.org/officeDocument/2006/relationships/slide" Target="slides/slide157.xml"/><Relationship Id="rId161" Type="http://schemas.openxmlformats.org/officeDocument/2006/relationships/slide" Target="slides/slide158.xml"/><Relationship Id="rId162" Type="http://schemas.openxmlformats.org/officeDocument/2006/relationships/slide" Target="slides/slide15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63" Type="http://schemas.openxmlformats.org/officeDocument/2006/relationships/slide" Target="slides/slide160.xml"/><Relationship Id="rId164" Type="http://schemas.openxmlformats.org/officeDocument/2006/relationships/slide" Target="slides/slide161.xml"/><Relationship Id="rId165" Type="http://schemas.openxmlformats.org/officeDocument/2006/relationships/slide" Target="slides/slide162.xml"/><Relationship Id="rId166" Type="http://schemas.openxmlformats.org/officeDocument/2006/relationships/slide" Target="slides/slide163.xml"/><Relationship Id="rId167" Type="http://schemas.openxmlformats.org/officeDocument/2006/relationships/slide" Target="slides/slide164.xml"/><Relationship Id="rId168" Type="http://schemas.openxmlformats.org/officeDocument/2006/relationships/slide" Target="slides/slide165.xml"/><Relationship Id="rId169" Type="http://schemas.openxmlformats.org/officeDocument/2006/relationships/slide" Target="slides/slide166.xml"/><Relationship Id="rId200" Type="http://schemas.openxmlformats.org/officeDocument/2006/relationships/slide" Target="slides/slide197.xml"/><Relationship Id="rId201" Type="http://schemas.openxmlformats.org/officeDocument/2006/relationships/slide" Target="slides/slide198.xml"/><Relationship Id="rId202" Type="http://schemas.openxmlformats.org/officeDocument/2006/relationships/slide" Target="slides/slide199.xml"/><Relationship Id="rId203" Type="http://schemas.openxmlformats.org/officeDocument/2006/relationships/slide" Target="slides/slide200.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204" Type="http://schemas.openxmlformats.org/officeDocument/2006/relationships/slide" Target="slides/slide201.xml"/><Relationship Id="rId205" Type="http://schemas.openxmlformats.org/officeDocument/2006/relationships/slide" Target="slides/slide202.xml"/><Relationship Id="rId206" Type="http://schemas.openxmlformats.org/officeDocument/2006/relationships/slide" Target="slides/slide203.xml"/><Relationship Id="rId207" Type="http://schemas.openxmlformats.org/officeDocument/2006/relationships/slide" Target="slides/slide204.xml"/><Relationship Id="rId208" Type="http://schemas.openxmlformats.org/officeDocument/2006/relationships/slide" Target="slides/slide205.xml"/><Relationship Id="rId209" Type="http://schemas.openxmlformats.org/officeDocument/2006/relationships/slide" Target="slides/slide206.xml"/><Relationship Id="rId130" Type="http://schemas.openxmlformats.org/officeDocument/2006/relationships/slide" Target="slides/slide127.xml"/><Relationship Id="rId131" Type="http://schemas.openxmlformats.org/officeDocument/2006/relationships/slide" Target="slides/slide128.xml"/><Relationship Id="rId132" Type="http://schemas.openxmlformats.org/officeDocument/2006/relationships/slide" Target="slides/slide129.xml"/><Relationship Id="rId133" Type="http://schemas.openxmlformats.org/officeDocument/2006/relationships/slide" Target="slides/slide130.xml"/><Relationship Id="rId134" Type="http://schemas.openxmlformats.org/officeDocument/2006/relationships/slide" Target="slides/slide131.xml"/><Relationship Id="rId135" Type="http://schemas.openxmlformats.org/officeDocument/2006/relationships/slide" Target="slides/slide132.xml"/><Relationship Id="rId136" Type="http://schemas.openxmlformats.org/officeDocument/2006/relationships/slide" Target="slides/slide133.xml"/><Relationship Id="rId137" Type="http://schemas.openxmlformats.org/officeDocument/2006/relationships/slide" Target="slides/slide134.xml"/><Relationship Id="rId138" Type="http://schemas.openxmlformats.org/officeDocument/2006/relationships/slide" Target="slides/slide135.xml"/><Relationship Id="rId139" Type="http://schemas.openxmlformats.org/officeDocument/2006/relationships/slide" Target="slides/slide136.xml"/><Relationship Id="rId170" Type="http://schemas.openxmlformats.org/officeDocument/2006/relationships/slide" Target="slides/slide167.xml"/><Relationship Id="rId171" Type="http://schemas.openxmlformats.org/officeDocument/2006/relationships/slide" Target="slides/slide168.xml"/><Relationship Id="rId172" Type="http://schemas.openxmlformats.org/officeDocument/2006/relationships/slide" Target="slides/slide169.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173" Type="http://schemas.openxmlformats.org/officeDocument/2006/relationships/slide" Target="slides/slide170.xml"/><Relationship Id="rId174" Type="http://schemas.openxmlformats.org/officeDocument/2006/relationships/slide" Target="slides/slide171.xml"/><Relationship Id="rId175" Type="http://schemas.openxmlformats.org/officeDocument/2006/relationships/slide" Target="slides/slide172.xml"/><Relationship Id="rId176" Type="http://schemas.openxmlformats.org/officeDocument/2006/relationships/slide" Target="slides/slide173.xml"/><Relationship Id="rId177" Type="http://schemas.openxmlformats.org/officeDocument/2006/relationships/slide" Target="slides/slide174.xml"/><Relationship Id="rId178" Type="http://schemas.openxmlformats.org/officeDocument/2006/relationships/slide" Target="slides/slide175.xml"/><Relationship Id="rId179" Type="http://schemas.openxmlformats.org/officeDocument/2006/relationships/slide" Target="slides/slide176.xml"/><Relationship Id="rId210" Type="http://schemas.openxmlformats.org/officeDocument/2006/relationships/slide" Target="slides/slide207.xml"/><Relationship Id="rId211" Type="http://schemas.openxmlformats.org/officeDocument/2006/relationships/slide" Target="slides/slide208.xml"/><Relationship Id="rId212" Type="http://schemas.openxmlformats.org/officeDocument/2006/relationships/slide" Target="slides/slide209.xml"/><Relationship Id="rId213" Type="http://schemas.openxmlformats.org/officeDocument/2006/relationships/slide" Target="slides/slide210.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214" Type="http://schemas.openxmlformats.org/officeDocument/2006/relationships/slide" Target="slides/slide211.xml"/><Relationship Id="rId215" Type="http://schemas.openxmlformats.org/officeDocument/2006/relationships/slide" Target="slides/slide212.xml"/><Relationship Id="rId216" Type="http://schemas.openxmlformats.org/officeDocument/2006/relationships/slide" Target="slides/slide213.xml"/><Relationship Id="rId217" Type="http://schemas.openxmlformats.org/officeDocument/2006/relationships/slide" Target="slides/slide214.xml"/><Relationship Id="rId218" Type="http://schemas.openxmlformats.org/officeDocument/2006/relationships/slide" Target="slides/slide215.xml"/><Relationship Id="rId219" Type="http://schemas.openxmlformats.org/officeDocument/2006/relationships/slide" Target="slides/slide2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40" Type="http://schemas.openxmlformats.org/officeDocument/2006/relationships/slide" Target="slides/slide137.xml"/><Relationship Id="rId141" Type="http://schemas.openxmlformats.org/officeDocument/2006/relationships/slide" Target="slides/slide1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93836942257218"/>
          <c:y val="0.07296875"/>
          <c:w val="0.756048392388456"/>
          <c:h val="0.779178395669294"/>
        </c:manualLayout>
      </c:layout>
      <c:lineChart>
        <c:grouping val="standard"/>
        <c:varyColors val="0"/>
        <c:ser>
          <c:idx val="0"/>
          <c:order val="0"/>
          <c:tx>
            <c:strRef>
              <c:f>Sheet1!$B$1</c:f>
              <c:strCache>
                <c:ptCount val="1"/>
                <c:pt idx="0">
                  <c:v>High School Males</c:v>
                </c:pt>
              </c:strCache>
            </c:strRef>
          </c:tx>
          <c:marker>
            <c:symbol val="none"/>
          </c:marker>
          <c:cat>
            <c:numRef>
              <c:f>Sheet1!$A$2:$A$12</c:f>
              <c:numCache>
                <c:formatCode>General</c:formatCode>
                <c:ptCount val="11"/>
                <c:pt idx="0">
                  <c:v>1991.0</c:v>
                </c:pt>
                <c:pt idx="1">
                  <c:v>1993.0</c:v>
                </c:pt>
                <c:pt idx="2">
                  <c:v>1995.0</c:v>
                </c:pt>
                <c:pt idx="3">
                  <c:v>1997.0</c:v>
                </c:pt>
                <c:pt idx="4">
                  <c:v>1999.0</c:v>
                </c:pt>
                <c:pt idx="5">
                  <c:v>2001.0</c:v>
                </c:pt>
                <c:pt idx="6">
                  <c:v>2003.0</c:v>
                </c:pt>
                <c:pt idx="7">
                  <c:v>2005.0</c:v>
                </c:pt>
                <c:pt idx="8">
                  <c:v>2007.0</c:v>
                </c:pt>
                <c:pt idx="9">
                  <c:v>2009.0</c:v>
                </c:pt>
                <c:pt idx="10">
                  <c:v>2011.0</c:v>
                </c:pt>
              </c:numCache>
            </c:numRef>
          </c:cat>
          <c:val>
            <c:numRef>
              <c:f>Sheet1!$B$2:$B$12</c:f>
              <c:numCache>
                <c:formatCode>0.00%</c:formatCode>
                <c:ptCount val="11"/>
                <c:pt idx="0">
                  <c:v>0.545</c:v>
                </c:pt>
                <c:pt idx="1">
                  <c:v>0.592</c:v>
                </c:pt>
                <c:pt idx="2">
                  <c:v>0.605000000000001</c:v>
                </c:pt>
                <c:pt idx="3">
                  <c:v>0.625000000000002</c:v>
                </c:pt>
                <c:pt idx="4">
                  <c:v>0.655000000000002</c:v>
                </c:pt>
                <c:pt idx="5">
                  <c:v>0.651000000000002</c:v>
                </c:pt>
                <c:pt idx="6">
                  <c:v>0.688000000000001</c:v>
                </c:pt>
                <c:pt idx="7">
                  <c:v>0.700000000000001</c:v>
                </c:pt>
                <c:pt idx="8">
                  <c:v>0.685000000000001</c:v>
                </c:pt>
                <c:pt idx="9">
                  <c:v>0.686000000000001</c:v>
                </c:pt>
                <c:pt idx="10" formatCode="0%">
                  <c:v>0.670000000000003</c:v>
                </c:pt>
              </c:numCache>
            </c:numRef>
          </c:val>
          <c:smooth val="0"/>
        </c:ser>
        <c:ser>
          <c:idx val="1"/>
          <c:order val="1"/>
          <c:tx>
            <c:strRef>
              <c:f>Sheet1!$C$1</c:f>
              <c:strCache>
                <c:ptCount val="1"/>
                <c:pt idx="0">
                  <c:v>High School Females</c:v>
                </c:pt>
              </c:strCache>
            </c:strRef>
          </c:tx>
          <c:marker>
            <c:symbol val="none"/>
          </c:marker>
          <c:cat>
            <c:numRef>
              <c:f>Sheet1!$A$2:$A$12</c:f>
              <c:numCache>
                <c:formatCode>General</c:formatCode>
                <c:ptCount val="11"/>
                <c:pt idx="0">
                  <c:v>1991.0</c:v>
                </c:pt>
                <c:pt idx="1">
                  <c:v>1993.0</c:v>
                </c:pt>
                <c:pt idx="2">
                  <c:v>1995.0</c:v>
                </c:pt>
                <c:pt idx="3">
                  <c:v>1997.0</c:v>
                </c:pt>
                <c:pt idx="4">
                  <c:v>1999.0</c:v>
                </c:pt>
                <c:pt idx="5">
                  <c:v>2001.0</c:v>
                </c:pt>
                <c:pt idx="6">
                  <c:v>2003.0</c:v>
                </c:pt>
                <c:pt idx="7">
                  <c:v>2005.0</c:v>
                </c:pt>
                <c:pt idx="8">
                  <c:v>2007.0</c:v>
                </c:pt>
                <c:pt idx="9">
                  <c:v>2009.0</c:v>
                </c:pt>
                <c:pt idx="10">
                  <c:v>2011.0</c:v>
                </c:pt>
              </c:numCache>
            </c:numRef>
          </c:cat>
          <c:val>
            <c:numRef>
              <c:f>Sheet1!$C$2:$C$12</c:f>
              <c:numCache>
                <c:formatCode>0.00%</c:formatCode>
                <c:ptCount val="11"/>
                <c:pt idx="0">
                  <c:v>0.380000000000001</c:v>
                </c:pt>
                <c:pt idx="1">
                  <c:v>0.46</c:v>
                </c:pt>
                <c:pt idx="2">
                  <c:v>0.486</c:v>
                </c:pt>
                <c:pt idx="3">
                  <c:v>0.508</c:v>
                </c:pt>
                <c:pt idx="4">
                  <c:v>0.507</c:v>
                </c:pt>
                <c:pt idx="5">
                  <c:v>0.513</c:v>
                </c:pt>
                <c:pt idx="6">
                  <c:v>0.574</c:v>
                </c:pt>
                <c:pt idx="7">
                  <c:v>0.559</c:v>
                </c:pt>
                <c:pt idx="8">
                  <c:v>0.549</c:v>
                </c:pt>
                <c:pt idx="9">
                  <c:v>0.539</c:v>
                </c:pt>
                <c:pt idx="10">
                  <c:v>0.536</c:v>
                </c:pt>
              </c:numCache>
            </c:numRef>
          </c:val>
          <c:smooth val="0"/>
        </c:ser>
        <c:dLbls>
          <c:showLegendKey val="0"/>
          <c:showVal val="0"/>
          <c:showCatName val="0"/>
          <c:showSerName val="0"/>
          <c:showPercent val="0"/>
          <c:showBubbleSize val="0"/>
        </c:dLbls>
        <c:marker val="1"/>
        <c:smooth val="0"/>
        <c:axId val="-2115402712"/>
        <c:axId val="-2115465480"/>
      </c:lineChart>
      <c:catAx>
        <c:axId val="-2115402712"/>
        <c:scaling>
          <c:orientation val="minMax"/>
        </c:scaling>
        <c:delete val="0"/>
        <c:axPos val="b"/>
        <c:numFmt formatCode="General" sourceLinked="1"/>
        <c:majorTickMark val="out"/>
        <c:minorTickMark val="none"/>
        <c:tickLblPos val="nextTo"/>
        <c:crossAx val="-2115465480"/>
        <c:crosses val="autoZero"/>
        <c:auto val="1"/>
        <c:lblAlgn val="ctr"/>
        <c:lblOffset val="100"/>
        <c:noMultiLvlLbl val="0"/>
      </c:catAx>
      <c:valAx>
        <c:axId val="-2115465480"/>
        <c:scaling>
          <c:orientation val="minMax"/>
        </c:scaling>
        <c:delete val="0"/>
        <c:axPos val="l"/>
        <c:majorGridlines/>
        <c:numFmt formatCode="0.00%" sourceLinked="1"/>
        <c:majorTickMark val="out"/>
        <c:minorTickMark val="none"/>
        <c:tickLblPos val="nextTo"/>
        <c:crossAx val="-2115402712"/>
        <c:crosses val="autoZero"/>
        <c:crossBetween val="between"/>
      </c:valAx>
    </c:plotArea>
    <c:legend>
      <c:legendPos val="r"/>
      <c:layout>
        <c:manualLayout>
          <c:xMode val="edge"/>
          <c:yMode val="edge"/>
          <c:x val="0.642353245507774"/>
          <c:y val="0.297729084645669"/>
          <c:w val="0.322235640016152"/>
          <c:h val="0.41193061023622"/>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barChart>
        <c:barDir val="col"/>
        <c:grouping val="clustered"/>
        <c:varyColors val="0"/>
        <c:ser>
          <c:idx val="0"/>
          <c:order val="0"/>
          <c:tx>
            <c:strRef>
              <c:f>Sheet3!$B$21</c:f>
              <c:strCache>
                <c:ptCount val="1"/>
                <c:pt idx="0">
                  <c:v>Indicated outcomes only</c:v>
                </c:pt>
              </c:strCache>
            </c:strRef>
          </c:tx>
          <c:invertIfNegative val="0"/>
          <c:cat>
            <c:strRef>
              <c:f>Sheet3!$C$20:$D$20</c:f>
              <c:strCache>
                <c:ptCount val="2"/>
                <c:pt idx="0">
                  <c:v>Lower coverage scenario</c:v>
                </c:pt>
                <c:pt idx="1">
                  <c:v>Higher coverage scenario</c:v>
                </c:pt>
              </c:strCache>
            </c:strRef>
          </c:cat>
          <c:val>
            <c:numRef>
              <c:f>Sheet3!$C$21:$D$21</c:f>
              <c:numCache>
                <c:formatCode>General</c:formatCode>
                <c:ptCount val="2"/>
                <c:pt idx="0">
                  <c:v>68200.0</c:v>
                </c:pt>
                <c:pt idx="1">
                  <c:v>134800.0</c:v>
                </c:pt>
              </c:numCache>
            </c:numRef>
          </c:val>
        </c:ser>
        <c:ser>
          <c:idx val="1"/>
          <c:order val="1"/>
          <c:tx>
            <c:strRef>
              <c:f>Sheet3!$B$22</c:f>
              <c:strCache>
                <c:ptCount val="1"/>
                <c:pt idx="0">
                  <c:v>All outcomes</c:v>
                </c:pt>
              </c:strCache>
            </c:strRef>
          </c:tx>
          <c:spPr>
            <a:solidFill>
              <a:srgbClr val="00B050"/>
            </a:solidFill>
          </c:spPr>
          <c:invertIfNegative val="0"/>
          <c:cat>
            <c:strRef>
              <c:f>Sheet3!$C$20:$D$20</c:f>
              <c:strCache>
                <c:ptCount val="2"/>
                <c:pt idx="0">
                  <c:v>Lower coverage scenario</c:v>
                </c:pt>
                <c:pt idx="1">
                  <c:v>Higher coverage scenario</c:v>
                </c:pt>
              </c:strCache>
            </c:strRef>
          </c:cat>
          <c:val>
            <c:numRef>
              <c:f>Sheet3!$C$22:$D$22</c:f>
              <c:numCache>
                <c:formatCode>General</c:formatCode>
                <c:ptCount val="2"/>
                <c:pt idx="0">
                  <c:v>41400.0</c:v>
                </c:pt>
                <c:pt idx="1">
                  <c:v>80900.0</c:v>
                </c:pt>
              </c:numCache>
            </c:numRef>
          </c:val>
        </c:ser>
        <c:dLbls>
          <c:showLegendKey val="0"/>
          <c:showVal val="0"/>
          <c:showCatName val="0"/>
          <c:showSerName val="0"/>
          <c:showPercent val="0"/>
          <c:showBubbleSize val="0"/>
        </c:dLbls>
        <c:gapWidth val="150"/>
        <c:axId val="-2063728392"/>
        <c:axId val="-2062259592"/>
      </c:barChart>
      <c:catAx>
        <c:axId val="-2063728392"/>
        <c:scaling>
          <c:orientation val="minMax"/>
        </c:scaling>
        <c:delete val="0"/>
        <c:axPos val="b"/>
        <c:majorTickMark val="out"/>
        <c:minorTickMark val="none"/>
        <c:tickLblPos val="nextTo"/>
        <c:spPr>
          <a:ln>
            <a:solidFill>
              <a:srgbClr val="000818"/>
            </a:solidFill>
          </a:ln>
        </c:spPr>
        <c:txPr>
          <a:bodyPr/>
          <a:lstStyle/>
          <a:p>
            <a:pPr>
              <a:defRPr sz="1400">
                <a:solidFill>
                  <a:srgbClr val="000818"/>
                </a:solidFill>
              </a:defRPr>
            </a:pPr>
            <a:endParaRPr lang="en-US"/>
          </a:p>
        </c:txPr>
        <c:crossAx val="-2062259592"/>
        <c:crosses val="autoZero"/>
        <c:auto val="1"/>
        <c:lblAlgn val="ctr"/>
        <c:lblOffset val="100"/>
        <c:noMultiLvlLbl val="0"/>
      </c:catAx>
      <c:valAx>
        <c:axId val="-2062259592"/>
        <c:scaling>
          <c:orientation val="minMax"/>
        </c:scaling>
        <c:delete val="0"/>
        <c:axPos val="l"/>
        <c:title>
          <c:tx>
            <c:rich>
              <a:bodyPr rot="-5400000" vert="horz"/>
              <a:lstStyle/>
              <a:p>
                <a:pPr>
                  <a:defRPr sz="1400">
                    <a:solidFill>
                      <a:srgbClr val="000818"/>
                    </a:solidFill>
                  </a:defRPr>
                </a:pPr>
                <a:r>
                  <a:rPr lang="en-US" sz="1400">
                    <a:solidFill>
                      <a:srgbClr val="000818"/>
                    </a:solidFill>
                  </a:rPr>
                  <a:t>Cost per QALY gained</a:t>
                </a:r>
              </a:p>
            </c:rich>
          </c:tx>
          <c:overlay val="0"/>
        </c:title>
        <c:numFmt formatCode="&quot;$&quot;#,##0" sourceLinked="0"/>
        <c:majorTickMark val="out"/>
        <c:minorTickMark val="none"/>
        <c:tickLblPos val="nextTo"/>
        <c:spPr>
          <a:ln>
            <a:solidFill>
              <a:srgbClr val="000818"/>
            </a:solidFill>
          </a:ln>
        </c:spPr>
        <c:txPr>
          <a:bodyPr/>
          <a:lstStyle/>
          <a:p>
            <a:pPr>
              <a:defRPr sz="1400">
                <a:solidFill>
                  <a:srgbClr val="000818"/>
                </a:solidFill>
              </a:defRPr>
            </a:pPr>
            <a:endParaRPr lang="en-US"/>
          </a:p>
        </c:txPr>
        <c:crossAx val="-2063728392"/>
        <c:crosses val="autoZero"/>
        <c:crossBetween val="between"/>
      </c:valAx>
    </c:plotArea>
    <c:legend>
      <c:legendPos val="t"/>
      <c:overlay val="0"/>
      <c:txPr>
        <a:bodyPr/>
        <a:lstStyle/>
        <a:p>
          <a:pPr>
            <a:defRPr sz="1400">
              <a:solidFill>
                <a:srgbClr val="000818"/>
              </a:solidFill>
            </a:defRPr>
          </a:pPr>
          <a:endParaRPr lang="en-US"/>
        </a:p>
      </c:txPr>
    </c:legend>
    <c:plotVisOnly val="1"/>
    <c:dispBlanksAs val="gap"/>
    <c:showDLblsOverMax val="0"/>
  </c:chart>
  <c:spPr>
    <a:solidFill>
      <a:srgbClr val="FFFFFF"/>
    </a:soli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C6C46-D1E9-4C79-8018-6CD0F6716545}" type="doc">
      <dgm:prSet loTypeId="urn:microsoft.com/office/officeart/2005/8/layout/default#1" loCatId="list" qsTypeId="urn:microsoft.com/office/officeart/2005/8/quickstyle/simple1" qsCatId="simple" csTypeId="urn:microsoft.com/office/officeart/2005/8/colors/accent1_2" csCatId="accent1" phldr="1"/>
      <dgm:spPr/>
    </dgm:pt>
    <dgm:pt modelId="{84219D5F-94F9-413D-A5BD-E4CCD2DDD2C2}">
      <dgm:prSet phldrT="[Text]"/>
      <dgm:spPr>
        <a:gradFill rotWithShape="0">
          <a:gsLst>
            <a:gs pos="0">
              <a:schemeClr val="accent2">
                <a:lumMod val="75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gm:spPr>
      <dgm:t>
        <a:bodyPr/>
        <a:lstStyle/>
        <a:p>
          <a:r>
            <a:rPr lang="en-US" dirty="0" smtClean="0"/>
            <a:t>Incidence</a:t>
          </a:r>
          <a:endParaRPr lang="en-US" dirty="0"/>
        </a:p>
      </dgm:t>
    </dgm:pt>
    <dgm:pt modelId="{B7F9AB35-0882-431F-83D2-7527CA21B220}" type="parTrans" cxnId="{8BA943CA-A99A-4081-8DD3-43754BA984A1}">
      <dgm:prSet/>
      <dgm:spPr/>
      <dgm:t>
        <a:bodyPr/>
        <a:lstStyle/>
        <a:p>
          <a:endParaRPr lang="en-US"/>
        </a:p>
      </dgm:t>
    </dgm:pt>
    <dgm:pt modelId="{C2215103-5E6B-48AC-8CCA-74951E009DDA}" type="sibTrans" cxnId="{8BA943CA-A99A-4081-8DD3-43754BA984A1}">
      <dgm:prSet/>
      <dgm:spPr/>
      <dgm:t>
        <a:bodyPr/>
        <a:lstStyle/>
        <a:p>
          <a:endParaRPr lang="en-US"/>
        </a:p>
      </dgm:t>
    </dgm:pt>
    <dgm:pt modelId="{9FCD7B9C-EB74-44E5-A11B-3DBC6160C272}">
      <dgm:prSet phldrT="[Text]"/>
      <dgm:spPr>
        <a:gradFill rotWithShape="0">
          <a:gsLst>
            <a:gs pos="0">
              <a:schemeClr val="accent2">
                <a:lumMod val="75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gm:spPr>
      <dgm:t>
        <a:bodyPr/>
        <a:lstStyle/>
        <a:p>
          <a:r>
            <a:rPr lang="en-US" dirty="0" smtClean="0"/>
            <a:t>Prevalence</a:t>
          </a:r>
          <a:endParaRPr lang="en-US" dirty="0"/>
        </a:p>
      </dgm:t>
    </dgm:pt>
    <dgm:pt modelId="{53EC6B4E-FE26-4236-9EFD-8DD2AD67A7A9}" type="parTrans" cxnId="{484B7036-93D2-4077-9771-0D49993D55E0}">
      <dgm:prSet/>
      <dgm:spPr/>
      <dgm:t>
        <a:bodyPr/>
        <a:lstStyle/>
        <a:p>
          <a:endParaRPr lang="en-US"/>
        </a:p>
      </dgm:t>
    </dgm:pt>
    <dgm:pt modelId="{709FCDAA-2630-44DF-B5CC-4DDD775A8C9E}" type="sibTrans" cxnId="{484B7036-93D2-4077-9771-0D49993D55E0}">
      <dgm:prSet/>
      <dgm:spPr/>
      <dgm:t>
        <a:bodyPr/>
        <a:lstStyle/>
        <a:p>
          <a:endParaRPr lang="en-US"/>
        </a:p>
      </dgm:t>
    </dgm:pt>
    <dgm:pt modelId="{C12ADFAA-C807-4EED-AA8E-F188CC104719}">
      <dgm:prSet phldrT="[Text]"/>
      <dgm:spPr>
        <a:gradFill rotWithShape="0">
          <a:gsLst>
            <a:gs pos="0">
              <a:schemeClr val="accent2">
                <a:lumMod val="75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gm:spPr>
      <dgm:t>
        <a:bodyPr/>
        <a:lstStyle/>
        <a:p>
          <a:r>
            <a:rPr lang="en-US" dirty="0" smtClean="0"/>
            <a:t>Increased Risk</a:t>
          </a:r>
          <a:endParaRPr lang="en-US" dirty="0"/>
        </a:p>
      </dgm:t>
    </dgm:pt>
    <dgm:pt modelId="{3FA0E154-3707-4A28-9C23-85BB6B597BCA}" type="parTrans" cxnId="{F7A19D35-C9D8-45B0-98AC-3B23C704C4E5}">
      <dgm:prSet/>
      <dgm:spPr/>
      <dgm:t>
        <a:bodyPr/>
        <a:lstStyle/>
        <a:p>
          <a:endParaRPr lang="en-US"/>
        </a:p>
      </dgm:t>
    </dgm:pt>
    <dgm:pt modelId="{54430564-9857-4EC0-8A54-6FF59C947EAD}" type="sibTrans" cxnId="{F7A19D35-C9D8-45B0-98AC-3B23C704C4E5}">
      <dgm:prSet/>
      <dgm:spPr/>
      <dgm:t>
        <a:bodyPr/>
        <a:lstStyle/>
        <a:p>
          <a:endParaRPr lang="en-US"/>
        </a:p>
      </dgm:t>
    </dgm:pt>
    <dgm:pt modelId="{0CC7617B-1B73-40EF-99C0-EB9C537D5CF4}">
      <dgm:prSet/>
      <dgm:spPr>
        <a:gradFill rotWithShape="0">
          <a:gsLst>
            <a:gs pos="0">
              <a:schemeClr val="accent2">
                <a:lumMod val="75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gm:spPr>
      <dgm:t>
        <a:bodyPr/>
        <a:lstStyle/>
        <a:p>
          <a:r>
            <a:rPr lang="en-US" dirty="0" smtClean="0"/>
            <a:t>Cost</a:t>
          </a:r>
          <a:endParaRPr lang="en-US" dirty="0"/>
        </a:p>
      </dgm:t>
    </dgm:pt>
    <dgm:pt modelId="{50C41E97-8372-4F46-9372-A04F5BC8FF5F}" type="parTrans" cxnId="{04CB5B71-0264-47CD-8080-55B28E4E67B1}">
      <dgm:prSet/>
      <dgm:spPr/>
      <dgm:t>
        <a:bodyPr/>
        <a:lstStyle/>
        <a:p>
          <a:endParaRPr lang="en-US"/>
        </a:p>
      </dgm:t>
    </dgm:pt>
    <dgm:pt modelId="{1532ED39-8FA9-4408-BFAB-863F20B567C4}" type="sibTrans" cxnId="{04CB5B71-0264-47CD-8080-55B28E4E67B1}">
      <dgm:prSet/>
      <dgm:spPr/>
      <dgm:t>
        <a:bodyPr/>
        <a:lstStyle/>
        <a:p>
          <a:endParaRPr lang="en-US"/>
        </a:p>
      </dgm:t>
    </dgm:pt>
    <dgm:pt modelId="{0C0BCE90-979C-43EA-8AC8-DCDB3FE196B2}" type="pres">
      <dgm:prSet presAssocID="{3F9C6C46-D1E9-4C79-8018-6CD0F6716545}" presName="diagram" presStyleCnt="0">
        <dgm:presLayoutVars>
          <dgm:dir/>
          <dgm:resizeHandles val="exact"/>
        </dgm:presLayoutVars>
      </dgm:prSet>
      <dgm:spPr/>
    </dgm:pt>
    <dgm:pt modelId="{4463E62B-845E-4072-B033-8F5835562947}" type="pres">
      <dgm:prSet presAssocID="{84219D5F-94F9-413D-A5BD-E4CCD2DDD2C2}" presName="node" presStyleLbl="node1" presStyleIdx="0" presStyleCnt="4" custLinFactNeighborX="3601" custLinFactNeighborY="13180">
        <dgm:presLayoutVars>
          <dgm:bulletEnabled val="1"/>
        </dgm:presLayoutVars>
      </dgm:prSet>
      <dgm:spPr/>
      <dgm:t>
        <a:bodyPr/>
        <a:lstStyle/>
        <a:p>
          <a:endParaRPr lang="en-US"/>
        </a:p>
      </dgm:t>
    </dgm:pt>
    <dgm:pt modelId="{8916F6E8-EDA4-4CD2-B704-24CB13EC51C1}" type="pres">
      <dgm:prSet presAssocID="{C2215103-5E6B-48AC-8CCA-74951E009DDA}" presName="sibTrans" presStyleCnt="0"/>
      <dgm:spPr/>
    </dgm:pt>
    <dgm:pt modelId="{519C68D2-24BA-4EC2-A347-B915BE16E0F3}" type="pres">
      <dgm:prSet presAssocID="{9FCD7B9C-EB74-44E5-A11B-3DBC6160C272}" presName="node" presStyleLbl="node1" presStyleIdx="1" presStyleCnt="4" custLinFactNeighborX="3601" custLinFactNeighborY="4104">
        <dgm:presLayoutVars>
          <dgm:bulletEnabled val="1"/>
        </dgm:presLayoutVars>
      </dgm:prSet>
      <dgm:spPr/>
      <dgm:t>
        <a:bodyPr/>
        <a:lstStyle/>
        <a:p>
          <a:endParaRPr lang="en-US"/>
        </a:p>
      </dgm:t>
    </dgm:pt>
    <dgm:pt modelId="{F19E63BE-B2BC-47C4-9F21-091EC5829D8B}" type="pres">
      <dgm:prSet presAssocID="{709FCDAA-2630-44DF-B5CC-4DDD775A8C9E}" presName="sibTrans" presStyleCnt="0"/>
      <dgm:spPr/>
    </dgm:pt>
    <dgm:pt modelId="{1C076527-128C-4E64-AF97-79C736B71068}" type="pres">
      <dgm:prSet presAssocID="{C12ADFAA-C807-4EED-AA8E-F188CC104719}" presName="node" presStyleLbl="node1" presStyleIdx="2" presStyleCnt="4" custLinFactNeighborX="3601" custLinFactNeighborY="-4971">
        <dgm:presLayoutVars>
          <dgm:bulletEnabled val="1"/>
        </dgm:presLayoutVars>
      </dgm:prSet>
      <dgm:spPr/>
      <dgm:t>
        <a:bodyPr/>
        <a:lstStyle/>
        <a:p>
          <a:endParaRPr lang="en-US"/>
        </a:p>
      </dgm:t>
    </dgm:pt>
    <dgm:pt modelId="{82550BF1-0634-4016-945C-73B7F67000E5}" type="pres">
      <dgm:prSet presAssocID="{54430564-9857-4EC0-8A54-6FF59C947EAD}" presName="sibTrans" presStyleCnt="0"/>
      <dgm:spPr/>
    </dgm:pt>
    <dgm:pt modelId="{CDF9527B-8799-4F80-94AD-A58E34FC3566}" type="pres">
      <dgm:prSet presAssocID="{0CC7617B-1B73-40EF-99C0-EB9C537D5CF4}" presName="node" presStyleLbl="node1" presStyleIdx="3" presStyleCnt="4" custLinFactNeighborX="3601" custLinFactNeighborY="-14046">
        <dgm:presLayoutVars>
          <dgm:bulletEnabled val="1"/>
        </dgm:presLayoutVars>
      </dgm:prSet>
      <dgm:spPr/>
      <dgm:t>
        <a:bodyPr/>
        <a:lstStyle/>
        <a:p>
          <a:endParaRPr lang="en-US"/>
        </a:p>
      </dgm:t>
    </dgm:pt>
  </dgm:ptLst>
  <dgm:cxnLst>
    <dgm:cxn modelId="{706D36BB-41CA-4FD2-83FE-01C055595E5C}" type="presOf" srcId="{9FCD7B9C-EB74-44E5-A11B-3DBC6160C272}" destId="{519C68D2-24BA-4EC2-A347-B915BE16E0F3}" srcOrd="0" destOrd="0" presId="urn:microsoft.com/office/officeart/2005/8/layout/default#1"/>
    <dgm:cxn modelId="{6968B9FD-5A5F-450A-B03F-21629E04836D}" type="presOf" srcId="{C12ADFAA-C807-4EED-AA8E-F188CC104719}" destId="{1C076527-128C-4E64-AF97-79C736B71068}" srcOrd="0" destOrd="0" presId="urn:microsoft.com/office/officeart/2005/8/layout/default#1"/>
    <dgm:cxn modelId="{8BA943CA-A99A-4081-8DD3-43754BA984A1}" srcId="{3F9C6C46-D1E9-4C79-8018-6CD0F6716545}" destId="{84219D5F-94F9-413D-A5BD-E4CCD2DDD2C2}" srcOrd="0" destOrd="0" parTransId="{B7F9AB35-0882-431F-83D2-7527CA21B220}" sibTransId="{C2215103-5E6B-48AC-8CCA-74951E009DDA}"/>
    <dgm:cxn modelId="{04CB5B71-0264-47CD-8080-55B28E4E67B1}" srcId="{3F9C6C46-D1E9-4C79-8018-6CD0F6716545}" destId="{0CC7617B-1B73-40EF-99C0-EB9C537D5CF4}" srcOrd="3" destOrd="0" parTransId="{50C41E97-8372-4F46-9372-A04F5BC8FF5F}" sibTransId="{1532ED39-8FA9-4408-BFAB-863F20B567C4}"/>
    <dgm:cxn modelId="{9D56AEA9-2996-4FBB-980B-FEFEB2DC42B2}" type="presOf" srcId="{0CC7617B-1B73-40EF-99C0-EB9C537D5CF4}" destId="{CDF9527B-8799-4F80-94AD-A58E34FC3566}" srcOrd="0" destOrd="0" presId="urn:microsoft.com/office/officeart/2005/8/layout/default#1"/>
    <dgm:cxn modelId="{484B7036-93D2-4077-9771-0D49993D55E0}" srcId="{3F9C6C46-D1E9-4C79-8018-6CD0F6716545}" destId="{9FCD7B9C-EB74-44E5-A11B-3DBC6160C272}" srcOrd="1" destOrd="0" parTransId="{53EC6B4E-FE26-4236-9EFD-8DD2AD67A7A9}" sibTransId="{709FCDAA-2630-44DF-B5CC-4DDD775A8C9E}"/>
    <dgm:cxn modelId="{C7E9DFE9-3EDA-4401-8969-2B7A212A024B}" type="presOf" srcId="{84219D5F-94F9-413D-A5BD-E4CCD2DDD2C2}" destId="{4463E62B-845E-4072-B033-8F5835562947}" srcOrd="0" destOrd="0" presId="urn:microsoft.com/office/officeart/2005/8/layout/default#1"/>
    <dgm:cxn modelId="{F7A19D35-C9D8-45B0-98AC-3B23C704C4E5}" srcId="{3F9C6C46-D1E9-4C79-8018-6CD0F6716545}" destId="{C12ADFAA-C807-4EED-AA8E-F188CC104719}" srcOrd="2" destOrd="0" parTransId="{3FA0E154-3707-4A28-9C23-85BB6B597BCA}" sibTransId="{54430564-9857-4EC0-8A54-6FF59C947EAD}"/>
    <dgm:cxn modelId="{B77BDC23-0217-4520-A8EC-E2FD6D4CF38C}" type="presOf" srcId="{3F9C6C46-D1E9-4C79-8018-6CD0F6716545}" destId="{0C0BCE90-979C-43EA-8AC8-DCDB3FE196B2}" srcOrd="0" destOrd="0" presId="urn:microsoft.com/office/officeart/2005/8/layout/default#1"/>
    <dgm:cxn modelId="{BE438179-50B2-472F-ADC7-960FCF39ADCF}" type="presParOf" srcId="{0C0BCE90-979C-43EA-8AC8-DCDB3FE196B2}" destId="{4463E62B-845E-4072-B033-8F5835562947}" srcOrd="0" destOrd="0" presId="urn:microsoft.com/office/officeart/2005/8/layout/default#1"/>
    <dgm:cxn modelId="{DF219490-DB82-4784-B665-5FAAB60D3A1B}" type="presParOf" srcId="{0C0BCE90-979C-43EA-8AC8-DCDB3FE196B2}" destId="{8916F6E8-EDA4-4CD2-B704-24CB13EC51C1}" srcOrd="1" destOrd="0" presId="urn:microsoft.com/office/officeart/2005/8/layout/default#1"/>
    <dgm:cxn modelId="{4291ACC6-3416-46ED-AB94-3A505CCE774D}" type="presParOf" srcId="{0C0BCE90-979C-43EA-8AC8-DCDB3FE196B2}" destId="{519C68D2-24BA-4EC2-A347-B915BE16E0F3}" srcOrd="2" destOrd="0" presId="urn:microsoft.com/office/officeart/2005/8/layout/default#1"/>
    <dgm:cxn modelId="{85B94CFD-EE1E-4832-AC16-78FA54EAE0F1}" type="presParOf" srcId="{0C0BCE90-979C-43EA-8AC8-DCDB3FE196B2}" destId="{F19E63BE-B2BC-47C4-9F21-091EC5829D8B}" srcOrd="3" destOrd="0" presId="urn:microsoft.com/office/officeart/2005/8/layout/default#1"/>
    <dgm:cxn modelId="{49C95511-1A92-4802-A099-45173D3B1645}" type="presParOf" srcId="{0C0BCE90-979C-43EA-8AC8-DCDB3FE196B2}" destId="{1C076527-128C-4E64-AF97-79C736B71068}" srcOrd="4" destOrd="0" presId="urn:microsoft.com/office/officeart/2005/8/layout/default#1"/>
    <dgm:cxn modelId="{AAA1C4EC-4DDA-4EC2-AABD-D833F09E87B3}" type="presParOf" srcId="{0C0BCE90-979C-43EA-8AC8-DCDB3FE196B2}" destId="{82550BF1-0634-4016-945C-73B7F67000E5}" srcOrd="5" destOrd="0" presId="urn:microsoft.com/office/officeart/2005/8/layout/default#1"/>
    <dgm:cxn modelId="{7691F632-F837-4220-A9CF-D3F59E1229E8}" type="presParOf" srcId="{0C0BCE90-979C-43EA-8AC8-DCDB3FE196B2}" destId="{CDF9527B-8799-4F80-94AD-A58E34FC3566}" srcOrd="6" destOrd="0" presId="urn:microsoft.com/office/officeart/2005/8/layout/defaul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769315-4B40-4820-846E-61CF50C68E3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4AD8E901-D798-48B1-8BD7-DA51853671C2}">
      <dgm:prSet phldrT="[Text]" custT="1">
        <dgm:style>
          <a:lnRef idx="1">
            <a:schemeClr val="accent6"/>
          </a:lnRef>
          <a:fillRef idx="3">
            <a:schemeClr val="accent6"/>
          </a:fillRef>
          <a:effectRef idx="2">
            <a:schemeClr val="accent6"/>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r>
            <a:rPr lang="en-US" sz="4000" dirty="0" smtClean="0"/>
            <a:t>Oral Agents</a:t>
          </a:r>
          <a:endParaRPr lang="en-US" sz="4000" dirty="0"/>
        </a:p>
      </dgm:t>
    </dgm:pt>
    <dgm:pt modelId="{38AA9EA5-FA6C-450B-B786-716D561F5664}" type="parTrans" cxnId="{FE78D756-27A9-4303-9702-8B4F42AEAD7D}">
      <dgm:prSet/>
      <dgm:spPr/>
      <dgm:t>
        <a:bodyPr/>
        <a:lstStyle/>
        <a:p>
          <a:endParaRPr lang="en-US"/>
        </a:p>
      </dgm:t>
    </dgm:pt>
    <dgm:pt modelId="{162838E5-DA81-4C0D-A41A-2E5B8C7BE0D9}" type="sibTrans" cxnId="{FE78D756-27A9-4303-9702-8B4F42AEAD7D}">
      <dgm:prSet/>
      <dgm:spPr/>
      <dgm:t>
        <a:bodyPr/>
        <a:lstStyle/>
        <a:p>
          <a:endParaRPr lang="en-US"/>
        </a:p>
      </dgm:t>
    </dgm:pt>
    <dgm:pt modelId="{DF56C359-9522-434B-BDD4-DDB31B64305A}">
      <dgm:prSet custT="1"/>
      <dgm:spPr>
        <a:solidFill>
          <a:srgbClr val="006699"/>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smtClean="0"/>
            <a:t>Fluconazole</a:t>
          </a:r>
          <a:r>
            <a:rPr lang="en-US" sz="3200" dirty="0" smtClean="0"/>
            <a:t> 150 mg oral tablet, one tablet in single dose</a:t>
          </a:r>
          <a:endParaRPr lang="en-US" sz="3200" dirty="0"/>
        </a:p>
      </dgm:t>
    </dgm:pt>
    <dgm:pt modelId="{0DF12402-FDA2-401A-9D9A-8E41B21AC2EB}" type="parTrans" cxnId="{4294AA57-294A-4D1A-8FDC-252140E7B7B2}">
      <dgm:prSet/>
      <dgm:spPr/>
      <dgm:t>
        <a:bodyPr/>
        <a:lstStyle/>
        <a:p>
          <a:endParaRPr lang="en-US"/>
        </a:p>
      </dgm:t>
    </dgm:pt>
    <dgm:pt modelId="{90537239-A897-419C-AD73-EE5638CD8298}" type="sibTrans" cxnId="{4294AA57-294A-4D1A-8FDC-252140E7B7B2}">
      <dgm:prSet/>
      <dgm:spPr/>
      <dgm:t>
        <a:bodyPr/>
        <a:lstStyle/>
        <a:p>
          <a:endParaRPr lang="en-US"/>
        </a:p>
      </dgm:t>
    </dgm:pt>
    <dgm:pt modelId="{92CD0459-83B4-41A2-B87D-D36B304238AD}" type="pres">
      <dgm:prSet presAssocID="{70769315-4B40-4820-846E-61CF50C68E34}" presName="composite" presStyleCnt="0">
        <dgm:presLayoutVars>
          <dgm:chMax val="1"/>
          <dgm:dir/>
          <dgm:resizeHandles val="exact"/>
        </dgm:presLayoutVars>
      </dgm:prSet>
      <dgm:spPr/>
      <dgm:t>
        <a:bodyPr/>
        <a:lstStyle/>
        <a:p>
          <a:endParaRPr lang="en-US"/>
        </a:p>
      </dgm:t>
    </dgm:pt>
    <dgm:pt modelId="{C787EDC5-D1A1-48F3-B477-517C3D683B39}" type="pres">
      <dgm:prSet presAssocID="{4AD8E901-D798-48B1-8BD7-DA51853671C2}" presName="roof" presStyleLbl="dkBgShp" presStyleIdx="0" presStyleCnt="2"/>
      <dgm:spPr/>
      <dgm:t>
        <a:bodyPr/>
        <a:lstStyle/>
        <a:p>
          <a:endParaRPr lang="en-US"/>
        </a:p>
      </dgm:t>
    </dgm:pt>
    <dgm:pt modelId="{FB8DF7DE-42BF-41C6-B862-CD2AE5C1E299}" type="pres">
      <dgm:prSet presAssocID="{4AD8E901-D798-48B1-8BD7-DA51853671C2}" presName="pillars" presStyleCnt="0"/>
      <dgm:spPr/>
    </dgm:pt>
    <dgm:pt modelId="{BD11151D-582D-49CB-B2C4-DB665EC7F91F}" type="pres">
      <dgm:prSet presAssocID="{4AD8E901-D798-48B1-8BD7-DA51853671C2}" presName="pillar1" presStyleLbl="node1" presStyleIdx="0" presStyleCnt="1">
        <dgm:presLayoutVars>
          <dgm:bulletEnabled val="1"/>
        </dgm:presLayoutVars>
      </dgm:prSet>
      <dgm:spPr/>
      <dgm:t>
        <a:bodyPr/>
        <a:lstStyle/>
        <a:p>
          <a:endParaRPr lang="en-US"/>
        </a:p>
      </dgm:t>
    </dgm:pt>
    <dgm:pt modelId="{E53AADD3-C3A8-40A6-B5B0-D5F613718826}" type="pres">
      <dgm:prSet presAssocID="{4AD8E901-D798-48B1-8BD7-DA51853671C2}" presName="base" presStyleLbl="dkBgShp" presStyleIdx="1" presStyleCnt="2">
        <dgm:style>
          <a:lnRef idx="1">
            <a:schemeClr val="accent6"/>
          </a:lnRef>
          <a:fillRef idx="3">
            <a:schemeClr val="accent6"/>
          </a:fillRef>
          <a:effectRef idx="2">
            <a:schemeClr val="accent6"/>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endParaRPr lang="en-US"/>
        </a:p>
      </dgm:t>
    </dgm:pt>
  </dgm:ptLst>
  <dgm:cxnLst>
    <dgm:cxn modelId="{4DF22C5E-135D-4DF5-9852-4E89DA71252A}" type="presOf" srcId="{DF56C359-9522-434B-BDD4-DDB31B64305A}" destId="{BD11151D-582D-49CB-B2C4-DB665EC7F91F}" srcOrd="0" destOrd="0" presId="urn:microsoft.com/office/officeart/2005/8/layout/hList3"/>
    <dgm:cxn modelId="{1ACC33BB-A400-4CA3-AE88-630142976F1E}" type="presOf" srcId="{70769315-4B40-4820-846E-61CF50C68E34}" destId="{92CD0459-83B4-41A2-B87D-D36B304238AD}" srcOrd="0" destOrd="0" presId="urn:microsoft.com/office/officeart/2005/8/layout/hList3"/>
    <dgm:cxn modelId="{EF2F6259-3FD9-4147-A588-1C46B6848195}" type="presOf" srcId="{4AD8E901-D798-48B1-8BD7-DA51853671C2}" destId="{C787EDC5-D1A1-48F3-B477-517C3D683B39}" srcOrd="0" destOrd="0" presId="urn:microsoft.com/office/officeart/2005/8/layout/hList3"/>
    <dgm:cxn modelId="{FE78D756-27A9-4303-9702-8B4F42AEAD7D}" srcId="{70769315-4B40-4820-846E-61CF50C68E34}" destId="{4AD8E901-D798-48B1-8BD7-DA51853671C2}" srcOrd="0" destOrd="0" parTransId="{38AA9EA5-FA6C-450B-B786-716D561F5664}" sibTransId="{162838E5-DA81-4C0D-A41A-2E5B8C7BE0D9}"/>
    <dgm:cxn modelId="{4294AA57-294A-4D1A-8FDC-252140E7B7B2}" srcId="{4AD8E901-D798-48B1-8BD7-DA51853671C2}" destId="{DF56C359-9522-434B-BDD4-DDB31B64305A}" srcOrd="0" destOrd="0" parTransId="{0DF12402-FDA2-401A-9D9A-8E41B21AC2EB}" sibTransId="{90537239-A897-419C-AD73-EE5638CD8298}"/>
    <dgm:cxn modelId="{D07A2347-6CAA-4616-9AF3-0C05003AE045}" type="presParOf" srcId="{92CD0459-83B4-41A2-B87D-D36B304238AD}" destId="{C787EDC5-D1A1-48F3-B477-517C3D683B39}" srcOrd="0" destOrd="0" presId="urn:microsoft.com/office/officeart/2005/8/layout/hList3"/>
    <dgm:cxn modelId="{111AD37D-6061-47CF-B7AE-F1E51DBAF2BE}" type="presParOf" srcId="{92CD0459-83B4-41A2-B87D-D36B304238AD}" destId="{FB8DF7DE-42BF-41C6-B862-CD2AE5C1E299}" srcOrd="1" destOrd="0" presId="urn:microsoft.com/office/officeart/2005/8/layout/hList3"/>
    <dgm:cxn modelId="{E748671B-0F49-445B-B329-496DB5D97F5B}" type="presParOf" srcId="{FB8DF7DE-42BF-41C6-B862-CD2AE5C1E299}" destId="{BD11151D-582D-49CB-B2C4-DB665EC7F91F}" srcOrd="0" destOrd="0" presId="urn:microsoft.com/office/officeart/2005/8/layout/hList3"/>
    <dgm:cxn modelId="{43C63F16-0A96-4569-A144-518F465B7C75}" type="presParOf" srcId="{92CD0459-83B4-41A2-B87D-D36B304238AD}" destId="{E53AADD3-C3A8-40A6-B5B0-D5F61371882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FCFDC4-B7F4-4064-B7A6-BDC4FCB5B70B}"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47782ACA-FF28-49F6-B1E7-C7F4272D6781}">
      <dgm:prSet>
        <dgm:style>
          <a:lnRef idx="1">
            <a:schemeClr val="accent6"/>
          </a:lnRef>
          <a:fillRef idx="3">
            <a:schemeClr val="accent6"/>
          </a:fillRef>
          <a:effectRef idx="2">
            <a:schemeClr val="accent6"/>
          </a:effectRef>
          <a:fontRef idx="minor">
            <a:schemeClr val="lt1"/>
          </a:fontRef>
        </dgm:style>
      </dgm:prSet>
      <dgm:spPr/>
      <dgm:t>
        <a:bodyPr/>
        <a:lstStyle/>
        <a:p>
          <a:pPr rtl="0"/>
          <a:r>
            <a:rPr lang="en-US" dirty="0" smtClean="0"/>
            <a:t>Not usually acquired through sexual intercourse</a:t>
          </a:r>
          <a:endParaRPr lang="en-US" dirty="0"/>
        </a:p>
      </dgm:t>
    </dgm:pt>
    <dgm:pt modelId="{83BC957B-F236-46FB-83BD-08C56BFA6428}" type="parTrans" cxnId="{E4D6C7E3-3EC2-4FA2-877D-F2B8149DD8FB}">
      <dgm:prSet/>
      <dgm:spPr/>
      <dgm:t>
        <a:bodyPr/>
        <a:lstStyle/>
        <a:p>
          <a:endParaRPr lang="en-US"/>
        </a:p>
      </dgm:t>
    </dgm:pt>
    <dgm:pt modelId="{F1E83F2C-002B-483F-A73E-A907AEE5E4E9}" type="sibTrans" cxnId="{E4D6C7E3-3EC2-4FA2-877D-F2B8149DD8FB}">
      <dgm:prSet/>
      <dgm:spPr/>
      <dgm:t>
        <a:bodyPr/>
        <a:lstStyle/>
        <a:p>
          <a:endParaRPr lang="en-US"/>
        </a:p>
      </dgm:t>
    </dgm:pt>
    <dgm:pt modelId="{4A89D8A5-5E33-49CA-A1CB-07644198C06C}">
      <dgm:prSet>
        <dgm:style>
          <a:lnRef idx="1">
            <a:schemeClr val="accent6"/>
          </a:lnRef>
          <a:fillRef idx="3">
            <a:schemeClr val="accent6"/>
          </a:fillRef>
          <a:effectRef idx="2">
            <a:schemeClr val="accent6"/>
          </a:effectRef>
          <a:fontRef idx="minor">
            <a:schemeClr val="lt1"/>
          </a:fontRef>
        </dgm:style>
      </dgm:prSet>
      <dgm:spPr/>
      <dgm:t>
        <a:bodyPr/>
        <a:lstStyle/>
        <a:p>
          <a:pPr rtl="0"/>
          <a:r>
            <a:rPr lang="en-US" dirty="0" smtClean="0"/>
            <a:t>Treatment of sex partners not recommended—may be considered in women who have recurrent infection </a:t>
          </a:r>
          <a:endParaRPr lang="en-US" dirty="0"/>
        </a:p>
      </dgm:t>
    </dgm:pt>
    <dgm:pt modelId="{A08C836A-51A1-4A1D-BB47-6C516A841B38}" type="parTrans" cxnId="{6728DAE3-5D9E-4029-9B99-D0846168F4C0}">
      <dgm:prSet/>
      <dgm:spPr/>
      <dgm:t>
        <a:bodyPr/>
        <a:lstStyle/>
        <a:p>
          <a:endParaRPr lang="en-US"/>
        </a:p>
      </dgm:t>
    </dgm:pt>
    <dgm:pt modelId="{7217CCFF-69BD-4D50-84B5-63178BECD008}" type="sibTrans" cxnId="{6728DAE3-5D9E-4029-9B99-D0846168F4C0}">
      <dgm:prSet/>
      <dgm:spPr/>
      <dgm:t>
        <a:bodyPr/>
        <a:lstStyle/>
        <a:p>
          <a:endParaRPr lang="en-US"/>
        </a:p>
      </dgm:t>
    </dgm:pt>
    <dgm:pt modelId="{F5C2A3C7-8A1D-4BB4-8D89-051A83388173}">
      <dgm:prSet>
        <dgm:style>
          <a:lnRef idx="1">
            <a:schemeClr val="accent6"/>
          </a:lnRef>
          <a:fillRef idx="3">
            <a:schemeClr val="accent6"/>
          </a:fillRef>
          <a:effectRef idx="2">
            <a:schemeClr val="accent6"/>
          </a:effectRef>
          <a:fontRef idx="minor">
            <a:schemeClr val="lt1"/>
          </a:fontRef>
        </dgm:style>
      </dgm:prSet>
      <dgm:spPr/>
      <dgm:t>
        <a:bodyPr/>
        <a:lstStyle/>
        <a:p>
          <a:pPr rtl="0"/>
          <a:r>
            <a:rPr lang="en-US" dirty="0" smtClean="0"/>
            <a:t>Minority of male sex partners might have </a:t>
          </a:r>
          <a:r>
            <a:rPr lang="en-US" dirty="0" err="1" smtClean="0"/>
            <a:t>balanitis</a:t>
          </a:r>
          <a:r>
            <a:rPr lang="en-US" dirty="0" smtClean="0"/>
            <a:t>—may benefit from treatment with topical antifungal agents </a:t>
          </a:r>
          <a:endParaRPr lang="en-US" dirty="0"/>
        </a:p>
      </dgm:t>
    </dgm:pt>
    <dgm:pt modelId="{5CF01584-5CBF-4AE3-BA61-594EB9469AC3}" type="parTrans" cxnId="{0028D1D0-2AB7-445F-A730-4A486DC9E130}">
      <dgm:prSet/>
      <dgm:spPr/>
      <dgm:t>
        <a:bodyPr/>
        <a:lstStyle/>
        <a:p>
          <a:endParaRPr lang="en-US"/>
        </a:p>
      </dgm:t>
    </dgm:pt>
    <dgm:pt modelId="{043BE665-77ED-4B39-800E-294F7A85511F}" type="sibTrans" cxnId="{0028D1D0-2AB7-445F-A730-4A486DC9E130}">
      <dgm:prSet/>
      <dgm:spPr/>
      <dgm:t>
        <a:bodyPr/>
        <a:lstStyle/>
        <a:p>
          <a:endParaRPr lang="en-US"/>
        </a:p>
      </dgm:t>
    </dgm:pt>
    <dgm:pt modelId="{09E7CC1D-5D4B-4E6C-A48C-DFC984B2FF8A}" type="pres">
      <dgm:prSet presAssocID="{13FCFDC4-B7F4-4064-B7A6-BDC4FCB5B70B}" presName="linear" presStyleCnt="0">
        <dgm:presLayoutVars>
          <dgm:animLvl val="lvl"/>
          <dgm:resizeHandles val="exact"/>
        </dgm:presLayoutVars>
      </dgm:prSet>
      <dgm:spPr/>
      <dgm:t>
        <a:bodyPr/>
        <a:lstStyle/>
        <a:p>
          <a:endParaRPr lang="en-US"/>
        </a:p>
      </dgm:t>
    </dgm:pt>
    <dgm:pt modelId="{2A600DCD-B281-4EB4-B5E7-C65EF50FDCFA}" type="pres">
      <dgm:prSet presAssocID="{47782ACA-FF28-49F6-B1E7-C7F4272D6781}" presName="parentText" presStyleLbl="node1" presStyleIdx="0" presStyleCnt="3" custScaleY="132063">
        <dgm:presLayoutVars>
          <dgm:chMax val="0"/>
          <dgm:bulletEnabled val="1"/>
        </dgm:presLayoutVars>
      </dgm:prSet>
      <dgm:spPr/>
      <dgm:t>
        <a:bodyPr/>
        <a:lstStyle/>
        <a:p>
          <a:endParaRPr lang="en-US"/>
        </a:p>
      </dgm:t>
    </dgm:pt>
    <dgm:pt modelId="{A1719D96-BF19-45FE-9E7B-5069500C6266}" type="pres">
      <dgm:prSet presAssocID="{F1E83F2C-002B-483F-A73E-A907AEE5E4E9}" presName="spacer" presStyleCnt="0"/>
      <dgm:spPr/>
    </dgm:pt>
    <dgm:pt modelId="{1E25B3DE-917D-4E4F-B48E-814473FF4239}" type="pres">
      <dgm:prSet presAssocID="{4A89D8A5-5E33-49CA-A1CB-07644198C06C}" presName="parentText" presStyleLbl="node1" presStyleIdx="1" presStyleCnt="3" custScaleY="122769">
        <dgm:presLayoutVars>
          <dgm:chMax val="0"/>
          <dgm:bulletEnabled val="1"/>
        </dgm:presLayoutVars>
      </dgm:prSet>
      <dgm:spPr/>
      <dgm:t>
        <a:bodyPr/>
        <a:lstStyle/>
        <a:p>
          <a:endParaRPr lang="en-US"/>
        </a:p>
      </dgm:t>
    </dgm:pt>
    <dgm:pt modelId="{F04F44FE-DADE-4B0D-AD65-43E0FD6D31F4}" type="pres">
      <dgm:prSet presAssocID="{7217CCFF-69BD-4D50-84B5-63178BECD008}" presName="spacer" presStyleCnt="0"/>
      <dgm:spPr/>
    </dgm:pt>
    <dgm:pt modelId="{0D07427B-6408-4176-ACFA-6A66CE33820A}" type="pres">
      <dgm:prSet presAssocID="{F5C2A3C7-8A1D-4BB4-8D89-051A83388173}" presName="parentText" presStyleLbl="node1" presStyleIdx="2" presStyleCnt="3" custScaleY="121515">
        <dgm:presLayoutVars>
          <dgm:chMax val="0"/>
          <dgm:bulletEnabled val="1"/>
        </dgm:presLayoutVars>
      </dgm:prSet>
      <dgm:spPr/>
      <dgm:t>
        <a:bodyPr/>
        <a:lstStyle/>
        <a:p>
          <a:endParaRPr lang="en-US"/>
        </a:p>
      </dgm:t>
    </dgm:pt>
  </dgm:ptLst>
  <dgm:cxnLst>
    <dgm:cxn modelId="{DA4BF133-797D-4FC4-958E-D24A3628BE72}" type="presOf" srcId="{4A89D8A5-5E33-49CA-A1CB-07644198C06C}" destId="{1E25B3DE-917D-4E4F-B48E-814473FF4239}" srcOrd="0" destOrd="0" presId="urn:microsoft.com/office/officeart/2005/8/layout/vList2"/>
    <dgm:cxn modelId="{E4D6C7E3-3EC2-4FA2-877D-F2B8149DD8FB}" srcId="{13FCFDC4-B7F4-4064-B7A6-BDC4FCB5B70B}" destId="{47782ACA-FF28-49F6-B1E7-C7F4272D6781}" srcOrd="0" destOrd="0" parTransId="{83BC957B-F236-46FB-83BD-08C56BFA6428}" sibTransId="{F1E83F2C-002B-483F-A73E-A907AEE5E4E9}"/>
    <dgm:cxn modelId="{1E9CDC24-918C-4307-B580-BCD6A7AA289F}" type="presOf" srcId="{F5C2A3C7-8A1D-4BB4-8D89-051A83388173}" destId="{0D07427B-6408-4176-ACFA-6A66CE33820A}" srcOrd="0" destOrd="0" presId="urn:microsoft.com/office/officeart/2005/8/layout/vList2"/>
    <dgm:cxn modelId="{0028D1D0-2AB7-445F-A730-4A486DC9E130}" srcId="{13FCFDC4-B7F4-4064-B7A6-BDC4FCB5B70B}" destId="{F5C2A3C7-8A1D-4BB4-8D89-051A83388173}" srcOrd="2" destOrd="0" parTransId="{5CF01584-5CBF-4AE3-BA61-594EB9469AC3}" sibTransId="{043BE665-77ED-4B39-800E-294F7A85511F}"/>
    <dgm:cxn modelId="{96F432F5-B233-442D-8256-160FD2172EB1}" type="presOf" srcId="{13FCFDC4-B7F4-4064-B7A6-BDC4FCB5B70B}" destId="{09E7CC1D-5D4B-4E6C-A48C-DFC984B2FF8A}" srcOrd="0" destOrd="0" presId="urn:microsoft.com/office/officeart/2005/8/layout/vList2"/>
    <dgm:cxn modelId="{6728DAE3-5D9E-4029-9B99-D0846168F4C0}" srcId="{13FCFDC4-B7F4-4064-B7A6-BDC4FCB5B70B}" destId="{4A89D8A5-5E33-49CA-A1CB-07644198C06C}" srcOrd="1" destOrd="0" parTransId="{A08C836A-51A1-4A1D-BB47-6C516A841B38}" sibTransId="{7217CCFF-69BD-4D50-84B5-63178BECD008}"/>
    <dgm:cxn modelId="{D8399F1F-E2A1-4D52-A2EA-0E082DCA4C32}" type="presOf" srcId="{47782ACA-FF28-49F6-B1E7-C7F4272D6781}" destId="{2A600DCD-B281-4EB4-B5E7-C65EF50FDCFA}" srcOrd="0" destOrd="0" presId="urn:microsoft.com/office/officeart/2005/8/layout/vList2"/>
    <dgm:cxn modelId="{E0FABFB0-3CE0-40A8-997A-32FD1F9044F4}" type="presParOf" srcId="{09E7CC1D-5D4B-4E6C-A48C-DFC984B2FF8A}" destId="{2A600DCD-B281-4EB4-B5E7-C65EF50FDCFA}" srcOrd="0" destOrd="0" presId="urn:microsoft.com/office/officeart/2005/8/layout/vList2"/>
    <dgm:cxn modelId="{56C21964-1D11-4C65-B0D5-50852EDF4DBC}" type="presParOf" srcId="{09E7CC1D-5D4B-4E6C-A48C-DFC984B2FF8A}" destId="{A1719D96-BF19-45FE-9E7B-5069500C6266}" srcOrd="1" destOrd="0" presId="urn:microsoft.com/office/officeart/2005/8/layout/vList2"/>
    <dgm:cxn modelId="{B51080DF-272C-41A4-8A3F-53BAAC2D0F41}" type="presParOf" srcId="{09E7CC1D-5D4B-4E6C-A48C-DFC984B2FF8A}" destId="{1E25B3DE-917D-4E4F-B48E-814473FF4239}" srcOrd="2" destOrd="0" presId="urn:microsoft.com/office/officeart/2005/8/layout/vList2"/>
    <dgm:cxn modelId="{D3D1181E-0A35-486B-8F4E-0AB3B884D45B}" type="presParOf" srcId="{09E7CC1D-5D4B-4E6C-A48C-DFC984B2FF8A}" destId="{F04F44FE-DADE-4B0D-AD65-43E0FD6D31F4}" srcOrd="3" destOrd="0" presId="urn:microsoft.com/office/officeart/2005/8/layout/vList2"/>
    <dgm:cxn modelId="{A0C33307-5A35-4D4C-B23F-91A4389066FE}" type="presParOf" srcId="{09E7CC1D-5D4B-4E6C-A48C-DFC984B2FF8A}" destId="{0D07427B-6408-4176-ACFA-6A66CE33820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C723A7-CAA8-43C1-974E-F8E460F91D83}" type="doc">
      <dgm:prSet loTypeId="urn:microsoft.com/office/officeart/2005/8/layout/vList2" loCatId="list" qsTypeId="urn:microsoft.com/office/officeart/2005/8/quickstyle/simple5" qsCatId="simple" csTypeId="urn:microsoft.com/office/officeart/2005/8/colors/accent2_5" csCatId="accent2" phldr="1"/>
      <dgm:spPr/>
      <dgm:t>
        <a:bodyPr/>
        <a:lstStyle/>
        <a:p>
          <a:endParaRPr lang="en-US"/>
        </a:p>
      </dgm:t>
    </dgm:pt>
    <dgm:pt modelId="{F4A06B92-2EDD-4878-9EF0-496DBECA17D2}">
      <dgm:prSet/>
      <dgm:spPr/>
      <dgm:t>
        <a:bodyPr/>
        <a:lstStyle/>
        <a:p>
          <a:pPr rtl="0"/>
          <a:r>
            <a:rPr lang="en-US" b="0" i="0" baseline="0" dirty="0" smtClean="0">
              <a:latin typeface="Futura Md" pitchFamily="34" charset="0"/>
            </a:rPr>
            <a:t>Curable bacterial STI</a:t>
          </a:r>
          <a:endParaRPr lang="en-US" b="0" dirty="0">
            <a:latin typeface="Futura Md" pitchFamily="34" charset="0"/>
          </a:endParaRPr>
        </a:p>
      </dgm:t>
    </dgm:pt>
    <dgm:pt modelId="{B14FE961-D67E-4922-93DE-BC283AB0644C}" type="parTrans" cxnId="{5ED39CF4-55BC-4126-96F0-1170BC32E4A7}">
      <dgm:prSet/>
      <dgm:spPr/>
      <dgm:t>
        <a:bodyPr/>
        <a:lstStyle/>
        <a:p>
          <a:endParaRPr lang="en-US">
            <a:latin typeface="Futura Md" pitchFamily="34" charset="0"/>
          </a:endParaRPr>
        </a:p>
      </dgm:t>
    </dgm:pt>
    <dgm:pt modelId="{C4AEDB6D-88DA-4485-86FC-3EF77A0EAEFD}" type="sibTrans" cxnId="{5ED39CF4-55BC-4126-96F0-1170BC32E4A7}">
      <dgm:prSet/>
      <dgm:spPr/>
      <dgm:t>
        <a:bodyPr/>
        <a:lstStyle/>
        <a:p>
          <a:endParaRPr lang="en-US">
            <a:latin typeface="Futura Md" pitchFamily="34" charset="0"/>
          </a:endParaRPr>
        </a:p>
      </dgm:t>
    </dgm:pt>
    <dgm:pt modelId="{EA0DBEEF-B42B-4DD1-8ECB-CF7C3B19A315}">
      <dgm:prSet/>
      <dgm:spPr/>
      <dgm:t>
        <a:bodyPr/>
        <a:lstStyle/>
        <a:p>
          <a:pPr rtl="0"/>
          <a:r>
            <a:rPr lang="en-US" b="0" i="0" baseline="0" dirty="0" smtClean="0">
              <a:latin typeface="Futura Md" pitchFamily="34" charset="0"/>
            </a:rPr>
            <a:t>Most common reportable communicable disease</a:t>
          </a:r>
          <a:endParaRPr lang="en-US" b="0" dirty="0">
            <a:latin typeface="Futura Md" pitchFamily="34" charset="0"/>
          </a:endParaRPr>
        </a:p>
      </dgm:t>
    </dgm:pt>
    <dgm:pt modelId="{DE9DCE1E-97DD-4494-9EE0-964DFC175052}" type="parTrans" cxnId="{1ED5382E-0607-4496-88EE-A0EE00765955}">
      <dgm:prSet/>
      <dgm:spPr/>
      <dgm:t>
        <a:bodyPr/>
        <a:lstStyle/>
        <a:p>
          <a:endParaRPr lang="en-US">
            <a:latin typeface="Futura Md" pitchFamily="34" charset="0"/>
          </a:endParaRPr>
        </a:p>
      </dgm:t>
    </dgm:pt>
    <dgm:pt modelId="{0293EE64-F64D-4DC5-BFC4-38A06D943CA3}" type="sibTrans" cxnId="{1ED5382E-0607-4496-88EE-A0EE00765955}">
      <dgm:prSet/>
      <dgm:spPr/>
      <dgm:t>
        <a:bodyPr/>
        <a:lstStyle/>
        <a:p>
          <a:endParaRPr lang="en-US">
            <a:latin typeface="Futura Md" pitchFamily="34" charset="0"/>
          </a:endParaRPr>
        </a:p>
      </dgm:t>
    </dgm:pt>
    <dgm:pt modelId="{2C44F53B-F240-431A-8FFF-BB49FBEF1337}">
      <dgm:prSet/>
      <dgm:spPr/>
      <dgm:t>
        <a:bodyPr/>
        <a:lstStyle/>
        <a:p>
          <a:pPr rtl="0"/>
          <a:r>
            <a:rPr lang="en-US" b="0" i="0" baseline="0" dirty="0" smtClean="0">
              <a:latin typeface="Futura Md" pitchFamily="34" charset="0"/>
            </a:rPr>
            <a:t>Highest reported rates among adolescent females</a:t>
          </a:r>
          <a:endParaRPr lang="en-US" b="0" dirty="0">
            <a:latin typeface="Futura Md" pitchFamily="34" charset="0"/>
          </a:endParaRPr>
        </a:p>
      </dgm:t>
    </dgm:pt>
    <dgm:pt modelId="{90C3AEC8-A030-4BAA-BD17-80E339674CBC}" type="parTrans" cxnId="{C8C759F2-9F4C-4190-AA8E-89B56A72B5E7}">
      <dgm:prSet/>
      <dgm:spPr/>
      <dgm:t>
        <a:bodyPr/>
        <a:lstStyle/>
        <a:p>
          <a:endParaRPr lang="en-US">
            <a:latin typeface="Futura Md" pitchFamily="34" charset="0"/>
          </a:endParaRPr>
        </a:p>
      </dgm:t>
    </dgm:pt>
    <dgm:pt modelId="{993DA22A-0CE7-4477-9579-5C3255074464}" type="sibTrans" cxnId="{C8C759F2-9F4C-4190-AA8E-89B56A72B5E7}">
      <dgm:prSet/>
      <dgm:spPr/>
      <dgm:t>
        <a:bodyPr/>
        <a:lstStyle/>
        <a:p>
          <a:endParaRPr lang="en-US">
            <a:latin typeface="Futura Md" pitchFamily="34" charset="0"/>
          </a:endParaRPr>
        </a:p>
      </dgm:t>
    </dgm:pt>
    <dgm:pt modelId="{6E1C18C1-8391-4C71-9BB8-6F3321586B1B}">
      <dgm:prSet custT="1"/>
      <dgm:spPr/>
      <dgm:t>
        <a:bodyPr/>
        <a:lstStyle/>
        <a:p>
          <a:pPr rtl="0"/>
          <a:r>
            <a:rPr lang="en-US" sz="3200" b="0" i="0" baseline="0" dirty="0" smtClean="0">
              <a:solidFill>
                <a:srgbClr val="FFFF00"/>
              </a:solidFill>
              <a:latin typeface="Futura Md" pitchFamily="34" charset="0"/>
            </a:rPr>
            <a:t>Usually asymptomatic</a:t>
          </a:r>
          <a:endParaRPr lang="en-US" sz="3200" b="0" dirty="0">
            <a:solidFill>
              <a:srgbClr val="FFFF00"/>
            </a:solidFill>
            <a:latin typeface="Futura Md" pitchFamily="34" charset="0"/>
          </a:endParaRPr>
        </a:p>
      </dgm:t>
    </dgm:pt>
    <dgm:pt modelId="{E4BBD569-99B5-4EA9-82DE-E83EB14BAD58}" type="parTrans" cxnId="{A7C79BA8-7DB3-4A83-871D-CE1B88FF24E8}">
      <dgm:prSet/>
      <dgm:spPr/>
      <dgm:t>
        <a:bodyPr/>
        <a:lstStyle/>
        <a:p>
          <a:endParaRPr lang="en-US">
            <a:latin typeface="Futura Md" pitchFamily="34" charset="0"/>
          </a:endParaRPr>
        </a:p>
      </dgm:t>
    </dgm:pt>
    <dgm:pt modelId="{81807ED9-CB51-49ED-ACC8-B74B3BF255EC}" type="sibTrans" cxnId="{A7C79BA8-7DB3-4A83-871D-CE1B88FF24E8}">
      <dgm:prSet/>
      <dgm:spPr/>
      <dgm:t>
        <a:bodyPr/>
        <a:lstStyle/>
        <a:p>
          <a:endParaRPr lang="en-US">
            <a:latin typeface="Futura Md" pitchFamily="34" charset="0"/>
          </a:endParaRPr>
        </a:p>
      </dgm:t>
    </dgm:pt>
    <dgm:pt modelId="{84A41E5D-AB9F-4A0D-8CD9-CD34D04EBACE}" type="pres">
      <dgm:prSet presAssocID="{64C723A7-CAA8-43C1-974E-F8E460F91D83}" presName="linear" presStyleCnt="0">
        <dgm:presLayoutVars>
          <dgm:animLvl val="lvl"/>
          <dgm:resizeHandles val="exact"/>
        </dgm:presLayoutVars>
      </dgm:prSet>
      <dgm:spPr/>
      <dgm:t>
        <a:bodyPr/>
        <a:lstStyle/>
        <a:p>
          <a:endParaRPr lang="en-US"/>
        </a:p>
      </dgm:t>
    </dgm:pt>
    <dgm:pt modelId="{EE9B0F2A-6D44-4A52-8C4E-248E73E140B9}" type="pres">
      <dgm:prSet presAssocID="{F4A06B92-2EDD-4878-9EF0-496DBECA17D2}" presName="parentText" presStyleLbl="node1" presStyleIdx="0" presStyleCnt="4" custLinFactY="-12289" custLinFactNeighborY="-100000">
        <dgm:presLayoutVars>
          <dgm:chMax val="0"/>
          <dgm:bulletEnabled val="1"/>
        </dgm:presLayoutVars>
      </dgm:prSet>
      <dgm:spPr/>
      <dgm:t>
        <a:bodyPr/>
        <a:lstStyle/>
        <a:p>
          <a:endParaRPr lang="en-US"/>
        </a:p>
      </dgm:t>
    </dgm:pt>
    <dgm:pt modelId="{CA389C32-C26A-4BB1-97D9-1BD04B4AB7D4}" type="pres">
      <dgm:prSet presAssocID="{C4AEDB6D-88DA-4485-86FC-3EF77A0EAEFD}" presName="spacer" presStyleCnt="0"/>
      <dgm:spPr/>
      <dgm:t>
        <a:bodyPr/>
        <a:lstStyle/>
        <a:p>
          <a:endParaRPr lang="en-US"/>
        </a:p>
      </dgm:t>
    </dgm:pt>
    <dgm:pt modelId="{95C94C1E-2177-4AA5-B697-21AE9FEAA226}" type="pres">
      <dgm:prSet presAssocID="{EA0DBEEF-B42B-4DD1-8ECB-CF7C3B19A315}" presName="parentText" presStyleLbl="node1" presStyleIdx="1" presStyleCnt="4">
        <dgm:presLayoutVars>
          <dgm:chMax val="0"/>
          <dgm:bulletEnabled val="1"/>
        </dgm:presLayoutVars>
      </dgm:prSet>
      <dgm:spPr/>
      <dgm:t>
        <a:bodyPr/>
        <a:lstStyle/>
        <a:p>
          <a:endParaRPr lang="en-US"/>
        </a:p>
      </dgm:t>
    </dgm:pt>
    <dgm:pt modelId="{0E5E6BF1-086B-498E-9EAD-F5A7A8A6686F}" type="pres">
      <dgm:prSet presAssocID="{0293EE64-F64D-4DC5-BFC4-38A06D943CA3}" presName="spacer" presStyleCnt="0"/>
      <dgm:spPr/>
      <dgm:t>
        <a:bodyPr/>
        <a:lstStyle/>
        <a:p>
          <a:endParaRPr lang="en-US"/>
        </a:p>
      </dgm:t>
    </dgm:pt>
    <dgm:pt modelId="{E21F1A19-905E-4721-BD80-1FFA0DF0643F}" type="pres">
      <dgm:prSet presAssocID="{2C44F53B-F240-431A-8FFF-BB49FBEF1337}" presName="parentText" presStyleLbl="node1" presStyleIdx="2" presStyleCnt="4" custScaleY="140858" custLinFactY="9068" custLinFactNeighborY="100000">
        <dgm:presLayoutVars>
          <dgm:chMax val="0"/>
          <dgm:bulletEnabled val="1"/>
        </dgm:presLayoutVars>
      </dgm:prSet>
      <dgm:spPr/>
      <dgm:t>
        <a:bodyPr/>
        <a:lstStyle/>
        <a:p>
          <a:endParaRPr lang="en-US"/>
        </a:p>
      </dgm:t>
    </dgm:pt>
    <dgm:pt modelId="{0ACB3489-724C-4531-9801-D2B44D2F92DC}" type="pres">
      <dgm:prSet presAssocID="{993DA22A-0CE7-4477-9579-5C3255074464}" presName="spacer" presStyleCnt="0"/>
      <dgm:spPr/>
      <dgm:t>
        <a:bodyPr/>
        <a:lstStyle/>
        <a:p>
          <a:endParaRPr lang="en-US"/>
        </a:p>
      </dgm:t>
    </dgm:pt>
    <dgm:pt modelId="{36E61E4F-EB64-4018-B13F-A680FD5D58D1}" type="pres">
      <dgm:prSet presAssocID="{6E1C18C1-8391-4C71-9BB8-6F3321586B1B}" presName="parentText" presStyleLbl="node1" presStyleIdx="3" presStyleCnt="4" custLinFactY="24140" custLinFactNeighborY="100000">
        <dgm:presLayoutVars>
          <dgm:chMax val="0"/>
          <dgm:bulletEnabled val="1"/>
        </dgm:presLayoutVars>
      </dgm:prSet>
      <dgm:spPr/>
      <dgm:t>
        <a:bodyPr/>
        <a:lstStyle/>
        <a:p>
          <a:endParaRPr lang="en-US"/>
        </a:p>
      </dgm:t>
    </dgm:pt>
  </dgm:ptLst>
  <dgm:cxnLst>
    <dgm:cxn modelId="{4CC0F272-F826-4EC7-BD3F-31A0ECBB3690}" type="presOf" srcId="{64C723A7-CAA8-43C1-974E-F8E460F91D83}" destId="{84A41E5D-AB9F-4A0D-8CD9-CD34D04EBACE}" srcOrd="0" destOrd="0" presId="urn:microsoft.com/office/officeart/2005/8/layout/vList2"/>
    <dgm:cxn modelId="{A7C79BA8-7DB3-4A83-871D-CE1B88FF24E8}" srcId="{64C723A7-CAA8-43C1-974E-F8E460F91D83}" destId="{6E1C18C1-8391-4C71-9BB8-6F3321586B1B}" srcOrd="3" destOrd="0" parTransId="{E4BBD569-99B5-4EA9-82DE-E83EB14BAD58}" sibTransId="{81807ED9-CB51-49ED-ACC8-B74B3BF255EC}"/>
    <dgm:cxn modelId="{EC79333C-D8E6-41F6-9FEB-B3CBCD6BB2F2}" type="presOf" srcId="{2C44F53B-F240-431A-8FFF-BB49FBEF1337}" destId="{E21F1A19-905E-4721-BD80-1FFA0DF0643F}" srcOrd="0" destOrd="0" presId="urn:microsoft.com/office/officeart/2005/8/layout/vList2"/>
    <dgm:cxn modelId="{AE2D7C3A-5B14-4750-B8F8-4E8BC3E2A086}" type="presOf" srcId="{6E1C18C1-8391-4C71-9BB8-6F3321586B1B}" destId="{36E61E4F-EB64-4018-B13F-A680FD5D58D1}" srcOrd="0" destOrd="0" presId="urn:microsoft.com/office/officeart/2005/8/layout/vList2"/>
    <dgm:cxn modelId="{624DD134-2B73-4141-BA95-C88B7377DB89}" type="presOf" srcId="{EA0DBEEF-B42B-4DD1-8ECB-CF7C3B19A315}" destId="{95C94C1E-2177-4AA5-B697-21AE9FEAA226}" srcOrd="0" destOrd="0" presId="urn:microsoft.com/office/officeart/2005/8/layout/vList2"/>
    <dgm:cxn modelId="{5ED39CF4-55BC-4126-96F0-1170BC32E4A7}" srcId="{64C723A7-CAA8-43C1-974E-F8E460F91D83}" destId="{F4A06B92-2EDD-4878-9EF0-496DBECA17D2}" srcOrd="0" destOrd="0" parTransId="{B14FE961-D67E-4922-93DE-BC283AB0644C}" sibTransId="{C4AEDB6D-88DA-4485-86FC-3EF77A0EAEFD}"/>
    <dgm:cxn modelId="{1ED5382E-0607-4496-88EE-A0EE00765955}" srcId="{64C723A7-CAA8-43C1-974E-F8E460F91D83}" destId="{EA0DBEEF-B42B-4DD1-8ECB-CF7C3B19A315}" srcOrd="1" destOrd="0" parTransId="{DE9DCE1E-97DD-4494-9EE0-964DFC175052}" sibTransId="{0293EE64-F64D-4DC5-BFC4-38A06D943CA3}"/>
    <dgm:cxn modelId="{C8C759F2-9F4C-4190-AA8E-89B56A72B5E7}" srcId="{64C723A7-CAA8-43C1-974E-F8E460F91D83}" destId="{2C44F53B-F240-431A-8FFF-BB49FBEF1337}" srcOrd="2" destOrd="0" parTransId="{90C3AEC8-A030-4BAA-BD17-80E339674CBC}" sibTransId="{993DA22A-0CE7-4477-9579-5C3255074464}"/>
    <dgm:cxn modelId="{21E60E64-53F6-42C3-9D81-8E35E7A5F250}" type="presOf" srcId="{F4A06B92-2EDD-4878-9EF0-496DBECA17D2}" destId="{EE9B0F2A-6D44-4A52-8C4E-248E73E140B9}" srcOrd="0" destOrd="0" presId="urn:microsoft.com/office/officeart/2005/8/layout/vList2"/>
    <dgm:cxn modelId="{554F7F88-4325-4D2A-A996-B1A3D430BE4C}" type="presParOf" srcId="{84A41E5D-AB9F-4A0D-8CD9-CD34D04EBACE}" destId="{EE9B0F2A-6D44-4A52-8C4E-248E73E140B9}" srcOrd="0" destOrd="0" presId="urn:microsoft.com/office/officeart/2005/8/layout/vList2"/>
    <dgm:cxn modelId="{19C31EC4-55F4-4B76-8D70-0E928D292168}" type="presParOf" srcId="{84A41E5D-AB9F-4A0D-8CD9-CD34D04EBACE}" destId="{CA389C32-C26A-4BB1-97D9-1BD04B4AB7D4}" srcOrd="1" destOrd="0" presId="urn:microsoft.com/office/officeart/2005/8/layout/vList2"/>
    <dgm:cxn modelId="{B8ECEAF6-83C3-4DF2-BED1-FEA1DB348021}" type="presParOf" srcId="{84A41E5D-AB9F-4A0D-8CD9-CD34D04EBACE}" destId="{95C94C1E-2177-4AA5-B697-21AE9FEAA226}" srcOrd="2" destOrd="0" presId="urn:microsoft.com/office/officeart/2005/8/layout/vList2"/>
    <dgm:cxn modelId="{8E5E28BD-73D0-4962-A4B8-14BD548FA042}" type="presParOf" srcId="{84A41E5D-AB9F-4A0D-8CD9-CD34D04EBACE}" destId="{0E5E6BF1-086B-498E-9EAD-F5A7A8A6686F}" srcOrd="3" destOrd="0" presId="urn:microsoft.com/office/officeart/2005/8/layout/vList2"/>
    <dgm:cxn modelId="{F45E543E-01A3-4F44-B3D0-75F49354FC72}" type="presParOf" srcId="{84A41E5D-AB9F-4A0D-8CD9-CD34D04EBACE}" destId="{E21F1A19-905E-4721-BD80-1FFA0DF0643F}" srcOrd="4" destOrd="0" presId="urn:microsoft.com/office/officeart/2005/8/layout/vList2"/>
    <dgm:cxn modelId="{C43494B1-3962-493A-956E-92DAEA124F2E}" type="presParOf" srcId="{84A41E5D-AB9F-4A0D-8CD9-CD34D04EBACE}" destId="{0ACB3489-724C-4531-9801-D2B44D2F92DC}" srcOrd="5" destOrd="0" presId="urn:microsoft.com/office/officeart/2005/8/layout/vList2"/>
    <dgm:cxn modelId="{AE52DBC5-9FA0-4DF9-8E4C-18BEE2F16F13}" type="presParOf" srcId="{84A41E5D-AB9F-4A0D-8CD9-CD34D04EBACE}" destId="{36E61E4F-EB64-4018-B13F-A680FD5D58D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00F4575-4596-48DF-805A-78493316EB12}"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DC125C7C-4696-4703-8212-2B9F1FF2F060}">
      <dgm:prSet custT="1">
        <dgm:style>
          <a:lnRef idx="0">
            <a:schemeClr val="accent3"/>
          </a:lnRef>
          <a:fillRef idx="3">
            <a:schemeClr val="accent3"/>
          </a:fillRef>
          <a:effectRef idx="3">
            <a:schemeClr val="accent3"/>
          </a:effectRef>
          <a:fontRef idx="minor">
            <a:schemeClr val="lt1"/>
          </a:fontRef>
        </dgm:style>
      </dgm:prSet>
      <dgm:spPr>
        <a:solidFill>
          <a:srgbClr val="006699"/>
        </a:solidFill>
      </dgm:spPr>
      <dgm:t>
        <a:bodyPr/>
        <a:lstStyle/>
        <a:p>
          <a:pPr rtl="0"/>
          <a:r>
            <a:rPr lang="en-US" sz="3200" dirty="0" smtClean="0"/>
            <a:t>Symptomatic PID occurs in 10-15% of women with untreated Chlamydia</a:t>
          </a:r>
          <a:endParaRPr lang="en-US" sz="3200" dirty="0"/>
        </a:p>
      </dgm:t>
    </dgm:pt>
    <dgm:pt modelId="{ACD643B4-59B8-458E-996B-B9B3B98615FD}" type="parTrans" cxnId="{D32B740D-3C25-482D-8AC4-416E224B126E}">
      <dgm:prSet/>
      <dgm:spPr/>
      <dgm:t>
        <a:bodyPr/>
        <a:lstStyle/>
        <a:p>
          <a:endParaRPr lang="en-US"/>
        </a:p>
      </dgm:t>
    </dgm:pt>
    <dgm:pt modelId="{BAFCB815-3228-449D-B9AB-E832641EFFB3}" type="sibTrans" cxnId="{D32B740D-3C25-482D-8AC4-416E224B126E}">
      <dgm:prSet/>
      <dgm:spPr/>
      <dgm:t>
        <a:bodyPr/>
        <a:lstStyle/>
        <a:p>
          <a:endParaRPr lang="en-US"/>
        </a:p>
      </dgm:t>
    </dgm:pt>
    <dgm:pt modelId="{504DE124-E078-4B17-B830-98B4A1E6A13D}">
      <dgm:prSet>
        <dgm:style>
          <a:lnRef idx="0">
            <a:schemeClr val="accent3"/>
          </a:lnRef>
          <a:fillRef idx="3">
            <a:schemeClr val="accent3"/>
          </a:fillRef>
          <a:effectRef idx="3">
            <a:schemeClr val="accent3"/>
          </a:effectRef>
          <a:fontRef idx="minor">
            <a:schemeClr val="lt1"/>
          </a:fontRef>
        </dgm:style>
      </dgm:prSet>
      <dgm:spPr>
        <a:solidFill>
          <a:srgbClr val="006699"/>
        </a:solidFill>
      </dgm:spPr>
      <dgm:t>
        <a:bodyPr/>
        <a:lstStyle/>
        <a:p>
          <a:pPr rtl="0"/>
          <a:r>
            <a:rPr lang="en-US" dirty="0" smtClean="0"/>
            <a:t>Increased risk HIV transmission</a:t>
          </a:r>
          <a:endParaRPr lang="en-US" dirty="0"/>
        </a:p>
      </dgm:t>
    </dgm:pt>
    <dgm:pt modelId="{F1EA535B-57E7-4B98-8453-D5E8C5BAE997}" type="parTrans" cxnId="{B4D362F2-98A7-4B73-A93C-44CA5EEB3DE5}">
      <dgm:prSet/>
      <dgm:spPr/>
      <dgm:t>
        <a:bodyPr/>
        <a:lstStyle/>
        <a:p>
          <a:endParaRPr lang="en-US"/>
        </a:p>
      </dgm:t>
    </dgm:pt>
    <dgm:pt modelId="{E4B13730-E1C5-45A1-8213-21F1D1E6BA18}" type="sibTrans" cxnId="{B4D362F2-98A7-4B73-A93C-44CA5EEB3DE5}">
      <dgm:prSet/>
      <dgm:spPr/>
      <dgm:t>
        <a:bodyPr/>
        <a:lstStyle/>
        <a:p>
          <a:endParaRPr lang="en-US"/>
        </a:p>
      </dgm:t>
    </dgm:pt>
    <dgm:pt modelId="{3B92F93D-A7E0-4D58-BD5C-0057A94565A2}" type="pres">
      <dgm:prSet presAssocID="{200F4575-4596-48DF-805A-78493316EB12}" presName="linear" presStyleCnt="0">
        <dgm:presLayoutVars>
          <dgm:animLvl val="lvl"/>
          <dgm:resizeHandles val="exact"/>
        </dgm:presLayoutVars>
      </dgm:prSet>
      <dgm:spPr/>
      <dgm:t>
        <a:bodyPr/>
        <a:lstStyle/>
        <a:p>
          <a:endParaRPr lang="en-US"/>
        </a:p>
      </dgm:t>
    </dgm:pt>
    <dgm:pt modelId="{2520E57D-6858-464F-8C0A-F597296DD391}" type="pres">
      <dgm:prSet presAssocID="{DC125C7C-4696-4703-8212-2B9F1FF2F060}" presName="parentText" presStyleLbl="node1" presStyleIdx="0" presStyleCnt="2" custScaleY="184003" custLinFactY="-14211" custLinFactNeighborX="-2035" custLinFactNeighborY="-100000">
        <dgm:presLayoutVars>
          <dgm:chMax val="0"/>
          <dgm:bulletEnabled val="1"/>
        </dgm:presLayoutVars>
      </dgm:prSet>
      <dgm:spPr/>
      <dgm:t>
        <a:bodyPr/>
        <a:lstStyle/>
        <a:p>
          <a:endParaRPr lang="en-US"/>
        </a:p>
      </dgm:t>
    </dgm:pt>
    <dgm:pt modelId="{D92BA7D2-32CA-4BB8-9D5A-48819CE8BF88}" type="pres">
      <dgm:prSet presAssocID="{BAFCB815-3228-449D-B9AB-E832641EFFB3}" presName="spacer" presStyleCnt="0"/>
      <dgm:spPr/>
    </dgm:pt>
    <dgm:pt modelId="{9055E5ED-E72D-4801-9CB7-913A83BE5E49}" type="pres">
      <dgm:prSet presAssocID="{504DE124-E078-4B17-B830-98B4A1E6A13D}" presName="parentText" presStyleLbl="node1" presStyleIdx="1" presStyleCnt="2" custScaleY="123973">
        <dgm:presLayoutVars>
          <dgm:chMax val="0"/>
          <dgm:bulletEnabled val="1"/>
        </dgm:presLayoutVars>
      </dgm:prSet>
      <dgm:spPr/>
      <dgm:t>
        <a:bodyPr/>
        <a:lstStyle/>
        <a:p>
          <a:endParaRPr lang="en-US"/>
        </a:p>
      </dgm:t>
    </dgm:pt>
  </dgm:ptLst>
  <dgm:cxnLst>
    <dgm:cxn modelId="{6F72B11A-B4FD-4184-B874-251EB9B8459A}" type="presOf" srcId="{200F4575-4596-48DF-805A-78493316EB12}" destId="{3B92F93D-A7E0-4D58-BD5C-0057A94565A2}" srcOrd="0" destOrd="0" presId="urn:microsoft.com/office/officeart/2005/8/layout/vList2"/>
    <dgm:cxn modelId="{8CD4C188-FA60-458E-A312-4A73EC4584C4}" type="presOf" srcId="{504DE124-E078-4B17-B830-98B4A1E6A13D}" destId="{9055E5ED-E72D-4801-9CB7-913A83BE5E49}" srcOrd="0" destOrd="0" presId="urn:microsoft.com/office/officeart/2005/8/layout/vList2"/>
    <dgm:cxn modelId="{B4D362F2-98A7-4B73-A93C-44CA5EEB3DE5}" srcId="{200F4575-4596-48DF-805A-78493316EB12}" destId="{504DE124-E078-4B17-B830-98B4A1E6A13D}" srcOrd="1" destOrd="0" parTransId="{F1EA535B-57E7-4B98-8453-D5E8C5BAE997}" sibTransId="{E4B13730-E1C5-45A1-8213-21F1D1E6BA18}"/>
    <dgm:cxn modelId="{D32B740D-3C25-482D-8AC4-416E224B126E}" srcId="{200F4575-4596-48DF-805A-78493316EB12}" destId="{DC125C7C-4696-4703-8212-2B9F1FF2F060}" srcOrd="0" destOrd="0" parTransId="{ACD643B4-59B8-458E-996B-B9B3B98615FD}" sibTransId="{BAFCB815-3228-449D-B9AB-E832641EFFB3}"/>
    <dgm:cxn modelId="{DFD3F7A4-DF25-4107-A34F-AA3AF30D3374}" type="presOf" srcId="{DC125C7C-4696-4703-8212-2B9F1FF2F060}" destId="{2520E57D-6858-464F-8C0A-F597296DD391}" srcOrd="0" destOrd="0" presId="urn:microsoft.com/office/officeart/2005/8/layout/vList2"/>
    <dgm:cxn modelId="{D0138A79-7EA6-4DC7-8D51-26E5986CF9C3}" type="presParOf" srcId="{3B92F93D-A7E0-4D58-BD5C-0057A94565A2}" destId="{2520E57D-6858-464F-8C0A-F597296DD391}" srcOrd="0" destOrd="0" presId="urn:microsoft.com/office/officeart/2005/8/layout/vList2"/>
    <dgm:cxn modelId="{E2F2AAE1-BE93-41FD-B96E-788C37232110}" type="presParOf" srcId="{3B92F93D-A7E0-4D58-BD5C-0057A94565A2}" destId="{D92BA7D2-32CA-4BB8-9D5A-48819CE8BF88}" srcOrd="1" destOrd="0" presId="urn:microsoft.com/office/officeart/2005/8/layout/vList2"/>
    <dgm:cxn modelId="{1592B79A-4A17-4076-A018-64B1A7BC7D9C}" type="presParOf" srcId="{3B92F93D-A7E0-4D58-BD5C-0057A94565A2}" destId="{9055E5ED-E72D-4801-9CB7-913A83BE5E4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BF719E-945F-4111-94D8-8C963BA154F6}"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US"/>
        </a:p>
      </dgm:t>
    </dgm:pt>
    <dgm:pt modelId="{27A3856E-D1A7-48F3-8A94-123D7F359B3A}">
      <dgm:prSet>
        <dgm:style>
          <a:lnRef idx="1">
            <a:schemeClr val="accent3"/>
          </a:lnRef>
          <a:fillRef idx="3">
            <a:schemeClr val="accent3"/>
          </a:fillRef>
          <a:effectRef idx="2">
            <a:schemeClr val="accent3"/>
          </a:effectRef>
          <a:fontRef idx="minor">
            <a:schemeClr val="lt1"/>
          </a:fontRef>
        </dgm:style>
      </dgm:prSet>
      <dgm:spPr>
        <a:solidFill>
          <a:srgbClr val="006699"/>
        </a:solidFill>
      </dgm:spPr>
      <dgm:t>
        <a:bodyPr/>
        <a:lstStyle/>
        <a:p>
          <a:pPr rtl="0"/>
          <a:r>
            <a:rPr lang="en-US" dirty="0" err="1" smtClean="0"/>
            <a:t>Epididymitis</a:t>
          </a:r>
          <a:endParaRPr lang="en-US" dirty="0"/>
        </a:p>
      </dgm:t>
    </dgm:pt>
    <dgm:pt modelId="{F0A759EB-AD81-4A76-9F4C-09E49F6DB697}" type="parTrans" cxnId="{47865C86-F434-461D-A983-3555E8B3D289}">
      <dgm:prSet/>
      <dgm:spPr/>
      <dgm:t>
        <a:bodyPr/>
        <a:lstStyle/>
        <a:p>
          <a:endParaRPr lang="en-US"/>
        </a:p>
      </dgm:t>
    </dgm:pt>
    <dgm:pt modelId="{3BD2CAC7-CC04-41A8-A5F0-4644E9C9B8A8}" type="sibTrans" cxnId="{47865C86-F434-461D-A983-3555E8B3D289}">
      <dgm:prSet/>
      <dgm:spPr/>
      <dgm:t>
        <a:bodyPr/>
        <a:lstStyle/>
        <a:p>
          <a:endParaRPr lang="en-US"/>
        </a:p>
      </dgm:t>
    </dgm:pt>
    <dgm:pt modelId="{B09F1EBD-37C9-49F0-A24D-5AF512741D6B}">
      <dgm:prSet>
        <dgm:style>
          <a:lnRef idx="1">
            <a:schemeClr val="accent3"/>
          </a:lnRef>
          <a:fillRef idx="3">
            <a:schemeClr val="accent3"/>
          </a:fillRef>
          <a:effectRef idx="2">
            <a:schemeClr val="accent3"/>
          </a:effectRef>
          <a:fontRef idx="minor">
            <a:schemeClr val="lt1"/>
          </a:fontRef>
        </dgm:style>
      </dgm:prSet>
      <dgm:spPr>
        <a:solidFill>
          <a:srgbClr val="006699"/>
        </a:solidFill>
      </dgm:spPr>
      <dgm:t>
        <a:bodyPr/>
        <a:lstStyle/>
        <a:p>
          <a:pPr rtl="0"/>
          <a:r>
            <a:rPr lang="en-US" dirty="0" smtClean="0"/>
            <a:t>Reactive Arthritis</a:t>
          </a:r>
          <a:endParaRPr lang="en-US" dirty="0"/>
        </a:p>
      </dgm:t>
    </dgm:pt>
    <dgm:pt modelId="{DE1A4E6E-CD9D-4D45-98D5-9499712BBFF2}" type="parTrans" cxnId="{6408D1A2-A633-4391-BA01-8D72F970A03A}">
      <dgm:prSet/>
      <dgm:spPr/>
      <dgm:t>
        <a:bodyPr/>
        <a:lstStyle/>
        <a:p>
          <a:endParaRPr lang="en-US"/>
        </a:p>
      </dgm:t>
    </dgm:pt>
    <dgm:pt modelId="{F80EA11C-2A5F-4FDB-9B89-86A4FD299A9F}" type="sibTrans" cxnId="{6408D1A2-A633-4391-BA01-8D72F970A03A}">
      <dgm:prSet/>
      <dgm:spPr/>
      <dgm:t>
        <a:bodyPr/>
        <a:lstStyle/>
        <a:p>
          <a:endParaRPr lang="en-US"/>
        </a:p>
      </dgm:t>
    </dgm:pt>
    <dgm:pt modelId="{11F11575-97ED-425D-A46E-28912DBBD5F5}">
      <dgm:prSet>
        <dgm:style>
          <a:lnRef idx="1">
            <a:schemeClr val="accent3"/>
          </a:lnRef>
          <a:fillRef idx="3">
            <a:schemeClr val="accent3"/>
          </a:fillRef>
          <a:effectRef idx="2">
            <a:schemeClr val="accent3"/>
          </a:effectRef>
          <a:fontRef idx="minor">
            <a:schemeClr val="lt1"/>
          </a:fontRef>
        </dgm:style>
      </dgm:prSet>
      <dgm:spPr>
        <a:solidFill>
          <a:srgbClr val="006699"/>
        </a:solidFill>
      </dgm:spPr>
      <dgm:t>
        <a:bodyPr/>
        <a:lstStyle/>
        <a:p>
          <a:pPr rtl="0"/>
          <a:r>
            <a:rPr lang="en-US" dirty="0" smtClean="0"/>
            <a:t>HIV transmission</a:t>
          </a:r>
          <a:endParaRPr lang="en-US" dirty="0"/>
        </a:p>
      </dgm:t>
    </dgm:pt>
    <dgm:pt modelId="{1378185C-B425-4937-A93B-EB8194923645}" type="parTrans" cxnId="{FE06D732-15E1-4F31-A55F-88F749B1B614}">
      <dgm:prSet/>
      <dgm:spPr/>
      <dgm:t>
        <a:bodyPr/>
        <a:lstStyle/>
        <a:p>
          <a:endParaRPr lang="en-US"/>
        </a:p>
      </dgm:t>
    </dgm:pt>
    <dgm:pt modelId="{9B0C4D4C-1385-4912-99BB-23CBF7FF3F41}" type="sibTrans" cxnId="{FE06D732-15E1-4F31-A55F-88F749B1B614}">
      <dgm:prSet/>
      <dgm:spPr/>
      <dgm:t>
        <a:bodyPr/>
        <a:lstStyle/>
        <a:p>
          <a:endParaRPr lang="en-US"/>
        </a:p>
      </dgm:t>
    </dgm:pt>
    <dgm:pt modelId="{F1AA00F9-5C3C-4EF2-AA3C-ABC1E25C8F27}">
      <dgm:prSet>
        <dgm:style>
          <a:lnRef idx="1">
            <a:schemeClr val="accent3"/>
          </a:lnRef>
          <a:fillRef idx="3">
            <a:schemeClr val="accent3"/>
          </a:fillRef>
          <a:effectRef idx="2">
            <a:schemeClr val="accent3"/>
          </a:effectRef>
          <a:fontRef idx="minor">
            <a:schemeClr val="lt1"/>
          </a:fontRef>
        </dgm:style>
      </dgm:prSet>
      <dgm:spPr>
        <a:solidFill>
          <a:srgbClr val="006699"/>
        </a:solidFill>
      </dgm:spPr>
      <dgm:t>
        <a:bodyPr/>
        <a:lstStyle/>
        <a:p>
          <a:r>
            <a:rPr lang="en-US" dirty="0" err="1" smtClean="0"/>
            <a:t>Proctitis</a:t>
          </a:r>
          <a:endParaRPr lang="en-US" dirty="0"/>
        </a:p>
      </dgm:t>
    </dgm:pt>
    <dgm:pt modelId="{F7CE1738-2717-49BD-966B-F794126EECBF}" type="parTrans" cxnId="{9BF4C495-8610-4464-90B5-77D36139D574}">
      <dgm:prSet/>
      <dgm:spPr/>
      <dgm:t>
        <a:bodyPr/>
        <a:lstStyle/>
        <a:p>
          <a:endParaRPr lang="en-US"/>
        </a:p>
      </dgm:t>
    </dgm:pt>
    <dgm:pt modelId="{4891FE36-0DBA-4D2D-A5D4-33302247CF46}" type="sibTrans" cxnId="{9BF4C495-8610-4464-90B5-77D36139D574}">
      <dgm:prSet/>
      <dgm:spPr/>
      <dgm:t>
        <a:bodyPr/>
        <a:lstStyle/>
        <a:p>
          <a:endParaRPr lang="en-US"/>
        </a:p>
      </dgm:t>
    </dgm:pt>
    <dgm:pt modelId="{1A4AA713-9249-470A-8363-E7B91E8072FA}" type="pres">
      <dgm:prSet presAssocID="{03BF719E-945F-4111-94D8-8C963BA154F6}" presName="linear" presStyleCnt="0">
        <dgm:presLayoutVars>
          <dgm:animLvl val="lvl"/>
          <dgm:resizeHandles val="exact"/>
        </dgm:presLayoutVars>
      </dgm:prSet>
      <dgm:spPr/>
      <dgm:t>
        <a:bodyPr/>
        <a:lstStyle/>
        <a:p>
          <a:endParaRPr lang="en-US"/>
        </a:p>
      </dgm:t>
    </dgm:pt>
    <dgm:pt modelId="{250F4BE5-C335-4921-AEC2-80B1FF0FA220}" type="pres">
      <dgm:prSet presAssocID="{27A3856E-D1A7-48F3-8A94-123D7F359B3A}" presName="parentText" presStyleLbl="node1" presStyleIdx="0" presStyleCnt="4">
        <dgm:presLayoutVars>
          <dgm:chMax val="0"/>
          <dgm:bulletEnabled val="1"/>
        </dgm:presLayoutVars>
      </dgm:prSet>
      <dgm:spPr/>
      <dgm:t>
        <a:bodyPr/>
        <a:lstStyle/>
        <a:p>
          <a:endParaRPr lang="en-US"/>
        </a:p>
      </dgm:t>
    </dgm:pt>
    <dgm:pt modelId="{B53A2EBA-506A-479E-A12E-67FBD233DFFC}" type="pres">
      <dgm:prSet presAssocID="{3BD2CAC7-CC04-41A8-A5F0-4644E9C9B8A8}" presName="spacer" presStyleCnt="0"/>
      <dgm:spPr/>
    </dgm:pt>
    <dgm:pt modelId="{8F4BB3C2-B79D-4F30-BDAF-C19D909A8915}" type="pres">
      <dgm:prSet presAssocID="{B09F1EBD-37C9-49F0-A24D-5AF512741D6B}" presName="parentText" presStyleLbl="node1" presStyleIdx="1" presStyleCnt="4">
        <dgm:presLayoutVars>
          <dgm:chMax val="0"/>
          <dgm:bulletEnabled val="1"/>
        </dgm:presLayoutVars>
      </dgm:prSet>
      <dgm:spPr/>
      <dgm:t>
        <a:bodyPr/>
        <a:lstStyle/>
        <a:p>
          <a:endParaRPr lang="en-US"/>
        </a:p>
      </dgm:t>
    </dgm:pt>
    <dgm:pt modelId="{A29C688D-18D4-43F1-9EBB-002DD0BC5414}" type="pres">
      <dgm:prSet presAssocID="{F80EA11C-2A5F-4FDB-9B89-86A4FD299A9F}" presName="spacer" presStyleCnt="0"/>
      <dgm:spPr/>
    </dgm:pt>
    <dgm:pt modelId="{E013D100-C7A9-46E9-B5CD-270EB89708B5}" type="pres">
      <dgm:prSet presAssocID="{11F11575-97ED-425D-A46E-28912DBBD5F5}" presName="parentText" presStyleLbl="node1" presStyleIdx="2" presStyleCnt="4">
        <dgm:presLayoutVars>
          <dgm:chMax val="0"/>
          <dgm:bulletEnabled val="1"/>
        </dgm:presLayoutVars>
      </dgm:prSet>
      <dgm:spPr/>
      <dgm:t>
        <a:bodyPr/>
        <a:lstStyle/>
        <a:p>
          <a:endParaRPr lang="en-US"/>
        </a:p>
      </dgm:t>
    </dgm:pt>
    <dgm:pt modelId="{C90C51CA-A9CA-4405-8FD3-55F49FADA365}" type="pres">
      <dgm:prSet presAssocID="{9B0C4D4C-1385-4912-99BB-23CBF7FF3F41}" presName="spacer" presStyleCnt="0"/>
      <dgm:spPr/>
    </dgm:pt>
    <dgm:pt modelId="{BB90010D-E773-4F4F-8393-3AC72B99D21A}" type="pres">
      <dgm:prSet presAssocID="{F1AA00F9-5C3C-4EF2-AA3C-ABC1E25C8F27}" presName="parentText" presStyleLbl="node1" presStyleIdx="3" presStyleCnt="4">
        <dgm:presLayoutVars>
          <dgm:chMax val="0"/>
          <dgm:bulletEnabled val="1"/>
        </dgm:presLayoutVars>
      </dgm:prSet>
      <dgm:spPr/>
      <dgm:t>
        <a:bodyPr/>
        <a:lstStyle/>
        <a:p>
          <a:endParaRPr lang="en-US"/>
        </a:p>
      </dgm:t>
    </dgm:pt>
  </dgm:ptLst>
  <dgm:cxnLst>
    <dgm:cxn modelId="{FE06D732-15E1-4F31-A55F-88F749B1B614}" srcId="{03BF719E-945F-4111-94D8-8C963BA154F6}" destId="{11F11575-97ED-425D-A46E-28912DBBD5F5}" srcOrd="2" destOrd="0" parTransId="{1378185C-B425-4937-A93B-EB8194923645}" sibTransId="{9B0C4D4C-1385-4912-99BB-23CBF7FF3F41}"/>
    <dgm:cxn modelId="{47865C86-F434-461D-A983-3555E8B3D289}" srcId="{03BF719E-945F-4111-94D8-8C963BA154F6}" destId="{27A3856E-D1A7-48F3-8A94-123D7F359B3A}" srcOrd="0" destOrd="0" parTransId="{F0A759EB-AD81-4A76-9F4C-09E49F6DB697}" sibTransId="{3BD2CAC7-CC04-41A8-A5F0-4644E9C9B8A8}"/>
    <dgm:cxn modelId="{625AA2AF-3A15-47B0-BDC1-DC5E749AC79E}" type="presOf" srcId="{F1AA00F9-5C3C-4EF2-AA3C-ABC1E25C8F27}" destId="{BB90010D-E773-4F4F-8393-3AC72B99D21A}" srcOrd="0" destOrd="0" presId="urn:microsoft.com/office/officeart/2005/8/layout/vList2"/>
    <dgm:cxn modelId="{6408D1A2-A633-4391-BA01-8D72F970A03A}" srcId="{03BF719E-945F-4111-94D8-8C963BA154F6}" destId="{B09F1EBD-37C9-49F0-A24D-5AF512741D6B}" srcOrd="1" destOrd="0" parTransId="{DE1A4E6E-CD9D-4D45-98D5-9499712BBFF2}" sibTransId="{F80EA11C-2A5F-4FDB-9B89-86A4FD299A9F}"/>
    <dgm:cxn modelId="{211A0FAC-B883-4B64-B225-89D6FD24B908}" type="presOf" srcId="{11F11575-97ED-425D-A46E-28912DBBD5F5}" destId="{E013D100-C7A9-46E9-B5CD-270EB89708B5}" srcOrd="0" destOrd="0" presId="urn:microsoft.com/office/officeart/2005/8/layout/vList2"/>
    <dgm:cxn modelId="{9BF4C495-8610-4464-90B5-77D36139D574}" srcId="{03BF719E-945F-4111-94D8-8C963BA154F6}" destId="{F1AA00F9-5C3C-4EF2-AA3C-ABC1E25C8F27}" srcOrd="3" destOrd="0" parTransId="{F7CE1738-2717-49BD-966B-F794126EECBF}" sibTransId="{4891FE36-0DBA-4D2D-A5D4-33302247CF46}"/>
    <dgm:cxn modelId="{0F18BB58-6213-4F7D-8137-97F4BFDB73C8}" type="presOf" srcId="{B09F1EBD-37C9-49F0-A24D-5AF512741D6B}" destId="{8F4BB3C2-B79D-4F30-BDAF-C19D909A8915}" srcOrd="0" destOrd="0" presId="urn:microsoft.com/office/officeart/2005/8/layout/vList2"/>
    <dgm:cxn modelId="{23B32260-466C-41F7-8C62-BB48E0253628}" type="presOf" srcId="{03BF719E-945F-4111-94D8-8C963BA154F6}" destId="{1A4AA713-9249-470A-8363-E7B91E8072FA}" srcOrd="0" destOrd="0" presId="urn:microsoft.com/office/officeart/2005/8/layout/vList2"/>
    <dgm:cxn modelId="{2F49F861-4DF1-46EE-9325-445B4EC1AE64}" type="presOf" srcId="{27A3856E-D1A7-48F3-8A94-123D7F359B3A}" destId="{250F4BE5-C335-4921-AEC2-80B1FF0FA220}" srcOrd="0" destOrd="0" presId="urn:microsoft.com/office/officeart/2005/8/layout/vList2"/>
    <dgm:cxn modelId="{D1909E56-374A-491D-9E38-709758503436}" type="presParOf" srcId="{1A4AA713-9249-470A-8363-E7B91E8072FA}" destId="{250F4BE5-C335-4921-AEC2-80B1FF0FA220}" srcOrd="0" destOrd="0" presId="urn:microsoft.com/office/officeart/2005/8/layout/vList2"/>
    <dgm:cxn modelId="{4B56489D-BBC4-4457-AB03-AE9EE5722168}" type="presParOf" srcId="{1A4AA713-9249-470A-8363-E7B91E8072FA}" destId="{B53A2EBA-506A-479E-A12E-67FBD233DFFC}" srcOrd="1" destOrd="0" presId="urn:microsoft.com/office/officeart/2005/8/layout/vList2"/>
    <dgm:cxn modelId="{A9E919C1-D187-41E9-9822-57B515CA27BD}" type="presParOf" srcId="{1A4AA713-9249-470A-8363-E7B91E8072FA}" destId="{8F4BB3C2-B79D-4F30-BDAF-C19D909A8915}" srcOrd="2" destOrd="0" presId="urn:microsoft.com/office/officeart/2005/8/layout/vList2"/>
    <dgm:cxn modelId="{7DF8AF00-4862-45CE-8F36-124B780E9001}" type="presParOf" srcId="{1A4AA713-9249-470A-8363-E7B91E8072FA}" destId="{A29C688D-18D4-43F1-9EBB-002DD0BC5414}" srcOrd="3" destOrd="0" presId="urn:microsoft.com/office/officeart/2005/8/layout/vList2"/>
    <dgm:cxn modelId="{A8B560A0-911E-41A5-870D-CED200B44A16}" type="presParOf" srcId="{1A4AA713-9249-470A-8363-E7B91E8072FA}" destId="{E013D100-C7A9-46E9-B5CD-270EB89708B5}" srcOrd="4" destOrd="0" presId="urn:microsoft.com/office/officeart/2005/8/layout/vList2"/>
    <dgm:cxn modelId="{E579E1B5-1C33-4A8A-8E82-F2946A6D8DC0}" type="presParOf" srcId="{1A4AA713-9249-470A-8363-E7B91E8072FA}" destId="{C90C51CA-A9CA-4405-8FD3-55F49FADA365}" srcOrd="5" destOrd="0" presId="urn:microsoft.com/office/officeart/2005/8/layout/vList2"/>
    <dgm:cxn modelId="{1A612E67-7D94-445D-AB91-E95175A85EAE}" type="presParOf" srcId="{1A4AA713-9249-470A-8363-E7B91E8072FA}" destId="{BB90010D-E773-4F4F-8393-3AC72B99D21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19CA731-CC17-4A49-96D9-E8AA2316945A}" type="doc">
      <dgm:prSet loTypeId="urn:microsoft.com/office/officeart/2005/8/layout/cycle2" loCatId="cycle" qsTypeId="urn:microsoft.com/office/officeart/2005/8/quickstyle/3d3" qsCatId="3D" csTypeId="urn:microsoft.com/office/officeart/2005/8/colors/accent2_3" csCatId="accent2" phldr="1"/>
      <dgm:spPr/>
      <dgm:t>
        <a:bodyPr/>
        <a:lstStyle/>
        <a:p>
          <a:endParaRPr lang="en-US"/>
        </a:p>
      </dgm:t>
    </dgm:pt>
    <dgm:pt modelId="{796B506F-7DED-4801-9066-E714CB9CB8B1}">
      <dgm:prSet>
        <dgm:style>
          <a:lnRef idx="1">
            <a:schemeClr val="accent6"/>
          </a:lnRef>
          <a:fillRef idx="3">
            <a:schemeClr val="accent6"/>
          </a:fillRef>
          <a:effectRef idx="2">
            <a:schemeClr val="accent6"/>
          </a:effectRef>
          <a:fontRef idx="minor">
            <a:schemeClr val="lt1"/>
          </a:fontRef>
        </dgm:style>
      </dgm:prSet>
      <dgm:spPr/>
      <dgm:t>
        <a:bodyPr/>
        <a:lstStyle/>
        <a:p>
          <a:pPr rtl="0"/>
          <a:r>
            <a:rPr lang="en-US" dirty="0" smtClean="0"/>
            <a:t>Sexually active females </a:t>
          </a:r>
          <a:r>
            <a:rPr lang="en-US" u="sng" dirty="0" smtClean="0"/>
            <a:t>25 and under</a:t>
          </a:r>
          <a:r>
            <a:rPr lang="en-US" dirty="0" smtClean="0"/>
            <a:t>: Screened annually</a:t>
          </a:r>
          <a:endParaRPr lang="en-US" dirty="0"/>
        </a:p>
      </dgm:t>
    </dgm:pt>
    <dgm:pt modelId="{734F8AA4-8356-413E-85E3-3214A43AE8D0}" type="parTrans" cxnId="{A64B84AA-4277-40F4-8CF7-FD1119427569}">
      <dgm:prSet/>
      <dgm:spPr/>
      <dgm:t>
        <a:bodyPr/>
        <a:lstStyle/>
        <a:p>
          <a:endParaRPr lang="en-US"/>
        </a:p>
      </dgm:t>
    </dgm:pt>
    <dgm:pt modelId="{F2B580A9-8020-4EFA-BA91-6076849D87B4}" type="sibTrans" cxnId="{A64B84AA-4277-40F4-8CF7-FD1119427569}">
      <dgm:prSet>
        <dgm:style>
          <a:lnRef idx="1">
            <a:schemeClr val="accent6"/>
          </a:lnRef>
          <a:fillRef idx="3">
            <a:schemeClr val="accent6"/>
          </a:fillRef>
          <a:effectRef idx="2">
            <a:schemeClr val="accent6"/>
          </a:effectRef>
          <a:fontRef idx="minor">
            <a:schemeClr val="lt1"/>
          </a:fontRef>
        </dgm:style>
      </dgm:prSet>
      <dgm:spPr/>
      <dgm:t>
        <a:bodyPr/>
        <a:lstStyle/>
        <a:p>
          <a:endParaRPr lang="en-US"/>
        </a:p>
      </dgm:t>
    </dgm:pt>
    <dgm:pt modelId="{8ADAAB73-3F94-4F60-886E-6F856FEBE0BE}">
      <dgm:prSet/>
      <dgm:spPr>
        <a:solidFill>
          <a:srgbClr val="92D050"/>
        </a:solidFill>
      </dgm:spPr>
      <dgm:t>
        <a:bodyPr/>
        <a:lstStyle/>
        <a:p>
          <a:pPr rtl="0"/>
          <a:r>
            <a:rPr lang="en-US" dirty="0" smtClean="0"/>
            <a:t>Repeat testing 3–4 months after treatment due to high rate of re-infection</a:t>
          </a:r>
          <a:endParaRPr lang="en-US" dirty="0"/>
        </a:p>
      </dgm:t>
    </dgm:pt>
    <dgm:pt modelId="{1E75BD67-B1B2-480F-816D-7B5645A1A1CD}" type="parTrans" cxnId="{B58BC0F4-9E32-4CCA-A29E-FE48F2CBE7B9}">
      <dgm:prSet/>
      <dgm:spPr/>
      <dgm:t>
        <a:bodyPr/>
        <a:lstStyle/>
        <a:p>
          <a:endParaRPr lang="en-US"/>
        </a:p>
      </dgm:t>
    </dgm:pt>
    <dgm:pt modelId="{B382AC26-7F6B-49F3-AAD2-0C0534B7A3F1}" type="sibTrans" cxnId="{B58BC0F4-9E32-4CCA-A29E-FE48F2CBE7B9}">
      <dgm:prSet/>
      <dgm:spPr>
        <a:solidFill>
          <a:srgbClr val="92D050"/>
        </a:solidFill>
      </dgm:spPr>
      <dgm:t>
        <a:bodyPr/>
        <a:lstStyle/>
        <a:p>
          <a:endParaRPr lang="en-US"/>
        </a:p>
      </dgm:t>
    </dgm:pt>
    <dgm:pt modelId="{77A96FCE-D7B6-4AE7-9060-DDC2F865B36E}" type="pres">
      <dgm:prSet presAssocID="{E19CA731-CC17-4A49-96D9-E8AA2316945A}" presName="cycle" presStyleCnt="0">
        <dgm:presLayoutVars>
          <dgm:dir/>
          <dgm:resizeHandles val="exact"/>
        </dgm:presLayoutVars>
      </dgm:prSet>
      <dgm:spPr/>
      <dgm:t>
        <a:bodyPr/>
        <a:lstStyle/>
        <a:p>
          <a:endParaRPr lang="en-US"/>
        </a:p>
      </dgm:t>
    </dgm:pt>
    <dgm:pt modelId="{724C667C-AB2D-4658-ACF6-2989A69DB69B}" type="pres">
      <dgm:prSet presAssocID="{796B506F-7DED-4801-9066-E714CB9CB8B1}" presName="node" presStyleLbl="node1" presStyleIdx="0" presStyleCnt="2">
        <dgm:presLayoutVars>
          <dgm:bulletEnabled val="1"/>
        </dgm:presLayoutVars>
      </dgm:prSet>
      <dgm:spPr/>
      <dgm:t>
        <a:bodyPr/>
        <a:lstStyle/>
        <a:p>
          <a:endParaRPr lang="en-US"/>
        </a:p>
      </dgm:t>
    </dgm:pt>
    <dgm:pt modelId="{3EE0EBE4-4506-478A-816C-618BB3171781}" type="pres">
      <dgm:prSet presAssocID="{F2B580A9-8020-4EFA-BA91-6076849D87B4}" presName="sibTrans" presStyleLbl="sibTrans2D1" presStyleIdx="0" presStyleCnt="2"/>
      <dgm:spPr/>
      <dgm:t>
        <a:bodyPr/>
        <a:lstStyle/>
        <a:p>
          <a:endParaRPr lang="en-US"/>
        </a:p>
      </dgm:t>
    </dgm:pt>
    <dgm:pt modelId="{3B4F4857-16EF-4D71-B4A7-716561540940}" type="pres">
      <dgm:prSet presAssocID="{F2B580A9-8020-4EFA-BA91-6076849D87B4}" presName="connectorText" presStyleLbl="sibTrans2D1" presStyleIdx="0" presStyleCnt="2"/>
      <dgm:spPr/>
      <dgm:t>
        <a:bodyPr/>
        <a:lstStyle/>
        <a:p>
          <a:endParaRPr lang="en-US"/>
        </a:p>
      </dgm:t>
    </dgm:pt>
    <dgm:pt modelId="{13AF2DFF-6322-4855-8DFA-2670775F5E5E}" type="pres">
      <dgm:prSet presAssocID="{8ADAAB73-3F94-4F60-886E-6F856FEBE0BE}" presName="node" presStyleLbl="node1" presStyleIdx="1" presStyleCnt="2">
        <dgm:presLayoutVars>
          <dgm:bulletEnabled val="1"/>
        </dgm:presLayoutVars>
      </dgm:prSet>
      <dgm:spPr/>
      <dgm:t>
        <a:bodyPr/>
        <a:lstStyle/>
        <a:p>
          <a:endParaRPr lang="en-US"/>
        </a:p>
      </dgm:t>
    </dgm:pt>
    <dgm:pt modelId="{89BA4302-35C0-4C2B-B9C2-1F499391C8C4}" type="pres">
      <dgm:prSet presAssocID="{B382AC26-7F6B-49F3-AAD2-0C0534B7A3F1}" presName="sibTrans" presStyleLbl="sibTrans2D1" presStyleIdx="1" presStyleCnt="2"/>
      <dgm:spPr/>
      <dgm:t>
        <a:bodyPr/>
        <a:lstStyle/>
        <a:p>
          <a:endParaRPr lang="en-US"/>
        </a:p>
      </dgm:t>
    </dgm:pt>
    <dgm:pt modelId="{1DBFF554-1F49-43FF-AE60-7D019943AC24}" type="pres">
      <dgm:prSet presAssocID="{B382AC26-7F6B-49F3-AAD2-0C0534B7A3F1}" presName="connectorText" presStyleLbl="sibTrans2D1" presStyleIdx="1" presStyleCnt="2"/>
      <dgm:spPr/>
      <dgm:t>
        <a:bodyPr/>
        <a:lstStyle/>
        <a:p>
          <a:endParaRPr lang="en-US"/>
        </a:p>
      </dgm:t>
    </dgm:pt>
  </dgm:ptLst>
  <dgm:cxnLst>
    <dgm:cxn modelId="{CEC8330F-0643-4624-8C7B-64E5D6D2E26B}" type="presOf" srcId="{796B506F-7DED-4801-9066-E714CB9CB8B1}" destId="{724C667C-AB2D-4658-ACF6-2989A69DB69B}" srcOrd="0" destOrd="0" presId="urn:microsoft.com/office/officeart/2005/8/layout/cycle2"/>
    <dgm:cxn modelId="{A64B84AA-4277-40F4-8CF7-FD1119427569}" srcId="{E19CA731-CC17-4A49-96D9-E8AA2316945A}" destId="{796B506F-7DED-4801-9066-E714CB9CB8B1}" srcOrd="0" destOrd="0" parTransId="{734F8AA4-8356-413E-85E3-3214A43AE8D0}" sibTransId="{F2B580A9-8020-4EFA-BA91-6076849D87B4}"/>
    <dgm:cxn modelId="{C9D835FB-B3C7-4483-824A-58955429C4B8}" type="presOf" srcId="{B382AC26-7F6B-49F3-AAD2-0C0534B7A3F1}" destId="{89BA4302-35C0-4C2B-B9C2-1F499391C8C4}" srcOrd="0" destOrd="0" presId="urn:microsoft.com/office/officeart/2005/8/layout/cycle2"/>
    <dgm:cxn modelId="{DC7EEBC5-206C-4B97-924E-021A0E15267F}" type="presOf" srcId="{F2B580A9-8020-4EFA-BA91-6076849D87B4}" destId="{3EE0EBE4-4506-478A-816C-618BB3171781}" srcOrd="0" destOrd="0" presId="urn:microsoft.com/office/officeart/2005/8/layout/cycle2"/>
    <dgm:cxn modelId="{117626A9-1679-4AC3-B880-16DEE733A964}" type="presOf" srcId="{8ADAAB73-3F94-4F60-886E-6F856FEBE0BE}" destId="{13AF2DFF-6322-4855-8DFA-2670775F5E5E}" srcOrd="0" destOrd="0" presId="urn:microsoft.com/office/officeart/2005/8/layout/cycle2"/>
    <dgm:cxn modelId="{61E17316-6058-40A0-88F0-870154840CEB}" type="presOf" srcId="{E19CA731-CC17-4A49-96D9-E8AA2316945A}" destId="{77A96FCE-D7B6-4AE7-9060-DDC2F865B36E}" srcOrd="0" destOrd="0" presId="urn:microsoft.com/office/officeart/2005/8/layout/cycle2"/>
    <dgm:cxn modelId="{97351894-37FD-4A82-A73E-1CF3F9A9BC7D}" type="presOf" srcId="{B382AC26-7F6B-49F3-AAD2-0C0534B7A3F1}" destId="{1DBFF554-1F49-43FF-AE60-7D019943AC24}" srcOrd="1" destOrd="0" presId="urn:microsoft.com/office/officeart/2005/8/layout/cycle2"/>
    <dgm:cxn modelId="{C80C1EFD-D905-4F20-8A1A-F693168840BE}" type="presOf" srcId="{F2B580A9-8020-4EFA-BA91-6076849D87B4}" destId="{3B4F4857-16EF-4D71-B4A7-716561540940}" srcOrd="1" destOrd="0" presId="urn:microsoft.com/office/officeart/2005/8/layout/cycle2"/>
    <dgm:cxn modelId="{B58BC0F4-9E32-4CCA-A29E-FE48F2CBE7B9}" srcId="{E19CA731-CC17-4A49-96D9-E8AA2316945A}" destId="{8ADAAB73-3F94-4F60-886E-6F856FEBE0BE}" srcOrd="1" destOrd="0" parTransId="{1E75BD67-B1B2-480F-816D-7B5645A1A1CD}" sibTransId="{B382AC26-7F6B-49F3-AAD2-0C0534B7A3F1}"/>
    <dgm:cxn modelId="{683A1457-5EA0-4E1A-8747-526AE2A0E051}" type="presParOf" srcId="{77A96FCE-D7B6-4AE7-9060-DDC2F865B36E}" destId="{724C667C-AB2D-4658-ACF6-2989A69DB69B}" srcOrd="0" destOrd="0" presId="urn:microsoft.com/office/officeart/2005/8/layout/cycle2"/>
    <dgm:cxn modelId="{FE760B9D-D4A9-4297-AFBD-2FC3FF422640}" type="presParOf" srcId="{77A96FCE-D7B6-4AE7-9060-DDC2F865B36E}" destId="{3EE0EBE4-4506-478A-816C-618BB3171781}" srcOrd="1" destOrd="0" presId="urn:microsoft.com/office/officeart/2005/8/layout/cycle2"/>
    <dgm:cxn modelId="{848DF9D8-C0CD-4737-B523-3E7883B835CA}" type="presParOf" srcId="{3EE0EBE4-4506-478A-816C-618BB3171781}" destId="{3B4F4857-16EF-4D71-B4A7-716561540940}" srcOrd="0" destOrd="0" presId="urn:microsoft.com/office/officeart/2005/8/layout/cycle2"/>
    <dgm:cxn modelId="{9C3DBA92-E287-4DB6-A8C9-59D08773F3CF}" type="presParOf" srcId="{77A96FCE-D7B6-4AE7-9060-DDC2F865B36E}" destId="{13AF2DFF-6322-4855-8DFA-2670775F5E5E}" srcOrd="2" destOrd="0" presId="urn:microsoft.com/office/officeart/2005/8/layout/cycle2"/>
    <dgm:cxn modelId="{6EE39B00-657C-404F-B146-5992120DFBA4}" type="presParOf" srcId="{77A96FCE-D7B6-4AE7-9060-DDC2F865B36E}" destId="{89BA4302-35C0-4C2B-B9C2-1F499391C8C4}" srcOrd="3" destOrd="0" presId="urn:microsoft.com/office/officeart/2005/8/layout/cycle2"/>
    <dgm:cxn modelId="{CC2ACDE6-A244-4B02-863A-895A2E535AC6}" type="presParOf" srcId="{89BA4302-35C0-4C2B-B9C2-1F499391C8C4}" destId="{1DBFF554-1F49-43FF-AE60-7D019943AC2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1635730-AC73-4B9C-9738-7281C138B753}"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en-US"/>
        </a:p>
      </dgm:t>
    </dgm:pt>
    <dgm:pt modelId="{68606D4B-F1DF-4F67-8800-D067F5D5FEBA}">
      <dgm:prSet/>
      <dgm:spPr/>
      <dgm:t>
        <a:bodyPr/>
        <a:lstStyle/>
        <a:p>
          <a:pPr rtl="0"/>
          <a:r>
            <a:rPr lang="en-US" dirty="0" smtClean="0"/>
            <a:t>Curable bacterial STI</a:t>
          </a:r>
          <a:endParaRPr lang="en-US" dirty="0"/>
        </a:p>
      </dgm:t>
    </dgm:pt>
    <dgm:pt modelId="{C8D09B53-2B40-4E83-A8BC-E479C25B588D}" type="parTrans" cxnId="{70138816-4F11-4A27-890A-02C012DC142F}">
      <dgm:prSet/>
      <dgm:spPr/>
      <dgm:t>
        <a:bodyPr/>
        <a:lstStyle/>
        <a:p>
          <a:endParaRPr lang="en-US"/>
        </a:p>
      </dgm:t>
    </dgm:pt>
    <dgm:pt modelId="{562DFBA9-485D-44E4-81A5-6A1C35694F98}" type="sibTrans" cxnId="{70138816-4F11-4A27-890A-02C012DC142F}">
      <dgm:prSet/>
      <dgm:spPr/>
      <dgm:t>
        <a:bodyPr/>
        <a:lstStyle/>
        <a:p>
          <a:endParaRPr lang="en-US"/>
        </a:p>
      </dgm:t>
    </dgm:pt>
    <dgm:pt modelId="{6C4D7D36-DC62-4159-AD42-37F861E0FDAA}">
      <dgm:prSet/>
      <dgm:spPr/>
      <dgm:t>
        <a:bodyPr/>
        <a:lstStyle/>
        <a:p>
          <a:pPr rtl="0"/>
          <a:r>
            <a:rPr lang="en-US" dirty="0" smtClean="0"/>
            <a:t>Second most commonly reported disease</a:t>
          </a:r>
          <a:endParaRPr lang="en-US" dirty="0"/>
        </a:p>
      </dgm:t>
    </dgm:pt>
    <dgm:pt modelId="{523B84F0-2738-4EDC-A60E-A3F0C782C1B3}" type="parTrans" cxnId="{19A1BFA8-7486-4D42-B011-AF12B1EB85C7}">
      <dgm:prSet/>
      <dgm:spPr/>
      <dgm:t>
        <a:bodyPr/>
        <a:lstStyle/>
        <a:p>
          <a:endParaRPr lang="en-US"/>
        </a:p>
      </dgm:t>
    </dgm:pt>
    <dgm:pt modelId="{A05F8137-E2E3-452C-9645-238D0865E3D5}" type="sibTrans" cxnId="{19A1BFA8-7486-4D42-B011-AF12B1EB85C7}">
      <dgm:prSet/>
      <dgm:spPr/>
      <dgm:t>
        <a:bodyPr/>
        <a:lstStyle/>
        <a:p>
          <a:endParaRPr lang="en-US"/>
        </a:p>
      </dgm:t>
    </dgm:pt>
    <dgm:pt modelId="{60CFE90B-4EEC-402E-A4B1-AC5172366A28}">
      <dgm:prSet/>
      <dgm:spPr/>
      <dgm:t>
        <a:bodyPr/>
        <a:lstStyle/>
        <a:p>
          <a:pPr rtl="0"/>
          <a:r>
            <a:rPr lang="en-US" dirty="0" smtClean="0"/>
            <a:t>Found in the cervix, uterus, fallopian tubes, and the urethra</a:t>
          </a:r>
          <a:endParaRPr lang="en-US" dirty="0"/>
        </a:p>
      </dgm:t>
    </dgm:pt>
    <dgm:pt modelId="{6A7228AC-CA79-4F67-9418-E94B19090C9A}" type="parTrans" cxnId="{C461DEE5-F509-4551-A92B-D5A5D695B5A3}">
      <dgm:prSet/>
      <dgm:spPr/>
      <dgm:t>
        <a:bodyPr/>
        <a:lstStyle/>
        <a:p>
          <a:endParaRPr lang="en-US"/>
        </a:p>
      </dgm:t>
    </dgm:pt>
    <dgm:pt modelId="{8D886E6E-ACD1-43C4-A9AE-086D3FDFDBD1}" type="sibTrans" cxnId="{C461DEE5-F509-4551-A92B-D5A5D695B5A3}">
      <dgm:prSet/>
      <dgm:spPr/>
      <dgm:t>
        <a:bodyPr/>
        <a:lstStyle/>
        <a:p>
          <a:endParaRPr lang="en-US"/>
        </a:p>
      </dgm:t>
    </dgm:pt>
    <dgm:pt modelId="{34C21F98-B8AA-4D1E-B2F9-B0E791D0C80F}">
      <dgm:prSet/>
      <dgm:spPr/>
      <dgm:t>
        <a:bodyPr/>
        <a:lstStyle/>
        <a:p>
          <a:pPr rtl="0"/>
          <a:r>
            <a:rPr lang="en-US" dirty="0" smtClean="0"/>
            <a:t>Can also be found in the mouth, throat, eyes, and anus</a:t>
          </a:r>
          <a:endParaRPr lang="en-US" b="1" dirty="0"/>
        </a:p>
      </dgm:t>
    </dgm:pt>
    <dgm:pt modelId="{FAE24F83-A56E-492D-818F-A68261D5F2CA}" type="parTrans" cxnId="{6C006B4A-DB7C-467F-A2CB-7DBA0B2F9C41}">
      <dgm:prSet/>
      <dgm:spPr/>
      <dgm:t>
        <a:bodyPr/>
        <a:lstStyle/>
        <a:p>
          <a:endParaRPr lang="en-US"/>
        </a:p>
      </dgm:t>
    </dgm:pt>
    <dgm:pt modelId="{0C035ECD-4548-41B1-BE33-EF6CD1C4B34A}" type="sibTrans" cxnId="{6C006B4A-DB7C-467F-A2CB-7DBA0B2F9C41}">
      <dgm:prSet/>
      <dgm:spPr/>
      <dgm:t>
        <a:bodyPr/>
        <a:lstStyle/>
        <a:p>
          <a:endParaRPr lang="en-US"/>
        </a:p>
      </dgm:t>
    </dgm:pt>
    <dgm:pt modelId="{02B414DF-004F-410E-9223-13DC561BAFAE}" type="pres">
      <dgm:prSet presAssocID="{11635730-AC73-4B9C-9738-7281C138B753}" presName="linear" presStyleCnt="0">
        <dgm:presLayoutVars>
          <dgm:animLvl val="lvl"/>
          <dgm:resizeHandles val="exact"/>
        </dgm:presLayoutVars>
      </dgm:prSet>
      <dgm:spPr/>
      <dgm:t>
        <a:bodyPr/>
        <a:lstStyle/>
        <a:p>
          <a:endParaRPr lang="en-US"/>
        </a:p>
      </dgm:t>
    </dgm:pt>
    <dgm:pt modelId="{072208AE-4B31-4418-ABF6-504D6C28022F}" type="pres">
      <dgm:prSet presAssocID="{68606D4B-F1DF-4F67-8800-D067F5D5FEBA}" presName="parentText" presStyleLbl="node1" presStyleIdx="0" presStyleCnt="4">
        <dgm:presLayoutVars>
          <dgm:chMax val="0"/>
          <dgm:bulletEnabled val="1"/>
        </dgm:presLayoutVars>
      </dgm:prSet>
      <dgm:spPr/>
      <dgm:t>
        <a:bodyPr/>
        <a:lstStyle/>
        <a:p>
          <a:endParaRPr lang="en-US"/>
        </a:p>
      </dgm:t>
    </dgm:pt>
    <dgm:pt modelId="{741C9B37-3C3C-4288-A581-5E68F4589E06}" type="pres">
      <dgm:prSet presAssocID="{562DFBA9-485D-44E4-81A5-6A1C35694F98}" presName="spacer" presStyleCnt="0"/>
      <dgm:spPr/>
    </dgm:pt>
    <dgm:pt modelId="{FF87E1C7-34BC-44CD-94C8-5E0DCD295377}" type="pres">
      <dgm:prSet presAssocID="{6C4D7D36-DC62-4159-AD42-37F861E0FDAA}" presName="parentText" presStyleLbl="node1" presStyleIdx="1" presStyleCnt="4">
        <dgm:presLayoutVars>
          <dgm:chMax val="0"/>
          <dgm:bulletEnabled val="1"/>
        </dgm:presLayoutVars>
      </dgm:prSet>
      <dgm:spPr/>
      <dgm:t>
        <a:bodyPr/>
        <a:lstStyle/>
        <a:p>
          <a:endParaRPr lang="en-US"/>
        </a:p>
      </dgm:t>
    </dgm:pt>
    <dgm:pt modelId="{9E7A6D5E-916B-4157-9EE0-EADD9F07B006}" type="pres">
      <dgm:prSet presAssocID="{A05F8137-E2E3-452C-9645-238D0865E3D5}" presName="spacer" presStyleCnt="0"/>
      <dgm:spPr/>
    </dgm:pt>
    <dgm:pt modelId="{DC3EA816-6E52-4021-BBE0-40192814766F}" type="pres">
      <dgm:prSet presAssocID="{60CFE90B-4EEC-402E-A4B1-AC5172366A28}" presName="parentText" presStyleLbl="node1" presStyleIdx="2" presStyleCnt="4">
        <dgm:presLayoutVars>
          <dgm:chMax val="0"/>
          <dgm:bulletEnabled val="1"/>
        </dgm:presLayoutVars>
      </dgm:prSet>
      <dgm:spPr/>
      <dgm:t>
        <a:bodyPr/>
        <a:lstStyle/>
        <a:p>
          <a:endParaRPr lang="en-US"/>
        </a:p>
      </dgm:t>
    </dgm:pt>
    <dgm:pt modelId="{D3EB88F7-9856-400E-9450-575E8C97D03F}" type="pres">
      <dgm:prSet presAssocID="{8D886E6E-ACD1-43C4-A9AE-086D3FDFDBD1}" presName="spacer" presStyleCnt="0"/>
      <dgm:spPr/>
    </dgm:pt>
    <dgm:pt modelId="{304DFDCA-5B64-4542-884D-1A132571F151}" type="pres">
      <dgm:prSet presAssocID="{34C21F98-B8AA-4D1E-B2F9-B0E791D0C80F}" presName="parentText" presStyleLbl="node1" presStyleIdx="3" presStyleCnt="4">
        <dgm:presLayoutVars>
          <dgm:chMax val="0"/>
          <dgm:bulletEnabled val="1"/>
        </dgm:presLayoutVars>
      </dgm:prSet>
      <dgm:spPr/>
      <dgm:t>
        <a:bodyPr/>
        <a:lstStyle/>
        <a:p>
          <a:endParaRPr lang="en-US"/>
        </a:p>
      </dgm:t>
    </dgm:pt>
  </dgm:ptLst>
  <dgm:cxnLst>
    <dgm:cxn modelId="{70138816-4F11-4A27-890A-02C012DC142F}" srcId="{11635730-AC73-4B9C-9738-7281C138B753}" destId="{68606D4B-F1DF-4F67-8800-D067F5D5FEBA}" srcOrd="0" destOrd="0" parTransId="{C8D09B53-2B40-4E83-A8BC-E479C25B588D}" sibTransId="{562DFBA9-485D-44E4-81A5-6A1C35694F98}"/>
    <dgm:cxn modelId="{7CCC37A3-5908-4E48-939D-59993BE721DC}" type="presOf" srcId="{34C21F98-B8AA-4D1E-B2F9-B0E791D0C80F}" destId="{304DFDCA-5B64-4542-884D-1A132571F151}" srcOrd="0" destOrd="0" presId="urn:microsoft.com/office/officeart/2005/8/layout/vList2"/>
    <dgm:cxn modelId="{4291636E-AA2A-42EF-AF5E-74426C4FD66C}" type="presOf" srcId="{60CFE90B-4EEC-402E-A4B1-AC5172366A28}" destId="{DC3EA816-6E52-4021-BBE0-40192814766F}" srcOrd="0" destOrd="0" presId="urn:microsoft.com/office/officeart/2005/8/layout/vList2"/>
    <dgm:cxn modelId="{98CA5D86-C2F4-4DA8-BA5E-890ED1992B92}" type="presOf" srcId="{11635730-AC73-4B9C-9738-7281C138B753}" destId="{02B414DF-004F-410E-9223-13DC561BAFAE}" srcOrd="0" destOrd="0" presId="urn:microsoft.com/office/officeart/2005/8/layout/vList2"/>
    <dgm:cxn modelId="{19A1BFA8-7486-4D42-B011-AF12B1EB85C7}" srcId="{11635730-AC73-4B9C-9738-7281C138B753}" destId="{6C4D7D36-DC62-4159-AD42-37F861E0FDAA}" srcOrd="1" destOrd="0" parTransId="{523B84F0-2738-4EDC-A60E-A3F0C782C1B3}" sibTransId="{A05F8137-E2E3-452C-9645-238D0865E3D5}"/>
    <dgm:cxn modelId="{5A07CA7F-6E80-4C16-9E07-D1DA9B28DDD2}" type="presOf" srcId="{68606D4B-F1DF-4F67-8800-D067F5D5FEBA}" destId="{072208AE-4B31-4418-ABF6-504D6C28022F}" srcOrd="0" destOrd="0" presId="urn:microsoft.com/office/officeart/2005/8/layout/vList2"/>
    <dgm:cxn modelId="{C461DEE5-F509-4551-A92B-D5A5D695B5A3}" srcId="{11635730-AC73-4B9C-9738-7281C138B753}" destId="{60CFE90B-4EEC-402E-A4B1-AC5172366A28}" srcOrd="2" destOrd="0" parTransId="{6A7228AC-CA79-4F67-9418-E94B19090C9A}" sibTransId="{8D886E6E-ACD1-43C4-A9AE-086D3FDFDBD1}"/>
    <dgm:cxn modelId="{6C006B4A-DB7C-467F-A2CB-7DBA0B2F9C41}" srcId="{11635730-AC73-4B9C-9738-7281C138B753}" destId="{34C21F98-B8AA-4D1E-B2F9-B0E791D0C80F}" srcOrd="3" destOrd="0" parTransId="{FAE24F83-A56E-492D-818F-A68261D5F2CA}" sibTransId="{0C035ECD-4548-41B1-BE33-EF6CD1C4B34A}"/>
    <dgm:cxn modelId="{5A820449-26E3-4876-B349-9DCF3157A922}" type="presOf" srcId="{6C4D7D36-DC62-4159-AD42-37F861E0FDAA}" destId="{FF87E1C7-34BC-44CD-94C8-5E0DCD295377}" srcOrd="0" destOrd="0" presId="urn:microsoft.com/office/officeart/2005/8/layout/vList2"/>
    <dgm:cxn modelId="{B69F20D0-A8B9-4E9F-A065-7733437AD395}" type="presParOf" srcId="{02B414DF-004F-410E-9223-13DC561BAFAE}" destId="{072208AE-4B31-4418-ABF6-504D6C28022F}" srcOrd="0" destOrd="0" presId="urn:microsoft.com/office/officeart/2005/8/layout/vList2"/>
    <dgm:cxn modelId="{E13D1D2A-5360-40D2-B719-9E8CA7474C83}" type="presParOf" srcId="{02B414DF-004F-410E-9223-13DC561BAFAE}" destId="{741C9B37-3C3C-4288-A581-5E68F4589E06}" srcOrd="1" destOrd="0" presId="urn:microsoft.com/office/officeart/2005/8/layout/vList2"/>
    <dgm:cxn modelId="{D770CADE-C580-4462-8B16-F400763F921F}" type="presParOf" srcId="{02B414DF-004F-410E-9223-13DC561BAFAE}" destId="{FF87E1C7-34BC-44CD-94C8-5E0DCD295377}" srcOrd="2" destOrd="0" presId="urn:microsoft.com/office/officeart/2005/8/layout/vList2"/>
    <dgm:cxn modelId="{4383B94A-D387-48BF-83CA-DDC597453D30}" type="presParOf" srcId="{02B414DF-004F-410E-9223-13DC561BAFAE}" destId="{9E7A6D5E-916B-4157-9EE0-EADD9F07B006}" srcOrd="3" destOrd="0" presId="urn:microsoft.com/office/officeart/2005/8/layout/vList2"/>
    <dgm:cxn modelId="{A6AF31D6-96BA-4CE8-A568-41D0134A7709}" type="presParOf" srcId="{02B414DF-004F-410E-9223-13DC561BAFAE}" destId="{DC3EA816-6E52-4021-BBE0-40192814766F}" srcOrd="4" destOrd="0" presId="urn:microsoft.com/office/officeart/2005/8/layout/vList2"/>
    <dgm:cxn modelId="{FDDAF399-D0EB-444D-8A9B-8418F87B45B3}" type="presParOf" srcId="{02B414DF-004F-410E-9223-13DC561BAFAE}" destId="{D3EB88F7-9856-400E-9450-575E8C97D03F}" srcOrd="5" destOrd="0" presId="urn:microsoft.com/office/officeart/2005/8/layout/vList2"/>
    <dgm:cxn modelId="{D13220D0-07C3-48AB-B631-7D61E3C06D8E}" type="presParOf" srcId="{02B414DF-004F-410E-9223-13DC561BAFAE}" destId="{304DFDCA-5B64-4542-884D-1A132571F15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9FC7173-3A21-490A-AE00-4E332FC0E7A3}" type="doc">
      <dgm:prSet loTypeId="urn:microsoft.com/office/officeart/2005/8/layout/hProcess9" loCatId="process" qsTypeId="urn:microsoft.com/office/officeart/2005/8/quickstyle/3d1" qsCatId="3D" csTypeId="urn:microsoft.com/office/officeart/2005/8/colors/accent1_2#2" csCatId="accent1" phldr="1"/>
      <dgm:spPr/>
      <dgm:t>
        <a:bodyPr/>
        <a:lstStyle/>
        <a:p>
          <a:endParaRPr lang="en-US"/>
        </a:p>
      </dgm:t>
    </dgm:pt>
    <dgm:pt modelId="{E03DA3D1-E776-4AB6-9C08-AC4CAD08BE80}">
      <dgm:prSet phldrT="[Text]" custT="1"/>
      <dgm:spPr/>
      <dgm:t>
        <a:bodyPr/>
        <a:lstStyle/>
        <a:p>
          <a:r>
            <a:rPr lang="en-US" sz="1400" b="1" dirty="0" smtClean="0">
              <a:solidFill>
                <a:srgbClr val="000000"/>
              </a:solidFill>
            </a:rPr>
            <a:t>Sulfonamides</a:t>
          </a:r>
          <a:endParaRPr lang="en-US" sz="1400" b="1" dirty="0">
            <a:solidFill>
              <a:srgbClr val="000000"/>
            </a:solidFill>
          </a:endParaRPr>
        </a:p>
      </dgm:t>
    </dgm:pt>
    <dgm:pt modelId="{5B262683-36F6-4713-B175-1D5201D290DE}" type="parTrans" cxnId="{7D902F8F-9878-445F-BFF0-F341718AB856}">
      <dgm:prSet/>
      <dgm:spPr/>
      <dgm:t>
        <a:bodyPr/>
        <a:lstStyle/>
        <a:p>
          <a:endParaRPr lang="en-US"/>
        </a:p>
      </dgm:t>
    </dgm:pt>
    <dgm:pt modelId="{562F5D3E-D94C-434A-9A35-8E9393149B18}" type="sibTrans" cxnId="{7D902F8F-9878-445F-BFF0-F341718AB856}">
      <dgm:prSet/>
      <dgm:spPr/>
      <dgm:t>
        <a:bodyPr/>
        <a:lstStyle/>
        <a:p>
          <a:endParaRPr lang="en-US"/>
        </a:p>
      </dgm:t>
    </dgm:pt>
    <dgm:pt modelId="{F605AE14-C80E-4278-8E4E-7B9A1DC00C04}">
      <dgm:prSet phldrT="[Text]" custT="1"/>
      <dgm:spPr/>
      <dgm:t>
        <a:bodyPr/>
        <a:lstStyle/>
        <a:p>
          <a:r>
            <a:rPr lang="en-US" sz="1400" b="1" dirty="0" err="1" smtClean="0">
              <a:solidFill>
                <a:srgbClr val="000000"/>
              </a:solidFill>
            </a:rPr>
            <a:t>Penicillins</a:t>
          </a:r>
          <a:endParaRPr lang="en-US" sz="1400" b="1" dirty="0">
            <a:solidFill>
              <a:srgbClr val="000000"/>
            </a:solidFill>
          </a:endParaRPr>
        </a:p>
      </dgm:t>
    </dgm:pt>
    <dgm:pt modelId="{1777483A-82CC-4D1B-91E4-6D8ABCA186A8}" type="parTrans" cxnId="{2B4C5198-CF5C-4040-BFD3-6DF9E8652836}">
      <dgm:prSet/>
      <dgm:spPr/>
      <dgm:t>
        <a:bodyPr/>
        <a:lstStyle/>
        <a:p>
          <a:endParaRPr lang="en-US"/>
        </a:p>
      </dgm:t>
    </dgm:pt>
    <dgm:pt modelId="{6CEA5332-9244-4DA2-9028-C766E79AD0ED}" type="sibTrans" cxnId="{2B4C5198-CF5C-4040-BFD3-6DF9E8652836}">
      <dgm:prSet/>
      <dgm:spPr/>
      <dgm:t>
        <a:bodyPr/>
        <a:lstStyle/>
        <a:p>
          <a:endParaRPr lang="en-US"/>
        </a:p>
      </dgm:t>
    </dgm:pt>
    <dgm:pt modelId="{46A2EB66-D2F0-42CA-BCF3-95DBF8B50847}">
      <dgm:prSet phldrT="[Text]" custT="1"/>
      <dgm:spPr/>
      <dgm:t>
        <a:bodyPr/>
        <a:lstStyle/>
        <a:p>
          <a:r>
            <a:rPr lang="en-US" sz="1400" b="1" dirty="0" err="1" smtClean="0">
              <a:solidFill>
                <a:srgbClr val="000000"/>
              </a:solidFill>
            </a:rPr>
            <a:t>Tetracyclines</a:t>
          </a:r>
          <a:endParaRPr lang="en-US" sz="1400" b="1" dirty="0">
            <a:solidFill>
              <a:srgbClr val="000000"/>
            </a:solidFill>
          </a:endParaRPr>
        </a:p>
      </dgm:t>
    </dgm:pt>
    <dgm:pt modelId="{8327832E-A040-44C5-B9DC-7A17706198E9}" type="parTrans" cxnId="{3A21B508-351A-4301-927A-5CB7460DBCE7}">
      <dgm:prSet/>
      <dgm:spPr/>
      <dgm:t>
        <a:bodyPr/>
        <a:lstStyle/>
        <a:p>
          <a:endParaRPr lang="en-US"/>
        </a:p>
      </dgm:t>
    </dgm:pt>
    <dgm:pt modelId="{CBD90FC7-A83D-4515-B6E8-1AB29E4DECAC}" type="sibTrans" cxnId="{3A21B508-351A-4301-927A-5CB7460DBCE7}">
      <dgm:prSet/>
      <dgm:spPr/>
      <dgm:t>
        <a:bodyPr/>
        <a:lstStyle/>
        <a:p>
          <a:endParaRPr lang="en-US"/>
        </a:p>
      </dgm:t>
    </dgm:pt>
    <dgm:pt modelId="{D929F328-8E23-4E14-95C4-26216141B959}">
      <dgm:prSet phldrT="[Text]" custT="1"/>
      <dgm:spPr/>
      <dgm:t>
        <a:bodyPr/>
        <a:lstStyle/>
        <a:p>
          <a:r>
            <a:rPr lang="en-US" sz="1400" b="1" dirty="0" smtClean="0">
              <a:solidFill>
                <a:srgbClr val="000000"/>
              </a:solidFill>
            </a:rPr>
            <a:t>Fluoroquinolones</a:t>
          </a:r>
          <a:endParaRPr lang="en-US" sz="1400" b="1" dirty="0">
            <a:solidFill>
              <a:srgbClr val="000000"/>
            </a:solidFill>
          </a:endParaRPr>
        </a:p>
      </dgm:t>
    </dgm:pt>
    <dgm:pt modelId="{1DB8D3E8-076A-4443-ACF9-FE87E91A9123}" type="parTrans" cxnId="{1F00EF95-0668-40B0-8582-A008A681AC22}">
      <dgm:prSet/>
      <dgm:spPr/>
      <dgm:t>
        <a:bodyPr/>
        <a:lstStyle/>
        <a:p>
          <a:endParaRPr lang="en-US"/>
        </a:p>
      </dgm:t>
    </dgm:pt>
    <dgm:pt modelId="{60513443-A548-4D83-A5DD-3EDA4D663ABC}" type="sibTrans" cxnId="{1F00EF95-0668-40B0-8582-A008A681AC22}">
      <dgm:prSet/>
      <dgm:spPr/>
      <dgm:t>
        <a:bodyPr/>
        <a:lstStyle/>
        <a:p>
          <a:endParaRPr lang="en-US"/>
        </a:p>
      </dgm:t>
    </dgm:pt>
    <dgm:pt modelId="{5E0518BB-7D1A-4C76-94C5-86AD8E36C455}" type="pres">
      <dgm:prSet presAssocID="{D9FC7173-3A21-490A-AE00-4E332FC0E7A3}" presName="CompostProcess" presStyleCnt="0">
        <dgm:presLayoutVars>
          <dgm:dir/>
          <dgm:resizeHandles val="exact"/>
        </dgm:presLayoutVars>
      </dgm:prSet>
      <dgm:spPr/>
      <dgm:t>
        <a:bodyPr/>
        <a:lstStyle/>
        <a:p>
          <a:endParaRPr lang="en-US"/>
        </a:p>
      </dgm:t>
    </dgm:pt>
    <dgm:pt modelId="{8E9498E4-6EEA-40B9-837B-0E5997DA6645}" type="pres">
      <dgm:prSet presAssocID="{D9FC7173-3A21-490A-AE00-4E332FC0E7A3}" presName="arrow" presStyleLbl="bgShp" presStyleIdx="0" presStyleCnt="1"/>
      <dgm:spPr>
        <a:scene3d>
          <a:camera prst="orthographicFront"/>
          <a:lightRig rig="flat" dir="t"/>
        </a:scene3d>
        <a:sp3d z="-190500" extrusionH="12700" prstMaterial="plastic">
          <a:bevelT w="50800" h="50800"/>
        </a:sp3d>
      </dgm:spPr>
      <dgm:t>
        <a:bodyPr/>
        <a:lstStyle/>
        <a:p>
          <a:endParaRPr lang="en-US"/>
        </a:p>
      </dgm:t>
    </dgm:pt>
    <dgm:pt modelId="{06F95684-66F6-4836-903E-F5DAD6D182B9}" type="pres">
      <dgm:prSet presAssocID="{D9FC7173-3A21-490A-AE00-4E332FC0E7A3}" presName="linearProcess" presStyleCnt="0"/>
      <dgm:spPr/>
      <dgm:t>
        <a:bodyPr/>
        <a:lstStyle/>
        <a:p>
          <a:endParaRPr lang="en-US"/>
        </a:p>
      </dgm:t>
    </dgm:pt>
    <dgm:pt modelId="{841C47F5-4807-475B-BA66-7FF17A7DA193}" type="pres">
      <dgm:prSet presAssocID="{E03DA3D1-E776-4AB6-9C08-AC4CAD08BE80}" presName="textNode" presStyleLbl="node1" presStyleIdx="0" presStyleCnt="4" custScaleX="105567" custScaleY="46875">
        <dgm:presLayoutVars>
          <dgm:bulletEnabled val="1"/>
        </dgm:presLayoutVars>
      </dgm:prSet>
      <dgm:spPr/>
      <dgm:t>
        <a:bodyPr/>
        <a:lstStyle/>
        <a:p>
          <a:endParaRPr lang="en-US"/>
        </a:p>
      </dgm:t>
    </dgm:pt>
    <dgm:pt modelId="{196A466F-67AC-4065-94FA-D1F2C2A09EAF}" type="pres">
      <dgm:prSet presAssocID="{562F5D3E-D94C-434A-9A35-8E9393149B18}" presName="sibTrans" presStyleCnt="0"/>
      <dgm:spPr/>
      <dgm:t>
        <a:bodyPr/>
        <a:lstStyle/>
        <a:p>
          <a:endParaRPr lang="en-US"/>
        </a:p>
      </dgm:t>
    </dgm:pt>
    <dgm:pt modelId="{122FBE63-ECCA-4062-8835-44B939D476B0}" type="pres">
      <dgm:prSet presAssocID="{F605AE14-C80E-4278-8E4E-7B9A1DC00C04}" presName="textNode" presStyleLbl="node1" presStyleIdx="1" presStyleCnt="4" custScaleX="99725" custScaleY="46875">
        <dgm:presLayoutVars>
          <dgm:bulletEnabled val="1"/>
        </dgm:presLayoutVars>
      </dgm:prSet>
      <dgm:spPr/>
      <dgm:t>
        <a:bodyPr/>
        <a:lstStyle/>
        <a:p>
          <a:endParaRPr lang="en-US"/>
        </a:p>
      </dgm:t>
    </dgm:pt>
    <dgm:pt modelId="{578AFAB2-163E-462E-B164-0BE127A9B870}" type="pres">
      <dgm:prSet presAssocID="{6CEA5332-9244-4DA2-9028-C766E79AD0ED}" presName="sibTrans" presStyleCnt="0"/>
      <dgm:spPr/>
      <dgm:t>
        <a:bodyPr/>
        <a:lstStyle/>
        <a:p>
          <a:endParaRPr lang="en-US"/>
        </a:p>
      </dgm:t>
    </dgm:pt>
    <dgm:pt modelId="{748C5888-5146-44C5-AA1B-3EA2D85327EA}" type="pres">
      <dgm:prSet presAssocID="{46A2EB66-D2F0-42CA-BCF3-95DBF8B50847}" presName="textNode" presStyleLbl="node1" presStyleIdx="2" presStyleCnt="4" custScaleX="100464" custScaleY="46875">
        <dgm:presLayoutVars>
          <dgm:bulletEnabled val="1"/>
        </dgm:presLayoutVars>
      </dgm:prSet>
      <dgm:spPr/>
      <dgm:t>
        <a:bodyPr/>
        <a:lstStyle/>
        <a:p>
          <a:endParaRPr lang="en-US"/>
        </a:p>
      </dgm:t>
    </dgm:pt>
    <dgm:pt modelId="{0FE4088B-757F-4D8B-80D9-4E2C092F51A0}" type="pres">
      <dgm:prSet presAssocID="{CBD90FC7-A83D-4515-B6E8-1AB29E4DECAC}" presName="sibTrans" presStyleCnt="0"/>
      <dgm:spPr/>
      <dgm:t>
        <a:bodyPr/>
        <a:lstStyle/>
        <a:p>
          <a:endParaRPr lang="en-US"/>
        </a:p>
      </dgm:t>
    </dgm:pt>
    <dgm:pt modelId="{0FD32766-8C99-4FDF-A7DF-F6F4FCDB96DB}" type="pres">
      <dgm:prSet presAssocID="{D929F328-8E23-4E14-95C4-26216141B959}" presName="textNode" presStyleLbl="node1" presStyleIdx="3" presStyleCnt="4" custScaleX="110090" custScaleY="50000">
        <dgm:presLayoutVars>
          <dgm:bulletEnabled val="1"/>
        </dgm:presLayoutVars>
      </dgm:prSet>
      <dgm:spPr/>
      <dgm:t>
        <a:bodyPr/>
        <a:lstStyle/>
        <a:p>
          <a:endParaRPr lang="en-US"/>
        </a:p>
      </dgm:t>
    </dgm:pt>
  </dgm:ptLst>
  <dgm:cxnLst>
    <dgm:cxn modelId="{3A21B508-351A-4301-927A-5CB7460DBCE7}" srcId="{D9FC7173-3A21-490A-AE00-4E332FC0E7A3}" destId="{46A2EB66-D2F0-42CA-BCF3-95DBF8B50847}" srcOrd="2" destOrd="0" parTransId="{8327832E-A040-44C5-B9DC-7A17706198E9}" sibTransId="{CBD90FC7-A83D-4515-B6E8-1AB29E4DECAC}"/>
    <dgm:cxn modelId="{7D902F8F-9878-445F-BFF0-F341718AB856}" srcId="{D9FC7173-3A21-490A-AE00-4E332FC0E7A3}" destId="{E03DA3D1-E776-4AB6-9C08-AC4CAD08BE80}" srcOrd="0" destOrd="0" parTransId="{5B262683-36F6-4713-B175-1D5201D290DE}" sibTransId="{562F5D3E-D94C-434A-9A35-8E9393149B18}"/>
    <dgm:cxn modelId="{D5F97158-FC3D-4657-AC6E-251D7B75BAFA}" type="presOf" srcId="{F605AE14-C80E-4278-8E4E-7B9A1DC00C04}" destId="{122FBE63-ECCA-4062-8835-44B939D476B0}" srcOrd="0" destOrd="0" presId="urn:microsoft.com/office/officeart/2005/8/layout/hProcess9"/>
    <dgm:cxn modelId="{B7FBD8B3-5E1E-4396-922B-4CBA910CAD1F}" type="presOf" srcId="{46A2EB66-D2F0-42CA-BCF3-95DBF8B50847}" destId="{748C5888-5146-44C5-AA1B-3EA2D85327EA}" srcOrd="0" destOrd="0" presId="urn:microsoft.com/office/officeart/2005/8/layout/hProcess9"/>
    <dgm:cxn modelId="{1F00EF95-0668-40B0-8582-A008A681AC22}" srcId="{D9FC7173-3A21-490A-AE00-4E332FC0E7A3}" destId="{D929F328-8E23-4E14-95C4-26216141B959}" srcOrd="3" destOrd="0" parTransId="{1DB8D3E8-076A-4443-ACF9-FE87E91A9123}" sibTransId="{60513443-A548-4D83-A5DD-3EDA4D663ABC}"/>
    <dgm:cxn modelId="{2B4C5198-CF5C-4040-BFD3-6DF9E8652836}" srcId="{D9FC7173-3A21-490A-AE00-4E332FC0E7A3}" destId="{F605AE14-C80E-4278-8E4E-7B9A1DC00C04}" srcOrd="1" destOrd="0" parTransId="{1777483A-82CC-4D1B-91E4-6D8ABCA186A8}" sibTransId="{6CEA5332-9244-4DA2-9028-C766E79AD0ED}"/>
    <dgm:cxn modelId="{EFF707F3-80B8-4218-BE5F-306BBE07214B}" type="presOf" srcId="{D9FC7173-3A21-490A-AE00-4E332FC0E7A3}" destId="{5E0518BB-7D1A-4C76-94C5-86AD8E36C455}" srcOrd="0" destOrd="0" presId="urn:microsoft.com/office/officeart/2005/8/layout/hProcess9"/>
    <dgm:cxn modelId="{AD4D2878-D108-450B-B846-83AC6C9101E4}" type="presOf" srcId="{D929F328-8E23-4E14-95C4-26216141B959}" destId="{0FD32766-8C99-4FDF-A7DF-F6F4FCDB96DB}" srcOrd="0" destOrd="0" presId="urn:microsoft.com/office/officeart/2005/8/layout/hProcess9"/>
    <dgm:cxn modelId="{B223E20F-0F35-4071-9772-A0CCF0466C8E}" type="presOf" srcId="{E03DA3D1-E776-4AB6-9C08-AC4CAD08BE80}" destId="{841C47F5-4807-475B-BA66-7FF17A7DA193}" srcOrd="0" destOrd="0" presId="urn:microsoft.com/office/officeart/2005/8/layout/hProcess9"/>
    <dgm:cxn modelId="{3323637F-B41E-4E39-AA87-1951CF027ABD}" type="presParOf" srcId="{5E0518BB-7D1A-4C76-94C5-86AD8E36C455}" destId="{8E9498E4-6EEA-40B9-837B-0E5997DA6645}" srcOrd="0" destOrd="0" presId="urn:microsoft.com/office/officeart/2005/8/layout/hProcess9"/>
    <dgm:cxn modelId="{A184BE05-C97F-4CCD-B986-667F9721D029}" type="presParOf" srcId="{5E0518BB-7D1A-4C76-94C5-86AD8E36C455}" destId="{06F95684-66F6-4836-903E-F5DAD6D182B9}" srcOrd="1" destOrd="0" presId="urn:microsoft.com/office/officeart/2005/8/layout/hProcess9"/>
    <dgm:cxn modelId="{6AD8CAC4-AB4B-400E-9193-D6D515E4A0FF}" type="presParOf" srcId="{06F95684-66F6-4836-903E-F5DAD6D182B9}" destId="{841C47F5-4807-475B-BA66-7FF17A7DA193}" srcOrd="0" destOrd="0" presId="urn:microsoft.com/office/officeart/2005/8/layout/hProcess9"/>
    <dgm:cxn modelId="{B0E00EA7-6C85-460F-AFA0-75D55C80187A}" type="presParOf" srcId="{06F95684-66F6-4836-903E-F5DAD6D182B9}" destId="{196A466F-67AC-4065-94FA-D1F2C2A09EAF}" srcOrd="1" destOrd="0" presId="urn:microsoft.com/office/officeart/2005/8/layout/hProcess9"/>
    <dgm:cxn modelId="{E16679AB-B1E4-4B64-AAA7-70376763CE09}" type="presParOf" srcId="{06F95684-66F6-4836-903E-F5DAD6D182B9}" destId="{122FBE63-ECCA-4062-8835-44B939D476B0}" srcOrd="2" destOrd="0" presId="urn:microsoft.com/office/officeart/2005/8/layout/hProcess9"/>
    <dgm:cxn modelId="{1D289B56-DC36-4126-9840-5D672BFA4E9F}" type="presParOf" srcId="{06F95684-66F6-4836-903E-F5DAD6D182B9}" destId="{578AFAB2-163E-462E-B164-0BE127A9B870}" srcOrd="3" destOrd="0" presId="urn:microsoft.com/office/officeart/2005/8/layout/hProcess9"/>
    <dgm:cxn modelId="{8B4FA0D4-91F5-4C66-95E7-E2E528322BFE}" type="presParOf" srcId="{06F95684-66F6-4836-903E-F5DAD6D182B9}" destId="{748C5888-5146-44C5-AA1B-3EA2D85327EA}" srcOrd="4" destOrd="0" presId="urn:microsoft.com/office/officeart/2005/8/layout/hProcess9"/>
    <dgm:cxn modelId="{A8858F7F-0A26-4661-A119-5CBC2011E957}" type="presParOf" srcId="{06F95684-66F6-4836-903E-F5DAD6D182B9}" destId="{0FE4088B-757F-4D8B-80D9-4E2C092F51A0}" srcOrd="5" destOrd="0" presId="urn:microsoft.com/office/officeart/2005/8/layout/hProcess9"/>
    <dgm:cxn modelId="{CC0AC050-9D84-4F1E-9A89-D519D835B350}" type="presParOf" srcId="{06F95684-66F6-4836-903E-F5DAD6D182B9}" destId="{0FD32766-8C99-4FDF-A7DF-F6F4FCDB96D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7808A0-71CE-4BC8-9355-B088B8A069FF}"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E7AF0428-2F8D-48F3-A672-DB53206DFACA}">
      <dgm:prSet>
        <dgm:style>
          <a:lnRef idx="1">
            <a:schemeClr val="accent6"/>
          </a:lnRef>
          <a:fillRef idx="3">
            <a:schemeClr val="accent6"/>
          </a:fillRef>
          <a:effectRef idx="2">
            <a:schemeClr val="accent6"/>
          </a:effectRef>
          <a:fontRef idx="minor">
            <a:schemeClr val="lt1"/>
          </a:fontRef>
        </dgm:style>
      </dgm:prSet>
      <dgm:spPr>
        <a:scene3d>
          <a:camera prst="orthographicFront"/>
          <a:lightRig rig="threePt" dir="t"/>
        </a:scene3d>
        <a:sp3d>
          <a:bevelT/>
        </a:sp3d>
      </dgm:spPr>
      <dgm:t>
        <a:bodyPr/>
        <a:lstStyle/>
        <a:p>
          <a:pPr rtl="0"/>
          <a:r>
            <a:rPr lang="en-US" dirty="0" err="1" smtClean="0"/>
            <a:t>Ceftriaxone</a:t>
          </a:r>
          <a:r>
            <a:rPr lang="en-US" dirty="0" smtClean="0"/>
            <a:t> 250mg in a single intramuscular Dose</a:t>
          </a:r>
          <a:endParaRPr lang="en-US" dirty="0"/>
        </a:p>
      </dgm:t>
    </dgm:pt>
    <dgm:pt modelId="{EE6FB881-0A0D-41AA-9B04-3B528D50BF83}" type="parTrans" cxnId="{C02A4479-943C-4F92-8A64-D56163DB1B52}">
      <dgm:prSet/>
      <dgm:spPr/>
      <dgm:t>
        <a:bodyPr/>
        <a:lstStyle/>
        <a:p>
          <a:endParaRPr lang="en-US"/>
        </a:p>
      </dgm:t>
    </dgm:pt>
    <dgm:pt modelId="{EA42EC06-E32B-466E-9F29-6610C09DAB48}" type="sibTrans" cxnId="{C02A4479-943C-4F92-8A64-D56163DB1B52}">
      <dgm:prSet/>
      <dgm:spPr/>
      <dgm:t>
        <a:bodyPr/>
        <a:lstStyle/>
        <a:p>
          <a:endParaRPr lang="en-US"/>
        </a:p>
      </dgm:t>
    </dgm:pt>
    <dgm:pt modelId="{7F42DDA4-D56C-4C63-BF41-4012FDA01700}">
      <dgm:prSet>
        <dgm:style>
          <a:lnRef idx="1">
            <a:schemeClr val="accent6"/>
          </a:lnRef>
          <a:fillRef idx="3">
            <a:schemeClr val="accent6"/>
          </a:fillRef>
          <a:effectRef idx="2">
            <a:schemeClr val="accent6"/>
          </a:effectRef>
          <a:fontRef idx="minor">
            <a:schemeClr val="lt1"/>
          </a:fontRef>
        </dgm:style>
      </dgm:prSet>
      <dgm:spPr>
        <a:scene3d>
          <a:camera prst="orthographicFront"/>
          <a:lightRig rig="threePt" dir="t"/>
        </a:scene3d>
        <a:sp3d>
          <a:bevelT/>
        </a:sp3d>
      </dgm:spPr>
      <dgm:t>
        <a:bodyPr/>
        <a:lstStyle/>
        <a:p>
          <a:pPr rtl="0"/>
          <a:r>
            <a:rPr lang="en-US" dirty="0" err="1" smtClean="0"/>
            <a:t>Azithromycin</a:t>
          </a:r>
          <a:r>
            <a:rPr lang="en-US" dirty="0" smtClean="0"/>
            <a:t> 1g orally in a single dose.                        OR                          </a:t>
          </a:r>
          <a:r>
            <a:rPr lang="en-US" dirty="0" err="1" smtClean="0"/>
            <a:t>doxycycline</a:t>
          </a:r>
          <a:r>
            <a:rPr lang="en-US" dirty="0" smtClean="0"/>
            <a:t> 100mg daily for 7 days                       </a:t>
          </a:r>
          <a:endParaRPr lang="en-US" dirty="0"/>
        </a:p>
      </dgm:t>
    </dgm:pt>
    <dgm:pt modelId="{68A489D8-84EF-40A4-9068-EF029501A035}" type="parTrans" cxnId="{7496FA90-9521-47EA-A598-C79E625040CC}">
      <dgm:prSet/>
      <dgm:spPr/>
      <dgm:t>
        <a:bodyPr/>
        <a:lstStyle/>
        <a:p>
          <a:endParaRPr lang="en-US"/>
        </a:p>
      </dgm:t>
    </dgm:pt>
    <dgm:pt modelId="{50EE453C-1078-4B12-8A9F-110184A68EA5}" type="sibTrans" cxnId="{7496FA90-9521-47EA-A598-C79E625040CC}">
      <dgm:prSet/>
      <dgm:spPr/>
      <dgm:t>
        <a:bodyPr/>
        <a:lstStyle/>
        <a:p>
          <a:endParaRPr lang="en-US"/>
        </a:p>
      </dgm:t>
    </dgm:pt>
    <dgm:pt modelId="{F25A655F-F03E-4A8D-9C0C-AD27BA39CB69}">
      <dgm:prSet>
        <dgm:style>
          <a:lnRef idx="1">
            <a:schemeClr val="accent6"/>
          </a:lnRef>
          <a:fillRef idx="3">
            <a:schemeClr val="accent6"/>
          </a:fillRef>
          <a:effectRef idx="2">
            <a:schemeClr val="accent6"/>
          </a:effectRef>
          <a:fontRef idx="minor">
            <a:schemeClr val="lt1"/>
          </a:fontRef>
        </dgm:style>
      </dgm:prSet>
      <dgm:spPr>
        <a:ln/>
        <a:scene3d>
          <a:camera prst="orthographicFront"/>
          <a:lightRig rig="threePt" dir="t"/>
        </a:scene3d>
        <a:sp3d>
          <a:bevelT/>
        </a:sp3d>
      </dgm:spPr>
      <dgm:t>
        <a:bodyPr/>
        <a:lstStyle/>
        <a:p>
          <a:pPr rtl="0"/>
          <a:r>
            <a:rPr lang="en-US" dirty="0" smtClean="0"/>
            <a:t>PLUS</a:t>
          </a:r>
          <a:endParaRPr lang="en-US" dirty="0"/>
        </a:p>
      </dgm:t>
    </dgm:pt>
    <dgm:pt modelId="{801EDA76-400D-47FB-AB9A-5DAB2E8DFAEB}" type="sibTrans" cxnId="{A4B7F951-1395-4C43-852F-FF622FD029B6}">
      <dgm:prSet/>
      <dgm:spPr/>
      <dgm:t>
        <a:bodyPr/>
        <a:lstStyle/>
        <a:p>
          <a:endParaRPr lang="en-US"/>
        </a:p>
      </dgm:t>
    </dgm:pt>
    <dgm:pt modelId="{95177E42-ACD8-474A-9F27-AB07E28D9AAD}" type="parTrans" cxnId="{A4B7F951-1395-4C43-852F-FF622FD029B6}">
      <dgm:prSet/>
      <dgm:spPr/>
      <dgm:t>
        <a:bodyPr/>
        <a:lstStyle/>
        <a:p>
          <a:endParaRPr lang="en-US"/>
        </a:p>
      </dgm:t>
    </dgm:pt>
    <dgm:pt modelId="{0A93203B-ECCF-48A2-8572-B762EA35D83E}">
      <dgm:prSet/>
      <dgm:spPr>
        <a:solidFill>
          <a:srgbClr val="006699"/>
        </a:solidFill>
        <a:ln>
          <a:noFill/>
        </a:ln>
        <a:effectLst/>
        <a:scene3d>
          <a:camera prst="orthographicFront">
            <a:rot lat="0" lon="0" rev="0"/>
          </a:camera>
          <a:lightRig rig="contrasting" dir="t">
            <a:rot lat="0" lon="0" rev="7800000"/>
          </a:lightRig>
        </a:scene3d>
        <a:sp3d>
          <a:bevelT w="139700" h="139700"/>
        </a:sp3d>
      </dgm:spPr>
      <dgm:t>
        <a:bodyPr/>
        <a:lstStyle/>
        <a:p>
          <a:pPr rtl="0"/>
          <a:r>
            <a:rPr lang="en-US" dirty="0" smtClean="0"/>
            <a:t>As of 2007, </a:t>
          </a:r>
          <a:r>
            <a:rPr lang="en-US" dirty="0" err="1" smtClean="0"/>
            <a:t>quinolones</a:t>
          </a:r>
          <a:r>
            <a:rPr lang="en-US" dirty="0" smtClean="0"/>
            <a:t> are no longer recommended in the US for treatment of gonorrhea and associated conditions. </a:t>
          </a:r>
          <a:endParaRPr lang="en-US" dirty="0"/>
        </a:p>
      </dgm:t>
    </dgm:pt>
    <dgm:pt modelId="{88D82BF4-D076-4AAF-9F36-4BD7493521B4}" type="sibTrans" cxnId="{97F7ECC2-D1D3-4AAF-97C8-67603ED1FC18}">
      <dgm:prSet/>
      <dgm:spPr/>
      <dgm:t>
        <a:bodyPr/>
        <a:lstStyle/>
        <a:p>
          <a:endParaRPr lang="en-US"/>
        </a:p>
      </dgm:t>
    </dgm:pt>
    <dgm:pt modelId="{ACA949EC-41CE-436E-ABF4-6EEEB57D1B4E}" type="parTrans" cxnId="{97F7ECC2-D1D3-4AAF-97C8-67603ED1FC18}">
      <dgm:prSet/>
      <dgm:spPr/>
      <dgm:t>
        <a:bodyPr/>
        <a:lstStyle/>
        <a:p>
          <a:endParaRPr lang="en-US"/>
        </a:p>
      </dgm:t>
    </dgm:pt>
    <dgm:pt modelId="{6C1D69A3-EBF9-45BA-B0B3-C90291864ED3}" type="pres">
      <dgm:prSet presAssocID="{F87808A0-71CE-4BC8-9355-B088B8A069FF}" presName="diagram" presStyleCnt="0">
        <dgm:presLayoutVars>
          <dgm:dir/>
          <dgm:resizeHandles val="exact"/>
        </dgm:presLayoutVars>
      </dgm:prSet>
      <dgm:spPr/>
      <dgm:t>
        <a:bodyPr/>
        <a:lstStyle/>
        <a:p>
          <a:endParaRPr lang="en-US"/>
        </a:p>
      </dgm:t>
    </dgm:pt>
    <dgm:pt modelId="{E8794EF3-6028-4C42-A9C2-1B34D25E1764}" type="pres">
      <dgm:prSet presAssocID="{E7AF0428-2F8D-48F3-A672-DB53206DFACA}" presName="node" presStyleLbl="node1" presStyleIdx="0" presStyleCnt="4" custScaleX="53838" custScaleY="64656" custLinFactNeighborX="-116" custLinFactNeighborY="-7865">
        <dgm:presLayoutVars>
          <dgm:bulletEnabled val="1"/>
        </dgm:presLayoutVars>
      </dgm:prSet>
      <dgm:spPr/>
      <dgm:t>
        <a:bodyPr/>
        <a:lstStyle/>
        <a:p>
          <a:endParaRPr lang="en-US"/>
        </a:p>
      </dgm:t>
    </dgm:pt>
    <dgm:pt modelId="{1DFA18C4-CCF1-48DE-8A3C-148F4C4CC521}" type="pres">
      <dgm:prSet presAssocID="{EA42EC06-E32B-466E-9F29-6610C09DAB48}" presName="sibTrans" presStyleCnt="0"/>
      <dgm:spPr/>
      <dgm:t>
        <a:bodyPr/>
        <a:lstStyle/>
        <a:p>
          <a:endParaRPr lang="en-US"/>
        </a:p>
      </dgm:t>
    </dgm:pt>
    <dgm:pt modelId="{F9E17A0E-DAF1-4D65-B24E-653184DE5371}" type="pres">
      <dgm:prSet presAssocID="{F25A655F-F03E-4A8D-9C0C-AD27BA39CB69}" presName="node" presStyleLbl="node1" presStyleIdx="1" presStyleCnt="4" custScaleX="31116" custScaleY="23281" custLinFactNeighborX="-1439" custLinFactNeighborY="-9469">
        <dgm:presLayoutVars>
          <dgm:bulletEnabled val="1"/>
        </dgm:presLayoutVars>
      </dgm:prSet>
      <dgm:spPr/>
      <dgm:t>
        <a:bodyPr/>
        <a:lstStyle/>
        <a:p>
          <a:endParaRPr lang="en-US"/>
        </a:p>
      </dgm:t>
    </dgm:pt>
    <dgm:pt modelId="{7AD465D8-98FD-4E4E-B6C8-4E1FC50D87E1}" type="pres">
      <dgm:prSet presAssocID="{801EDA76-400D-47FB-AB9A-5DAB2E8DFAEB}" presName="sibTrans" presStyleCnt="0"/>
      <dgm:spPr/>
      <dgm:t>
        <a:bodyPr/>
        <a:lstStyle/>
        <a:p>
          <a:endParaRPr lang="en-US"/>
        </a:p>
      </dgm:t>
    </dgm:pt>
    <dgm:pt modelId="{A7D2D053-AC48-456A-AE9D-43713D258032}" type="pres">
      <dgm:prSet presAssocID="{7F42DDA4-D56C-4C63-BF41-4012FDA01700}" presName="node" presStyleLbl="node1" presStyleIdx="2" presStyleCnt="4" custScaleX="78745" custScaleY="61564" custLinFactNeighborX="-4705" custLinFactNeighborY="-4677">
        <dgm:presLayoutVars>
          <dgm:bulletEnabled val="1"/>
        </dgm:presLayoutVars>
      </dgm:prSet>
      <dgm:spPr/>
      <dgm:t>
        <a:bodyPr/>
        <a:lstStyle/>
        <a:p>
          <a:endParaRPr lang="en-US"/>
        </a:p>
      </dgm:t>
    </dgm:pt>
    <dgm:pt modelId="{B4451431-C7F4-4959-9362-CCE947D365D2}" type="pres">
      <dgm:prSet presAssocID="{50EE453C-1078-4B12-8A9F-110184A68EA5}" presName="sibTrans" presStyleCnt="0"/>
      <dgm:spPr/>
      <dgm:t>
        <a:bodyPr/>
        <a:lstStyle/>
        <a:p>
          <a:endParaRPr lang="en-US"/>
        </a:p>
      </dgm:t>
    </dgm:pt>
    <dgm:pt modelId="{1C0CBA0E-883B-4F20-A5BC-DF1BFE5EF3A4}" type="pres">
      <dgm:prSet presAssocID="{0A93203B-ECCF-48A2-8572-B762EA35D83E}" presName="node" presStyleLbl="node1" presStyleIdx="3" presStyleCnt="4" custScaleX="178702" custScaleY="64096" custLinFactNeighborX="1397" custLinFactNeighborY="-14594">
        <dgm:presLayoutVars>
          <dgm:bulletEnabled val="1"/>
        </dgm:presLayoutVars>
      </dgm:prSet>
      <dgm:spPr/>
      <dgm:t>
        <a:bodyPr/>
        <a:lstStyle/>
        <a:p>
          <a:endParaRPr lang="en-US"/>
        </a:p>
      </dgm:t>
    </dgm:pt>
  </dgm:ptLst>
  <dgm:cxnLst>
    <dgm:cxn modelId="{C02A4479-943C-4F92-8A64-D56163DB1B52}" srcId="{F87808A0-71CE-4BC8-9355-B088B8A069FF}" destId="{E7AF0428-2F8D-48F3-A672-DB53206DFACA}" srcOrd="0" destOrd="0" parTransId="{EE6FB881-0A0D-41AA-9B04-3B528D50BF83}" sibTransId="{EA42EC06-E32B-466E-9F29-6610C09DAB48}"/>
    <dgm:cxn modelId="{97F7ECC2-D1D3-4AAF-97C8-67603ED1FC18}" srcId="{F87808A0-71CE-4BC8-9355-B088B8A069FF}" destId="{0A93203B-ECCF-48A2-8572-B762EA35D83E}" srcOrd="3" destOrd="0" parTransId="{ACA949EC-41CE-436E-ABF4-6EEEB57D1B4E}" sibTransId="{88D82BF4-D076-4AAF-9F36-4BD7493521B4}"/>
    <dgm:cxn modelId="{7496FA90-9521-47EA-A598-C79E625040CC}" srcId="{F87808A0-71CE-4BC8-9355-B088B8A069FF}" destId="{7F42DDA4-D56C-4C63-BF41-4012FDA01700}" srcOrd="2" destOrd="0" parTransId="{68A489D8-84EF-40A4-9068-EF029501A035}" sibTransId="{50EE453C-1078-4B12-8A9F-110184A68EA5}"/>
    <dgm:cxn modelId="{A6F39077-B647-4E3F-8F3E-7B955FCB273D}" type="presOf" srcId="{0A93203B-ECCF-48A2-8572-B762EA35D83E}" destId="{1C0CBA0E-883B-4F20-A5BC-DF1BFE5EF3A4}" srcOrd="0" destOrd="0" presId="urn:microsoft.com/office/officeart/2005/8/layout/default#2"/>
    <dgm:cxn modelId="{A641882B-7443-4073-BB20-D211F0823F7B}" type="presOf" srcId="{F25A655F-F03E-4A8D-9C0C-AD27BA39CB69}" destId="{F9E17A0E-DAF1-4D65-B24E-653184DE5371}" srcOrd="0" destOrd="0" presId="urn:microsoft.com/office/officeart/2005/8/layout/default#2"/>
    <dgm:cxn modelId="{CB0D86BD-696E-4547-B808-4BEC14E6D537}" type="presOf" srcId="{F87808A0-71CE-4BC8-9355-B088B8A069FF}" destId="{6C1D69A3-EBF9-45BA-B0B3-C90291864ED3}" srcOrd="0" destOrd="0" presId="urn:microsoft.com/office/officeart/2005/8/layout/default#2"/>
    <dgm:cxn modelId="{5E5EB451-F703-4BFD-BFD3-17B898E801BB}" type="presOf" srcId="{E7AF0428-2F8D-48F3-A672-DB53206DFACA}" destId="{E8794EF3-6028-4C42-A9C2-1B34D25E1764}" srcOrd="0" destOrd="0" presId="urn:microsoft.com/office/officeart/2005/8/layout/default#2"/>
    <dgm:cxn modelId="{A4B7F951-1395-4C43-852F-FF622FD029B6}" srcId="{F87808A0-71CE-4BC8-9355-B088B8A069FF}" destId="{F25A655F-F03E-4A8D-9C0C-AD27BA39CB69}" srcOrd="1" destOrd="0" parTransId="{95177E42-ACD8-474A-9F27-AB07E28D9AAD}" sibTransId="{801EDA76-400D-47FB-AB9A-5DAB2E8DFAEB}"/>
    <dgm:cxn modelId="{70381865-36FE-4195-BB3A-54812E317E95}" type="presOf" srcId="{7F42DDA4-D56C-4C63-BF41-4012FDA01700}" destId="{A7D2D053-AC48-456A-AE9D-43713D258032}" srcOrd="0" destOrd="0" presId="urn:microsoft.com/office/officeart/2005/8/layout/default#2"/>
    <dgm:cxn modelId="{F6ECEBC4-C106-49BC-821C-C0FE15C44398}" type="presParOf" srcId="{6C1D69A3-EBF9-45BA-B0B3-C90291864ED3}" destId="{E8794EF3-6028-4C42-A9C2-1B34D25E1764}" srcOrd="0" destOrd="0" presId="urn:microsoft.com/office/officeart/2005/8/layout/default#2"/>
    <dgm:cxn modelId="{C9C6977C-4A32-4A47-9A45-99FE2D02F160}" type="presParOf" srcId="{6C1D69A3-EBF9-45BA-B0B3-C90291864ED3}" destId="{1DFA18C4-CCF1-48DE-8A3C-148F4C4CC521}" srcOrd="1" destOrd="0" presId="urn:microsoft.com/office/officeart/2005/8/layout/default#2"/>
    <dgm:cxn modelId="{D83E824E-03C4-40C4-9210-36EBC856A1E9}" type="presParOf" srcId="{6C1D69A3-EBF9-45BA-B0B3-C90291864ED3}" destId="{F9E17A0E-DAF1-4D65-B24E-653184DE5371}" srcOrd="2" destOrd="0" presId="urn:microsoft.com/office/officeart/2005/8/layout/default#2"/>
    <dgm:cxn modelId="{4CA5FB7F-3580-43CF-8490-CD19C6B6CF5F}" type="presParOf" srcId="{6C1D69A3-EBF9-45BA-B0B3-C90291864ED3}" destId="{7AD465D8-98FD-4E4E-B6C8-4E1FC50D87E1}" srcOrd="3" destOrd="0" presId="urn:microsoft.com/office/officeart/2005/8/layout/default#2"/>
    <dgm:cxn modelId="{3D198DA9-1619-4C0A-A08E-0A03CA57D7AC}" type="presParOf" srcId="{6C1D69A3-EBF9-45BA-B0B3-C90291864ED3}" destId="{A7D2D053-AC48-456A-AE9D-43713D258032}" srcOrd="4" destOrd="0" presId="urn:microsoft.com/office/officeart/2005/8/layout/default#2"/>
    <dgm:cxn modelId="{47709CC0-3926-447A-AD45-0B82C4D91D30}" type="presParOf" srcId="{6C1D69A3-EBF9-45BA-B0B3-C90291864ED3}" destId="{B4451431-C7F4-4959-9362-CCE947D365D2}" srcOrd="5" destOrd="0" presId="urn:microsoft.com/office/officeart/2005/8/layout/default#2"/>
    <dgm:cxn modelId="{D269EA56-350E-42B1-B2CF-244AB25EDF31}" type="presParOf" srcId="{6C1D69A3-EBF9-45BA-B0B3-C90291864ED3}" destId="{1C0CBA0E-883B-4F20-A5BC-DF1BFE5EF3A4}"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E1FB6A4-50D4-4C30-BFA0-720FA3DD1B1A}" type="doc">
      <dgm:prSet loTypeId="urn:microsoft.com/office/officeart/2005/8/layout/hProcess7#1" loCatId="list" qsTypeId="urn:microsoft.com/office/officeart/2005/8/quickstyle/simple1" qsCatId="simple" csTypeId="urn:microsoft.com/office/officeart/2005/8/colors/accent2_5" csCatId="accent2" phldr="1"/>
      <dgm:spPr/>
      <dgm:t>
        <a:bodyPr/>
        <a:lstStyle/>
        <a:p>
          <a:endParaRPr lang="en-US"/>
        </a:p>
      </dgm:t>
    </dgm:pt>
    <dgm:pt modelId="{81F4F6C5-B95D-4743-8726-0E1E68910B6A}">
      <dgm:prSet phldrT="[Text]"/>
      <dgm:spPr>
        <a:ln>
          <a:noFill/>
        </a:ln>
      </dgm:spPr>
      <dgm:t>
        <a:bodyPr/>
        <a:lstStyle/>
        <a:p>
          <a:r>
            <a:rPr lang="en-US" dirty="0" smtClean="0"/>
            <a:t>Recommended Regimens</a:t>
          </a:r>
          <a:endParaRPr lang="en-US" dirty="0"/>
        </a:p>
      </dgm:t>
    </dgm:pt>
    <dgm:pt modelId="{1FDE65FD-711B-4AA6-9872-0D6538717730}" type="parTrans" cxnId="{6B0BF720-70BE-4B6A-A3BB-5239A2F40C01}">
      <dgm:prSet/>
      <dgm:spPr/>
      <dgm:t>
        <a:bodyPr/>
        <a:lstStyle/>
        <a:p>
          <a:endParaRPr lang="en-US"/>
        </a:p>
      </dgm:t>
    </dgm:pt>
    <dgm:pt modelId="{1D24AABB-CEB0-4350-94B8-F3933B550474}" type="sibTrans" cxnId="{6B0BF720-70BE-4B6A-A3BB-5239A2F40C01}">
      <dgm:prSet/>
      <dgm:spPr/>
      <dgm:t>
        <a:bodyPr/>
        <a:lstStyle/>
        <a:p>
          <a:endParaRPr lang="en-US"/>
        </a:p>
      </dgm:t>
    </dgm:pt>
    <dgm:pt modelId="{9515E91E-4434-4087-AF2B-B4F8428DEE51}">
      <dgm:prSet phldrT="[Text]"/>
      <dgm:spPr/>
      <dgm:t>
        <a:bodyPr/>
        <a:lstStyle/>
        <a:p>
          <a:r>
            <a:rPr lang="en-US" b="1" dirty="0" err="1" smtClean="0"/>
            <a:t>Azithromycin</a:t>
          </a:r>
          <a:r>
            <a:rPr lang="en-US" b="1" dirty="0" smtClean="0"/>
            <a:t> </a:t>
          </a:r>
          <a:r>
            <a:rPr lang="en-US" b="0" dirty="0" smtClean="0"/>
            <a:t>1 g PO single dose</a:t>
          </a:r>
          <a:endParaRPr lang="en-US" b="0" dirty="0"/>
        </a:p>
      </dgm:t>
    </dgm:pt>
    <dgm:pt modelId="{E438A70F-7D9F-48EB-BC79-D24E2A96069F}" type="parTrans" cxnId="{DDE3EF8B-1CAE-4D08-8F36-3905EDE73549}">
      <dgm:prSet/>
      <dgm:spPr/>
      <dgm:t>
        <a:bodyPr/>
        <a:lstStyle/>
        <a:p>
          <a:endParaRPr lang="en-US"/>
        </a:p>
      </dgm:t>
    </dgm:pt>
    <dgm:pt modelId="{DAC56497-4557-4CB9-89F0-3E2AEEA8D9A8}" type="sibTrans" cxnId="{DDE3EF8B-1CAE-4D08-8F36-3905EDE73549}">
      <dgm:prSet/>
      <dgm:spPr/>
      <dgm:t>
        <a:bodyPr/>
        <a:lstStyle/>
        <a:p>
          <a:endParaRPr lang="en-US"/>
        </a:p>
      </dgm:t>
    </dgm:pt>
    <dgm:pt modelId="{EDE2D3B0-CE99-423D-B23B-257763D7D813}">
      <dgm:prSet phldrT="[Text]"/>
      <dgm:spPr>
        <a:ln>
          <a:noFill/>
        </a:ln>
      </dgm:spPr>
      <dgm:t>
        <a:bodyPr/>
        <a:lstStyle/>
        <a:p>
          <a:r>
            <a:rPr lang="en-US" dirty="0" smtClean="0"/>
            <a:t>Alternative Regimens</a:t>
          </a:r>
          <a:endParaRPr lang="en-US" dirty="0"/>
        </a:p>
      </dgm:t>
    </dgm:pt>
    <dgm:pt modelId="{86B9D81B-E456-4BE0-AF38-F421CC39988E}" type="parTrans" cxnId="{C95FE932-56FF-4AC6-B320-2D27E21ADD16}">
      <dgm:prSet/>
      <dgm:spPr/>
      <dgm:t>
        <a:bodyPr/>
        <a:lstStyle/>
        <a:p>
          <a:endParaRPr lang="en-US"/>
        </a:p>
      </dgm:t>
    </dgm:pt>
    <dgm:pt modelId="{E3E90324-E7F7-4710-A064-912A489B4831}" type="sibTrans" cxnId="{C95FE932-56FF-4AC6-B320-2D27E21ADD16}">
      <dgm:prSet/>
      <dgm:spPr/>
      <dgm:t>
        <a:bodyPr/>
        <a:lstStyle/>
        <a:p>
          <a:endParaRPr lang="en-US"/>
        </a:p>
      </dgm:t>
    </dgm:pt>
    <dgm:pt modelId="{32D7BF01-B014-4C8D-90C2-6FD03EBCDE34}">
      <dgm:prSet phldrT="[Text]"/>
      <dgm:spPr/>
      <dgm:t>
        <a:bodyPr/>
        <a:lstStyle/>
        <a:p>
          <a:r>
            <a:rPr lang="en-US" b="1" dirty="0" smtClean="0"/>
            <a:t>Erythromycin base 500mg PO QID x 7 days</a:t>
          </a:r>
          <a:endParaRPr lang="en-US" dirty="0"/>
        </a:p>
      </dgm:t>
    </dgm:pt>
    <dgm:pt modelId="{1FC171E4-5F59-4B58-A5DA-D36AEA6F360E}" type="parTrans" cxnId="{F6A12AD3-F4AD-4CBA-8656-FD2A7E5DD62D}">
      <dgm:prSet/>
      <dgm:spPr/>
      <dgm:t>
        <a:bodyPr/>
        <a:lstStyle/>
        <a:p>
          <a:endParaRPr lang="en-US"/>
        </a:p>
      </dgm:t>
    </dgm:pt>
    <dgm:pt modelId="{5EA849FA-5A02-434C-BFB8-8BB8C9705705}" type="sibTrans" cxnId="{F6A12AD3-F4AD-4CBA-8656-FD2A7E5DD62D}">
      <dgm:prSet/>
      <dgm:spPr/>
      <dgm:t>
        <a:bodyPr/>
        <a:lstStyle/>
        <a:p>
          <a:endParaRPr lang="en-US"/>
        </a:p>
      </dgm:t>
    </dgm:pt>
    <dgm:pt modelId="{FD4C5B03-0CE4-4567-B8CD-F2F1F1E76DFE}">
      <dgm:prSet phldrT="[Text]"/>
      <dgm:spPr/>
      <dgm:t>
        <a:bodyPr/>
        <a:lstStyle/>
        <a:p>
          <a:r>
            <a:rPr lang="en-US" b="1" dirty="0" err="1" smtClean="0"/>
            <a:t>Doxycycline</a:t>
          </a:r>
          <a:r>
            <a:rPr lang="en-US" b="1" dirty="0" smtClean="0"/>
            <a:t> </a:t>
          </a:r>
          <a:r>
            <a:rPr lang="en-US" dirty="0" smtClean="0"/>
            <a:t>100mg PO BID x 7 days</a:t>
          </a:r>
          <a:endParaRPr lang="en-US" dirty="0"/>
        </a:p>
      </dgm:t>
    </dgm:pt>
    <dgm:pt modelId="{3C9EB56F-7F2D-44DF-A015-3D85E51CD301}" type="parTrans" cxnId="{4AAFF4B0-4CE2-439F-A473-B64E50A11B17}">
      <dgm:prSet/>
      <dgm:spPr/>
      <dgm:t>
        <a:bodyPr/>
        <a:lstStyle/>
        <a:p>
          <a:endParaRPr lang="en-US"/>
        </a:p>
      </dgm:t>
    </dgm:pt>
    <dgm:pt modelId="{0797010D-41E7-433B-8997-00F0D6738647}" type="sibTrans" cxnId="{4AAFF4B0-4CE2-439F-A473-B64E50A11B17}">
      <dgm:prSet/>
      <dgm:spPr/>
      <dgm:t>
        <a:bodyPr/>
        <a:lstStyle/>
        <a:p>
          <a:endParaRPr lang="en-US"/>
        </a:p>
      </dgm:t>
    </dgm:pt>
    <dgm:pt modelId="{CFD4B2A4-DB80-436B-88FB-5719DCBB889E}">
      <dgm:prSet phldrT="[Text]"/>
      <dgm:spPr/>
      <dgm:t>
        <a:bodyPr/>
        <a:lstStyle/>
        <a:p>
          <a:r>
            <a:rPr lang="en-US" b="1" dirty="0" smtClean="0"/>
            <a:t>Erythromycin </a:t>
          </a:r>
          <a:r>
            <a:rPr lang="en-US" b="1" dirty="0" err="1" smtClean="0"/>
            <a:t>ethylsuccinate</a:t>
          </a:r>
          <a:r>
            <a:rPr lang="en-US" b="1" dirty="0" smtClean="0"/>
            <a:t> </a:t>
          </a:r>
          <a:r>
            <a:rPr lang="en-US" b="0" dirty="0" smtClean="0"/>
            <a:t>800mg PO QID x 7 days</a:t>
          </a:r>
          <a:endParaRPr lang="en-US" b="0" dirty="0"/>
        </a:p>
      </dgm:t>
    </dgm:pt>
    <dgm:pt modelId="{32CA5E4B-0B7F-404F-8EFE-C3C43DD39FC2}" type="parTrans" cxnId="{C1AC51C0-FC80-496B-8DDF-86022C370261}">
      <dgm:prSet/>
      <dgm:spPr/>
      <dgm:t>
        <a:bodyPr/>
        <a:lstStyle/>
        <a:p>
          <a:endParaRPr lang="en-US"/>
        </a:p>
      </dgm:t>
    </dgm:pt>
    <dgm:pt modelId="{0C9CEEA8-C285-4FCA-A44B-43200D78442C}" type="sibTrans" cxnId="{C1AC51C0-FC80-496B-8DDF-86022C370261}">
      <dgm:prSet/>
      <dgm:spPr/>
      <dgm:t>
        <a:bodyPr/>
        <a:lstStyle/>
        <a:p>
          <a:endParaRPr lang="en-US"/>
        </a:p>
      </dgm:t>
    </dgm:pt>
    <dgm:pt modelId="{7638CA6B-9CBE-4E30-B7A3-D32618A40444}">
      <dgm:prSet phldrT="[Text]"/>
      <dgm:spPr/>
      <dgm:t>
        <a:bodyPr/>
        <a:lstStyle/>
        <a:p>
          <a:r>
            <a:rPr lang="en-US" b="1" dirty="0" err="1" smtClean="0"/>
            <a:t>Levofloxacin</a:t>
          </a:r>
          <a:r>
            <a:rPr lang="en-US" dirty="0" smtClean="0"/>
            <a:t> 500mg PO OD x 7 days</a:t>
          </a:r>
          <a:endParaRPr lang="en-US" dirty="0"/>
        </a:p>
      </dgm:t>
    </dgm:pt>
    <dgm:pt modelId="{9EE3A69F-3AD5-46B3-8B39-8A1C3845B23B}" type="parTrans" cxnId="{A66D39D1-CBDA-4DB3-A44E-F2967A2841CE}">
      <dgm:prSet/>
      <dgm:spPr/>
      <dgm:t>
        <a:bodyPr/>
        <a:lstStyle/>
        <a:p>
          <a:endParaRPr lang="en-US"/>
        </a:p>
      </dgm:t>
    </dgm:pt>
    <dgm:pt modelId="{8F133730-D0A7-4285-A132-6299F6247348}" type="sibTrans" cxnId="{A66D39D1-CBDA-4DB3-A44E-F2967A2841CE}">
      <dgm:prSet/>
      <dgm:spPr/>
      <dgm:t>
        <a:bodyPr/>
        <a:lstStyle/>
        <a:p>
          <a:endParaRPr lang="en-US"/>
        </a:p>
      </dgm:t>
    </dgm:pt>
    <dgm:pt modelId="{72607F14-1A61-4CD3-8EC3-49699A1BB40B}">
      <dgm:prSet phldrT="[Text]"/>
      <dgm:spPr/>
      <dgm:t>
        <a:bodyPr/>
        <a:lstStyle/>
        <a:p>
          <a:r>
            <a:rPr lang="en-US" b="1" dirty="0" err="1" smtClean="0"/>
            <a:t>Ofloxacin</a:t>
          </a:r>
          <a:r>
            <a:rPr lang="en-US" dirty="0" smtClean="0"/>
            <a:t> 300mg PO BID x 7days</a:t>
          </a:r>
          <a:endParaRPr lang="en-US" dirty="0"/>
        </a:p>
      </dgm:t>
    </dgm:pt>
    <dgm:pt modelId="{0BCE8893-D80C-4FB3-8382-343E16AC75DE}" type="parTrans" cxnId="{01675F52-201A-477F-9935-CC275A7CAC5C}">
      <dgm:prSet/>
      <dgm:spPr/>
      <dgm:t>
        <a:bodyPr/>
        <a:lstStyle/>
        <a:p>
          <a:endParaRPr lang="en-US"/>
        </a:p>
      </dgm:t>
    </dgm:pt>
    <dgm:pt modelId="{15AFDF09-276B-457E-A3DC-A12ACEE4F18F}" type="sibTrans" cxnId="{01675F52-201A-477F-9935-CC275A7CAC5C}">
      <dgm:prSet/>
      <dgm:spPr/>
      <dgm:t>
        <a:bodyPr/>
        <a:lstStyle/>
        <a:p>
          <a:endParaRPr lang="en-US"/>
        </a:p>
      </dgm:t>
    </dgm:pt>
    <dgm:pt modelId="{EBD6E28C-421F-4FAB-BA52-0B15C6FF6248}" type="pres">
      <dgm:prSet presAssocID="{7E1FB6A4-50D4-4C30-BFA0-720FA3DD1B1A}" presName="Name0" presStyleCnt="0">
        <dgm:presLayoutVars>
          <dgm:dir/>
          <dgm:animLvl val="lvl"/>
          <dgm:resizeHandles val="exact"/>
        </dgm:presLayoutVars>
      </dgm:prSet>
      <dgm:spPr/>
      <dgm:t>
        <a:bodyPr/>
        <a:lstStyle/>
        <a:p>
          <a:endParaRPr lang="en-US"/>
        </a:p>
      </dgm:t>
    </dgm:pt>
    <dgm:pt modelId="{1DEA9805-03AF-4A07-BA91-B1C93CB48FE9}" type="pres">
      <dgm:prSet presAssocID="{81F4F6C5-B95D-4743-8726-0E1E68910B6A}" presName="compositeNode" presStyleCnt="0">
        <dgm:presLayoutVars>
          <dgm:bulletEnabled val="1"/>
        </dgm:presLayoutVars>
      </dgm:prSet>
      <dgm:spPr/>
    </dgm:pt>
    <dgm:pt modelId="{4EC3F56E-94E8-41FE-B817-D60A2A08314B}" type="pres">
      <dgm:prSet presAssocID="{81F4F6C5-B95D-4743-8726-0E1E68910B6A}" presName="bgRect" presStyleLbl="node1" presStyleIdx="0" presStyleCnt="2"/>
      <dgm:spPr/>
      <dgm:t>
        <a:bodyPr/>
        <a:lstStyle/>
        <a:p>
          <a:endParaRPr lang="en-US"/>
        </a:p>
      </dgm:t>
    </dgm:pt>
    <dgm:pt modelId="{A98E20DC-947C-416A-B8A3-5BD595A1C76F}" type="pres">
      <dgm:prSet presAssocID="{81F4F6C5-B95D-4743-8726-0E1E68910B6A}" presName="parentNode" presStyleLbl="node1" presStyleIdx="0" presStyleCnt="2">
        <dgm:presLayoutVars>
          <dgm:chMax val="0"/>
          <dgm:bulletEnabled val="1"/>
        </dgm:presLayoutVars>
      </dgm:prSet>
      <dgm:spPr/>
      <dgm:t>
        <a:bodyPr/>
        <a:lstStyle/>
        <a:p>
          <a:endParaRPr lang="en-US"/>
        </a:p>
      </dgm:t>
    </dgm:pt>
    <dgm:pt modelId="{608C265C-3256-4439-91A1-86BFDE80816C}" type="pres">
      <dgm:prSet presAssocID="{81F4F6C5-B95D-4743-8726-0E1E68910B6A}" presName="childNode" presStyleLbl="node1" presStyleIdx="0" presStyleCnt="2">
        <dgm:presLayoutVars>
          <dgm:bulletEnabled val="1"/>
        </dgm:presLayoutVars>
      </dgm:prSet>
      <dgm:spPr/>
      <dgm:t>
        <a:bodyPr/>
        <a:lstStyle/>
        <a:p>
          <a:endParaRPr lang="en-US"/>
        </a:p>
      </dgm:t>
    </dgm:pt>
    <dgm:pt modelId="{A85B1760-4443-4BC9-9FEA-C2223CFD2838}" type="pres">
      <dgm:prSet presAssocID="{1D24AABB-CEB0-4350-94B8-F3933B550474}" presName="hSp" presStyleCnt="0"/>
      <dgm:spPr/>
    </dgm:pt>
    <dgm:pt modelId="{0B7A57DC-718F-494B-986C-A499AACB1C96}" type="pres">
      <dgm:prSet presAssocID="{1D24AABB-CEB0-4350-94B8-F3933B550474}" presName="vProcSp" presStyleCnt="0"/>
      <dgm:spPr/>
    </dgm:pt>
    <dgm:pt modelId="{50B7BC71-BC32-4C15-852C-AD0A164FCBD6}" type="pres">
      <dgm:prSet presAssocID="{1D24AABB-CEB0-4350-94B8-F3933B550474}" presName="vSp1" presStyleCnt="0"/>
      <dgm:spPr/>
    </dgm:pt>
    <dgm:pt modelId="{8D8EFC04-CEAB-4573-B819-70FD9708B54B}" type="pres">
      <dgm:prSet presAssocID="{1D24AABB-CEB0-4350-94B8-F3933B550474}" presName="simulatedConn" presStyleLbl="solidFgAcc1" presStyleIdx="0" presStyleCnt="1"/>
      <dgm:spPr/>
    </dgm:pt>
    <dgm:pt modelId="{8C00D79F-BC43-4B0D-B59C-B57A7ACD1BB2}" type="pres">
      <dgm:prSet presAssocID="{1D24AABB-CEB0-4350-94B8-F3933B550474}" presName="vSp2" presStyleCnt="0"/>
      <dgm:spPr/>
    </dgm:pt>
    <dgm:pt modelId="{76F062E6-E8A4-42A3-9185-AD35B46A5B5E}" type="pres">
      <dgm:prSet presAssocID="{1D24AABB-CEB0-4350-94B8-F3933B550474}" presName="sibTrans" presStyleCnt="0"/>
      <dgm:spPr/>
    </dgm:pt>
    <dgm:pt modelId="{B2D64708-E456-4A54-A918-3E83F07543F9}" type="pres">
      <dgm:prSet presAssocID="{EDE2D3B0-CE99-423D-B23B-257763D7D813}" presName="compositeNode" presStyleCnt="0">
        <dgm:presLayoutVars>
          <dgm:bulletEnabled val="1"/>
        </dgm:presLayoutVars>
      </dgm:prSet>
      <dgm:spPr/>
    </dgm:pt>
    <dgm:pt modelId="{0C2BEB29-F786-48DC-BE3C-D33BBD9B8750}" type="pres">
      <dgm:prSet presAssocID="{EDE2D3B0-CE99-423D-B23B-257763D7D813}" presName="bgRect" presStyleLbl="node1" presStyleIdx="1" presStyleCnt="2"/>
      <dgm:spPr/>
      <dgm:t>
        <a:bodyPr/>
        <a:lstStyle/>
        <a:p>
          <a:endParaRPr lang="en-US"/>
        </a:p>
      </dgm:t>
    </dgm:pt>
    <dgm:pt modelId="{FC40AE76-1727-457B-88E7-A382FFCC371C}" type="pres">
      <dgm:prSet presAssocID="{EDE2D3B0-CE99-423D-B23B-257763D7D813}" presName="parentNode" presStyleLbl="node1" presStyleIdx="1" presStyleCnt="2">
        <dgm:presLayoutVars>
          <dgm:chMax val="0"/>
          <dgm:bulletEnabled val="1"/>
        </dgm:presLayoutVars>
      </dgm:prSet>
      <dgm:spPr/>
      <dgm:t>
        <a:bodyPr/>
        <a:lstStyle/>
        <a:p>
          <a:endParaRPr lang="en-US"/>
        </a:p>
      </dgm:t>
    </dgm:pt>
    <dgm:pt modelId="{597AF3EC-F7B1-437C-855B-2D2139D5ACF0}" type="pres">
      <dgm:prSet presAssocID="{EDE2D3B0-CE99-423D-B23B-257763D7D813}" presName="childNode" presStyleLbl="node1" presStyleIdx="1" presStyleCnt="2">
        <dgm:presLayoutVars>
          <dgm:bulletEnabled val="1"/>
        </dgm:presLayoutVars>
      </dgm:prSet>
      <dgm:spPr/>
      <dgm:t>
        <a:bodyPr/>
        <a:lstStyle/>
        <a:p>
          <a:endParaRPr lang="en-US"/>
        </a:p>
      </dgm:t>
    </dgm:pt>
  </dgm:ptLst>
  <dgm:cxnLst>
    <dgm:cxn modelId="{3B1A6D46-D2EE-45AB-9D5B-452201FB28E8}" type="presOf" srcId="{72607F14-1A61-4CD3-8EC3-49699A1BB40B}" destId="{597AF3EC-F7B1-437C-855B-2D2139D5ACF0}" srcOrd="0" destOrd="3" presId="urn:microsoft.com/office/officeart/2005/8/layout/hProcess7#1"/>
    <dgm:cxn modelId="{DC3E63A3-6399-4441-89BD-316A109AC0CA}" type="presOf" srcId="{EDE2D3B0-CE99-423D-B23B-257763D7D813}" destId="{FC40AE76-1727-457B-88E7-A382FFCC371C}" srcOrd="1" destOrd="0" presId="urn:microsoft.com/office/officeart/2005/8/layout/hProcess7#1"/>
    <dgm:cxn modelId="{1DFC8AEB-F829-46B1-9E6B-66DF68A0F1EC}" type="presOf" srcId="{81F4F6C5-B95D-4743-8726-0E1E68910B6A}" destId="{4EC3F56E-94E8-41FE-B817-D60A2A08314B}" srcOrd="0" destOrd="0" presId="urn:microsoft.com/office/officeart/2005/8/layout/hProcess7#1"/>
    <dgm:cxn modelId="{20CEB1B2-5E08-4D3E-B2C7-3A818CF60E14}" type="presOf" srcId="{9515E91E-4434-4087-AF2B-B4F8428DEE51}" destId="{608C265C-3256-4439-91A1-86BFDE80816C}" srcOrd="0" destOrd="0" presId="urn:microsoft.com/office/officeart/2005/8/layout/hProcess7#1"/>
    <dgm:cxn modelId="{DDE3EF8B-1CAE-4D08-8F36-3905EDE73549}" srcId="{81F4F6C5-B95D-4743-8726-0E1E68910B6A}" destId="{9515E91E-4434-4087-AF2B-B4F8428DEE51}" srcOrd="0" destOrd="0" parTransId="{E438A70F-7D9F-48EB-BC79-D24E2A96069F}" sibTransId="{DAC56497-4557-4CB9-89F0-3E2AEEA8D9A8}"/>
    <dgm:cxn modelId="{F6A12AD3-F4AD-4CBA-8656-FD2A7E5DD62D}" srcId="{EDE2D3B0-CE99-423D-B23B-257763D7D813}" destId="{32D7BF01-B014-4C8D-90C2-6FD03EBCDE34}" srcOrd="0" destOrd="0" parTransId="{1FC171E4-5F59-4B58-A5DA-D36AEA6F360E}" sibTransId="{5EA849FA-5A02-434C-BFB8-8BB8C9705705}"/>
    <dgm:cxn modelId="{4AAFF4B0-4CE2-439F-A473-B64E50A11B17}" srcId="{81F4F6C5-B95D-4743-8726-0E1E68910B6A}" destId="{FD4C5B03-0CE4-4567-B8CD-F2F1F1E76DFE}" srcOrd="1" destOrd="0" parTransId="{3C9EB56F-7F2D-44DF-A015-3D85E51CD301}" sibTransId="{0797010D-41E7-433B-8997-00F0D6738647}"/>
    <dgm:cxn modelId="{6B0BF720-70BE-4B6A-A3BB-5239A2F40C01}" srcId="{7E1FB6A4-50D4-4C30-BFA0-720FA3DD1B1A}" destId="{81F4F6C5-B95D-4743-8726-0E1E68910B6A}" srcOrd="0" destOrd="0" parTransId="{1FDE65FD-711B-4AA6-9872-0D6538717730}" sibTransId="{1D24AABB-CEB0-4350-94B8-F3933B550474}"/>
    <dgm:cxn modelId="{41C5FC29-ECEA-4F6E-8F5C-4B4E53728865}" type="presOf" srcId="{7E1FB6A4-50D4-4C30-BFA0-720FA3DD1B1A}" destId="{EBD6E28C-421F-4FAB-BA52-0B15C6FF6248}" srcOrd="0" destOrd="0" presId="urn:microsoft.com/office/officeart/2005/8/layout/hProcess7#1"/>
    <dgm:cxn modelId="{A66D39D1-CBDA-4DB3-A44E-F2967A2841CE}" srcId="{EDE2D3B0-CE99-423D-B23B-257763D7D813}" destId="{7638CA6B-9CBE-4E30-B7A3-D32618A40444}" srcOrd="2" destOrd="0" parTransId="{9EE3A69F-3AD5-46B3-8B39-8A1C3845B23B}" sibTransId="{8F133730-D0A7-4285-A132-6299F6247348}"/>
    <dgm:cxn modelId="{DF67E9B8-0897-4F52-85DB-DDA7CA92E9FD}" type="presOf" srcId="{FD4C5B03-0CE4-4567-B8CD-F2F1F1E76DFE}" destId="{608C265C-3256-4439-91A1-86BFDE80816C}" srcOrd="0" destOrd="1" presId="urn:microsoft.com/office/officeart/2005/8/layout/hProcess7#1"/>
    <dgm:cxn modelId="{C95FE932-56FF-4AC6-B320-2D27E21ADD16}" srcId="{7E1FB6A4-50D4-4C30-BFA0-720FA3DD1B1A}" destId="{EDE2D3B0-CE99-423D-B23B-257763D7D813}" srcOrd="1" destOrd="0" parTransId="{86B9D81B-E456-4BE0-AF38-F421CC39988E}" sibTransId="{E3E90324-E7F7-4710-A064-912A489B4831}"/>
    <dgm:cxn modelId="{C1AC51C0-FC80-496B-8DDF-86022C370261}" srcId="{EDE2D3B0-CE99-423D-B23B-257763D7D813}" destId="{CFD4B2A4-DB80-436B-88FB-5719DCBB889E}" srcOrd="1" destOrd="0" parTransId="{32CA5E4B-0B7F-404F-8EFE-C3C43DD39FC2}" sibTransId="{0C9CEEA8-C285-4FCA-A44B-43200D78442C}"/>
    <dgm:cxn modelId="{7733F214-90D0-4E27-B3A6-8BB341C5D68C}" type="presOf" srcId="{81F4F6C5-B95D-4743-8726-0E1E68910B6A}" destId="{A98E20DC-947C-416A-B8A3-5BD595A1C76F}" srcOrd="1" destOrd="0" presId="urn:microsoft.com/office/officeart/2005/8/layout/hProcess7#1"/>
    <dgm:cxn modelId="{DDCC2198-2D5F-4712-9C90-B59C1C8E4B29}" type="presOf" srcId="{32D7BF01-B014-4C8D-90C2-6FD03EBCDE34}" destId="{597AF3EC-F7B1-437C-855B-2D2139D5ACF0}" srcOrd="0" destOrd="0" presId="urn:microsoft.com/office/officeart/2005/8/layout/hProcess7#1"/>
    <dgm:cxn modelId="{01675F52-201A-477F-9935-CC275A7CAC5C}" srcId="{EDE2D3B0-CE99-423D-B23B-257763D7D813}" destId="{72607F14-1A61-4CD3-8EC3-49699A1BB40B}" srcOrd="3" destOrd="0" parTransId="{0BCE8893-D80C-4FB3-8382-343E16AC75DE}" sibTransId="{15AFDF09-276B-457E-A3DC-A12ACEE4F18F}"/>
    <dgm:cxn modelId="{F428EB6D-0444-40E9-AE15-FF016D1E7C4F}" type="presOf" srcId="{EDE2D3B0-CE99-423D-B23B-257763D7D813}" destId="{0C2BEB29-F786-48DC-BE3C-D33BBD9B8750}" srcOrd="0" destOrd="0" presId="urn:microsoft.com/office/officeart/2005/8/layout/hProcess7#1"/>
    <dgm:cxn modelId="{CBA57854-F59C-490A-B002-6A90C9FFD1B9}" type="presOf" srcId="{CFD4B2A4-DB80-436B-88FB-5719DCBB889E}" destId="{597AF3EC-F7B1-437C-855B-2D2139D5ACF0}" srcOrd="0" destOrd="1" presId="urn:microsoft.com/office/officeart/2005/8/layout/hProcess7#1"/>
    <dgm:cxn modelId="{5C862A9A-D3F4-4043-BBC0-8C737A8A4B55}" type="presOf" srcId="{7638CA6B-9CBE-4E30-B7A3-D32618A40444}" destId="{597AF3EC-F7B1-437C-855B-2D2139D5ACF0}" srcOrd="0" destOrd="2" presId="urn:microsoft.com/office/officeart/2005/8/layout/hProcess7#1"/>
    <dgm:cxn modelId="{DED5F525-1143-43F0-B1D1-44FF098E62C8}" type="presParOf" srcId="{EBD6E28C-421F-4FAB-BA52-0B15C6FF6248}" destId="{1DEA9805-03AF-4A07-BA91-B1C93CB48FE9}" srcOrd="0" destOrd="0" presId="urn:microsoft.com/office/officeart/2005/8/layout/hProcess7#1"/>
    <dgm:cxn modelId="{B7D66B78-C56F-42FD-BE25-36C5951A7A76}" type="presParOf" srcId="{1DEA9805-03AF-4A07-BA91-B1C93CB48FE9}" destId="{4EC3F56E-94E8-41FE-B817-D60A2A08314B}" srcOrd="0" destOrd="0" presId="urn:microsoft.com/office/officeart/2005/8/layout/hProcess7#1"/>
    <dgm:cxn modelId="{8F18FF65-C152-4D63-A02D-28000C91B058}" type="presParOf" srcId="{1DEA9805-03AF-4A07-BA91-B1C93CB48FE9}" destId="{A98E20DC-947C-416A-B8A3-5BD595A1C76F}" srcOrd="1" destOrd="0" presId="urn:microsoft.com/office/officeart/2005/8/layout/hProcess7#1"/>
    <dgm:cxn modelId="{27C9A676-0053-4410-A67B-33632A21D312}" type="presParOf" srcId="{1DEA9805-03AF-4A07-BA91-B1C93CB48FE9}" destId="{608C265C-3256-4439-91A1-86BFDE80816C}" srcOrd="2" destOrd="0" presId="urn:microsoft.com/office/officeart/2005/8/layout/hProcess7#1"/>
    <dgm:cxn modelId="{A3A609D0-FE0A-4A3D-BFC1-9F8ADA24ECCC}" type="presParOf" srcId="{EBD6E28C-421F-4FAB-BA52-0B15C6FF6248}" destId="{A85B1760-4443-4BC9-9FEA-C2223CFD2838}" srcOrd="1" destOrd="0" presId="urn:microsoft.com/office/officeart/2005/8/layout/hProcess7#1"/>
    <dgm:cxn modelId="{4C654942-61BC-4D87-8D60-E42C286BD34B}" type="presParOf" srcId="{EBD6E28C-421F-4FAB-BA52-0B15C6FF6248}" destId="{0B7A57DC-718F-494B-986C-A499AACB1C96}" srcOrd="2" destOrd="0" presId="urn:microsoft.com/office/officeart/2005/8/layout/hProcess7#1"/>
    <dgm:cxn modelId="{5F0A5F2A-03B0-4258-8B3F-CDC09E488ADD}" type="presParOf" srcId="{0B7A57DC-718F-494B-986C-A499AACB1C96}" destId="{50B7BC71-BC32-4C15-852C-AD0A164FCBD6}" srcOrd="0" destOrd="0" presId="urn:microsoft.com/office/officeart/2005/8/layout/hProcess7#1"/>
    <dgm:cxn modelId="{F5D3150F-06BA-4880-BD1D-4910703FC71C}" type="presParOf" srcId="{0B7A57DC-718F-494B-986C-A499AACB1C96}" destId="{8D8EFC04-CEAB-4573-B819-70FD9708B54B}" srcOrd="1" destOrd="0" presId="urn:microsoft.com/office/officeart/2005/8/layout/hProcess7#1"/>
    <dgm:cxn modelId="{5E995DDE-59AA-49A0-BD11-C58DFBA594B6}" type="presParOf" srcId="{0B7A57DC-718F-494B-986C-A499AACB1C96}" destId="{8C00D79F-BC43-4B0D-B59C-B57A7ACD1BB2}" srcOrd="2" destOrd="0" presId="urn:microsoft.com/office/officeart/2005/8/layout/hProcess7#1"/>
    <dgm:cxn modelId="{EE5ECA67-B19B-462B-8F3C-94EA61959BDC}" type="presParOf" srcId="{EBD6E28C-421F-4FAB-BA52-0B15C6FF6248}" destId="{76F062E6-E8A4-42A3-9185-AD35B46A5B5E}" srcOrd="3" destOrd="0" presId="urn:microsoft.com/office/officeart/2005/8/layout/hProcess7#1"/>
    <dgm:cxn modelId="{14D60F5C-1C26-4FEA-BDF3-A8AE1850C8D6}" type="presParOf" srcId="{EBD6E28C-421F-4FAB-BA52-0B15C6FF6248}" destId="{B2D64708-E456-4A54-A918-3E83F07543F9}" srcOrd="4" destOrd="0" presId="urn:microsoft.com/office/officeart/2005/8/layout/hProcess7#1"/>
    <dgm:cxn modelId="{13DDC01E-3447-436D-9736-DA536EE098EF}" type="presParOf" srcId="{B2D64708-E456-4A54-A918-3E83F07543F9}" destId="{0C2BEB29-F786-48DC-BE3C-D33BBD9B8750}" srcOrd="0" destOrd="0" presId="urn:microsoft.com/office/officeart/2005/8/layout/hProcess7#1"/>
    <dgm:cxn modelId="{F0E4D8A9-7288-4DEC-8B8B-8E6540BACC01}" type="presParOf" srcId="{B2D64708-E456-4A54-A918-3E83F07543F9}" destId="{FC40AE76-1727-457B-88E7-A382FFCC371C}" srcOrd="1" destOrd="0" presId="urn:microsoft.com/office/officeart/2005/8/layout/hProcess7#1"/>
    <dgm:cxn modelId="{6EB47286-466F-46A5-AE8D-03B5CA8299C2}" type="presParOf" srcId="{B2D64708-E456-4A54-A918-3E83F07543F9}" destId="{597AF3EC-F7B1-437C-855B-2D2139D5ACF0}"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6EA0F1-6FE9-4AE8-8BB2-3AAC70B6A709}" type="doc">
      <dgm:prSet loTypeId="urn:microsoft.com/office/officeart/2005/8/layout/cycle2" loCatId="cycle" qsTypeId="urn:microsoft.com/office/officeart/2005/8/quickstyle/3d3" qsCatId="3D" csTypeId="urn:microsoft.com/office/officeart/2005/8/colors/colorful2" csCatId="colorful" phldr="1"/>
      <dgm:spPr/>
      <dgm:t>
        <a:bodyPr/>
        <a:lstStyle/>
        <a:p>
          <a:endParaRPr lang="en-US"/>
        </a:p>
      </dgm:t>
    </dgm:pt>
    <dgm:pt modelId="{AAA216E5-2016-4FBD-AA44-6D1D45A96556}">
      <dgm:prSet phldrT="[Text]" custT="1"/>
      <dgm:spPr/>
      <dgm:t>
        <a:bodyPr/>
        <a:lstStyle/>
        <a:p>
          <a:r>
            <a:rPr lang="en-US" sz="1900" dirty="0" smtClean="0"/>
            <a:t>Age </a:t>
          </a:r>
          <a:r>
            <a:rPr lang="en-US" sz="1850" dirty="0" smtClean="0"/>
            <a:t>at</a:t>
          </a:r>
          <a:r>
            <a:rPr lang="en-US" sz="1900" dirty="0" smtClean="0"/>
            <a:t> First Intercourse</a:t>
          </a:r>
          <a:endParaRPr lang="en-US" sz="1900" dirty="0"/>
        </a:p>
      </dgm:t>
    </dgm:pt>
    <dgm:pt modelId="{17CC2717-8390-41FD-B0E6-378E97ADD29B}" type="parTrans" cxnId="{E6A9B31A-6EB8-4343-869D-BB939D85741A}">
      <dgm:prSet/>
      <dgm:spPr/>
      <dgm:t>
        <a:bodyPr/>
        <a:lstStyle/>
        <a:p>
          <a:endParaRPr lang="en-US"/>
        </a:p>
      </dgm:t>
    </dgm:pt>
    <dgm:pt modelId="{D0AD1FE2-F35E-41DB-A4B5-8199D00033D1}" type="sibTrans" cxnId="{E6A9B31A-6EB8-4343-869D-BB939D85741A}">
      <dgm:prSet/>
      <dgm:spPr/>
      <dgm:t>
        <a:bodyPr/>
        <a:lstStyle/>
        <a:p>
          <a:endParaRPr lang="en-US"/>
        </a:p>
      </dgm:t>
    </dgm:pt>
    <dgm:pt modelId="{69ED63E6-96E1-4859-9343-A1F7D3A7414B}">
      <dgm:prSet phldrT="[Text]"/>
      <dgm:spPr/>
      <dgm:t>
        <a:bodyPr/>
        <a:lstStyle/>
        <a:p>
          <a:r>
            <a:rPr lang="en-US" dirty="0" smtClean="0">
              <a:solidFill>
                <a:schemeClr val="bg2"/>
              </a:solidFill>
            </a:rPr>
            <a:t>Multiple Sexual Partners </a:t>
          </a:r>
          <a:endParaRPr lang="en-US" dirty="0">
            <a:solidFill>
              <a:schemeClr val="bg2"/>
            </a:solidFill>
          </a:endParaRPr>
        </a:p>
      </dgm:t>
    </dgm:pt>
    <dgm:pt modelId="{436FDF49-AF16-497A-AE3A-C73BFA762525}" type="parTrans" cxnId="{523D8790-9E62-4570-89B7-DCE3B74134B7}">
      <dgm:prSet/>
      <dgm:spPr/>
      <dgm:t>
        <a:bodyPr/>
        <a:lstStyle/>
        <a:p>
          <a:endParaRPr lang="en-US"/>
        </a:p>
      </dgm:t>
    </dgm:pt>
    <dgm:pt modelId="{8795DB56-6EE7-4D4B-A9C8-410592591BBA}" type="sibTrans" cxnId="{523D8790-9E62-4570-89B7-DCE3B74134B7}">
      <dgm:prSet/>
      <dgm:spPr/>
      <dgm:t>
        <a:bodyPr/>
        <a:lstStyle/>
        <a:p>
          <a:endParaRPr lang="en-US"/>
        </a:p>
      </dgm:t>
    </dgm:pt>
    <dgm:pt modelId="{2F4E2B3D-A8F0-4C70-B47F-0D3D269C39C6}">
      <dgm:prSet phldrT="[Text]"/>
      <dgm:spPr/>
      <dgm:t>
        <a:bodyPr/>
        <a:lstStyle/>
        <a:p>
          <a:r>
            <a:rPr lang="en-US" dirty="0" smtClean="0"/>
            <a:t>Sexual Activity with New Partner</a:t>
          </a:r>
          <a:endParaRPr lang="en-US" dirty="0"/>
        </a:p>
      </dgm:t>
    </dgm:pt>
    <dgm:pt modelId="{2B1E9FFA-0BDA-4F57-9413-56FD356D501E}" type="sibTrans" cxnId="{DD4ADF35-D7E9-4630-A9DD-B852103DBAA1}">
      <dgm:prSet/>
      <dgm:spPr/>
      <dgm:t>
        <a:bodyPr/>
        <a:lstStyle/>
        <a:p>
          <a:endParaRPr lang="en-US"/>
        </a:p>
      </dgm:t>
    </dgm:pt>
    <dgm:pt modelId="{30815821-184E-46C6-8E8A-2485AE030B61}" type="parTrans" cxnId="{DD4ADF35-D7E9-4630-A9DD-B852103DBAA1}">
      <dgm:prSet/>
      <dgm:spPr/>
      <dgm:t>
        <a:bodyPr/>
        <a:lstStyle/>
        <a:p>
          <a:endParaRPr lang="en-US"/>
        </a:p>
      </dgm:t>
    </dgm:pt>
    <dgm:pt modelId="{BF4D767B-B958-4E2C-9C59-66E2AA4E4927}">
      <dgm:prSet/>
      <dgm:spPr>
        <a:solidFill>
          <a:schemeClr val="accent6">
            <a:lumMod val="40000"/>
            <a:lumOff val="60000"/>
          </a:schemeClr>
        </a:solidFill>
      </dgm:spPr>
      <dgm:t>
        <a:bodyPr/>
        <a:lstStyle/>
        <a:p>
          <a:r>
            <a:rPr lang="en-US" dirty="0" smtClean="0">
              <a:solidFill>
                <a:schemeClr val="bg2"/>
              </a:solidFill>
            </a:rPr>
            <a:t>Substance Use</a:t>
          </a:r>
          <a:endParaRPr lang="en-US" dirty="0">
            <a:solidFill>
              <a:schemeClr val="bg2"/>
            </a:solidFill>
          </a:endParaRPr>
        </a:p>
      </dgm:t>
    </dgm:pt>
    <dgm:pt modelId="{0C13046E-907D-41B6-9D3C-77AC8661F053}" type="parTrans" cxnId="{EE0B9ACD-65CE-4127-90E6-EBFEA4FFA0EE}">
      <dgm:prSet/>
      <dgm:spPr/>
      <dgm:t>
        <a:bodyPr/>
        <a:lstStyle/>
        <a:p>
          <a:endParaRPr lang="en-US"/>
        </a:p>
      </dgm:t>
    </dgm:pt>
    <dgm:pt modelId="{FE6A202D-14E2-465F-BF19-522308871C78}" type="sibTrans" cxnId="{EE0B9ACD-65CE-4127-90E6-EBFEA4FFA0EE}">
      <dgm:prSet/>
      <dgm:spPr/>
      <dgm:t>
        <a:bodyPr/>
        <a:lstStyle/>
        <a:p>
          <a:endParaRPr lang="en-US"/>
        </a:p>
      </dgm:t>
    </dgm:pt>
    <dgm:pt modelId="{6021FF59-3CE3-476B-86F7-7FC28AE3BD81}">
      <dgm:prSet/>
      <dgm:spPr>
        <a:solidFill>
          <a:schemeClr val="accent6">
            <a:lumMod val="75000"/>
          </a:schemeClr>
        </a:solidFill>
      </dgm:spPr>
      <dgm:t>
        <a:bodyPr/>
        <a:lstStyle/>
        <a:p>
          <a:r>
            <a:rPr lang="en-US" dirty="0" smtClean="0"/>
            <a:t>Mental Health</a:t>
          </a:r>
          <a:endParaRPr lang="en-US" dirty="0"/>
        </a:p>
      </dgm:t>
    </dgm:pt>
    <dgm:pt modelId="{296BBAC9-F9B7-4219-A1CE-C9E25DB08D0D}" type="parTrans" cxnId="{D02021C8-D92A-4D49-971A-14A78D713461}">
      <dgm:prSet/>
      <dgm:spPr/>
      <dgm:t>
        <a:bodyPr/>
        <a:lstStyle/>
        <a:p>
          <a:endParaRPr lang="en-US"/>
        </a:p>
      </dgm:t>
    </dgm:pt>
    <dgm:pt modelId="{6018C828-5B15-4C9A-9B19-60CCBC976C91}" type="sibTrans" cxnId="{D02021C8-D92A-4D49-971A-14A78D713461}">
      <dgm:prSet/>
      <dgm:spPr/>
      <dgm:t>
        <a:bodyPr/>
        <a:lstStyle/>
        <a:p>
          <a:endParaRPr lang="en-US"/>
        </a:p>
      </dgm:t>
    </dgm:pt>
    <dgm:pt modelId="{AA5A8110-2E0D-4083-8E8E-7CABEB643BA4}" type="pres">
      <dgm:prSet presAssocID="{E16EA0F1-6FE9-4AE8-8BB2-3AAC70B6A709}" presName="cycle" presStyleCnt="0">
        <dgm:presLayoutVars>
          <dgm:dir/>
          <dgm:resizeHandles val="exact"/>
        </dgm:presLayoutVars>
      </dgm:prSet>
      <dgm:spPr/>
      <dgm:t>
        <a:bodyPr/>
        <a:lstStyle/>
        <a:p>
          <a:endParaRPr lang="en-US"/>
        </a:p>
      </dgm:t>
    </dgm:pt>
    <dgm:pt modelId="{7CFC7BB8-4CF7-4C83-8D8E-329F15F17055}" type="pres">
      <dgm:prSet presAssocID="{AAA216E5-2016-4FBD-AA44-6D1D45A96556}" presName="node" presStyleLbl="node1" presStyleIdx="0" presStyleCnt="5" custScaleX="116911" custScaleY="117304" custRadScaleRad="89012" custRadScaleInc="6923">
        <dgm:presLayoutVars>
          <dgm:bulletEnabled val="1"/>
        </dgm:presLayoutVars>
      </dgm:prSet>
      <dgm:spPr/>
      <dgm:t>
        <a:bodyPr/>
        <a:lstStyle/>
        <a:p>
          <a:endParaRPr lang="en-US"/>
        </a:p>
      </dgm:t>
    </dgm:pt>
    <dgm:pt modelId="{AFF4395B-D4E4-4C92-8A00-1C0BFDED6BC8}" type="pres">
      <dgm:prSet presAssocID="{D0AD1FE2-F35E-41DB-A4B5-8199D00033D1}" presName="sibTrans" presStyleLbl="sibTrans2D1" presStyleIdx="0" presStyleCnt="5"/>
      <dgm:spPr/>
      <dgm:t>
        <a:bodyPr/>
        <a:lstStyle/>
        <a:p>
          <a:endParaRPr lang="en-US"/>
        </a:p>
      </dgm:t>
    </dgm:pt>
    <dgm:pt modelId="{269414EB-A7FA-4B3C-A2BB-7E9C1C5DED76}" type="pres">
      <dgm:prSet presAssocID="{D0AD1FE2-F35E-41DB-A4B5-8199D00033D1}" presName="connectorText" presStyleLbl="sibTrans2D1" presStyleIdx="0" presStyleCnt="5"/>
      <dgm:spPr/>
      <dgm:t>
        <a:bodyPr/>
        <a:lstStyle/>
        <a:p>
          <a:endParaRPr lang="en-US"/>
        </a:p>
      </dgm:t>
    </dgm:pt>
    <dgm:pt modelId="{ADB9F44A-C9B0-417B-B953-6318DFE30525}" type="pres">
      <dgm:prSet presAssocID="{2F4E2B3D-A8F0-4C70-B47F-0D3D269C39C6}" presName="node" presStyleLbl="node1" presStyleIdx="1" presStyleCnt="5" custScaleX="116370" custScaleY="118772">
        <dgm:presLayoutVars>
          <dgm:bulletEnabled val="1"/>
        </dgm:presLayoutVars>
      </dgm:prSet>
      <dgm:spPr/>
      <dgm:t>
        <a:bodyPr/>
        <a:lstStyle/>
        <a:p>
          <a:endParaRPr lang="en-US"/>
        </a:p>
      </dgm:t>
    </dgm:pt>
    <dgm:pt modelId="{2A5AE72B-962E-4806-9E83-22E25E8F6537}" type="pres">
      <dgm:prSet presAssocID="{2B1E9FFA-0BDA-4F57-9413-56FD356D501E}" presName="sibTrans" presStyleLbl="sibTrans2D1" presStyleIdx="1" presStyleCnt="5"/>
      <dgm:spPr/>
      <dgm:t>
        <a:bodyPr/>
        <a:lstStyle/>
        <a:p>
          <a:endParaRPr lang="en-US"/>
        </a:p>
      </dgm:t>
    </dgm:pt>
    <dgm:pt modelId="{7CC9F268-3817-413E-8D1D-1FECC4AE88DD}" type="pres">
      <dgm:prSet presAssocID="{2B1E9FFA-0BDA-4F57-9413-56FD356D501E}" presName="connectorText" presStyleLbl="sibTrans2D1" presStyleIdx="1" presStyleCnt="5"/>
      <dgm:spPr/>
      <dgm:t>
        <a:bodyPr/>
        <a:lstStyle/>
        <a:p>
          <a:endParaRPr lang="en-US"/>
        </a:p>
      </dgm:t>
    </dgm:pt>
    <dgm:pt modelId="{873C109C-189F-483C-8873-5760DA3831E0}" type="pres">
      <dgm:prSet presAssocID="{69ED63E6-96E1-4859-9343-A1F7D3A7414B}" presName="node" presStyleLbl="node1" presStyleIdx="2" presStyleCnt="5" custScaleX="118477" custScaleY="118777">
        <dgm:presLayoutVars>
          <dgm:bulletEnabled val="1"/>
        </dgm:presLayoutVars>
      </dgm:prSet>
      <dgm:spPr/>
      <dgm:t>
        <a:bodyPr/>
        <a:lstStyle/>
        <a:p>
          <a:endParaRPr lang="en-US"/>
        </a:p>
      </dgm:t>
    </dgm:pt>
    <dgm:pt modelId="{17FD3FAE-0972-40A6-90A0-98C1A96226CE}" type="pres">
      <dgm:prSet presAssocID="{8795DB56-6EE7-4D4B-A9C8-410592591BBA}" presName="sibTrans" presStyleLbl="sibTrans2D1" presStyleIdx="2" presStyleCnt="5"/>
      <dgm:spPr/>
      <dgm:t>
        <a:bodyPr/>
        <a:lstStyle/>
        <a:p>
          <a:endParaRPr lang="en-US"/>
        </a:p>
      </dgm:t>
    </dgm:pt>
    <dgm:pt modelId="{63EE0F48-BE91-445F-A06B-5F0AADF71788}" type="pres">
      <dgm:prSet presAssocID="{8795DB56-6EE7-4D4B-A9C8-410592591BBA}" presName="connectorText" presStyleLbl="sibTrans2D1" presStyleIdx="2" presStyleCnt="5"/>
      <dgm:spPr/>
      <dgm:t>
        <a:bodyPr/>
        <a:lstStyle/>
        <a:p>
          <a:endParaRPr lang="en-US"/>
        </a:p>
      </dgm:t>
    </dgm:pt>
    <dgm:pt modelId="{C1EAFC68-4DBD-42AA-94B2-14918D24F24C}" type="pres">
      <dgm:prSet presAssocID="{BF4D767B-B958-4E2C-9C59-66E2AA4E4927}" presName="node" presStyleLbl="node1" presStyleIdx="3" presStyleCnt="5" custScaleX="115079" custScaleY="116567">
        <dgm:presLayoutVars>
          <dgm:bulletEnabled val="1"/>
        </dgm:presLayoutVars>
      </dgm:prSet>
      <dgm:spPr/>
      <dgm:t>
        <a:bodyPr/>
        <a:lstStyle/>
        <a:p>
          <a:endParaRPr lang="en-US"/>
        </a:p>
      </dgm:t>
    </dgm:pt>
    <dgm:pt modelId="{6D170309-9C33-4C77-A83F-EC3D9D77B4CF}" type="pres">
      <dgm:prSet presAssocID="{FE6A202D-14E2-465F-BF19-522308871C78}" presName="sibTrans" presStyleLbl="sibTrans2D1" presStyleIdx="3" presStyleCnt="5"/>
      <dgm:spPr/>
      <dgm:t>
        <a:bodyPr/>
        <a:lstStyle/>
        <a:p>
          <a:endParaRPr lang="en-US"/>
        </a:p>
      </dgm:t>
    </dgm:pt>
    <dgm:pt modelId="{003127A3-DEFE-4249-B985-1C3218C7E067}" type="pres">
      <dgm:prSet presAssocID="{FE6A202D-14E2-465F-BF19-522308871C78}" presName="connectorText" presStyleLbl="sibTrans2D1" presStyleIdx="3" presStyleCnt="5"/>
      <dgm:spPr/>
      <dgm:t>
        <a:bodyPr/>
        <a:lstStyle/>
        <a:p>
          <a:endParaRPr lang="en-US"/>
        </a:p>
      </dgm:t>
    </dgm:pt>
    <dgm:pt modelId="{E16F602B-0B01-485D-B722-1E72A9489000}" type="pres">
      <dgm:prSet presAssocID="{6021FF59-3CE3-476B-86F7-7FC28AE3BD81}" presName="node" presStyleLbl="node1" presStyleIdx="4" presStyleCnt="5" custScaleX="112972" custScaleY="108888">
        <dgm:presLayoutVars>
          <dgm:bulletEnabled val="1"/>
        </dgm:presLayoutVars>
      </dgm:prSet>
      <dgm:spPr/>
      <dgm:t>
        <a:bodyPr/>
        <a:lstStyle/>
        <a:p>
          <a:endParaRPr lang="en-US"/>
        </a:p>
      </dgm:t>
    </dgm:pt>
    <dgm:pt modelId="{9CDE2816-DB48-4109-8F7F-27412EFEADBF}" type="pres">
      <dgm:prSet presAssocID="{6018C828-5B15-4C9A-9B19-60CCBC976C91}" presName="sibTrans" presStyleLbl="sibTrans2D1" presStyleIdx="4" presStyleCnt="5"/>
      <dgm:spPr/>
      <dgm:t>
        <a:bodyPr/>
        <a:lstStyle/>
        <a:p>
          <a:endParaRPr lang="en-US"/>
        </a:p>
      </dgm:t>
    </dgm:pt>
    <dgm:pt modelId="{91A8A277-898E-4BDA-94D9-4CF6ED67D285}" type="pres">
      <dgm:prSet presAssocID="{6018C828-5B15-4C9A-9B19-60CCBC976C91}" presName="connectorText" presStyleLbl="sibTrans2D1" presStyleIdx="4" presStyleCnt="5"/>
      <dgm:spPr/>
      <dgm:t>
        <a:bodyPr/>
        <a:lstStyle/>
        <a:p>
          <a:endParaRPr lang="en-US"/>
        </a:p>
      </dgm:t>
    </dgm:pt>
  </dgm:ptLst>
  <dgm:cxnLst>
    <dgm:cxn modelId="{AE42E4FC-6583-4BA9-97EC-1BB41F4C37E2}" type="presOf" srcId="{6018C828-5B15-4C9A-9B19-60CCBC976C91}" destId="{91A8A277-898E-4BDA-94D9-4CF6ED67D285}" srcOrd="1" destOrd="0" presId="urn:microsoft.com/office/officeart/2005/8/layout/cycle2"/>
    <dgm:cxn modelId="{C60069F7-A626-4674-852E-0D6E51BB35E1}" type="presOf" srcId="{8795DB56-6EE7-4D4B-A9C8-410592591BBA}" destId="{17FD3FAE-0972-40A6-90A0-98C1A96226CE}" srcOrd="0" destOrd="0" presId="urn:microsoft.com/office/officeart/2005/8/layout/cycle2"/>
    <dgm:cxn modelId="{2170B80E-2740-4350-BA14-808B5B1F3AF0}" type="presOf" srcId="{6021FF59-3CE3-476B-86F7-7FC28AE3BD81}" destId="{E16F602B-0B01-485D-B722-1E72A9489000}" srcOrd="0" destOrd="0" presId="urn:microsoft.com/office/officeart/2005/8/layout/cycle2"/>
    <dgm:cxn modelId="{3ACD4226-C72F-4F28-AFC1-E0F146092E63}" type="presOf" srcId="{E16EA0F1-6FE9-4AE8-8BB2-3AAC70B6A709}" destId="{AA5A8110-2E0D-4083-8E8E-7CABEB643BA4}" srcOrd="0" destOrd="0" presId="urn:microsoft.com/office/officeart/2005/8/layout/cycle2"/>
    <dgm:cxn modelId="{8C7CC650-3DE4-4146-84FD-8D74C0A576E3}" type="presOf" srcId="{2F4E2B3D-A8F0-4C70-B47F-0D3D269C39C6}" destId="{ADB9F44A-C9B0-417B-B953-6318DFE30525}" srcOrd="0" destOrd="0" presId="urn:microsoft.com/office/officeart/2005/8/layout/cycle2"/>
    <dgm:cxn modelId="{E6A9B31A-6EB8-4343-869D-BB939D85741A}" srcId="{E16EA0F1-6FE9-4AE8-8BB2-3AAC70B6A709}" destId="{AAA216E5-2016-4FBD-AA44-6D1D45A96556}" srcOrd="0" destOrd="0" parTransId="{17CC2717-8390-41FD-B0E6-378E97ADD29B}" sibTransId="{D0AD1FE2-F35E-41DB-A4B5-8199D00033D1}"/>
    <dgm:cxn modelId="{3D735883-EEE3-4B9D-87FE-0484A86E1575}" type="presOf" srcId="{2B1E9FFA-0BDA-4F57-9413-56FD356D501E}" destId="{2A5AE72B-962E-4806-9E83-22E25E8F6537}" srcOrd="0" destOrd="0" presId="urn:microsoft.com/office/officeart/2005/8/layout/cycle2"/>
    <dgm:cxn modelId="{EE0B9ACD-65CE-4127-90E6-EBFEA4FFA0EE}" srcId="{E16EA0F1-6FE9-4AE8-8BB2-3AAC70B6A709}" destId="{BF4D767B-B958-4E2C-9C59-66E2AA4E4927}" srcOrd="3" destOrd="0" parTransId="{0C13046E-907D-41B6-9D3C-77AC8661F053}" sibTransId="{FE6A202D-14E2-465F-BF19-522308871C78}"/>
    <dgm:cxn modelId="{C05AC0C7-0589-47B6-9069-F70312373E20}" type="presOf" srcId="{AAA216E5-2016-4FBD-AA44-6D1D45A96556}" destId="{7CFC7BB8-4CF7-4C83-8D8E-329F15F17055}" srcOrd="0" destOrd="0" presId="urn:microsoft.com/office/officeart/2005/8/layout/cycle2"/>
    <dgm:cxn modelId="{D02021C8-D92A-4D49-971A-14A78D713461}" srcId="{E16EA0F1-6FE9-4AE8-8BB2-3AAC70B6A709}" destId="{6021FF59-3CE3-476B-86F7-7FC28AE3BD81}" srcOrd="4" destOrd="0" parTransId="{296BBAC9-F9B7-4219-A1CE-C9E25DB08D0D}" sibTransId="{6018C828-5B15-4C9A-9B19-60CCBC976C91}"/>
    <dgm:cxn modelId="{523D8790-9E62-4570-89B7-DCE3B74134B7}" srcId="{E16EA0F1-6FE9-4AE8-8BB2-3AAC70B6A709}" destId="{69ED63E6-96E1-4859-9343-A1F7D3A7414B}" srcOrd="2" destOrd="0" parTransId="{436FDF49-AF16-497A-AE3A-C73BFA762525}" sibTransId="{8795DB56-6EE7-4D4B-A9C8-410592591BBA}"/>
    <dgm:cxn modelId="{7CBE70DC-44C5-46B9-A36A-36D675292DAF}" type="presOf" srcId="{69ED63E6-96E1-4859-9343-A1F7D3A7414B}" destId="{873C109C-189F-483C-8873-5760DA3831E0}" srcOrd="0" destOrd="0" presId="urn:microsoft.com/office/officeart/2005/8/layout/cycle2"/>
    <dgm:cxn modelId="{AC8AEC72-CC77-4F30-881E-77F9099E59DC}" type="presOf" srcId="{2B1E9FFA-0BDA-4F57-9413-56FD356D501E}" destId="{7CC9F268-3817-413E-8D1D-1FECC4AE88DD}" srcOrd="1" destOrd="0" presId="urn:microsoft.com/office/officeart/2005/8/layout/cycle2"/>
    <dgm:cxn modelId="{DD4ADF35-D7E9-4630-A9DD-B852103DBAA1}" srcId="{E16EA0F1-6FE9-4AE8-8BB2-3AAC70B6A709}" destId="{2F4E2B3D-A8F0-4C70-B47F-0D3D269C39C6}" srcOrd="1" destOrd="0" parTransId="{30815821-184E-46C6-8E8A-2485AE030B61}" sibTransId="{2B1E9FFA-0BDA-4F57-9413-56FD356D501E}"/>
    <dgm:cxn modelId="{C88432A9-6A03-4E9B-8754-CE90BF5A7445}" type="presOf" srcId="{BF4D767B-B958-4E2C-9C59-66E2AA4E4927}" destId="{C1EAFC68-4DBD-42AA-94B2-14918D24F24C}" srcOrd="0" destOrd="0" presId="urn:microsoft.com/office/officeart/2005/8/layout/cycle2"/>
    <dgm:cxn modelId="{12FEDAEF-9DDF-4CDB-83CF-D12DFF255515}" type="presOf" srcId="{8795DB56-6EE7-4D4B-A9C8-410592591BBA}" destId="{63EE0F48-BE91-445F-A06B-5F0AADF71788}" srcOrd="1" destOrd="0" presId="urn:microsoft.com/office/officeart/2005/8/layout/cycle2"/>
    <dgm:cxn modelId="{199DDAA7-BB87-4FC2-8228-4F4E9519AABB}" type="presOf" srcId="{FE6A202D-14E2-465F-BF19-522308871C78}" destId="{6D170309-9C33-4C77-A83F-EC3D9D77B4CF}" srcOrd="0" destOrd="0" presId="urn:microsoft.com/office/officeart/2005/8/layout/cycle2"/>
    <dgm:cxn modelId="{E1B41CDC-4C5B-43ED-A7DE-0C1E360616C1}" type="presOf" srcId="{6018C828-5B15-4C9A-9B19-60CCBC976C91}" destId="{9CDE2816-DB48-4109-8F7F-27412EFEADBF}" srcOrd="0" destOrd="0" presId="urn:microsoft.com/office/officeart/2005/8/layout/cycle2"/>
    <dgm:cxn modelId="{3D32F625-54FC-48A9-9093-4B5CD20B172E}" type="presOf" srcId="{FE6A202D-14E2-465F-BF19-522308871C78}" destId="{003127A3-DEFE-4249-B985-1C3218C7E067}" srcOrd="1" destOrd="0" presId="urn:microsoft.com/office/officeart/2005/8/layout/cycle2"/>
    <dgm:cxn modelId="{DC9D6373-CC7D-440F-896C-16372C0990FA}" type="presOf" srcId="{D0AD1FE2-F35E-41DB-A4B5-8199D00033D1}" destId="{AFF4395B-D4E4-4C92-8A00-1C0BFDED6BC8}" srcOrd="0" destOrd="0" presId="urn:microsoft.com/office/officeart/2005/8/layout/cycle2"/>
    <dgm:cxn modelId="{EE2E10CA-D5C4-4FE2-BBBA-C727ADBE554C}" type="presOf" srcId="{D0AD1FE2-F35E-41DB-A4B5-8199D00033D1}" destId="{269414EB-A7FA-4B3C-A2BB-7E9C1C5DED76}" srcOrd="1" destOrd="0" presId="urn:microsoft.com/office/officeart/2005/8/layout/cycle2"/>
    <dgm:cxn modelId="{067F8617-9566-4A13-88F1-ECC1C51DBA51}" type="presParOf" srcId="{AA5A8110-2E0D-4083-8E8E-7CABEB643BA4}" destId="{7CFC7BB8-4CF7-4C83-8D8E-329F15F17055}" srcOrd="0" destOrd="0" presId="urn:microsoft.com/office/officeart/2005/8/layout/cycle2"/>
    <dgm:cxn modelId="{ED558952-EC41-4982-81FA-F63734926E0C}" type="presParOf" srcId="{AA5A8110-2E0D-4083-8E8E-7CABEB643BA4}" destId="{AFF4395B-D4E4-4C92-8A00-1C0BFDED6BC8}" srcOrd="1" destOrd="0" presId="urn:microsoft.com/office/officeart/2005/8/layout/cycle2"/>
    <dgm:cxn modelId="{AB104B94-C147-4455-AC39-6820E7DA2086}" type="presParOf" srcId="{AFF4395B-D4E4-4C92-8A00-1C0BFDED6BC8}" destId="{269414EB-A7FA-4B3C-A2BB-7E9C1C5DED76}" srcOrd="0" destOrd="0" presId="urn:microsoft.com/office/officeart/2005/8/layout/cycle2"/>
    <dgm:cxn modelId="{3062DDAA-6CDE-4608-AC1E-4FF6B9D69188}" type="presParOf" srcId="{AA5A8110-2E0D-4083-8E8E-7CABEB643BA4}" destId="{ADB9F44A-C9B0-417B-B953-6318DFE30525}" srcOrd="2" destOrd="0" presId="urn:microsoft.com/office/officeart/2005/8/layout/cycle2"/>
    <dgm:cxn modelId="{A84D0C78-0D3E-4BC9-9884-2F87D5A699E1}" type="presParOf" srcId="{AA5A8110-2E0D-4083-8E8E-7CABEB643BA4}" destId="{2A5AE72B-962E-4806-9E83-22E25E8F6537}" srcOrd="3" destOrd="0" presId="urn:microsoft.com/office/officeart/2005/8/layout/cycle2"/>
    <dgm:cxn modelId="{51EACA59-6F64-4C3C-ABF9-EF3A060729AB}" type="presParOf" srcId="{2A5AE72B-962E-4806-9E83-22E25E8F6537}" destId="{7CC9F268-3817-413E-8D1D-1FECC4AE88DD}" srcOrd="0" destOrd="0" presId="urn:microsoft.com/office/officeart/2005/8/layout/cycle2"/>
    <dgm:cxn modelId="{E545283B-84FF-4FB6-9183-A8DAF0434076}" type="presParOf" srcId="{AA5A8110-2E0D-4083-8E8E-7CABEB643BA4}" destId="{873C109C-189F-483C-8873-5760DA3831E0}" srcOrd="4" destOrd="0" presId="urn:microsoft.com/office/officeart/2005/8/layout/cycle2"/>
    <dgm:cxn modelId="{6F189C45-A1D6-4AC4-8A7F-E48F1E7D926D}" type="presParOf" srcId="{AA5A8110-2E0D-4083-8E8E-7CABEB643BA4}" destId="{17FD3FAE-0972-40A6-90A0-98C1A96226CE}" srcOrd="5" destOrd="0" presId="urn:microsoft.com/office/officeart/2005/8/layout/cycle2"/>
    <dgm:cxn modelId="{CCEF76CE-BF47-477F-8F27-F32105BD6B95}" type="presParOf" srcId="{17FD3FAE-0972-40A6-90A0-98C1A96226CE}" destId="{63EE0F48-BE91-445F-A06B-5F0AADF71788}" srcOrd="0" destOrd="0" presId="urn:microsoft.com/office/officeart/2005/8/layout/cycle2"/>
    <dgm:cxn modelId="{C623E5EA-B2F9-480F-B4D2-91B35DB51C1F}" type="presParOf" srcId="{AA5A8110-2E0D-4083-8E8E-7CABEB643BA4}" destId="{C1EAFC68-4DBD-42AA-94B2-14918D24F24C}" srcOrd="6" destOrd="0" presId="urn:microsoft.com/office/officeart/2005/8/layout/cycle2"/>
    <dgm:cxn modelId="{B2961BDF-15B4-4E33-8FF4-6D9F6470D132}" type="presParOf" srcId="{AA5A8110-2E0D-4083-8E8E-7CABEB643BA4}" destId="{6D170309-9C33-4C77-A83F-EC3D9D77B4CF}" srcOrd="7" destOrd="0" presId="urn:microsoft.com/office/officeart/2005/8/layout/cycle2"/>
    <dgm:cxn modelId="{2B67BAC1-4427-48BC-AF90-94273C17F283}" type="presParOf" srcId="{6D170309-9C33-4C77-A83F-EC3D9D77B4CF}" destId="{003127A3-DEFE-4249-B985-1C3218C7E067}" srcOrd="0" destOrd="0" presId="urn:microsoft.com/office/officeart/2005/8/layout/cycle2"/>
    <dgm:cxn modelId="{5E6FD7E2-5047-43B8-86C2-7443C23D6844}" type="presParOf" srcId="{AA5A8110-2E0D-4083-8E8E-7CABEB643BA4}" destId="{E16F602B-0B01-485D-B722-1E72A9489000}" srcOrd="8" destOrd="0" presId="urn:microsoft.com/office/officeart/2005/8/layout/cycle2"/>
    <dgm:cxn modelId="{DBD9975A-48D0-4FFF-90DC-302CF36F4967}" type="presParOf" srcId="{AA5A8110-2E0D-4083-8E8E-7CABEB643BA4}" destId="{9CDE2816-DB48-4109-8F7F-27412EFEADBF}" srcOrd="9" destOrd="0" presId="urn:microsoft.com/office/officeart/2005/8/layout/cycle2"/>
    <dgm:cxn modelId="{C771ED9B-66F6-46C2-82E1-6F5AE1D0993C}" type="presParOf" srcId="{9CDE2816-DB48-4109-8F7F-27412EFEADBF}" destId="{91A8A277-898E-4BDA-94D9-4CF6ED67D28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3C0B4E3-82F5-47A8-A116-455100F471D5}" type="doc">
      <dgm:prSet loTypeId="urn:microsoft.com/office/officeart/2005/8/layout/list1" loCatId="list" qsTypeId="urn:microsoft.com/office/officeart/2005/8/quickstyle/3d3" qsCatId="3D" csTypeId="urn:microsoft.com/office/officeart/2005/8/colors/accent1_4" csCatId="accent1" phldr="1"/>
      <dgm:spPr/>
      <dgm:t>
        <a:bodyPr/>
        <a:lstStyle/>
        <a:p>
          <a:endParaRPr lang="en-US"/>
        </a:p>
      </dgm:t>
    </dgm:pt>
    <dgm:pt modelId="{0B07C856-1870-48C0-B840-AC286BDC1B37}">
      <dgm:prSet custT="1">
        <dgm:style>
          <a:lnRef idx="1">
            <a:schemeClr val="accent6"/>
          </a:lnRef>
          <a:fillRef idx="3">
            <a:schemeClr val="accent6"/>
          </a:fillRef>
          <a:effectRef idx="2">
            <a:schemeClr val="accent6"/>
          </a:effectRef>
          <a:fontRef idx="minor">
            <a:schemeClr val="lt1"/>
          </a:fontRef>
        </dgm:style>
      </dgm:prSet>
      <dgm:spPr/>
      <dgm:t>
        <a:bodyPr/>
        <a:lstStyle/>
        <a:p>
          <a:pPr rtl="0"/>
          <a:r>
            <a:rPr lang="en-US" sz="2400" dirty="0" smtClean="0"/>
            <a:t>Providers consider including EPT as part of their regular STI care </a:t>
          </a:r>
          <a:endParaRPr lang="en-US" sz="2400" dirty="0"/>
        </a:p>
      </dgm:t>
    </dgm:pt>
    <dgm:pt modelId="{0031CDF4-24B2-4934-8480-959BEDC32726}" type="parTrans" cxnId="{99CB2340-B926-406F-8BC7-6F2469942A67}">
      <dgm:prSet/>
      <dgm:spPr/>
      <dgm:t>
        <a:bodyPr/>
        <a:lstStyle/>
        <a:p>
          <a:endParaRPr lang="en-US"/>
        </a:p>
      </dgm:t>
    </dgm:pt>
    <dgm:pt modelId="{9BE2E398-5583-4C95-A7F2-E7678E4FDE4C}" type="sibTrans" cxnId="{99CB2340-B926-406F-8BC7-6F2469942A67}">
      <dgm:prSet/>
      <dgm:spPr/>
      <dgm:t>
        <a:bodyPr/>
        <a:lstStyle/>
        <a:p>
          <a:endParaRPr lang="en-US"/>
        </a:p>
      </dgm:t>
    </dgm:pt>
    <dgm:pt modelId="{E3E6FAE7-25CA-491D-BAC3-3254D50A8875}">
      <dgm:prSet custT="1"/>
      <dgm:spPr>
        <a:solidFill>
          <a:srgbClr val="006699">
            <a:alpha val="90000"/>
          </a:srgbClr>
        </a:solidFill>
      </dgm:spPr>
      <dgm:t>
        <a:bodyPr/>
        <a:lstStyle/>
        <a:p>
          <a:pPr rtl="0"/>
          <a:r>
            <a:rPr lang="en-US" sz="2500" dirty="0" smtClean="0"/>
            <a:t>EPT is “useful option” to further partner treatment</a:t>
          </a:r>
          <a:endParaRPr lang="en-US" sz="2500" dirty="0"/>
        </a:p>
      </dgm:t>
    </dgm:pt>
    <dgm:pt modelId="{DA9514F2-52DE-448B-871A-D965CB19E471}" type="parTrans" cxnId="{F7753A7A-2035-479C-9FF2-2F9C6C2C99D2}">
      <dgm:prSet/>
      <dgm:spPr/>
      <dgm:t>
        <a:bodyPr/>
        <a:lstStyle/>
        <a:p>
          <a:endParaRPr lang="en-US"/>
        </a:p>
      </dgm:t>
    </dgm:pt>
    <dgm:pt modelId="{CF2187CF-AA8E-4F9B-996C-7AB269316114}" type="sibTrans" cxnId="{F7753A7A-2035-479C-9FF2-2F9C6C2C99D2}">
      <dgm:prSet/>
      <dgm:spPr/>
      <dgm:t>
        <a:bodyPr/>
        <a:lstStyle/>
        <a:p>
          <a:endParaRPr lang="en-US"/>
        </a:p>
      </dgm:t>
    </dgm:pt>
    <dgm:pt modelId="{79BE5C5B-0854-409C-AC12-5B56C48DB836}">
      <dgm:prSet custT="1"/>
      <dgm:spPr>
        <a:solidFill>
          <a:srgbClr val="006699">
            <a:alpha val="90000"/>
          </a:srgbClr>
        </a:solidFill>
      </dgm:spPr>
      <dgm:t>
        <a:bodyPr/>
        <a:lstStyle/>
        <a:p>
          <a:pPr rtl="0"/>
          <a:r>
            <a:rPr lang="en-US" sz="2500" dirty="0" smtClean="0"/>
            <a:t>Especially for </a:t>
          </a:r>
          <a:r>
            <a:rPr lang="en-US" sz="2500" u="sng" dirty="0" smtClean="0"/>
            <a:t>male partners </a:t>
          </a:r>
          <a:r>
            <a:rPr lang="en-US" sz="2500" dirty="0" smtClean="0"/>
            <a:t>of </a:t>
          </a:r>
          <a:r>
            <a:rPr lang="en-US" sz="2500" dirty="0" err="1" smtClean="0"/>
            <a:t>chlamydia</a:t>
          </a:r>
          <a:r>
            <a:rPr lang="en-US" sz="2500" dirty="0" smtClean="0"/>
            <a:t>- or gonorrhea-infected </a:t>
          </a:r>
          <a:r>
            <a:rPr lang="en-US" sz="2500" u="sng" dirty="0" smtClean="0"/>
            <a:t>females</a:t>
          </a:r>
          <a:endParaRPr lang="en-US" sz="2500" u="sng" dirty="0"/>
        </a:p>
      </dgm:t>
    </dgm:pt>
    <dgm:pt modelId="{EB4F34B5-5E68-4FC0-AB2C-1EB23C960930}" type="parTrans" cxnId="{8DB51695-DA10-4B41-AEA3-AF738929DC2E}">
      <dgm:prSet/>
      <dgm:spPr/>
      <dgm:t>
        <a:bodyPr/>
        <a:lstStyle/>
        <a:p>
          <a:endParaRPr lang="en-US"/>
        </a:p>
      </dgm:t>
    </dgm:pt>
    <dgm:pt modelId="{F7E08099-D3EE-4894-B5D8-69AEB9678660}" type="sibTrans" cxnId="{8DB51695-DA10-4B41-AEA3-AF738929DC2E}">
      <dgm:prSet/>
      <dgm:spPr/>
      <dgm:t>
        <a:bodyPr/>
        <a:lstStyle/>
        <a:p>
          <a:endParaRPr lang="en-US"/>
        </a:p>
      </dgm:t>
    </dgm:pt>
    <dgm:pt modelId="{234D85B8-48F6-42CC-A9DB-ED33A1B4C277}">
      <dgm:prSet custT="1"/>
      <dgm:spPr>
        <a:solidFill>
          <a:srgbClr val="006699">
            <a:alpha val="90000"/>
          </a:srgbClr>
        </a:solidFill>
      </dgm:spPr>
      <dgm:t>
        <a:bodyPr/>
        <a:lstStyle/>
        <a:p>
          <a:pPr rtl="0"/>
          <a:r>
            <a:rPr lang="en-US" sz="2500" dirty="0" smtClean="0"/>
            <a:t>CDC 2010 STD Treatment Guidelines recommend EPT as option for partner treatment among heterosexual persons with </a:t>
          </a:r>
          <a:r>
            <a:rPr lang="en-US" sz="2500" dirty="0" err="1" smtClean="0"/>
            <a:t>chlamydia</a:t>
          </a:r>
          <a:r>
            <a:rPr lang="en-US" sz="2500" dirty="0" smtClean="0"/>
            <a:t> or gonorrhea </a:t>
          </a:r>
          <a:endParaRPr lang="en-US" sz="2500" dirty="0"/>
        </a:p>
      </dgm:t>
    </dgm:pt>
    <dgm:pt modelId="{8E57C0D5-61A9-4EC3-B64C-1F0D84D772E1}" type="parTrans" cxnId="{4D006819-7EEF-4489-9ED1-F16C561A9A1B}">
      <dgm:prSet/>
      <dgm:spPr/>
      <dgm:t>
        <a:bodyPr/>
        <a:lstStyle/>
        <a:p>
          <a:endParaRPr lang="en-US"/>
        </a:p>
      </dgm:t>
    </dgm:pt>
    <dgm:pt modelId="{756C3B49-05A4-4B4E-BDD8-09E04E64F4DF}" type="sibTrans" cxnId="{4D006819-7EEF-4489-9ED1-F16C561A9A1B}">
      <dgm:prSet/>
      <dgm:spPr/>
      <dgm:t>
        <a:bodyPr/>
        <a:lstStyle/>
        <a:p>
          <a:endParaRPr lang="en-US"/>
        </a:p>
      </dgm:t>
    </dgm:pt>
    <dgm:pt modelId="{14522569-99B7-440C-A833-141D87DAF7F5}">
      <dgm:prSet/>
      <dgm:spPr>
        <a:solidFill>
          <a:srgbClr val="006699">
            <a:alpha val="90000"/>
          </a:srgbClr>
        </a:solidFill>
      </dgm:spPr>
      <dgm:t>
        <a:bodyPr/>
        <a:lstStyle/>
        <a:p>
          <a:pPr rtl="0"/>
          <a:endParaRPr lang="en-US" sz="2100" dirty="0"/>
        </a:p>
      </dgm:t>
    </dgm:pt>
    <dgm:pt modelId="{0E46C9AE-CBC9-4594-A8D9-03CC1F9FBC91}" type="parTrans" cxnId="{5938D5F1-C7F1-4A7C-90AD-D85C8BC3859E}">
      <dgm:prSet/>
      <dgm:spPr/>
      <dgm:t>
        <a:bodyPr/>
        <a:lstStyle/>
        <a:p>
          <a:endParaRPr lang="en-US"/>
        </a:p>
      </dgm:t>
    </dgm:pt>
    <dgm:pt modelId="{38B73CCB-3A1B-47D1-8A9F-6304301EC61E}" type="sibTrans" cxnId="{5938D5F1-C7F1-4A7C-90AD-D85C8BC3859E}">
      <dgm:prSet/>
      <dgm:spPr/>
      <dgm:t>
        <a:bodyPr/>
        <a:lstStyle/>
        <a:p>
          <a:endParaRPr lang="en-US"/>
        </a:p>
      </dgm:t>
    </dgm:pt>
    <dgm:pt modelId="{2162C70B-2949-41F2-BF44-E9ED5CF43DAF}">
      <dgm:prSet custT="1"/>
      <dgm:spPr>
        <a:solidFill>
          <a:srgbClr val="006699">
            <a:alpha val="90000"/>
          </a:srgbClr>
        </a:solidFill>
      </dgm:spPr>
      <dgm:t>
        <a:bodyPr/>
        <a:lstStyle/>
        <a:p>
          <a:pPr rtl="0"/>
          <a:endParaRPr lang="en-US" sz="2500" dirty="0"/>
        </a:p>
      </dgm:t>
    </dgm:pt>
    <dgm:pt modelId="{2A71FEBB-C45F-409D-9E3D-87C3E015784E}" type="parTrans" cxnId="{71AFE745-354C-46B4-8D31-23F89295005D}">
      <dgm:prSet/>
      <dgm:spPr/>
      <dgm:t>
        <a:bodyPr/>
        <a:lstStyle/>
        <a:p>
          <a:endParaRPr lang="en-US"/>
        </a:p>
      </dgm:t>
    </dgm:pt>
    <dgm:pt modelId="{DD27D66D-3DCD-4F58-85B0-3BAEEF9D4721}" type="sibTrans" cxnId="{71AFE745-354C-46B4-8D31-23F89295005D}">
      <dgm:prSet/>
      <dgm:spPr/>
      <dgm:t>
        <a:bodyPr/>
        <a:lstStyle/>
        <a:p>
          <a:endParaRPr lang="en-US"/>
        </a:p>
      </dgm:t>
    </dgm:pt>
    <dgm:pt modelId="{417A685D-7B4C-486C-AF71-DC8711024004}" type="pres">
      <dgm:prSet presAssocID="{33C0B4E3-82F5-47A8-A116-455100F471D5}" presName="linear" presStyleCnt="0">
        <dgm:presLayoutVars>
          <dgm:dir/>
          <dgm:animLvl val="lvl"/>
          <dgm:resizeHandles val="exact"/>
        </dgm:presLayoutVars>
      </dgm:prSet>
      <dgm:spPr/>
      <dgm:t>
        <a:bodyPr/>
        <a:lstStyle/>
        <a:p>
          <a:endParaRPr lang="en-US"/>
        </a:p>
      </dgm:t>
    </dgm:pt>
    <dgm:pt modelId="{A35C791F-F1F4-4B66-AB50-85267724D6B1}" type="pres">
      <dgm:prSet presAssocID="{0B07C856-1870-48C0-B840-AC286BDC1B37}" presName="parentLin" presStyleCnt="0"/>
      <dgm:spPr/>
    </dgm:pt>
    <dgm:pt modelId="{DA9CCA98-C545-48EC-8303-784FA39FCA77}" type="pres">
      <dgm:prSet presAssocID="{0B07C856-1870-48C0-B840-AC286BDC1B37}" presName="parentLeftMargin" presStyleLbl="node1" presStyleIdx="0" presStyleCnt="1"/>
      <dgm:spPr/>
      <dgm:t>
        <a:bodyPr/>
        <a:lstStyle/>
        <a:p>
          <a:endParaRPr lang="en-US"/>
        </a:p>
      </dgm:t>
    </dgm:pt>
    <dgm:pt modelId="{AE58E5F4-3C26-4378-BFC3-9770A7576F43}" type="pres">
      <dgm:prSet presAssocID="{0B07C856-1870-48C0-B840-AC286BDC1B37}" presName="parentText" presStyleLbl="node1" presStyleIdx="0" presStyleCnt="1" custScaleX="134238" custScaleY="474227" custLinFactNeighborX="-40000" custLinFactNeighborY="53366">
        <dgm:presLayoutVars>
          <dgm:chMax val="0"/>
          <dgm:bulletEnabled val="1"/>
        </dgm:presLayoutVars>
      </dgm:prSet>
      <dgm:spPr/>
      <dgm:t>
        <a:bodyPr/>
        <a:lstStyle/>
        <a:p>
          <a:endParaRPr lang="en-US"/>
        </a:p>
      </dgm:t>
    </dgm:pt>
    <dgm:pt modelId="{F51501CB-CFB8-4972-BB50-1397951D2BD9}" type="pres">
      <dgm:prSet presAssocID="{0B07C856-1870-48C0-B840-AC286BDC1B37}" presName="negativeSpace" presStyleCnt="0"/>
      <dgm:spPr/>
    </dgm:pt>
    <dgm:pt modelId="{62A59821-FB26-4158-B5D0-A7521BECF637}" type="pres">
      <dgm:prSet presAssocID="{0B07C856-1870-48C0-B840-AC286BDC1B37}" presName="childText" presStyleLbl="conFgAcc1" presStyleIdx="0" presStyleCnt="1" custLinFactNeighborY="45934">
        <dgm:presLayoutVars>
          <dgm:bulletEnabled val="1"/>
        </dgm:presLayoutVars>
      </dgm:prSet>
      <dgm:spPr/>
      <dgm:t>
        <a:bodyPr/>
        <a:lstStyle/>
        <a:p>
          <a:endParaRPr lang="en-US"/>
        </a:p>
      </dgm:t>
    </dgm:pt>
  </dgm:ptLst>
  <dgm:cxnLst>
    <dgm:cxn modelId="{8DB51695-DA10-4B41-AEA3-AF738929DC2E}" srcId="{E3E6FAE7-25CA-491D-BAC3-3254D50A8875}" destId="{79BE5C5B-0854-409C-AC12-5B56C48DB836}" srcOrd="0" destOrd="0" parTransId="{EB4F34B5-5E68-4FC0-AB2C-1EB23C960930}" sibTransId="{F7E08099-D3EE-4894-B5D8-69AEB9678660}"/>
    <dgm:cxn modelId="{F7753A7A-2035-479C-9FF2-2F9C6C2C99D2}" srcId="{0B07C856-1870-48C0-B840-AC286BDC1B37}" destId="{E3E6FAE7-25CA-491D-BAC3-3254D50A8875}" srcOrd="1" destOrd="0" parTransId="{DA9514F2-52DE-448B-871A-D965CB19E471}" sibTransId="{CF2187CF-AA8E-4F9B-996C-7AB269316114}"/>
    <dgm:cxn modelId="{71AFE745-354C-46B4-8D31-23F89295005D}" srcId="{0B07C856-1870-48C0-B840-AC286BDC1B37}" destId="{2162C70B-2949-41F2-BF44-E9ED5CF43DAF}" srcOrd="0" destOrd="0" parTransId="{2A71FEBB-C45F-409D-9E3D-87C3E015784E}" sibTransId="{DD27D66D-3DCD-4F58-85B0-3BAEEF9D4721}"/>
    <dgm:cxn modelId="{FF5FCBB8-3500-4090-9990-2E2BCDC5D207}" type="presOf" srcId="{2162C70B-2949-41F2-BF44-E9ED5CF43DAF}" destId="{62A59821-FB26-4158-B5D0-A7521BECF637}" srcOrd="0" destOrd="0" presId="urn:microsoft.com/office/officeart/2005/8/layout/list1"/>
    <dgm:cxn modelId="{3E581BA6-D2E7-40F3-9DA9-1A13F8BE0F78}" type="presOf" srcId="{234D85B8-48F6-42CC-A9DB-ED33A1B4C277}" destId="{62A59821-FB26-4158-B5D0-A7521BECF637}" srcOrd="0" destOrd="3" presId="urn:microsoft.com/office/officeart/2005/8/layout/list1"/>
    <dgm:cxn modelId="{99CB2340-B926-406F-8BC7-6F2469942A67}" srcId="{33C0B4E3-82F5-47A8-A116-455100F471D5}" destId="{0B07C856-1870-48C0-B840-AC286BDC1B37}" srcOrd="0" destOrd="0" parTransId="{0031CDF4-24B2-4934-8480-959BEDC32726}" sibTransId="{9BE2E398-5583-4C95-A7F2-E7678E4FDE4C}"/>
    <dgm:cxn modelId="{5F158D9B-966D-4575-AFA4-D53AD8FA2CA7}" type="presOf" srcId="{E3E6FAE7-25CA-491D-BAC3-3254D50A8875}" destId="{62A59821-FB26-4158-B5D0-A7521BECF637}" srcOrd="0" destOrd="1" presId="urn:microsoft.com/office/officeart/2005/8/layout/list1"/>
    <dgm:cxn modelId="{8BFB15CF-0178-4137-BA7C-88D93E2AF2FE}" type="presOf" srcId="{0B07C856-1870-48C0-B840-AC286BDC1B37}" destId="{AE58E5F4-3C26-4378-BFC3-9770A7576F43}" srcOrd="1" destOrd="0" presId="urn:microsoft.com/office/officeart/2005/8/layout/list1"/>
    <dgm:cxn modelId="{5938D5F1-C7F1-4A7C-90AD-D85C8BC3859E}" srcId="{0B07C856-1870-48C0-B840-AC286BDC1B37}" destId="{14522569-99B7-440C-A833-141D87DAF7F5}" srcOrd="3" destOrd="0" parTransId="{0E46C9AE-CBC9-4594-A8D9-03CC1F9FBC91}" sibTransId="{38B73CCB-3A1B-47D1-8A9F-6304301EC61E}"/>
    <dgm:cxn modelId="{4D006819-7EEF-4489-9ED1-F16C561A9A1B}" srcId="{0B07C856-1870-48C0-B840-AC286BDC1B37}" destId="{234D85B8-48F6-42CC-A9DB-ED33A1B4C277}" srcOrd="2" destOrd="0" parTransId="{8E57C0D5-61A9-4EC3-B64C-1F0D84D772E1}" sibTransId="{756C3B49-05A4-4B4E-BDD8-09E04E64F4DF}"/>
    <dgm:cxn modelId="{8E5B05FC-DD51-4421-8284-9B8E8E7437A2}" type="presOf" srcId="{79BE5C5B-0854-409C-AC12-5B56C48DB836}" destId="{62A59821-FB26-4158-B5D0-A7521BECF637}" srcOrd="0" destOrd="2" presId="urn:microsoft.com/office/officeart/2005/8/layout/list1"/>
    <dgm:cxn modelId="{1D615BE7-7ECC-475E-9BDA-FC14032578DA}" type="presOf" srcId="{33C0B4E3-82F5-47A8-A116-455100F471D5}" destId="{417A685D-7B4C-486C-AF71-DC8711024004}" srcOrd="0" destOrd="0" presId="urn:microsoft.com/office/officeart/2005/8/layout/list1"/>
    <dgm:cxn modelId="{89ECE17C-2E57-4539-9C10-A7F9CBB7DDF2}" type="presOf" srcId="{0B07C856-1870-48C0-B840-AC286BDC1B37}" destId="{DA9CCA98-C545-48EC-8303-784FA39FCA77}" srcOrd="0" destOrd="0" presId="urn:microsoft.com/office/officeart/2005/8/layout/list1"/>
    <dgm:cxn modelId="{99B9D788-1BD3-4E63-941B-2407D76B5172}" type="presOf" srcId="{14522569-99B7-440C-A833-141D87DAF7F5}" destId="{62A59821-FB26-4158-B5D0-A7521BECF637}" srcOrd="0" destOrd="4" presId="urn:microsoft.com/office/officeart/2005/8/layout/list1"/>
    <dgm:cxn modelId="{E3201135-1738-47C2-B3D3-17C472C30D9E}" type="presParOf" srcId="{417A685D-7B4C-486C-AF71-DC8711024004}" destId="{A35C791F-F1F4-4B66-AB50-85267724D6B1}" srcOrd="0" destOrd="0" presId="urn:microsoft.com/office/officeart/2005/8/layout/list1"/>
    <dgm:cxn modelId="{5EF25987-1F27-441D-95EE-0C503876411A}" type="presParOf" srcId="{A35C791F-F1F4-4B66-AB50-85267724D6B1}" destId="{DA9CCA98-C545-48EC-8303-784FA39FCA77}" srcOrd="0" destOrd="0" presId="urn:microsoft.com/office/officeart/2005/8/layout/list1"/>
    <dgm:cxn modelId="{616C0AA0-34E7-4360-AF2F-83B4B8D4A04F}" type="presParOf" srcId="{A35C791F-F1F4-4B66-AB50-85267724D6B1}" destId="{AE58E5F4-3C26-4378-BFC3-9770A7576F43}" srcOrd="1" destOrd="0" presId="urn:microsoft.com/office/officeart/2005/8/layout/list1"/>
    <dgm:cxn modelId="{B722D758-0545-4DD6-8195-B2BAF9601139}" type="presParOf" srcId="{417A685D-7B4C-486C-AF71-DC8711024004}" destId="{F51501CB-CFB8-4972-BB50-1397951D2BD9}" srcOrd="1" destOrd="0" presId="urn:microsoft.com/office/officeart/2005/8/layout/list1"/>
    <dgm:cxn modelId="{85633848-4245-4BDB-8831-1C630D28CDD2}" type="presParOf" srcId="{417A685D-7B4C-486C-AF71-DC8711024004}" destId="{62A59821-FB26-4158-B5D0-A7521BECF63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090BE98-49BC-4CD4-9FF9-587D9153D00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3CB05E16-2120-4996-B18B-F999185FF168}">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2005 Study: Women and men with </a:t>
          </a:r>
          <a:r>
            <a:rPr lang="en-US" dirty="0" err="1" smtClean="0"/>
            <a:t>chlamydia</a:t>
          </a:r>
          <a:r>
            <a:rPr lang="en-US" dirty="0" smtClean="0"/>
            <a:t> and gonorrhea infection randomized to have partners receive:</a:t>
          </a:r>
          <a:endParaRPr lang="en-US" dirty="0"/>
        </a:p>
      </dgm:t>
    </dgm:pt>
    <dgm:pt modelId="{C064081F-964E-4C0A-911F-C2F993073ECD}" type="parTrans" cxnId="{21857FA7-D922-455B-AE81-4FD81F3A6232}">
      <dgm:prSet/>
      <dgm:spPr/>
      <dgm:t>
        <a:bodyPr/>
        <a:lstStyle/>
        <a:p>
          <a:endParaRPr lang="en-US"/>
        </a:p>
      </dgm:t>
    </dgm:pt>
    <dgm:pt modelId="{F5B67641-A254-41AA-9330-C109B1B13F39}" type="sibTrans" cxnId="{21857FA7-D922-455B-AE81-4FD81F3A6232}">
      <dgm:prSet/>
      <dgm:spPr/>
      <dgm:t>
        <a:bodyPr/>
        <a:lstStyle/>
        <a:p>
          <a:endParaRPr lang="en-US"/>
        </a:p>
      </dgm:t>
    </dgm:pt>
    <dgm:pt modelId="{10E8E653-1A1E-4850-AE56-E5BFEA172753}">
      <dgm:prSet phldrT="[Text]" custT="1"/>
      <dgm:spPr>
        <a:solidFill>
          <a:srgbClr val="006699"/>
        </a:solidFill>
        <a:scene3d>
          <a:camera prst="orthographicFront"/>
          <a:lightRig rig="threePt" dir="t"/>
        </a:scene3d>
        <a:sp3d>
          <a:bevelT/>
        </a:sp3d>
      </dgm:spPr>
      <dgm:t>
        <a:bodyPr/>
        <a:lstStyle/>
        <a:p>
          <a:pPr algn="ctr"/>
          <a:endParaRPr lang="en-US" sz="2400" dirty="0" smtClean="0"/>
        </a:p>
        <a:p>
          <a:pPr algn="ctr"/>
          <a:r>
            <a:rPr lang="en-US" sz="2400" dirty="0" smtClean="0"/>
            <a:t>1) Expedited treatment</a:t>
          </a:r>
        </a:p>
        <a:p>
          <a:pPr algn="l"/>
          <a:r>
            <a:rPr lang="en-US" sz="2400" dirty="0" smtClean="0"/>
            <a:t>- Patients given medication to give to partners or</a:t>
          </a:r>
        </a:p>
        <a:p>
          <a:pPr algn="l"/>
          <a:r>
            <a:rPr lang="en-US" sz="2400" dirty="0" smtClean="0"/>
            <a:t>-Study’s staff members contacted partners and provided meds without exam</a:t>
          </a:r>
        </a:p>
        <a:p>
          <a:pPr algn="l"/>
          <a:endParaRPr lang="en-US" sz="2200" dirty="0" smtClean="0"/>
        </a:p>
      </dgm:t>
    </dgm:pt>
    <dgm:pt modelId="{EE429FC7-8D3B-4492-AE85-30CA311F0947}" type="parTrans" cxnId="{C0C70B49-578D-4118-B5E0-1DDE721C5C74}">
      <dgm:prSet/>
      <dgm:spPr/>
      <dgm:t>
        <a:bodyPr/>
        <a:lstStyle/>
        <a:p>
          <a:endParaRPr lang="en-US"/>
        </a:p>
      </dgm:t>
    </dgm:pt>
    <dgm:pt modelId="{5193B4DD-E37B-499A-A22D-32DC02DF235A}" type="sibTrans" cxnId="{C0C70B49-578D-4118-B5E0-1DDE721C5C74}">
      <dgm:prSet/>
      <dgm:spPr/>
      <dgm:t>
        <a:bodyPr/>
        <a:lstStyle/>
        <a:p>
          <a:endParaRPr lang="en-US"/>
        </a:p>
      </dgm:t>
    </dgm:pt>
    <dgm:pt modelId="{AC7CD2AA-25E2-4C0A-91EE-18119BBDF3AC}">
      <dgm:prSet phldrT="[Text]" custT="1"/>
      <dgm:spPr>
        <a:solidFill>
          <a:srgbClr val="006699"/>
        </a:solidFill>
        <a:scene3d>
          <a:camera prst="orthographicFront"/>
          <a:lightRig rig="threePt" dir="t"/>
        </a:scene3d>
        <a:sp3d>
          <a:bevelT/>
        </a:sp3d>
      </dgm:spPr>
      <dgm:t>
        <a:bodyPr/>
        <a:lstStyle/>
        <a:p>
          <a:pPr algn="ctr"/>
          <a:endParaRPr lang="en-US" sz="2400" dirty="0" smtClean="0"/>
        </a:p>
        <a:p>
          <a:pPr algn="ctr"/>
          <a:r>
            <a:rPr lang="en-US" sz="2400" dirty="0" smtClean="0"/>
            <a:t>2) Standard referral</a:t>
          </a:r>
        </a:p>
        <a:p>
          <a:pPr algn="l"/>
          <a:r>
            <a:rPr lang="en-US" sz="2400" dirty="0" smtClean="0"/>
            <a:t>- Advised to refer their partners for treatment and offered assistance notifying partners</a:t>
          </a:r>
        </a:p>
        <a:p>
          <a:pPr algn="l"/>
          <a:endParaRPr lang="en-US" sz="2700" dirty="0" smtClean="0"/>
        </a:p>
        <a:p>
          <a:pPr algn="ctr"/>
          <a:endParaRPr lang="en-US" sz="2700" dirty="0"/>
        </a:p>
      </dgm:t>
    </dgm:pt>
    <dgm:pt modelId="{5A912491-EDDF-4FC7-B2BF-B97163E4AABA}" type="parTrans" cxnId="{FA5D5317-6C1F-4F1D-8F57-CB6D569369F5}">
      <dgm:prSet/>
      <dgm:spPr/>
      <dgm:t>
        <a:bodyPr/>
        <a:lstStyle/>
        <a:p>
          <a:endParaRPr lang="en-US"/>
        </a:p>
      </dgm:t>
    </dgm:pt>
    <dgm:pt modelId="{9F039899-8EBB-4583-A477-9129E4E1944B}" type="sibTrans" cxnId="{FA5D5317-6C1F-4F1D-8F57-CB6D569369F5}">
      <dgm:prSet/>
      <dgm:spPr/>
      <dgm:t>
        <a:bodyPr/>
        <a:lstStyle/>
        <a:p>
          <a:endParaRPr lang="en-US"/>
        </a:p>
      </dgm:t>
    </dgm:pt>
    <dgm:pt modelId="{671CCC20-6C8C-404B-A97A-A8E3DF195D64}" type="pres">
      <dgm:prSet presAssocID="{0090BE98-49BC-4CD4-9FF9-587D9153D00A}" presName="composite" presStyleCnt="0">
        <dgm:presLayoutVars>
          <dgm:chMax val="1"/>
          <dgm:dir/>
          <dgm:resizeHandles val="exact"/>
        </dgm:presLayoutVars>
      </dgm:prSet>
      <dgm:spPr/>
      <dgm:t>
        <a:bodyPr/>
        <a:lstStyle/>
        <a:p>
          <a:endParaRPr lang="en-US"/>
        </a:p>
      </dgm:t>
    </dgm:pt>
    <dgm:pt modelId="{5799B617-48FF-4516-8A10-B86CB46BB48C}" type="pres">
      <dgm:prSet presAssocID="{3CB05E16-2120-4996-B18B-F999185FF168}" presName="roof" presStyleLbl="dkBgShp" presStyleIdx="0" presStyleCnt="2"/>
      <dgm:spPr/>
      <dgm:t>
        <a:bodyPr/>
        <a:lstStyle/>
        <a:p>
          <a:endParaRPr lang="en-US"/>
        </a:p>
      </dgm:t>
    </dgm:pt>
    <dgm:pt modelId="{4C310E9F-047B-45C1-AFD9-A97AB722E5F7}" type="pres">
      <dgm:prSet presAssocID="{3CB05E16-2120-4996-B18B-F999185FF168}" presName="pillars" presStyleCnt="0"/>
      <dgm:spPr/>
    </dgm:pt>
    <dgm:pt modelId="{44CBEBDD-43CF-4937-8B7B-EDC6ED95CD81}" type="pres">
      <dgm:prSet presAssocID="{3CB05E16-2120-4996-B18B-F999185FF168}" presName="pillar1" presStyleLbl="node1" presStyleIdx="0" presStyleCnt="2">
        <dgm:presLayoutVars>
          <dgm:bulletEnabled val="1"/>
        </dgm:presLayoutVars>
      </dgm:prSet>
      <dgm:spPr/>
      <dgm:t>
        <a:bodyPr/>
        <a:lstStyle/>
        <a:p>
          <a:endParaRPr lang="en-US"/>
        </a:p>
      </dgm:t>
    </dgm:pt>
    <dgm:pt modelId="{D44D3950-0FB9-457D-B38D-683F85BE6020}" type="pres">
      <dgm:prSet presAssocID="{AC7CD2AA-25E2-4C0A-91EE-18119BBDF3AC}" presName="pillarX" presStyleLbl="node1" presStyleIdx="1" presStyleCnt="2" custLinFactNeighborX="-1205" custLinFactNeighborY="-278">
        <dgm:presLayoutVars>
          <dgm:bulletEnabled val="1"/>
        </dgm:presLayoutVars>
      </dgm:prSet>
      <dgm:spPr/>
      <dgm:t>
        <a:bodyPr/>
        <a:lstStyle/>
        <a:p>
          <a:endParaRPr lang="en-US"/>
        </a:p>
      </dgm:t>
    </dgm:pt>
    <dgm:pt modelId="{9DCD6694-5D60-4E42-9D04-CD6F497A5CC8}" type="pres">
      <dgm:prSet presAssocID="{3CB05E16-2120-4996-B18B-F999185FF168}" presName="base" presStyleLbl="dkBgShp" presStyleIdx="1" presStyleCnt="2">
        <dgm:style>
          <a:lnRef idx="1">
            <a:schemeClr val="accent6"/>
          </a:lnRef>
          <a:fillRef idx="3">
            <a:schemeClr val="accent6"/>
          </a:fillRef>
          <a:effectRef idx="2">
            <a:schemeClr val="accent6"/>
          </a:effectRef>
          <a:fontRef idx="minor">
            <a:schemeClr val="lt1"/>
          </a:fontRef>
        </dgm:style>
      </dgm:prSet>
      <dgm:spPr/>
    </dgm:pt>
  </dgm:ptLst>
  <dgm:cxnLst>
    <dgm:cxn modelId="{FA5D5317-6C1F-4F1D-8F57-CB6D569369F5}" srcId="{3CB05E16-2120-4996-B18B-F999185FF168}" destId="{AC7CD2AA-25E2-4C0A-91EE-18119BBDF3AC}" srcOrd="1" destOrd="0" parTransId="{5A912491-EDDF-4FC7-B2BF-B97163E4AABA}" sibTransId="{9F039899-8EBB-4583-A477-9129E4E1944B}"/>
    <dgm:cxn modelId="{57A4CED6-F7F6-41F4-B784-DDD0FF770317}" type="presOf" srcId="{0090BE98-49BC-4CD4-9FF9-587D9153D00A}" destId="{671CCC20-6C8C-404B-A97A-A8E3DF195D64}" srcOrd="0" destOrd="0" presId="urn:microsoft.com/office/officeart/2005/8/layout/hList3"/>
    <dgm:cxn modelId="{21857FA7-D922-455B-AE81-4FD81F3A6232}" srcId="{0090BE98-49BC-4CD4-9FF9-587D9153D00A}" destId="{3CB05E16-2120-4996-B18B-F999185FF168}" srcOrd="0" destOrd="0" parTransId="{C064081F-964E-4C0A-911F-C2F993073ECD}" sibTransId="{F5B67641-A254-41AA-9330-C109B1B13F39}"/>
    <dgm:cxn modelId="{FE84E4FC-5CE4-41F5-AEF1-E5D20529E6B6}" type="presOf" srcId="{AC7CD2AA-25E2-4C0A-91EE-18119BBDF3AC}" destId="{D44D3950-0FB9-457D-B38D-683F85BE6020}" srcOrd="0" destOrd="0" presId="urn:microsoft.com/office/officeart/2005/8/layout/hList3"/>
    <dgm:cxn modelId="{524CF945-63E8-4BC4-8EE5-7BA88659FB59}" type="presOf" srcId="{10E8E653-1A1E-4850-AE56-E5BFEA172753}" destId="{44CBEBDD-43CF-4937-8B7B-EDC6ED95CD81}" srcOrd="0" destOrd="0" presId="urn:microsoft.com/office/officeart/2005/8/layout/hList3"/>
    <dgm:cxn modelId="{C0C70B49-578D-4118-B5E0-1DDE721C5C74}" srcId="{3CB05E16-2120-4996-B18B-F999185FF168}" destId="{10E8E653-1A1E-4850-AE56-E5BFEA172753}" srcOrd="0" destOrd="0" parTransId="{EE429FC7-8D3B-4492-AE85-30CA311F0947}" sibTransId="{5193B4DD-E37B-499A-A22D-32DC02DF235A}"/>
    <dgm:cxn modelId="{3C9CFA06-BE21-4901-B15E-D38B668530AB}" type="presOf" srcId="{3CB05E16-2120-4996-B18B-F999185FF168}" destId="{5799B617-48FF-4516-8A10-B86CB46BB48C}" srcOrd="0" destOrd="0" presId="urn:microsoft.com/office/officeart/2005/8/layout/hList3"/>
    <dgm:cxn modelId="{3583A352-C4AD-44E6-803A-524468C797B8}" type="presParOf" srcId="{671CCC20-6C8C-404B-A97A-A8E3DF195D64}" destId="{5799B617-48FF-4516-8A10-B86CB46BB48C}" srcOrd="0" destOrd="0" presId="urn:microsoft.com/office/officeart/2005/8/layout/hList3"/>
    <dgm:cxn modelId="{EEE70278-049E-4465-BEA8-2E244DF829ED}" type="presParOf" srcId="{671CCC20-6C8C-404B-A97A-A8E3DF195D64}" destId="{4C310E9F-047B-45C1-AFD9-A97AB722E5F7}" srcOrd="1" destOrd="0" presId="urn:microsoft.com/office/officeart/2005/8/layout/hList3"/>
    <dgm:cxn modelId="{F3D3379F-EBFC-4509-AA09-058ACA631C39}" type="presParOf" srcId="{4C310E9F-047B-45C1-AFD9-A97AB722E5F7}" destId="{44CBEBDD-43CF-4937-8B7B-EDC6ED95CD81}" srcOrd="0" destOrd="0" presId="urn:microsoft.com/office/officeart/2005/8/layout/hList3"/>
    <dgm:cxn modelId="{ECC16B1D-1836-4A6C-BC96-17CE1ECDC319}" type="presParOf" srcId="{4C310E9F-047B-45C1-AFD9-A97AB722E5F7}" destId="{D44D3950-0FB9-457D-B38D-683F85BE6020}" srcOrd="1" destOrd="0" presId="urn:microsoft.com/office/officeart/2005/8/layout/hList3"/>
    <dgm:cxn modelId="{FBD9C565-F3A5-41A8-B3DF-9669C8C4CB36}" type="presParOf" srcId="{671CCC20-6C8C-404B-A97A-A8E3DF195D64}" destId="{9DCD6694-5D60-4E42-9D04-CD6F497A5CC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0B5BE97-E685-4AF1-A0D6-19FF5EF83233}" type="doc">
      <dgm:prSet loTypeId="urn:microsoft.com/office/officeart/2005/8/layout/vList2" loCatId="list" qsTypeId="urn:microsoft.com/office/officeart/2005/8/quickstyle/3d2" qsCatId="3D" csTypeId="urn:microsoft.com/office/officeart/2005/8/colors/accent3_2" csCatId="accent3" phldr="1"/>
      <dgm:spPr/>
      <dgm:t>
        <a:bodyPr/>
        <a:lstStyle/>
        <a:p>
          <a:endParaRPr lang="en-US"/>
        </a:p>
      </dgm:t>
    </dgm:pt>
    <dgm:pt modelId="{239CEE64-35D5-4E9A-AAD6-9050B4B9C655}">
      <dgm:prSet/>
      <dgm:spPr>
        <a:solidFill>
          <a:srgbClr val="0070C0"/>
        </a:solidFill>
      </dgm:spPr>
      <dgm:t>
        <a:bodyPr/>
        <a:lstStyle/>
        <a:p>
          <a:pPr rtl="0"/>
          <a:r>
            <a:rPr lang="en-US" dirty="0" smtClean="0"/>
            <a:t>Caused by the herpes simplex viruses type 1 (HSV-1) and type 2 (HSV-2)</a:t>
          </a:r>
          <a:endParaRPr lang="en-US" dirty="0"/>
        </a:p>
      </dgm:t>
    </dgm:pt>
    <dgm:pt modelId="{834A7620-3E94-4A60-8A90-AC8CCEE90A7E}" type="parTrans" cxnId="{3B5707C8-8369-4CA2-AD21-5AB4D64F4C33}">
      <dgm:prSet/>
      <dgm:spPr/>
      <dgm:t>
        <a:bodyPr/>
        <a:lstStyle/>
        <a:p>
          <a:endParaRPr lang="en-US"/>
        </a:p>
      </dgm:t>
    </dgm:pt>
    <dgm:pt modelId="{BD47AC2A-D35E-4D78-8791-5AD91D7661F4}" type="sibTrans" cxnId="{3B5707C8-8369-4CA2-AD21-5AB4D64F4C33}">
      <dgm:prSet/>
      <dgm:spPr/>
      <dgm:t>
        <a:bodyPr/>
        <a:lstStyle/>
        <a:p>
          <a:endParaRPr lang="en-US"/>
        </a:p>
      </dgm:t>
    </dgm:pt>
    <dgm:pt modelId="{ADC8998B-F4A0-47C1-8053-46BF5F792AEB}">
      <dgm:prSet/>
      <dgm:spPr>
        <a:solidFill>
          <a:srgbClr val="0070C0"/>
        </a:solidFill>
      </dgm:spPr>
      <dgm:t>
        <a:bodyPr/>
        <a:lstStyle/>
        <a:p>
          <a:pPr rtl="0"/>
          <a:r>
            <a:rPr lang="en-US" dirty="0" smtClean="0"/>
            <a:t>Majority of genital and </a:t>
          </a:r>
          <a:r>
            <a:rPr lang="en-US" dirty="0" err="1" smtClean="0"/>
            <a:t>perirectal</a:t>
          </a:r>
          <a:r>
            <a:rPr lang="en-US" dirty="0" smtClean="0"/>
            <a:t> herpetic outbreaks caused by HSV-2 </a:t>
          </a:r>
          <a:endParaRPr lang="en-US" dirty="0"/>
        </a:p>
      </dgm:t>
    </dgm:pt>
    <dgm:pt modelId="{EC93F02D-52C8-4BF1-BC41-C113E50EB47C}" type="parTrans" cxnId="{3FD59D0B-C025-4C24-AE69-C8678FF19A45}">
      <dgm:prSet/>
      <dgm:spPr/>
      <dgm:t>
        <a:bodyPr/>
        <a:lstStyle/>
        <a:p>
          <a:endParaRPr lang="en-US"/>
        </a:p>
      </dgm:t>
    </dgm:pt>
    <dgm:pt modelId="{CB2C42CF-5105-4C3D-8F6D-AAEACEB080BF}" type="sibTrans" cxnId="{3FD59D0B-C025-4C24-AE69-C8678FF19A45}">
      <dgm:prSet/>
      <dgm:spPr/>
      <dgm:t>
        <a:bodyPr/>
        <a:lstStyle/>
        <a:p>
          <a:endParaRPr lang="en-US"/>
        </a:p>
      </dgm:t>
    </dgm:pt>
    <dgm:pt modelId="{A8A812F7-AE1B-4981-B959-BB1355C79168}">
      <dgm:prSet/>
      <dgm:spPr>
        <a:solidFill>
          <a:srgbClr val="0070C0"/>
        </a:solidFill>
      </dgm:spPr>
      <dgm:t>
        <a:bodyPr/>
        <a:lstStyle/>
        <a:p>
          <a:pPr rtl="0"/>
          <a:r>
            <a:rPr lang="en-US" dirty="0" smtClean="0"/>
            <a:t>Estimated that one million new cases occur in the U.S. each year</a:t>
          </a:r>
          <a:endParaRPr lang="en-US" dirty="0"/>
        </a:p>
      </dgm:t>
    </dgm:pt>
    <dgm:pt modelId="{AC87E6AD-B1AC-4EA4-8BB1-6ADEB06A35C8}" type="parTrans" cxnId="{E38AD809-189E-40D2-9A87-C7534E4E9805}">
      <dgm:prSet/>
      <dgm:spPr/>
      <dgm:t>
        <a:bodyPr/>
        <a:lstStyle/>
        <a:p>
          <a:endParaRPr lang="en-US"/>
        </a:p>
      </dgm:t>
    </dgm:pt>
    <dgm:pt modelId="{0DA32ABD-B9C8-48A9-B71F-6873212FC017}" type="sibTrans" cxnId="{E38AD809-189E-40D2-9A87-C7534E4E9805}">
      <dgm:prSet/>
      <dgm:spPr/>
      <dgm:t>
        <a:bodyPr/>
        <a:lstStyle/>
        <a:p>
          <a:endParaRPr lang="en-US"/>
        </a:p>
      </dgm:t>
    </dgm:pt>
    <dgm:pt modelId="{3B9D8A13-FEC1-423B-B480-A31004D8A35A}">
      <dgm:prSet/>
      <dgm:spPr>
        <a:solidFill>
          <a:srgbClr val="0070C0"/>
        </a:solidFill>
      </dgm:spPr>
      <dgm:t>
        <a:bodyPr/>
        <a:lstStyle/>
        <a:p>
          <a:pPr rtl="0"/>
          <a:r>
            <a:rPr lang="en-US" dirty="0" smtClean="0"/>
            <a:t>Over 80% new cases undiagnosed</a:t>
          </a:r>
          <a:endParaRPr lang="en-US" dirty="0"/>
        </a:p>
      </dgm:t>
    </dgm:pt>
    <dgm:pt modelId="{43DD52DE-172C-4858-AC3F-5714AD250FBE}" type="parTrans" cxnId="{9E2AB5EF-DCBB-46B8-A960-E1E8E138B92C}">
      <dgm:prSet/>
      <dgm:spPr/>
      <dgm:t>
        <a:bodyPr/>
        <a:lstStyle/>
        <a:p>
          <a:endParaRPr lang="en-US"/>
        </a:p>
      </dgm:t>
    </dgm:pt>
    <dgm:pt modelId="{D2821094-BA80-484F-8056-D5102AC1419D}" type="sibTrans" cxnId="{9E2AB5EF-DCBB-46B8-A960-E1E8E138B92C}">
      <dgm:prSet/>
      <dgm:spPr/>
      <dgm:t>
        <a:bodyPr/>
        <a:lstStyle/>
        <a:p>
          <a:endParaRPr lang="en-US"/>
        </a:p>
      </dgm:t>
    </dgm:pt>
    <dgm:pt modelId="{0D2D67BD-0C87-471E-8486-980E2CAC0ED2}" type="pres">
      <dgm:prSet presAssocID="{F0B5BE97-E685-4AF1-A0D6-19FF5EF83233}" presName="linear" presStyleCnt="0">
        <dgm:presLayoutVars>
          <dgm:animLvl val="lvl"/>
          <dgm:resizeHandles val="exact"/>
        </dgm:presLayoutVars>
      </dgm:prSet>
      <dgm:spPr/>
      <dgm:t>
        <a:bodyPr/>
        <a:lstStyle/>
        <a:p>
          <a:endParaRPr lang="en-US"/>
        </a:p>
      </dgm:t>
    </dgm:pt>
    <dgm:pt modelId="{C85BC55F-C007-4B3C-B536-22118CBFCFB4}" type="pres">
      <dgm:prSet presAssocID="{239CEE64-35D5-4E9A-AAD6-9050B4B9C655}" presName="parentText" presStyleLbl="node1" presStyleIdx="0" presStyleCnt="4">
        <dgm:presLayoutVars>
          <dgm:chMax val="0"/>
          <dgm:bulletEnabled val="1"/>
        </dgm:presLayoutVars>
      </dgm:prSet>
      <dgm:spPr/>
      <dgm:t>
        <a:bodyPr/>
        <a:lstStyle/>
        <a:p>
          <a:endParaRPr lang="en-US"/>
        </a:p>
      </dgm:t>
    </dgm:pt>
    <dgm:pt modelId="{85AF76F9-2CFD-4D6E-8CF4-7ED17F631BD7}" type="pres">
      <dgm:prSet presAssocID="{BD47AC2A-D35E-4D78-8791-5AD91D7661F4}" presName="spacer" presStyleCnt="0"/>
      <dgm:spPr/>
    </dgm:pt>
    <dgm:pt modelId="{9C15AA26-D901-4E75-B9C8-12CF2322D157}" type="pres">
      <dgm:prSet presAssocID="{ADC8998B-F4A0-47C1-8053-46BF5F792AEB}" presName="parentText" presStyleLbl="node1" presStyleIdx="1" presStyleCnt="4">
        <dgm:presLayoutVars>
          <dgm:chMax val="0"/>
          <dgm:bulletEnabled val="1"/>
        </dgm:presLayoutVars>
      </dgm:prSet>
      <dgm:spPr/>
      <dgm:t>
        <a:bodyPr/>
        <a:lstStyle/>
        <a:p>
          <a:endParaRPr lang="en-US"/>
        </a:p>
      </dgm:t>
    </dgm:pt>
    <dgm:pt modelId="{A0CA67C2-20C3-4B5F-BE3F-3A1A4F2A3BB1}" type="pres">
      <dgm:prSet presAssocID="{CB2C42CF-5105-4C3D-8F6D-AAEACEB080BF}" presName="spacer" presStyleCnt="0"/>
      <dgm:spPr/>
    </dgm:pt>
    <dgm:pt modelId="{BD37A094-70EC-4A1C-8B50-911F26B559D1}" type="pres">
      <dgm:prSet presAssocID="{A8A812F7-AE1B-4981-B959-BB1355C79168}" presName="parentText" presStyleLbl="node1" presStyleIdx="2" presStyleCnt="4">
        <dgm:presLayoutVars>
          <dgm:chMax val="0"/>
          <dgm:bulletEnabled val="1"/>
        </dgm:presLayoutVars>
      </dgm:prSet>
      <dgm:spPr/>
      <dgm:t>
        <a:bodyPr/>
        <a:lstStyle/>
        <a:p>
          <a:endParaRPr lang="en-US"/>
        </a:p>
      </dgm:t>
    </dgm:pt>
    <dgm:pt modelId="{259A1610-D8EC-4255-B995-363BBECD17F0}" type="pres">
      <dgm:prSet presAssocID="{0DA32ABD-B9C8-48A9-B71F-6873212FC017}" presName="spacer" presStyleCnt="0"/>
      <dgm:spPr/>
    </dgm:pt>
    <dgm:pt modelId="{A8C051A3-2CC2-4AC3-AA93-8F9C1DED887F}" type="pres">
      <dgm:prSet presAssocID="{3B9D8A13-FEC1-423B-B480-A31004D8A35A}" presName="parentText" presStyleLbl="node1" presStyleIdx="3" presStyleCnt="4">
        <dgm:presLayoutVars>
          <dgm:chMax val="0"/>
          <dgm:bulletEnabled val="1"/>
        </dgm:presLayoutVars>
      </dgm:prSet>
      <dgm:spPr/>
      <dgm:t>
        <a:bodyPr/>
        <a:lstStyle/>
        <a:p>
          <a:endParaRPr lang="en-US"/>
        </a:p>
      </dgm:t>
    </dgm:pt>
  </dgm:ptLst>
  <dgm:cxnLst>
    <dgm:cxn modelId="{5BB1566A-9CAF-4E7A-9CD7-792095EAC9C6}" type="presOf" srcId="{239CEE64-35D5-4E9A-AAD6-9050B4B9C655}" destId="{C85BC55F-C007-4B3C-B536-22118CBFCFB4}" srcOrd="0" destOrd="0" presId="urn:microsoft.com/office/officeart/2005/8/layout/vList2"/>
    <dgm:cxn modelId="{9E2AB5EF-DCBB-46B8-A960-E1E8E138B92C}" srcId="{F0B5BE97-E685-4AF1-A0D6-19FF5EF83233}" destId="{3B9D8A13-FEC1-423B-B480-A31004D8A35A}" srcOrd="3" destOrd="0" parTransId="{43DD52DE-172C-4858-AC3F-5714AD250FBE}" sibTransId="{D2821094-BA80-484F-8056-D5102AC1419D}"/>
    <dgm:cxn modelId="{473A1E9D-A3E7-4098-8322-A79BAF2D0390}" type="presOf" srcId="{ADC8998B-F4A0-47C1-8053-46BF5F792AEB}" destId="{9C15AA26-D901-4E75-B9C8-12CF2322D157}" srcOrd="0" destOrd="0" presId="urn:microsoft.com/office/officeart/2005/8/layout/vList2"/>
    <dgm:cxn modelId="{7C976FC2-9241-48E1-A2F3-4CC0D748CA74}" type="presOf" srcId="{3B9D8A13-FEC1-423B-B480-A31004D8A35A}" destId="{A8C051A3-2CC2-4AC3-AA93-8F9C1DED887F}" srcOrd="0" destOrd="0" presId="urn:microsoft.com/office/officeart/2005/8/layout/vList2"/>
    <dgm:cxn modelId="{3FD59D0B-C025-4C24-AE69-C8678FF19A45}" srcId="{F0B5BE97-E685-4AF1-A0D6-19FF5EF83233}" destId="{ADC8998B-F4A0-47C1-8053-46BF5F792AEB}" srcOrd="1" destOrd="0" parTransId="{EC93F02D-52C8-4BF1-BC41-C113E50EB47C}" sibTransId="{CB2C42CF-5105-4C3D-8F6D-AAEACEB080BF}"/>
    <dgm:cxn modelId="{3B5707C8-8369-4CA2-AD21-5AB4D64F4C33}" srcId="{F0B5BE97-E685-4AF1-A0D6-19FF5EF83233}" destId="{239CEE64-35D5-4E9A-AAD6-9050B4B9C655}" srcOrd="0" destOrd="0" parTransId="{834A7620-3E94-4A60-8A90-AC8CCEE90A7E}" sibTransId="{BD47AC2A-D35E-4D78-8791-5AD91D7661F4}"/>
    <dgm:cxn modelId="{05FE5BC1-D0A8-4B9C-AB11-0AD968B40D98}" type="presOf" srcId="{F0B5BE97-E685-4AF1-A0D6-19FF5EF83233}" destId="{0D2D67BD-0C87-471E-8486-980E2CAC0ED2}" srcOrd="0" destOrd="0" presId="urn:microsoft.com/office/officeart/2005/8/layout/vList2"/>
    <dgm:cxn modelId="{E38AD809-189E-40D2-9A87-C7534E4E9805}" srcId="{F0B5BE97-E685-4AF1-A0D6-19FF5EF83233}" destId="{A8A812F7-AE1B-4981-B959-BB1355C79168}" srcOrd="2" destOrd="0" parTransId="{AC87E6AD-B1AC-4EA4-8BB1-6ADEB06A35C8}" sibTransId="{0DA32ABD-B9C8-48A9-B71F-6873212FC017}"/>
    <dgm:cxn modelId="{5947FE8C-642A-4DA6-84F7-2B32E979F797}" type="presOf" srcId="{A8A812F7-AE1B-4981-B959-BB1355C79168}" destId="{BD37A094-70EC-4A1C-8B50-911F26B559D1}" srcOrd="0" destOrd="0" presId="urn:microsoft.com/office/officeart/2005/8/layout/vList2"/>
    <dgm:cxn modelId="{1B72967C-2A78-4353-8F9D-A6C5DC13E318}" type="presParOf" srcId="{0D2D67BD-0C87-471E-8486-980E2CAC0ED2}" destId="{C85BC55F-C007-4B3C-B536-22118CBFCFB4}" srcOrd="0" destOrd="0" presId="urn:microsoft.com/office/officeart/2005/8/layout/vList2"/>
    <dgm:cxn modelId="{EEC063D0-1DE5-45DC-A786-2F019093E110}" type="presParOf" srcId="{0D2D67BD-0C87-471E-8486-980E2CAC0ED2}" destId="{85AF76F9-2CFD-4D6E-8CF4-7ED17F631BD7}" srcOrd="1" destOrd="0" presId="urn:microsoft.com/office/officeart/2005/8/layout/vList2"/>
    <dgm:cxn modelId="{CF194282-877B-4AA9-B9C7-F8C9516FE060}" type="presParOf" srcId="{0D2D67BD-0C87-471E-8486-980E2CAC0ED2}" destId="{9C15AA26-D901-4E75-B9C8-12CF2322D157}" srcOrd="2" destOrd="0" presId="urn:microsoft.com/office/officeart/2005/8/layout/vList2"/>
    <dgm:cxn modelId="{5559685A-5C98-4862-ADAC-52B6626B714E}" type="presParOf" srcId="{0D2D67BD-0C87-471E-8486-980E2CAC0ED2}" destId="{A0CA67C2-20C3-4B5F-BE3F-3A1A4F2A3BB1}" srcOrd="3" destOrd="0" presId="urn:microsoft.com/office/officeart/2005/8/layout/vList2"/>
    <dgm:cxn modelId="{41670215-155F-4879-B720-9913F5AF3D52}" type="presParOf" srcId="{0D2D67BD-0C87-471E-8486-980E2CAC0ED2}" destId="{BD37A094-70EC-4A1C-8B50-911F26B559D1}" srcOrd="4" destOrd="0" presId="urn:microsoft.com/office/officeart/2005/8/layout/vList2"/>
    <dgm:cxn modelId="{49973203-398D-485A-B570-25FC2A2FD6A7}" type="presParOf" srcId="{0D2D67BD-0C87-471E-8486-980E2CAC0ED2}" destId="{259A1610-D8EC-4255-B995-363BBECD17F0}" srcOrd="5" destOrd="0" presId="urn:microsoft.com/office/officeart/2005/8/layout/vList2"/>
    <dgm:cxn modelId="{955AA2EA-5BFB-4F95-8FAC-C26920162552}" type="presParOf" srcId="{0D2D67BD-0C87-471E-8486-980E2CAC0ED2}" destId="{A8C051A3-2CC2-4AC3-AA93-8F9C1DED887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BBF388F-8A02-478B-84F6-AA1C858D4FF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BD2EE4C-8B91-43EA-B499-17FDA45B84DF}">
      <dgm:prSet>
        <dgm:style>
          <a:lnRef idx="1">
            <a:schemeClr val="accent6"/>
          </a:lnRef>
          <a:fillRef idx="3">
            <a:schemeClr val="accent6"/>
          </a:fillRef>
          <a:effectRef idx="2">
            <a:schemeClr val="accent6"/>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pPr rtl="0"/>
          <a:r>
            <a:rPr lang="en-US" dirty="0" smtClean="0"/>
            <a:t>STI caused by the bacterium </a:t>
          </a:r>
          <a:r>
            <a:rPr lang="en-US" i="1" dirty="0" err="1" smtClean="0"/>
            <a:t>Treponema</a:t>
          </a:r>
          <a:r>
            <a:rPr lang="en-US" i="1" dirty="0" smtClean="0"/>
            <a:t> </a:t>
          </a:r>
          <a:r>
            <a:rPr lang="en-US" i="1" dirty="0" err="1" smtClean="0"/>
            <a:t>pallidum</a:t>
          </a:r>
          <a:r>
            <a:rPr lang="en-US" dirty="0" smtClean="0"/>
            <a:t> </a:t>
          </a:r>
          <a:endParaRPr lang="en-US" dirty="0"/>
        </a:p>
      </dgm:t>
    </dgm:pt>
    <dgm:pt modelId="{1A22ADBC-5883-4F23-A8E2-C2469F6F5F8A}" type="parTrans" cxnId="{EAAD6AE6-638A-48F1-BFE5-3AC9F7AD5DA2}">
      <dgm:prSet/>
      <dgm:spPr/>
      <dgm:t>
        <a:bodyPr/>
        <a:lstStyle/>
        <a:p>
          <a:endParaRPr lang="en-US"/>
        </a:p>
      </dgm:t>
    </dgm:pt>
    <dgm:pt modelId="{26DAD5D2-69FB-4674-914F-A81D46AC7BD0}" type="sibTrans" cxnId="{EAAD6AE6-638A-48F1-BFE5-3AC9F7AD5DA2}">
      <dgm:prSet/>
      <dgm:spPr/>
      <dgm:t>
        <a:bodyPr/>
        <a:lstStyle/>
        <a:p>
          <a:endParaRPr lang="en-US"/>
        </a:p>
      </dgm:t>
    </dgm:pt>
    <dgm:pt modelId="{9CDD7788-FEF6-47BB-A659-F13B6936E60A}">
      <dgm:prSet/>
      <dgm:spPr>
        <a:solidFill>
          <a:srgbClr val="006699"/>
        </a:solidFill>
        <a:ln>
          <a:noFill/>
        </a:ln>
        <a:effectLst/>
        <a:scene3d>
          <a:camera prst="orthographicFront">
            <a:rot lat="0" lon="0" rev="0"/>
          </a:camera>
          <a:lightRig rig="contrasting" dir="t">
            <a:rot lat="0" lon="0" rev="7800000"/>
          </a:lightRig>
        </a:scene3d>
        <a:sp3d>
          <a:bevelT w="139700" h="139700"/>
        </a:sp3d>
      </dgm:spPr>
      <dgm:t>
        <a:bodyPr/>
        <a:lstStyle/>
        <a:p>
          <a:pPr rtl="0"/>
          <a:r>
            <a:rPr lang="en-US" dirty="0" smtClean="0"/>
            <a:t>Includes three stages:</a:t>
          </a:r>
          <a:endParaRPr lang="en-US" dirty="0"/>
        </a:p>
      </dgm:t>
    </dgm:pt>
    <dgm:pt modelId="{E1A7E082-4885-4F05-A454-41C385A9C4E8}" type="parTrans" cxnId="{17B8AB10-4A1D-46F2-8D4F-C9ED05666BA1}">
      <dgm:prSet/>
      <dgm:spPr/>
      <dgm:t>
        <a:bodyPr/>
        <a:lstStyle/>
        <a:p>
          <a:endParaRPr lang="en-US"/>
        </a:p>
      </dgm:t>
    </dgm:pt>
    <dgm:pt modelId="{80E27015-A0C5-426F-86A3-B4F186A6E748}" type="sibTrans" cxnId="{17B8AB10-4A1D-46F2-8D4F-C9ED05666BA1}">
      <dgm:prSet/>
      <dgm:spPr/>
      <dgm:t>
        <a:bodyPr/>
        <a:lstStyle/>
        <a:p>
          <a:endParaRPr lang="en-US"/>
        </a:p>
      </dgm:t>
    </dgm:pt>
    <dgm:pt modelId="{B1A29ABA-3E0E-47E5-A745-C31F93C1B8D3}">
      <dgm:prSet/>
      <dgm:spPr>
        <a:solidFill>
          <a:srgbClr val="006699"/>
        </a:solidFill>
        <a:ln>
          <a:noFill/>
        </a:ln>
        <a:effectLst/>
        <a:scene3d>
          <a:camera prst="orthographicFront">
            <a:rot lat="0" lon="0" rev="0"/>
          </a:camera>
          <a:lightRig rig="contrasting" dir="t">
            <a:rot lat="0" lon="0" rev="7800000"/>
          </a:lightRig>
        </a:scene3d>
        <a:sp3d>
          <a:bevelT w="139700" h="139700"/>
        </a:sp3d>
      </dgm:spPr>
      <dgm:t>
        <a:bodyPr/>
        <a:lstStyle/>
        <a:p>
          <a:pPr rtl="0"/>
          <a:r>
            <a:rPr lang="en-US" dirty="0" smtClean="0"/>
            <a:t>Primary</a:t>
          </a:r>
          <a:endParaRPr lang="en-US" dirty="0"/>
        </a:p>
      </dgm:t>
    </dgm:pt>
    <dgm:pt modelId="{3F4356EF-EE54-4F04-8040-1BE25503FB36}" type="parTrans" cxnId="{2CD71F47-65A2-4D40-843E-067B1F28292E}">
      <dgm:prSet/>
      <dgm:spPr/>
      <dgm:t>
        <a:bodyPr/>
        <a:lstStyle/>
        <a:p>
          <a:endParaRPr lang="en-US"/>
        </a:p>
      </dgm:t>
    </dgm:pt>
    <dgm:pt modelId="{81512C16-4630-4CBF-BCE2-1A1669131E79}" type="sibTrans" cxnId="{2CD71F47-65A2-4D40-843E-067B1F28292E}">
      <dgm:prSet/>
      <dgm:spPr/>
      <dgm:t>
        <a:bodyPr/>
        <a:lstStyle/>
        <a:p>
          <a:endParaRPr lang="en-US"/>
        </a:p>
      </dgm:t>
    </dgm:pt>
    <dgm:pt modelId="{638915EB-5E65-41C8-9503-E39DEFC80D26}">
      <dgm:prSet/>
      <dgm:spPr>
        <a:solidFill>
          <a:srgbClr val="006699"/>
        </a:solidFill>
        <a:ln>
          <a:noFill/>
        </a:ln>
        <a:effectLst/>
        <a:scene3d>
          <a:camera prst="orthographicFront">
            <a:rot lat="0" lon="0" rev="0"/>
          </a:camera>
          <a:lightRig rig="contrasting" dir="t">
            <a:rot lat="0" lon="0" rev="7800000"/>
          </a:lightRig>
        </a:scene3d>
        <a:sp3d>
          <a:bevelT w="139700" h="139700"/>
        </a:sp3d>
      </dgm:spPr>
      <dgm:t>
        <a:bodyPr/>
        <a:lstStyle/>
        <a:p>
          <a:pPr rtl="0"/>
          <a:r>
            <a:rPr lang="en-US" dirty="0" smtClean="0"/>
            <a:t>Secondary </a:t>
          </a:r>
          <a:endParaRPr lang="en-US" dirty="0"/>
        </a:p>
      </dgm:t>
    </dgm:pt>
    <dgm:pt modelId="{745A6E7C-4853-45C8-ABCC-AFAA5C9F3844}" type="parTrans" cxnId="{FD772547-077E-4A5B-8E99-900A780D4ED0}">
      <dgm:prSet/>
      <dgm:spPr/>
      <dgm:t>
        <a:bodyPr/>
        <a:lstStyle/>
        <a:p>
          <a:endParaRPr lang="en-US"/>
        </a:p>
      </dgm:t>
    </dgm:pt>
    <dgm:pt modelId="{BDB14F05-9367-4355-B744-FD73035B3F38}" type="sibTrans" cxnId="{FD772547-077E-4A5B-8E99-900A780D4ED0}">
      <dgm:prSet/>
      <dgm:spPr/>
      <dgm:t>
        <a:bodyPr/>
        <a:lstStyle/>
        <a:p>
          <a:endParaRPr lang="en-US"/>
        </a:p>
      </dgm:t>
    </dgm:pt>
    <dgm:pt modelId="{1B5CDB64-F1DA-4FDF-B97C-152014C90F64}">
      <dgm:prSet/>
      <dgm:spPr>
        <a:solidFill>
          <a:srgbClr val="006699"/>
        </a:solidFill>
        <a:ln>
          <a:noFill/>
        </a:ln>
        <a:effectLst/>
        <a:scene3d>
          <a:camera prst="orthographicFront">
            <a:rot lat="0" lon="0" rev="0"/>
          </a:camera>
          <a:lightRig rig="contrasting" dir="t">
            <a:rot lat="0" lon="0" rev="7800000"/>
          </a:lightRig>
        </a:scene3d>
        <a:sp3d>
          <a:bevelT w="139700" h="139700"/>
        </a:sp3d>
      </dgm:spPr>
      <dgm:t>
        <a:bodyPr/>
        <a:lstStyle/>
        <a:p>
          <a:pPr rtl="0"/>
          <a:r>
            <a:rPr lang="en-US" dirty="0" smtClean="0"/>
            <a:t>Late and Latent</a:t>
          </a:r>
          <a:endParaRPr lang="en-US" dirty="0"/>
        </a:p>
      </dgm:t>
    </dgm:pt>
    <dgm:pt modelId="{0C5054C4-E7D9-4300-8FD8-A004319BD451}" type="parTrans" cxnId="{421D6E73-B2A3-443A-A3B0-3E1CD36335A3}">
      <dgm:prSet/>
      <dgm:spPr/>
      <dgm:t>
        <a:bodyPr/>
        <a:lstStyle/>
        <a:p>
          <a:endParaRPr lang="en-US"/>
        </a:p>
      </dgm:t>
    </dgm:pt>
    <dgm:pt modelId="{5B65CF95-C61D-4EDE-8546-C7164AFCC686}" type="sibTrans" cxnId="{421D6E73-B2A3-443A-A3B0-3E1CD36335A3}">
      <dgm:prSet/>
      <dgm:spPr/>
      <dgm:t>
        <a:bodyPr/>
        <a:lstStyle/>
        <a:p>
          <a:endParaRPr lang="en-US"/>
        </a:p>
      </dgm:t>
    </dgm:pt>
    <dgm:pt modelId="{2FB67E4B-4BFC-490E-996F-E0C74298842F}" type="pres">
      <dgm:prSet presAssocID="{6BBF388F-8A02-478B-84F6-AA1C858D4FF9}" presName="outerComposite" presStyleCnt="0">
        <dgm:presLayoutVars>
          <dgm:chMax val="5"/>
          <dgm:dir/>
          <dgm:resizeHandles val="exact"/>
        </dgm:presLayoutVars>
      </dgm:prSet>
      <dgm:spPr/>
      <dgm:t>
        <a:bodyPr/>
        <a:lstStyle/>
        <a:p>
          <a:endParaRPr lang="en-US"/>
        </a:p>
      </dgm:t>
    </dgm:pt>
    <dgm:pt modelId="{8F63B342-150D-4D2F-BF05-42941B319DC1}" type="pres">
      <dgm:prSet presAssocID="{6BBF388F-8A02-478B-84F6-AA1C858D4FF9}" presName="dummyMaxCanvas" presStyleCnt="0">
        <dgm:presLayoutVars/>
      </dgm:prSet>
      <dgm:spPr/>
    </dgm:pt>
    <dgm:pt modelId="{326E5FD6-647A-4CF3-9D70-103C94612375}" type="pres">
      <dgm:prSet presAssocID="{6BBF388F-8A02-478B-84F6-AA1C858D4FF9}" presName="TwoNodes_1" presStyleLbl="node1" presStyleIdx="0" presStyleCnt="2">
        <dgm:presLayoutVars>
          <dgm:bulletEnabled val="1"/>
        </dgm:presLayoutVars>
      </dgm:prSet>
      <dgm:spPr/>
      <dgm:t>
        <a:bodyPr/>
        <a:lstStyle/>
        <a:p>
          <a:endParaRPr lang="en-US"/>
        </a:p>
      </dgm:t>
    </dgm:pt>
    <dgm:pt modelId="{6E83BD07-3059-47CC-A4E5-755A1F75FE6F}" type="pres">
      <dgm:prSet presAssocID="{6BBF388F-8A02-478B-84F6-AA1C858D4FF9}" presName="TwoNodes_2" presStyleLbl="node1" presStyleIdx="1" presStyleCnt="2">
        <dgm:presLayoutVars>
          <dgm:bulletEnabled val="1"/>
        </dgm:presLayoutVars>
      </dgm:prSet>
      <dgm:spPr/>
      <dgm:t>
        <a:bodyPr/>
        <a:lstStyle/>
        <a:p>
          <a:endParaRPr lang="en-US"/>
        </a:p>
      </dgm:t>
    </dgm:pt>
    <dgm:pt modelId="{6E582120-C66B-416F-9E39-0CAE263A52B2}" type="pres">
      <dgm:prSet presAssocID="{6BBF388F-8A02-478B-84F6-AA1C858D4FF9}" presName="TwoConn_1-2" presStyleLbl="fgAccFollowNode1" presStyleIdx="0" presStyleCnt="1">
        <dgm:presLayoutVars>
          <dgm:bulletEnabled val="1"/>
        </dgm:presLayoutVars>
      </dgm:prSet>
      <dgm:spPr/>
      <dgm:t>
        <a:bodyPr/>
        <a:lstStyle/>
        <a:p>
          <a:endParaRPr lang="en-US"/>
        </a:p>
      </dgm:t>
    </dgm:pt>
    <dgm:pt modelId="{452E9038-32A7-48B6-9767-782B371DB851}" type="pres">
      <dgm:prSet presAssocID="{6BBF388F-8A02-478B-84F6-AA1C858D4FF9}" presName="TwoNodes_1_text" presStyleLbl="node1" presStyleIdx="1" presStyleCnt="2">
        <dgm:presLayoutVars>
          <dgm:bulletEnabled val="1"/>
        </dgm:presLayoutVars>
      </dgm:prSet>
      <dgm:spPr/>
      <dgm:t>
        <a:bodyPr/>
        <a:lstStyle/>
        <a:p>
          <a:endParaRPr lang="en-US"/>
        </a:p>
      </dgm:t>
    </dgm:pt>
    <dgm:pt modelId="{42C81523-5964-4FD8-A55F-1C7877A2F95B}" type="pres">
      <dgm:prSet presAssocID="{6BBF388F-8A02-478B-84F6-AA1C858D4FF9}" presName="TwoNodes_2_text" presStyleLbl="node1" presStyleIdx="1" presStyleCnt="2">
        <dgm:presLayoutVars>
          <dgm:bulletEnabled val="1"/>
        </dgm:presLayoutVars>
      </dgm:prSet>
      <dgm:spPr/>
      <dgm:t>
        <a:bodyPr/>
        <a:lstStyle/>
        <a:p>
          <a:endParaRPr lang="en-US"/>
        </a:p>
      </dgm:t>
    </dgm:pt>
  </dgm:ptLst>
  <dgm:cxnLst>
    <dgm:cxn modelId="{FD226673-56EE-43E0-9979-7CF7CDF4F06F}" type="presOf" srcId="{DBD2EE4C-8B91-43EA-B499-17FDA45B84DF}" destId="{452E9038-32A7-48B6-9767-782B371DB851}" srcOrd="1" destOrd="0" presId="urn:microsoft.com/office/officeart/2005/8/layout/vProcess5"/>
    <dgm:cxn modelId="{2CD71F47-65A2-4D40-843E-067B1F28292E}" srcId="{9CDD7788-FEF6-47BB-A659-F13B6936E60A}" destId="{B1A29ABA-3E0E-47E5-A745-C31F93C1B8D3}" srcOrd="0" destOrd="0" parTransId="{3F4356EF-EE54-4F04-8040-1BE25503FB36}" sibTransId="{81512C16-4630-4CBF-BCE2-1A1669131E79}"/>
    <dgm:cxn modelId="{44B16EBC-8F47-468B-A54A-5A7CC1D6CB90}" type="presOf" srcId="{B1A29ABA-3E0E-47E5-A745-C31F93C1B8D3}" destId="{42C81523-5964-4FD8-A55F-1C7877A2F95B}" srcOrd="1" destOrd="1" presId="urn:microsoft.com/office/officeart/2005/8/layout/vProcess5"/>
    <dgm:cxn modelId="{AF0C65E2-C0BE-4C7B-B5BA-25A67483E2A7}" type="presOf" srcId="{9CDD7788-FEF6-47BB-A659-F13B6936E60A}" destId="{6E83BD07-3059-47CC-A4E5-755A1F75FE6F}" srcOrd="0" destOrd="0" presId="urn:microsoft.com/office/officeart/2005/8/layout/vProcess5"/>
    <dgm:cxn modelId="{4D0C4720-8021-420F-A56F-D8F16138C866}" type="presOf" srcId="{26DAD5D2-69FB-4674-914F-A81D46AC7BD0}" destId="{6E582120-C66B-416F-9E39-0CAE263A52B2}" srcOrd="0" destOrd="0" presId="urn:microsoft.com/office/officeart/2005/8/layout/vProcess5"/>
    <dgm:cxn modelId="{39405627-8F23-4742-BD6B-D74662019F6F}" type="presOf" srcId="{B1A29ABA-3E0E-47E5-A745-C31F93C1B8D3}" destId="{6E83BD07-3059-47CC-A4E5-755A1F75FE6F}" srcOrd="0" destOrd="1" presId="urn:microsoft.com/office/officeart/2005/8/layout/vProcess5"/>
    <dgm:cxn modelId="{17B8AB10-4A1D-46F2-8D4F-C9ED05666BA1}" srcId="{6BBF388F-8A02-478B-84F6-AA1C858D4FF9}" destId="{9CDD7788-FEF6-47BB-A659-F13B6936E60A}" srcOrd="1" destOrd="0" parTransId="{E1A7E082-4885-4F05-A454-41C385A9C4E8}" sibTransId="{80E27015-A0C5-426F-86A3-B4F186A6E748}"/>
    <dgm:cxn modelId="{7B56BB82-8F4B-482D-9BA6-E1218C1F9476}" type="presOf" srcId="{6BBF388F-8A02-478B-84F6-AA1C858D4FF9}" destId="{2FB67E4B-4BFC-490E-996F-E0C74298842F}" srcOrd="0" destOrd="0" presId="urn:microsoft.com/office/officeart/2005/8/layout/vProcess5"/>
    <dgm:cxn modelId="{454CE57C-E591-4EE1-9B06-8F90D4B85B93}" type="presOf" srcId="{638915EB-5E65-41C8-9503-E39DEFC80D26}" destId="{42C81523-5964-4FD8-A55F-1C7877A2F95B}" srcOrd="1" destOrd="2" presId="urn:microsoft.com/office/officeart/2005/8/layout/vProcess5"/>
    <dgm:cxn modelId="{C68DB4F0-CD1B-4CD1-98BC-496647041D12}" type="presOf" srcId="{1B5CDB64-F1DA-4FDF-B97C-152014C90F64}" destId="{6E83BD07-3059-47CC-A4E5-755A1F75FE6F}" srcOrd="0" destOrd="3" presId="urn:microsoft.com/office/officeart/2005/8/layout/vProcess5"/>
    <dgm:cxn modelId="{EB7B6CCE-2B24-420C-B44A-C250A8079BF3}" type="presOf" srcId="{1B5CDB64-F1DA-4FDF-B97C-152014C90F64}" destId="{42C81523-5964-4FD8-A55F-1C7877A2F95B}" srcOrd="1" destOrd="3" presId="urn:microsoft.com/office/officeart/2005/8/layout/vProcess5"/>
    <dgm:cxn modelId="{B4D46352-CA72-4306-9E29-DB379071CD79}" type="presOf" srcId="{9CDD7788-FEF6-47BB-A659-F13B6936E60A}" destId="{42C81523-5964-4FD8-A55F-1C7877A2F95B}" srcOrd="1" destOrd="0" presId="urn:microsoft.com/office/officeart/2005/8/layout/vProcess5"/>
    <dgm:cxn modelId="{73F8D3AB-7145-41CE-9613-A0F2C460540C}" type="presOf" srcId="{638915EB-5E65-41C8-9503-E39DEFC80D26}" destId="{6E83BD07-3059-47CC-A4E5-755A1F75FE6F}" srcOrd="0" destOrd="2" presId="urn:microsoft.com/office/officeart/2005/8/layout/vProcess5"/>
    <dgm:cxn modelId="{0D4D0A9C-CD86-409E-AB41-705FBE5ECA3A}" type="presOf" srcId="{DBD2EE4C-8B91-43EA-B499-17FDA45B84DF}" destId="{326E5FD6-647A-4CF3-9D70-103C94612375}" srcOrd="0" destOrd="0" presId="urn:microsoft.com/office/officeart/2005/8/layout/vProcess5"/>
    <dgm:cxn modelId="{FD772547-077E-4A5B-8E99-900A780D4ED0}" srcId="{9CDD7788-FEF6-47BB-A659-F13B6936E60A}" destId="{638915EB-5E65-41C8-9503-E39DEFC80D26}" srcOrd="1" destOrd="0" parTransId="{745A6E7C-4853-45C8-ABCC-AFAA5C9F3844}" sibTransId="{BDB14F05-9367-4355-B744-FD73035B3F38}"/>
    <dgm:cxn modelId="{EAAD6AE6-638A-48F1-BFE5-3AC9F7AD5DA2}" srcId="{6BBF388F-8A02-478B-84F6-AA1C858D4FF9}" destId="{DBD2EE4C-8B91-43EA-B499-17FDA45B84DF}" srcOrd="0" destOrd="0" parTransId="{1A22ADBC-5883-4F23-A8E2-C2469F6F5F8A}" sibTransId="{26DAD5D2-69FB-4674-914F-A81D46AC7BD0}"/>
    <dgm:cxn modelId="{421D6E73-B2A3-443A-A3B0-3E1CD36335A3}" srcId="{9CDD7788-FEF6-47BB-A659-F13B6936E60A}" destId="{1B5CDB64-F1DA-4FDF-B97C-152014C90F64}" srcOrd="2" destOrd="0" parTransId="{0C5054C4-E7D9-4300-8FD8-A004319BD451}" sibTransId="{5B65CF95-C61D-4EDE-8546-C7164AFCC686}"/>
    <dgm:cxn modelId="{CCB5B4D1-9819-4152-8360-BA9A3E0DAAD9}" type="presParOf" srcId="{2FB67E4B-4BFC-490E-996F-E0C74298842F}" destId="{8F63B342-150D-4D2F-BF05-42941B319DC1}" srcOrd="0" destOrd="0" presId="urn:microsoft.com/office/officeart/2005/8/layout/vProcess5"/>
    <dgm:cxn modelId="{7D222E84-6E1D-4D03-B779-D62E88717B33}" type="presParOf" srcId="{2FB67E4B-4BFC-490E-996F-E0C74298842F}" destId="{326E5FD6-647A-4CF3-9D70-103C94612375}" srcOrd="1" destOrd="0" presId="urn:microsoft.com/office/officeart/2005/8/layout/vProcess5"/>
    <dgm:cxn modelId="{B94C9AB5-4F02-4AB2-BE32-956B3A7F1093}" type="presParOf" srcId="{2FB67E4B-4BFC-490E-996F-E0C74298842F}" destId="{6E83BD07-3059-47CC-A4E5-755A1F75FE6F}" srcOrd="2" destOrd="0" presId="urn:microsoft.com/office/officeart/2005/8/layout/vProcess5"/>
    <dgm:cxn modelId="{605A888F-3490-4676-91BF-D109FDDBB5D7}" type="presParOf" srcId="{2FB67E4B-4BFC-490E-996F-E0C74298842F}" destId="{6E582120-C66B-416F-9E39-0CAE263A52B2}" srcOrd="3" destOrd="0" presId="urn:microsoft.com/office/officeart/2005/8/layout/vProcess5"/>
    <dgm:cxn modelId="{046229E5-E18E-41C8-9025-BC710BB76DD0}" type="presParOf" srcId="{2FB67E4B-4BFC-490E-996F-E0C74298842F}" destId="{452E9038-32A7-48B6-9767-782B371DB851}" srcOrd="4" destOrd="0" presId="urn:microsoft.com/office/officeart/2005/8/layout/vProcess5"/>
    <dgm:cxn modelId="{123D9B57-0BCB-46B4-AC10-E8642E4A3BEB}" type="presParOf" srcId="{2FB67E4B-4BFC-490E-996F-E0C74298842F}" destId="{42C81523-5964-4FD8-A55F-1C7877A2F95B}"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5993E80-BFD2-4613-AB5D-5674CB228A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0A9C888-72A2-4EF0-B34F-B23E497674A8}">
      <dgm:prSet>
        <dgm:style>
          <a:lnRef idx="1">
            <a:schemeClr val="accent6"/>
          </a:lnRef>
          <a:fillRef idx="3">
            <a:schemeClr val="accent6"/>
          </a:fillRef>
          <a:effectRef idx="2">
            <a:schemeClr val="accent6"/>
          </a:effectRef>
          <a:fontRef idx="minor">
            <a:schemeClr val="lt1"/>
          </a:fontRef>
        </dgm:style>
      </dgm:prSet>
      <dgm:spPr>
        <a:scene3d>
          <a:camera prst="orthographicFront"/>
          <a:lightRig rig="threePt" dir="t"/>
        </a:scene3d>
        <a:sp3d>
          <a:bevelT/>
        </a:sp3d>
      </dgm:spPr>
      <dgm:t>
        <a:bodyPr/>
        <a:lstStyle/>
        <a:p>
          <a:pPr rtl="0"/>
          <a:r>
            <a:rPr lang="en-US" dirty="0" smtClean="0"/>
            <a:t>Chancre increases the risk of HIV </a:t>
          </a:r>
          <a:endParaRPr lang="en-US" dirty="0"/>
        </a:p>
      </dgm:t>
    </dgm:pt>
    <dgm:pt modelId="{D42B2100-6687-46F2-8AF2-8F9DA3944F0A}" type="parTrans" cxnId="{93684120-CDF8-45DE-BB3E-3CE058392654}">
      <dgm:prSet/>
      <dgm:spPr/>
      <dgm:t>
        <a:bodyPr/>
        <a:lstStyle/>
        <a:p>
          <a:endParaRPr lang="en-US"/>
        </a:p>
      </dgm:t>
    </dgm:pt>
    <dgm:pt modelId="{2ED9E696-7645-4966-9FEA-A28BECCCB2B5}" type="sibTrans" cxnId="{93684120-CDF8-45DE-BB3E-3CE058392654}">
      <dgm:prSet/>
      <dgm:spPr/>
      <dgm:t>
        <a:bodyPr/>
        <a:lstStyle/>
        <a:p>
          <a:endParaRPr lang="en-US"/>
        </a:p>
      </dgm:t>
    </dgm:pt>
    <dgm:pt modelId="{F0F1DE95-351A-49B6-8EA4-BFF5E0CF013E}">
      <dgm:prSet/>
      <dgm:spPr>
        <a:solidFill>
          <a:srgbClr val="006699">
            <a:alpha val="90000"/>
          </a:srgbClr>
        </a:solidFill>
        <a:ln>
          <a:noFill/>
        </a:ln>
        <a:effectLst/>
        <a:scene3d>
          <a:camera prst="orthographicFront">
            <a:rot lat="0" lon="0" rev="0"/>
          </a:camera>
          <a:lightRig rig="contrasting" dir="t">
            <a:rot lat="0" lon="0" rev="7800000"/>
          </a:lightRig>
        </a:scene3d>
        <a:sp3d>
          <a:bevelT w="139700" h="139700"/>
        </a:sp3d>
      </dgm:spPr>
      <dgm:t>
        <a:bodyPr/>
        <a:lstStyle/>
        <a:p>
          <a:pPr rtl="0"/>
          <a:endParaRPr lang="en-US" dirty="0"/>
        </a:p>
      </dgm:t>
    </dgm:pt>
    <dgm:pt modelId="{3989D7D6-5630-4AF6-B726-E80860997474}" type="parTrans" cxnId="{17CC6D27-D897-4D4A-8C30-E5959A0C8059}">
      <dgm:prSet/>
      <dgm:spPr/>
      <dgm:t>
        <a:bodyPr/>
        <a:lstStyle/>
        <a:p>
          <a:endParaRPr lang="en-US"/>
        </a:p>
      </dgm:t>
    </dgm:pt>
    <dgm:pt modelId="{584F197B-CDAA-4F46-85B1-6D5CA9ECA047}" type="sibTrans" cxnId="{17CC6D27-D897-4D4A-8C30-E5959A0C8059}">
      <dgm:prSet/>
      <dgm:spPr/>
      <dgm:t>
        <a:bodyPr/>
        <a:lstStyle/>
        <a:p>
          <a:endParaRPr lang="en-US"/>
        </a:p>
      </dgm:t>
    </dgm:pt>
    <dgm:pt modelId="{C47467E0-8536-4E9F-B055-62007117A38D}">
      <dgm:prSet/>
      <dgm:spPr>
        <a:solidFill>
          <a:srgbClr val="006699">
            <a:alpha val="90000"/>
          </a:srgbClr>
        </a:solidFill>
        <a:ln>
          <a:noFill/>
        </a:ln>
        <a:effectLst/>
        <a:scene3d>
          <a:camera prst="orthographicFront">
            <a:rot lat="0" lon="0" rev="0"/>
          </a:camera>
          <a:lightRig rig="contrasting" dir="t">
            <a:rot lat="0" lon="0" rev="7800000"/>
          </a:lightRig>
        </a:scene3d>
        <a:sp3d>
          <a:bevelT w="139700" h="139700"/>
        </a:sp3d>
      </dgm:spPr>
      <dgm:t>
        <a:bodyPr/>
        <a:lstStyle/>
        <a:p>
          <a:pPr rtl="0"/>
          <a:r>
            <a:rPr lang="en-US" dirty="0" smtClean="0"/>
            <a:t>In recent outbreaks, rates of co-infection ranged from 20%–70% </a:t>
          </a:r>
          <a:endParaRPr lang="en-US" dirty="0"/>
        </a:p>
      </dgm:t>
    </dgm:pt>
    <dgm:pt modelId="{06EFD1E6-082B-4022-A3FD-12BA7840606C}" type="parTrans" cxnId="{9656AF1C-226B-4B24-9C7A-FF53E068088D}">
      <dgm:prSet/>
      <dgm:spPr/>
      <dgm:t>
        <a:bodyPr/>
        <a:lstStyle/>
        <a:p>
          <a:endParaRPr lang="en-US"/>
        </a:p>
      </dgm:t>
    </dgm:pt>
    <dgm:pt modelId="{9F9F4179-A03C-473F-A1CE-C123BB027CBD}" type="sibTrans" cxnId="{9656AF1C-226B-4B24-9C7A-FF53E068088D}">
      <dgm:prSet/>
      <dgm:spPr/>
      <dgm:t>
        <a:bodyPr/>
        <a:lstStyle/>
        <a:p>
          <a:endParaRPr lang="en-US"/>
        </a:p>
      </dgm:t>
    </dgm:pt>
    <dgm:pt modelId="{6AB66726-7DD4-4947-B484-6CA418E33ABC}" type="pres">
      <dgm:prSet presAssocID="{55993E80-BFD2-4613-AB5D-5674CB228ACD}" presName="Name0" presStyleCnt="0">
        <dgm:presLayoutVars>
          <dgm:dir/>
          <dgm:animLvl val="lvl"/>
          <dgm:resizeHandles val="exact"/>
        </dgm:presLayoutVars>
      </dgm:prSet>
      <dgm:spPr/>
      <dgm:t>
        <a:bodyPr/>
        <a:lstStyle/>
        <a:p>
          <a:endParaRPr lang="en-US"/>
        </a:p>
      </dgm:t>
    </dgm:pt>
    <dgm:pt modelId="{B9369550-D772-4202-A1CB-B5C78701D689}" type="pres">
      <dgm:prSet presAssocID="{F0A9C888-72A2-4EF0-B34F-B23E497674A8}" presName="composite" presStyleCnt="0"/>
      <dgm:spPr/>
    </dgm:pt>
    <dgm:pt modelId="{5BDCD1EA-83A6-4BD7-A144-C7654648ADD4}" type="pres">
      <dgm:prSet presAssocID="{F0A9C888-72A2-4EF0-B34F-B23E497674A8}" presName="parTx" presStyleLbl="alignNode1" presStyleIdx="0" presStyleCnt="1">
        <dgm:presLayoutVars>
          <dgm:chMax val="0"/>
          <dgm:chPref val="0"/>
          <dgm:bulletEnabled val="1"/>
        </dgm:presLayoutVars>
      </dgm:prSet>
      <dgm:spPr/>
      <dgm:t>
        <a:bodyPr/>
        <a:lstStyle/>
        <a:p>
          <a:endParaRPr lang="en-US"/>
        </a:p>
      </dgm:t>
    </dgm:pt>
    <dgm:pt modelId="{B3C7264C-5FDB-4E4F-A6E2-8F007A355B10}" type="pres">
      <dgm:prSet presAssocID="{F0A9C888-72A2-4EF0-B34F-B23E497674A8}" presName="desTx" presStyleLbl="alignAccFollowNode1" presStyleIdx="0" presStyleCnt="1" custScaleY="94389">
        <dgm:presLayoutVars>
          <dgm:bulletEnabled val="1"/>
        </dgm:presLayoutVars>
      </dgm:prSet>
      <dgm:spPr/>
      <dgm:t>
        <a:bodyPr/>
        <a:lstStyle/>
        <a:p>
          <a:endParaRPr lang="en-US"/>
        </a:p>
      </dgm:t>
    </dgm:pt>
  </dgm:ptLst>
  <dgm:cxnLst>
    <dgm:cxn modelId="{6E2EC471-2B82-4B29-8772-2FC1D12539FF}" type="presOf" srcId="{55993E80-BFD2-4613-AB5D-5674CB228ACD}" destId="{6AB66726-7DD4-4947-B484-6CA418E33ABC}" srcOrd="0" destOrd="0" presId="urn:microsoft.com/office/officeart/2005/8/layout/hList1"/>
    <dgm:cxn modelId="{9656AF1C-226B-4B24-9C7A-FF53E068088D}" srcId="{F0A9C888-72A2-4EF0-B34F-B23E497674A8}" destId="{C47467E0-8536-4E9F-B055-62007117A38D}" srcOrd="1" destOrd="0" parTransId="{06EFD1E6-082B-4022-A3FD-12BA7840606C}" sibTransId="{9F9F4179-A03C-473F-A1CE-C123BB027CBD}"/>
    <dgm:cxn modelId="{177CA39C-A6DE-4E6E-8C6B-269BF07C8822}" type="presOf" srcId="{F0F1DE95-351A-49B6-8EA4-BFF5E0CF013E}" destId="{B3C7264C-5FDB-4E4F-A6E2-8F007A355B10}" srcOrd="0" destOrd="0" presId="urn:microsoft.com/office/officeart/2005/8/layout/hList1"/>
    <dgm:cxn modelId="{BF4FE424-D747-486F-9B5D-EF001133971C}" type="presOf" srcId="{F0A9C888-72A2-4EF0-B34F-B23E497674A8}" destId="{5BDCD1EA-83A6-4BD7-A144-C7654648ADD4}" srcOrd="0" destOrd="0" presId="urn:microsoft.com/office/officeart/2005/8/layout/hList1"/>
    <dgm:cxn modelId="{93684120-CDF8-45DE-BB3E-3CE058392654}" srcId="{55993E80-BFD2-4613-AB5D-5674CB228ACD}" destId="{F0A9C888-72A2-4EF0-B34F-B23E497674A8}" srcOrd="0" destOrd="0" parTransId="{D42B2100-6687-46F2-8AF2-8F9DA3944F0A}" sibTransId="{2ED9E696-7645-4966-9FEA-A28BECCCB2B5}"/>
    <dgm:cxn modelId="{17CC6D27-D897-4D4A-8C30-E5959A0C8059}" srcId="{F0A9C888-72A2-4EF0-B34F-B23E497674A8}" destId="{F0F1DE95-351A-49B6-8EA4-BFF5E0CF013E}" srcOrd="0" destOrd="0" parTransId="{3989D7D6-5630-4AF6-B726-E80860997474}" sibTransId="{584F197B-CDAA-4F46-85B1-6D5CA9ECA047}"/>
    <dgm:cxn modelId="{78BD1313-B74A-46C0-8AF0-673766129F7C}" type="presOf" srcId="{C47467E0-8536-4E9F-B055-62007117A38D}" destId="{B3C7264C-5FDB-4E4F-A6E2-8F007A355B10}" srcOrd="0" destOrd="1" presId="urn:microsoft.com/office/officeart/2005/8/layout/hList1"/>
    <dgm:cxn modelId="{C9BB3062-115A-494B-B2B5-CD4C3BC469CD}" type="presParOf" srcId="{6AB66726-7DD4-4947-B484-6CA418E33ABC}" destId="{B9369550-D772-4202-A1CB-B5C78701D689}" srcOrd="0" destOrd="0" presId="urn:microsoft.com/office/officeart/2005/8/layout/hList1"/>
    <dgm:cxn modelId="{67FB0FB1-607C-4379-84E4-EB69E89418EB}" type="presParOf" srcId="{B9369550-D772-4202-A1CB-B5C78701D689}" destId="{5BDCD1EA-83A6-4BD7-A144-C7654648ADD4}" srcOrd="0" destOrd="0" presId="urn:microsoft.com/office/officeart/2005/8/layout/hList1"/>
    <dgm:cxn modelId="{1BD37F2D-4BAF-478F-99D0-8B1EE2BA198C}" type="presParOf" srcId="{B9369550-D772-4202-A1CB-B5C78701D689}" destId="{B3C7264C-5FDB-4E4F-A6E2-8F007A355B1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7125957-5D1F-4F89-AF22-23427F6E48C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78F9DCAA-A1E8-42E2-A235-54C961CC3DBC}">
      <dgm:prSet phldrT="[Text]">
        <dgm:style>
          <a:lnRef idx="1">
            <a:schemeClr val="accent6"/>
          </a:lnRef>
          <a:fillRef idx="3">
            <a:schemeClr val="accent6"/>
          </a:fillRef>
          <a:effectRef idx="2">
            <a:schemeClr val="accent6"/>
          </a:effectRef>
          <a:fontRef idx="minor">
            <a:schemeClr val="lt1"/>
          </a:fontRef>
        </dgm:style>
      </dgm:prSet>
      <dgm:spPr>
        <a:scene3d>
          <a:camera prst="orthographicFront"/>
          <a:lightRig rig="threePt" dir="t"/>
        </a:scene3d>
        <a:sp3d>
          <a:bevelT/>
        </a:sp3d>
      </dgm:spPr>
      <dgm:t>
        <a:bodyPr/>
        <a:lstStyle/>
        <a:p>
          <a:r>
            <a:rPr lang="en-US" dirty="0" smtClean="0"/>
            <a:t>Classical</a:t>
          </a:r>
          <a:r>
            <a:rPr lang="en-US" baseline="0" dirty="0" smtClean="0"/>
            <a:t> Testing</a:t>
          </a:r>
          <a:endParaRPr lang="en-US" dirty="0"/>
        </a:p>
      </dgm:t>
    </dgm:pt>
    <dgm:pt modelId="{62617BE6-20ED-4925-AEB1-E9F42420FF47}" type="parTrans" cxnId="{30A2B8B7-DFE8-4F23-93E9-2EB98629055D}">
      <dgm:prSet/>
      <dgm:spPr/>
      <dgm:t>
        <a:bodyPr/>
        <a:lstStyle/>
        <a:p>
          <a:endParaRPr lang="en-US"/>
        </a:p>
      </dgm:t>
    </dgm:pt>
    <dgm:pt modelId="{9460120D-162E-4762-AD85-6FDEB82A5DDB}" type="sibTrans" cxnId="{30A2B8B7-DFE8-4F23-93E9-2EB98629055D}">
      <dgm:prSet/>
      <dgm:spPr/>
      <dgm:t>
        <a:bodyPr/>
        <a:lstStyle/>
        <a:p>
          <a:endParaRPr lang="en-US"/>
        </a:p>
      </dgm:t>
    </dgm:pt>
    <dgm:pt modelId="{55F0F0E7-59F9-4320-976F-0F0929901533}">
      <dgm:prSet phldrT="[Text]"/>
      <dgm:spPr>
        <a:solidFill>
          <a:srgbClr val="006699"/>
        </a:solidFill>
        <a:scene3d>
          <a:camera prst="orthographicFront"/>
          <a:lightRig rig="threePt" dir="t"/>
        </a:scene3d>
        <a:sp3d>
          <a:bevelT/>
        </a:sp3d>
      </dgm:spPr>
      <dgm:t>
        <a:bodyPr/>
        <a:lstStyle/>
        <a:p>
          <a:r>
            <a:rPr lang="en-US" b="1" dirty="0" smtClean="0">
              <a:solidFill>
                <a:srgbClr val="92D050"/>
              </a:solidFill>
              <a:latin typeface="Arial"/>
              <a:cs typeface="Arial"/>
            </a:rPr>
            <a:t>1</a:t>
          </a:r>
          <a:r>
            <a:rPr lang="en-US" b="1" baseline="30000" dirty="0" smtClean="0">
              <a:solidFill>
                <a:srgbClr val="92D050"/>
              </a:solidFill>
              <a:latin typeface="Arial"/>
              <a:cs typeface="Arial"/>
            </a:rPr>
            <a:t>st</a:t>
          </a:r>
          <a:r>
            <a:rPr lang="en-US" b="1" dirty="0" smtClean="0">
              <a:solidFill>
                <a:srgbClr val="92D050"/>
              </a:solidFill>
              <a:latin typeface="Arial"/>
              <a:cs typeface="Arial"/>
            </a:rPr>
            <a:t> </a:t>
          </a:r>
        </a:p>
        <a:p>
          <a:r>
            <a:rPr lang="en-US" dirty="0" smtClean="0"/>
            <a:t>Non-</a:t>
          </a:r>
          <a:r>
            <a:rPr lang="en-US" dirty="0" err="1" smtClean="0"/>
            <a:t>treponemal</a:t>
          </a:r>
          <a:endParaRPr lang="en-US" dirty="0" smtClean="0"/>
        </a:p>
        <a:p>
          <a:r>
            <a:rPr lang="en-US" dirty="0" smtClean="0"/>
            <a:t>- RPR</a:t>
          </a:r>
        </a:p>
        <a:p>
          <a:r>
            <a:rPr lang="en-US" dirty="0" smtClean="0"/>
            <a:t>- VDRL</a:t>
          </a:r>
        </a:p>
      </dgm:t>
    </dgm:pt>
    <dgm:pt modelId="{03533ECD-D03F-40C0-8F81-049FA8B86D6F}" type="parTrans" cxnId="{EA3360C1-7B1A-4E1B-A959-E669BE599C2C}">
      <dgm:prSet/>
      <dgm:spPr/>
      <dgm:t>
        <a:bodyPr/>
        <a:lstStyle/>
        <a:p>
          <a:endParaRPr lang="en-US"/>
        </a:p>
      </dgm:t>
    </dgm:pt>
    <dgm:pt modelId="{13628BE2-A9E8-4FE2-8818-6B2CA86A714A}" type="sibTrans" cxnId="{EA3360C1-7B1A-4E1B-A959-E669BE599C2C}">
      <dgm:prSet/>
      <dgm:spPr/>
      <dgm:t>
        <a:bodyPr/>
        <a:lstStyle/>
        <a:p>
          <a:endParaRPr lang="en-US"/>
        </a:p>
      </dgm:t>
    </dgm:pt>
    <dgm:pt modelId="{B50D0AE5-BD7C-4AAD-AEC5-CD04617DB608}">
      <dgm:prSet phldrT="[Text]"/>
      <dgm:spPr>
        <a:solidFill>
          <a:srgbClr val="006699"/>
        </a:solidFill>
        <a:scene3d>
          <a:camera prst="orthographicFront"/>
          <a:lightRig rig="threePt" dir="t"/>
        </a:scene3d>
        <a:sp3d>
          <a:bevelT/>
        </a:sp3d>
      </dgm:spPr>
      <dgm:t>
        <a:bodyPr/>
        <a:lstStyle/>
        <a:p>
          <a:r>
            <a:rPr lang="en-US" b="1" dirty="0" smtClean="0">
              <a:solidFill>
                <a:srgbClr val="92D050"/>
              </a:solidFill>
            </a:rPr>
            <a:t>2</a:t>
          </a:r>
          <a:r>
            <a:rPr lang="en-US" b="1" baseline="30000" dirty="0" smtClean="0">
              <a:solidFill>
                <a:srgbClr val="92D050"/>
              </a:solidFill>
            </a:rPr>
            <a:t>nd</a:t>
          </a:r>
          <a:r>
            <a:rPr lang="en-US" dirty="0" smtClean="0">
              <a:solidFill>
                <a:srgbClr val="92D050"/>
              </a:solidFill>
            </a:rPr>
            <a:t> </a:t>
          </a:r>
          <a:r>
            <a:rPr lang="en-US" dirty="0" err="1" smtClean="0"/>
            <a:t>Treponemal</a:t>
          </a:r>
          <a:r>
            <a:rPr lang="en-US" dirty="0" smtClean="0"/>
            <a:t> test</a:t>
          </a:r>
        </a:p>
        <a:p>
          <a:r>
            <a:rPr lang="en-US" dirty="0" smtClean="0"/>
            <a:t>- TPPA</a:t>
          </a:r>
        </a:p>
        <a:p>
          <a:r>
            <a:rPr lang="en-US" dirty="0" smtClean="0"/>
            <a:t>- FTA</a:t>
          </a:r>
          <a:endParaRPr lang="en-US" dirty="0"/>
        </a:p>
      </dgm:t>
    </dgm:pt>
    <dgm:pt modelId="{A8E1EDF1-BDDF-41D4-A6A4-9BDC053F3919}" type="parTrans" cxnId="{F7539B55-522C-4A13-BA68-C873F8EE5D3C}">
      <dgm:prSet/>
      <dgm:spPr/>
      <dgm:t>
        <a:bodyPr/>
        <a:lstStyle/>
        <a:p>
          <a:endParaRPr lang="en-US"/>
        </a:p>
      </dgm:t>
    </dgm:pt>
    <dgm:pt modelId="{3758890A-DBAE-4123-A34B-C0A982EF23F4}" type="sibTrans" cxnId="{F7539B55-522C-4A13-BA68-C873F8EE5D3C}">
      <dgm:prSet/>
      <dgm:spPr/>
      <dgm:t>
        <a:bodyPr/>
        <a:lstStyle/>
        <a:p>
          <a:endParaRPr lang="en-US"/>
        </a:p>
      </dgm:t>
    </dgm:pt>
    <dgm:pt modelId="{A41C5E35-3BC9-4A12-A73F-1A3AB4AFBF50}">
      <dgm:prSet/>
      <dgm:spPr/>
      <dgm:t>
        <a:bodyPr/>
        <a:lstStyle/>
        <a:p>
          <a:endParaRPr lang="en-US" dirty="0"/>
        </a:p>
      </dgm:t>
    </dgm:pt>
    <dgm:pt modelId="{B552FC2B-A40C-4906-92A7-A672EC5D201B}" type="parTrans" cxnId="{8AFF4051-F44F-4899-BF1A-C8B195FC0F34}">
      <dgm:prSet/>
      <dgm:spPr/>
      <dgm:t>
        <a:bodyPr/>
        <a:lstStyle/>
        <a:p>
          <a:endParaRPr lang="en-US"/>
        </a:p>
      </dgm:t>
    </dgm:pt>
    <dgm:pt modelId="{0E95883F-9196-4243-968B-30F762EF88A8}" type="sibTrans" cxnId="{8AFF4051-F44F-4899-BF1A-C8B195FC0F34}">
      <dgm:prSet/>
      <dgm:spPr/>
      <dgm:t>
        <a:bodyPr/>
        <a:lstStyle/>
        <a:p>
          <a:endParaRPr lang="en-US"/>
        </a:p>
      </dgm:t>
    </dgm:pt>
    <dgm:pt modelId="{B671FDA8-1807-49CF-A3A9-4454D6C0564E}" type="pres">
      <dgm:prSet presAssocID="{B7125957-5D1F-4F89-AF22-23427F6E48C4}" presName="composite" presStyleCnt="0">
        <dgm:presLayoutVars>
          <dgm:chMax val="1"/>
          <dgm:dir/>
          <dgm:resizeHandles val="exact"/>
        </dgm:presLayoutVars>
      </dgm:prSet>
      <dgm:spPr/>
      <dgm:t>
        <a:bodyPr/>
        <a:lstStyle/>
        <a:p>
          <a:endParaRPr lang="en-US"/>
        </a:p>
      </dgm:t>
    </dgm:pt>
    <dgm:pt modelId="{721D8438-42BC-48C0-B0BA-63F0DC005AAF}" type="pres">
      <dgm:prSet presAssocID="{78F9DCAA-A1E8-42E2-A235-54C961CC3DBC}" presName="roof" presStyleLbl="dkBgShp" presStyleIdx="0" presStyleCnt="2" custLinFactNeighborX="-1961"/>
      <dgm:spPr/>
      <dgm:t>
        <a:bodyPr/>
        <a:lstStyle/>
        <a:p>
          <a:endParaRPr lang="en-US"/>
        </a:p>
      </dgm:t>
    </dgm:pt>
    <dgm:pt modelId="{09AFC758-FF4C-4B67-9837-7507DFE0C5C0}" type="pres">
      <dgm:prSet presAssocID="{78F9DCAA-A1E8-42E2-A235-54C961CC3DBC}" presName="pillars" presStyleCnt="0"/>
      <dgm:spPr/>
    </dgm:pt>
    <dgm:pt modelId="{D63BDAA3-CBB7-4FA6-B506-A2CFF197B1BB}" type="pres">
      <dgm:prSet presAssocID="{78F9DCAA-A1E8-42E2-A235-54C961CC3DBC}" presName="pillar1" presStyleLbl="node1" presStyleIdx="0" presStyleCnt="2">
        <dgm:presLayoutVars>
          <dgm:bulletEnabled val="1"/>
        </dgm:presLayoutVars>
      </dgm:prSet>
      <dgm:spPr/>
      <dgm:t>
        <a:bodyPr/>
        <a:lstStyle/>
        <a:p>
          <a:endParaRPr lang="en-US"/>
        </a:p>
      </dgm:t>
    </dgm:pt>
    <dgm:pt modelId="{0BB06DE4-6E1B-4B7B-9184-CAE7F7FB99D6}" type="pres">
      <dgm:prSet presAssocID="{B50D0AE5-BD7C-4AAD-AEC5-CD04617DB608}" presName="pillarX" presStyleLbl="node1" presStyleIdx="1" presStyleCnt="2">
        <dgm:presLayoutVars>
          <dgm:bulletEnabled val="1"/>
        </dgm:presLayoutVars>
      </dgm:prSet>
      <dgm:spPr/>
      <dgm:t>
        <a:bodyPr/>
        <a:lstStyle/>
        <a:p>
          <a:endParaRPr lang="en-US"/>
        </a:p>
      </dgm:t>
    </dgm:pt>
    <dgm:pt modelId="{EC4B43D0-A61F-495E-86D6-D75826F6D810}" type="pres">
      <dgm:prSet presAssocID="{78F9DCAA-A1E8-42E2-A235-54C961CC3DBC}" presName="base" presStyleLbl="dkBgShp" presStyleIdx="1" presStyleCnt="2">
        <dgm:style>
          <a:lnRef idx="1">
            <a:schemeClr val="accent6"/>
          </a:lnRef>
          <a:fillRef idx="3">
            <a:schemeClr val="accent6"/>
          </a:fillRef>
          <a:effectRef idx="2">
            <a:schemeClr val="accent6"/>
          </a:effectRef>
          <a:fontRef idx="minor">
            <a:schemeClr val="lt1"/>
          </a:fontRef>
        </dgm:style>
      </dgm:prSet>
      <dgm:spPr/>
      <dgm:t>
        <a:bodyPr/>
        <a:lstStyle/>
        <a:p>
          <a:endParaRPr lang="en-US"/>
        </a:p>
      </dgm:t>
    </dgm:pt>
  </dgm:ptLst>
  <dgm:cxnLst>
    <dgm:cxn modelId="{C86858C2-0609-4235-AFAB-68B924130B81}" type="presOf" srcId="{B7125957-5D1F-4F89-AF22-23427F6E48C4}" destId="{B671FDA8-1807-49CF-A3A9-4454D6C0564E}" srcOrd="0" destOrd="0" presId="urn:microsoft.com/office/officeart/2005/8/layout/hList3"/>
    <dgm:cxn modelId="{F7539B55-522C-4A13-BA68-C873F8EE5D3C}" srcId="{78F9DCAA-A1E8-42E2-A235-54C961CC3DBC}" destId="{B50D0AE5-BD7C-4AAD-AEC5-CD04617DB608}" srcOrd="1" destOrd="0" parTransId="{A8E1EDF1-BDDF-41D4-A6A4-9BDC053F3919}" sibTransId="{3758890A-DBAE-4123-A34B-C0A982EF23F4}"/>
    <dgm:cxn modelId="{F8789904-B166-46E7-BAC9-5BD96110C540}" type="presOf" srcId="{B50D0AE5-BD7C-4AAD-AEC5-CD04617DB608}" destId="{0BB06DE4-6E1B-4B7B-9184-CAE7F7FB99D6}" srcOrd="0" destOrd="0" presId="urn:microsoft.com/office/officeart/2005/8/layout/hList3"/>
    <dgm:cxn modelId="{30A2B8B7-DFE8-4F23-93E9-2EB98629055D}" srcId="{B7125957-5D1F-4F89-AF22-23427F6E48C4}" destId="{78F9DCAA-A1E8-42E2-A235-54C961CC3DBC}" srcOrd="0" destOrd="0" parTransId="{62617BE6-20ED-4925-AEB1-E9F42420FF47}" sibTransId="{9460120D-162E-4762-AD85-6FDEB82A5DDB}"/>
    <dgm:cxn modelId="{9EF38E0C-FF7B-41EE-B3C3-5D028AA310B2}" type="presOf" srcId="{78F9DCAA-A1E8-42E2-A235-54C961CC3DBC}" destId="{721D8438-42BC-48C0-B0BA-63F0DC005AAF}" srcOrd="0" destOrd="0" presId="urn:microsoft.com/office/officeart/2005/8/layout/hList3"/>
    <dgm:cxn modelId="{EA3360C1-7B1A-4E1B-A959-E669BE599C2C}" srcId="{78F9DCAA-A1E8-42E2-A235-54C961CC3DBC}" destId="{55F0F0E7-59F9-4320-976F-0F0929901533}" srcOrd="0" destOrd="0" parTransId="{03533ECD-D03F-40C0-8F81-049FA8B86D6F}" sibTransId="{13628BE2-A9E8-4FE2-8818-6B2CA86A714A}"/>
    <dgm:cxn modelId="{52555901-B30B-4C70-8FDD-4F3E33D79A4B}" type="presOf" srcId="{55F0F0E7-59F9-4320-976F-0F0929901533}" destId="{D63BDAA3-CBB7-4FA6-B506-A2CFF197B1BB}" srcOrd="0" destOrd="0" presId="urn:microsoft.com/office/officeart/2005/8/layout/hList3"/>
    <dgm:cxn modelId="{8AFF4051-F44F-4899-BF1A-C8B195FC0F34}" srcId="{B7125957-5D1F-4F89-AF22-23427F6E48C4}" destId="{A41C5E35-3BC9-4A12-A73F-1A3AB4AFBF50}" srcOrd="1" destOrd="0" parTransId="{B552FC2B-A40C-4906-92A7-A672EC5D201B}" sibTransId="{0E95883F-9196-4243-968B-30F762EF88A8}"/>
    <dgm:cxn modelId="{8795941A-4A75-4BCC-9230-7D23EFADFE61}" type="presParOf" srcId="{B671FDA8-1807-49CF-A3A9-4454D6C0564E}" destId="{721D8438-42BC-48C0-B0BA-63F0DC005AAF}" srcOrd="0" destOrd="0" presId="urn:microsoft.com/office/officeart/2005/8/layout/hList3"/>
    <dgm:cxn modelId="{21F0C4B7-B74E-433D-B782-456F0F05288B}" type="presParOf" srcId="{B671FDA8-1807-49CF-A3A9-4454D6C0564E}" destId="{09AFC758-FF4C-4B67-9837-7507DFE0C5C0}" srcOrd="1" destOrd="0" presId="urn:microsoft.com/office/officeart/2005/8/layout/hList3"/>
    <dgm:cxn modelId="{B417612A-A8E3-4841-9CF4-1F6D0889E6AA}" type="presParOf" srcId="{09AFC758-FF4C-4B67-9837-7507DFE0C5C0}" destId="{D63BDAA3-CBB7-4FA6-B506-A2CFF197B1BB}" srcOrd="0" destOrd="0" presId="urn:microsoft.com/office/officeart/2005/8/layout/hList3"/>
    <dgm:cxn modelId="{98589C03-9ED2-4059-8B9A-C5A825DDC970}" type="presParOf" srcId="{09AFC758-FF4C-4B67-9837-7507DFE0C5C0}" destId="{0BB06DE4-6E1B-4B7B-9184-CAE7F7FB99D6}" srcOrd="1" destOrd="0" presId="urn:microsoft.com/office/officeart/2005/8/layout/hList3"/>
    <dgm:cxn modelId="{FC3A87A6-DC9F-435E-93E0-771E392F80CE}" type="presParOf" srcId="{B671FDA8-1807-49CF-A3A9-4454D6C0564E}" destId="{EC4B43D0-A61F-495E-86D6-D75826F6D810}"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7125957-5D1F-4F89-AF22-23427F6E48C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78F9DCAA-A1E8-42E2-A235-54C961CC3DBC}">
      <dgm:prSet phldrT="[Text]">
        <dgm:style>
          <a:lnRef idx="1">
            <a:schemeClr val="accent6"/>
          </a:lnRef>
          <a:fillRef idx="3">
            <a:schemeClr val="accent6"/>
          </a:fillRef>
          <a:effectRef idx="2">
            <a:schemeClr val="accent6"/>
          </a:effectRef>
          <a:fontRef idx="minor">
            <a:schemeClr val="lt1"/>
          </a:fontRef>
        </dgm:style>
      </dgm:prSet>
      <dgm:spPr>
        <a:scene3d>
          <a:camera prst="orthographicFront"/>
          <a:lightRig rig="threePt" dir="t"/>
        </a:scene3d>
        <a:sp3d>
          <a:bevelT/>
        </a:sp3d>
      </dgm:spPr>
      <dgm:t>
        <a:bodyPr/>
        <a:lstStyle/>
        <a:p>
          <a:r>
            <a:rPr lang="en-US" dirty="0" smtClean="0"/>
            <a:t>Emerging Testing</a:t>
          </a:r>
          <a:endParaRPr lang="en-US" dirty="0"/>
        </a:p>
      </dgm:t>
    </dgm:pt>
    <dgm:pt modelId="{62617BE6-20ED-4925-AEB1-E9F42420FF47}" type="parTrans" cxnId="{30A2B8B7-DFE8-4F23-93E9-2EB98629055D}">
      <dgm:prSet/>
      <dgm:spPr/>
      <dgm:t>
        <a:bodyPr/>
        <a:lstStyle/>
        <a:p>
          <a:endParaRPr lang="en-US"/>
        </a:p>
      </dgm:t>
    </dgm:pt>
    <dgm:pt modelId="{9460120D-162E-4762-AD85-6FDEB82A5DDB}" type="sibTrans" cxnId="{30A2B8B7-DFE8-4F23-93E9-2EB98629055D}">
      <dgm:prSet/>
      <dgm:spPr/>
      <dgm:t>
        <a:bodyPr/>
        <a:lstStyle/>
        <a:p>
          <a:endParaRPr lang="en-US"/>
        </a:p>
      </dgm:t>
    </dgm:pt>
    <dgm:pt modelId="{55F0F0E7-59F9-4320-976F-0F0929901533}">
      <dgm:prSet phldrT="[Text]"/>
      <dgm:spPr>
        <a:solidFill>
          <a:srgbClr val="006699"/>
        </a:solidFill>
        <a:scene3d>
          <a:camera prst="orthographicFront"/>
          <a:lightRig rig="threePt" dir="t"/>
        </a:scene3d>
        <a:sp3d>
          <a:bevelT/>
        </a:sp3d>
      </dgm:spPr>
      <dgm:t>
        <a:bodyPr/>
        <a:lstStyle/>
        <a:p>
          <a:r>
            <a:rPr lang="en-US" b="1" i="0" dirty="0" smtClean="0">
              <a:solidFill>
                <a:srgbClr val="92D050"/>
              </a:solidFill>
            </a:rPr>
            <a:t>1</a:t>
          </a:r>
          <a:r>
            <a:rPr lang="en-US" b="1" i="0" baseline="30000" dirty="0" smtClean="0">
              <a:solidFill>
                <a:srgbClr val="92D050"/>
              </a:solidFill>
            </a:rPr>
            <a:t>st</a:t>
          </a:r>
          <a:endParaRPr lang="en-US" b="1" i="0" dirty="0" smtClean="0">
            <a:solidFill>
              <a:srgbClr val="92D050"/>
            </a:solidFill>
          </a:endParaRPr>
        </a:p>
        <a:p>
          <a:r>
            <a:rPr lang="en-US" dirty="0" err="1" smtClean="0"/>
            <a:t>Treponemal</a:t>
          </a:r>
          <a:r>
            <a:rPr lang="en-US" dirty="0" smtClean="0"/>
            <a:t> Test</a:t>
          </a:r>
        </a:p>
        <a:p>
          <a:endParaRPr lang="en-US" dirty="0" smtClean="0"/>
        </a:p>
        <a:p>
          <a:endParaRPr lang="en-US" dirty="0" smtClean="0"/>
        </a:p>
      </dgm:t>
    </dgm:pt>
    <dgm:pt modelId="{03533ECD-D03F-40C0-8F81-049FA8B86D6F}" type="parTrans" cxnId="{EA3360C1-7B1A-4E1B-A959-E669BE599C2C}">
      <dgm:prSet/>
      <dgm:spPr/>
      <dgm:t>
        <a:bodyPr/>
        <a:lstStyle/>
        <a:p>
          <a:endParaRPr lang="en-US"/>
        </a:p>
      </dgm:t>
    </dgm:pt>
    <dgm:pt modelId="{13628BE2-A9E8-4FE2-8818-6B2CA86A714A}" type="sibTrans" cxnId="{EA3360C1-7B1A-4E1B-A959-E669BE599C2C}">
      <dgm:prSet/>
      <dgm:spPr/>
      <dgm:t>
        <a:bodyPr/>
        <a:lstStyle/>
        <a:p>
          <a:endParaRPr lang="en-US"/>
        </a:p>
      </dgm:t>
    </dgm:pt>
    <dgm:pt modelId="{B50D0AE5-BD7C-4AAD-AEC5-CD04617DB608}">
      <dgm:prSet phldrT="[Text]"/>
      <dgm:spPr>
        <a:solidFill>
          <a:srgbClr val="006699"/>
        </a:solidFill>
        <a:scene3d>
          <a:camera prst="orthographicFront"/>
          <a:lightRig rig="threePt" dir="t"/>
        </a:scene3d>
        <a:sp3d>
          <a:bevelT/>
        </a:sp3d>
      </dgm:spPr>
      <dgm:t>
        <a:bodyPr/>
        <a:lstStyle/>
        <a:p>
          <a:r>
            <a:rPr lang="en-US" b="1" dirty="0" smtClean="0">
              <a:solidFill>
                <a:srgbClr val="92D050"/>
              </a:solidFill>
            </a:rPr>
            <a:t>2</a:t>
          </a:r>
          <a:r>
            <a:rPr lang="en-US" b="1" baseline="30000" dirty="0" smtClean="0">
              <a:solidFill>
                <a:srgbClr val="92D050"/>
              </a:solidFill>
            </a:rPr>
            <a:t>nd</a:t>
          </a:r>
          <a:r>
            <a:rPr lang="en-US" b="1" dirty="0" smtClean="0">
              <a:solidFill>
                <a:srgbClr val="92D050"/>
              </a:solidFill>
            </a:rPr>
            <a:t> </a:t>
          </a:r>
        </a:p>
        <a:p>
          <a:r>
            <a:rPr lang="en-US" dirty="0" smtClean="0"/>
            <a:t>Non-</a:t>
          </a:r>
          <a:r>
            <a:rPr lang="en-US" dirty="0" err="1" smtClean="0"/>
            <a:t>treponemal</a:t>
          </a:r>
          <a:r>
            <a:rPr lang="en-US" dirty="0" smtClean="0"/>
            <a:t> test</a:t>
          </a:r>
        </a:p>
        <a:p>
          <a:endParaRPr lang="en-US" dirty="0"/>
        </a:p>
      </dgm:t>
    </dgm:pt>
    <dgm:pt modelId="{A8E1EDF1-BDDF-41D4-A6A4-9BDC053F3919}" type="parTrans" cxnId="{F7539B55-522C-4A13-BA68-C873F8EE5D3C}">
      <dgm:prSet/>
      <dgm:spPr/>
      <dgm:t>
        <a:bodyPr/>
        <a:lstStyle/>
        <a:p>
          <a:endParaRPr lang="en-US"/>
        </a:p>
      </dgm:t>
    </dgm:pt>
    <dgm:pt modelId="{3758890A-DBAE-4123-A34B-C0A982EF23F4}" type="sibTrans" cxnId="{F7539B55-522C-4A13-BA68-C873F8EE5D3C}">
      <dgm:prSet/>
      <dgm:spPr/>
      <dgm:t>
        <a:bodyPr/>
        <a:lstStyle/>
        <a:p>
          <a:endParaRPr lang="en-US"/>
        </a:p>
      </dgm:t>
    </dgm:pt>
    <dgm:pt modelId="{A41C5E35-3BC9-4A12-A73F-1A3AB4AFBF50}">
      <dgm:prSet/>
      <dgm:spPr/>
      <dgm:t>
        <a:bodyPr/>
        <a:lstStyle/>
        <a:p>
          <a:endParaRPr lang="en-US" dirty="0"/>
        </a:p>
      </dgm:t>
    </dgm:pt>
    <dgm:pt modelId="{B552FC2B-A40C-4906-92A7-A672EC5D201B}" type="parTrans" cxnId="{8AFF4051-F44F-4899-BF1A-C8B195FC0F34}">
      <dgm:prSet/>
      <dgm:spPr/>
      <dgm:t>
        <a:bodyPr/>
        <a:lstStyle/>
        <a:p>
          <a:endParaRPr lang="en-US"/>
        </a:p>
      </dgm:t>
    </dgm:pt>
    <dgm:pt modelId="{0E95883F-9196-4243-968B-30F762EF88A8}" type="sibTrans" cxnId="{8AFF4051-F44F-4899-BF1A-C8B195FC0F34}">
      <dgm:prSet/>
      <dgm:spPr/>
      <dgm:t>
        <a:bodyPr/>
        <a:lstStyle/>
        <a:p>
          <a:endParaRPr lang="en-US"/>
        </a:p>
      </dgm:t>
    </dgm:pt>
    <dgm:pt modelId="{B671FDA8-1807-49CF-A3A9-4454D6C0564E}" type="pres">
      <dgm:prSet presAssocID="{B7125957-5D1F-4F89-AF22-23427F6E48C4}" presName="composite" presStyleCnt="0">
        <dgm:presLayoutVars>
          <dgm:chMax val="1"/>
          <dgm:dir/>
          <dgm:resizeHandles val="exact"/>
        </dgm:presLayoutVars>
      </dgm:prSet>
      <dgm:spPr/>
      <dgm:t>
        <a:bodyPr/>
        <a:lstStyle/>
        <a:p>
          <a:endParaRPr lang="en-US"/>
        </a:p>
      </dgm:t>
    </dgm:pt>
    <dgm:pt modelId="{721D8438-42BC-48C0-B0BA-63F0DC005AAF}" type="pres">
      <dgm:prSet presAssocID="{78F9DCAA-A1E8-42E2-A235-54C961CC3DBC}" presName="roof" presStyleLbl="dkBgShp" presStyleIdx="0" presStyleCnt="2"/>
      <dgm:spPr/>
      <dgm:t>
        <a:bodyPr/>
        <a:lstStyle/>
        <a:p>
          <a:endParaRPr lang="en-US"/>
        </a:p>
      </dgm:t>
    </dgm:pt>
    <dgm:pt modelId="{09AFC758-FF4C-4B67-9837-7507DFE0C5C0}" type="pres">
      <dgm:prSet presAssocID="{78F9DCAA-A1E8-42E2-A235-54C961CC3DBC}" presName="pillars" presStyleCnt="0"/>
      <dgm:spPr/>
    </dgm:pt>
    <dgm:pt modelId="{D63BDAA3-CBB7-4FA6-B506-A2CFF197B1BB}" type="pres">
      <dgm:prSet presAssocID="{78F9DCAA-A1E8-42E2-A235-54C961CC3DBC}" presName="pillar1" presStyleLbl="node1" presStyleIdx="0" presStyleCnt="2">
        <dgm:presLayoutVars>
          <dgm:bulletEnabled val="1"/>
        </dgm:presLayoutVars>
      </dgm:prSet>
      <dgm:spPr/>
      <dgm:t>
        <a:bodyPr/>
        <a:lstStyle/>
        <a:p>
          <a:endParaRPr lang="en-US"/>
        </a:p>
      </dgm:t>
    </dgm:pt>
    <dgm:pt modelId="{0BB06DE4-6E1B-4B7B-9184-CAE7F7FB99D6}" type="pres">
      <dgm:prSet presAssocID="{B50D0AE5-BD7C-4AAD-AEC5-CD04617DB608}" presName="pillarX" presStyleLbl="node1" presStyleIdx="1" presStyleCnt="2">
        <dgm:presLayoutVars>
          <dgm:bulletEnabled val="1"/>
        </dgm:presLayoutVars>
      </dgm:prSet>
      <dgm:spPr/>
      <dgm:t>
        <a:bodyPr/>
        <a:lstStyle/>
        <a:p>
          <a:endParaRPr lang="en-US"/>
        </a:p>
      </dgm:t>
    </dgm:pt>
    <dgm:pt modelId="{EC4B43D0-A61F-495E-86D6-D75826F6D810}" type="pres">
      <dgm:prSet presAssocID="{78F9DCAA-A1E8-42E2-A235-54C961CC3DBC}" presName="base" presStyleLbl="dkBgShp" presStyleIdx="1" presStyleCnt="2">
        <dgm:style>
          <a:lnRef idx="1">
            <a:schemeClr val="accent6"/>
          </a:lnRef>
          <a:fillRef idx="3">
            <a:schemeClr val="accent6"/>
          </a:fillRef>
          <a:effectRef idx="2">
            <a:schemeClr val="accent6"/>
          </a:effectRef>
          <a:fontRef idx="minor">
            <a:schemeClr val="lt1"/>
          </a:fontRef>
        </dgm:style>
      </dgm:prSet>
      <dgm:spPr/>
      <dgm:t>
        <a:bodyPr/>
        <a:lstStyle/>
        <a:p>
          <a:endParaRPr lang="en-US"/>
        </a:p>
      </dgm:t>
    </dgm:pt>
  </dgm:ptLst>
  <dgm:cxnLst>
    <dgm:cxn modelId="{F1FC2743-D331-4A96-B19F-066FAB8A6EAA}" type="presOf" srcId="{B7125957-5D1F-4F89-AF22-23427F6E48C4}" destId="{B671FDA8-1807-49CF-A3A9-4454D6C0564E}" srcOrd="0" destOrd="0" presId="urn:microsoft.com/office/officeart/2005/8/layout/hList3"/>
    <dgm:cxn modelId="{827A700F-9FAB-4B7C-B669-15EDB5D748B3}" type="presOf" srcId="{55F0F0E7-59F9-4320-976F-0F0929901533}" destId="{D63BDAA3-CBB7-4FA6-B506-A2CFF197B1BB}" srcOrd="0" destOrd="0" presId="urn:microsoft.com/office/officeart/2005/8/layout/hList3"/>
    <dgm:cxn modelId="{F7539B55-522C-4A13-BA68-C873F8EE5D3C}" srcId="{78F9DCAA-A1E8-42E2-A235-54C961CC3DBC}" destId="{B50D0AE5-BD7C-4AAD-AEC5-CD04617DB608}" srcOrd="1" destOrd="0" parTransId="{A8E1EDF1-BDDF-41D4-A6A4-9BDC053F3919}" sibTransId="{3758890A-DBAE-4123-A34B-C0A982EF23F4}"/>
    <dgm:cxn modelId="{30A2B8B7-DFE8-4F23-93E9-2EB98629055D}" srcId="{B7125957-5D1F-4F89-AF22-23427F6E48C4}" destId="{78F9DCAA-A1E8-42E2-A235-54C961CC3DBC}" srcOrd="0" destOrd="0" parTransId="{62617BE6-20ED-4925-AEB1-E9F42420FF47}" sibTransId="{9460120D-162E-4762-AD85-6FDEB82A5DDB}"/>
    <dgm:cxn modelId="{EA3360C1-7B1A-4E1B-A959-E669BE599C2C}" srcId="{78F9DCAA-A1E8-42E2-A235-54C961CC3DBC}" destId="{55F0F0E7-59F9-4320-976F-0F0929901533}" srcOrd="0" destOrd="0" parTransId="{03533ECD-D03F-40C0-8F81-049FA8B86D6F}" sibTransId="{13628BE2-A9E8-4FE2-8818-6B2CA86A714A}"/>
    <dgm:cxn modelId="{56E1419D-FE49-474B-8A44-8FC27CF08064}" type="presOf" srcId="{B50D0AE5-BD7C-4AAD-AEC5-CD04617DB608}" destId="{0BB06DE4-6E1B-4B7B-9184-CAE7F7FB99D6}" srcOrd="0" destOrd="0" presId="urn:microsoft.com/office/officeart/2005/8/layout/hList3"/>
    <dgm:cxn modelId="{8AFF4051-F44F-4899-BF1A-C8B195FC0F34}" srcId="{B7125957-5D1F-4F89-AF22-23427F6E48C4}" destId="{A41C5E35-3BC9-4A12-A73F-1A3AB4AFBF50}" srcOrd="1" destOrd="0" parTransId="{B552FC2B-A40C-4906-92A7-A672EC5D201B}" sibTransId="{0E95883F-9196-4243-968B-30F762EF88A8}"/>
    <dgm:cxn modelId="{FBFA61E8-14D7-40C8-AE4C-8663E1E7F3CA}" type="presOf" srcId="{78F9DCAA-A1E8-42E2-A235-54C961CC3DBC}" destId="{721D8438-42BC-48C0-B0BA-63F0DC005AAF}" srcOrd="0" destOrd="0" presId="urn:microsoft.com/office/officeart/2005/8/layout/hList3"/>
    <dgm:cxn modelId="{24108020-3812-4DAB-9B2B-114775E5CEB4}" type="presParOf" srcId="{B671FDA8-1807-49CF-A3A9-4454D6C0564E}" destId="{721D8438-42BC-48C0-B0BA-63F0DC005AAF}" srcOrd="0" destOrd="0" presId="urn:microsoft.com/office/officeart/2005/8/layout/hList3"/>
    <dgm:cxn modelId="{E3D374D5-BE79-42C7-88EE-A939934399F3}" type="presParOf" srcId="{B671FDA8-1807-49CF-A3A9-4454D6C0564E}" destId="{09AFC758-FF4C-4B67-9837-7507DFE0C5C0}" srcOrd="1" destOrd="0" presId="urn:microsoft.com/office/officeart/2005/8/layout/hList3"/>
    <dgm:cxn modelId="{47C2CA34-B3E8-4820-948B-5453E13A6DB3}" type="presParOf" srcId="{09AFC758-FF4C-4B67-9837-7507DFE0C5C0}" destId="{D63BDAA3-CBB7-4FA6-B506-A2CFF197B1BB}" srcOrd="0" destOrd="0" presId="urn:microsoft.com/office/officeart/2005/8/layout/hList3"/>
    <dgm:cxn modelId="{83A12B4C-1F17-4E06-B2B4-49132E36C201}" type="presParOf" srcId="{09AFC758-FF4C-4B67-9837-7507DFE0C5C0}" destId="{0BB06DE4-6E1B-4B7B-9184-CAE7F7FB99D6}" srcOrd="1" destOrd="0" presId="urn:microsoft.com/office/officeart/2005/8/layout/hList3"/>
    <dgm:cxn modelId="{74BC3C77-BBF7-43EA-89D2-FDC3D40B1055}" type="presParOf" srcId="{B671FDA8-1807-49CF-A3A9-4454D6C0564E}" destId="{EC4B43D0-A61F-495E-86D6-D75826F6D810}"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468397A-FEE4-448A-A78F-55B0E46A948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41B22D1-9D79-4EC4-AE5A-CD8EEE3780D3}">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Treatment for Acute First Episode</a:t>
          </a:r>
          <a:endParaRPr lang="en-US" dirty="0"/>
        </a:p>
      </dgm:t>
    </dgm:pt>
    <dgm:pt modelId="{1A0C52D2-89E1-40FF-92C0-4D3F75B9C9F8}" type="parTrans" cxnId="{88E9A190-B9D2-4F51-BBB4-7D1EFF9A015F}">
      <dgm:prSet/>
      <dgm:spPr/>
      <dgm:t>
        <a:bodyPr/>
        <a:lstStyle/>
        <a:p>
          <a:endParaRPr lang="en-US"/>
        </a:p>
      </dgm:t>
    </dgm:pt>
    <dgm:pt modelId="{0FE0720D-303E-4B07-AC4C-500CC2172D94}" type="sibTrans" cxnId="{88E9A190-B9D2-4F51-BBB4-7D1EFF9A015F}">
      <dgm:prSet/>
      <dgm:spPr/>
      <dgm:t>
        <a:bodyPr/>
        <a:lstStyle/>
        <a:p>
          <a:endParaRPr lang="en-US"/>
        </a:p>
      </dgm:t>
    </dgm:pt>
    <dgm:pt modelId="{6B06038D-1B56-44D2-ACD2-BF6209AB982B}">
      <dgm:prSet phldrT="[Text]"/>
      <dgm:spPr>
        <a:solidFill>
          <a:srgbClr val="006699"/>
        </a:solidFill>
        <a:scene3d>
          <a:camera prst="orthographicFront"/>
          <a:lightRig rig="threePt" dir="t"/>
        </a:scene3d>
        <a:sp3d>
          <a:bevelT/>
        </a:sp3d>
      </dgm:spPr>
      <dgm:t>
        <a:bodyPr/>
        <a:lstStyle/>
        <a:p>
          <a:r>
            <a:rPr lang="en-US" dirty="0" smtClean="0"/>
            <a:t>Acyclovir 400 mg TID for 7–10 days</a:t>
          </a:r>
          <a:endParaRPr lang="en-US" dirty="0"/>
        </a:p>
      </dgm:t>
    </dgm:pt>
    <dgm:pt modelId="{7A1DB5D4-8C50-44CD-AFE0-0C6952E41F0B}" type="parTrans" cxnId="{845EC967-1A28-430C-8FF4-4A04C20E7D3B}">
      <dgm:prSet/>
      <dgm:spPr/>
      <dgm:t>
        <a:bodyPr/>
        <a:lstStyle/>
        <a:p>
          <a:endParaRPr lang="en-US"/>
        </a:p>
      </dgm:t>
    </dgm:pt>
    <dgm:pt modelId="{0B7510D6-6C6A-4E80-9D6D-2AB9064613E3}" type="sibTrans" cxnId="{845EC967-1A28-430C-8FF4-4A04C20E7D3B}">
      <dgm:prSet/>
      <dgm:spPr/>
      <dgm:t>
        <a:bodyPr/>
        <a:lstStyle/>
        <a:p>
          <a:endParaRPr lang="en-US"/>
        </a:p>
      </dgm:t>
    </dgm:pt>
    <dgm:pt modelId="{4419D7A5-AF1D-48DA-8C3E-10DCB9B2BCE4}">
      <dgm:prSet phldrT="[Text]"/>
      <dgm:spPr>
        <a:solidFill>
          <a:srgbClr val="009999"/>
        </a:solidFill>
        <a:scene3d>
          <a:camera prst="orthographicFront"/>
          <a:lightRig rig="threePt" dir="t"/>
        </a:scene3d>
        <a:sp3d>
          <a:bevelT/>
        </a:sp3d>
      </dgm:spPr>
      <dgm:t>
        <a:bodyPr/>
        <a:lstStyle/>
        <a:p>
          <a:r>
            <a:rPr lang="en-US" dirty="0" smtClean="0"/>
            <a:t>Acyclovir 200 mg PO 5x/day for 7–10 days</a:t>
          </a:r>
          <a:endParaRPr lang="en-US" dirty="0"/>
        </a:p>
      </dgm:t>
    </dgm:pt>
    <dgm:pt modelId="{E6CCC5D2-1411-4D0A-B5AC-AE6559EECBED}" type="parTrans" cxnId="{40C070FA-CDD9-438E-A57D-88F2998DD290}">
      <dgm:prSet/>
      <dgm:spPr/>
      <dgm:t>
        <a:bodyPr/>
        <a:lstStyle/>
        <a:p>
          <a:endParaRPr lang="en-US"/>
        </a:p>
      </dgm:t>
    </dgm:pt>
    <dgm:pt modelId="{9A23E71D-0C79-4D99-BBA8-2BE2745B04CE}" type="sibTrans" cxnId="{40C070FA-CDD9-438E-A57D-88F2998DD290}">
      <dgm:prSet/>
      <dgm:spPr/>
      <dgm:t>
        <a:bodyPr/>
        <a:lstStyle/>
        <a:p>
          <a:endParaRPr lang="en-US"/>
        </a:p>
      </dgm:t>
    </dgm:pt>
    <dgm:pt modelId="{C9B5CEF4-D836-43EF-9A88-E5B5A21E7211}">
      <dgm:prSet phldrT="[Text]"/>
      <dgm:spPr>
        <a:solidFill>
          <a:srgbClr val="92D050"/>
        </a:solidFill>
        <a:scene3d>
          <a:camera prst="orthographicFront"/>
          <a:lightRig rig="threePt" dir="t"/>
        </a:scene3d>
        <a:sp3d>
          <a:bevelT/>
        </a:sp3d>
      </dgm:spPr>
      <dgm:t>
        <a:bodyPr/>
        <a:lstStyle/>
        <a:p>
          <a:r>
            <a:rPr lang="en-US" dirty="0" err="1" smtClean="0"/>
            <a:t>Famciclovir</a:t>
          </a:r>
          <a:r>
            <a:rPr lang="en-US" dirty="0" smtClean="0"/>
            <a:t> 250 mg PO TID for </a:t>
          </a:r>
          <a:br>
            <a:rPr lang="en-US" dirty="0" smtClean="0"/>
          </a:br>
          <a:r>
            <a:rPr lang="en-US" dirty="0" smtClean="0"/>
            <a:t>7–10 days</a:t>
          </a:r>
          <a:endParaRPr lang="en-US" dirty="0"/>
        </a:p>
      </dgm:t>
    </dgm:pt>
    <dgm:pt modelId="{EB5BDD45-7CA9-4BD3-A9A1-C2E28CF2D93B}" type="parTrans" cxnId="{031A6AF6-1F79-4236-AB42-4D63E147A85A}">
      <dgm:prSet/>
      <dgm:spPr/>
      <dgm:t>
        <a:bodyPr/>
        <a:lstStyle/>
        <a:p>
          <a:endParaRPr lang="en-US"/>
        </a:p>
      </dgm:t>
    </dgm:pt>
    <dgm:pt modelId="{08C87D22-9426-4552-8967-3575F3135F3C}" type="sibTrans" cxnId="{031A6AF6-1F79-4236-AB42-4D63E147A85A}">
      <dgm:prSet/>
      <dgm:spPr/>
      <dgm:t>
        <a:bodyPr/>
        <a:lstStyle/>
        <a:p>
          <a:endParaRPr lang="en-US"/>
        </a:p>
      </dgm:t>
    </dgm:pt>
    <dgm:pt modelId="{57C30818-57B0-4300-9331-64A1A25E90B5}">
      <dgm:prSet>
        <dgm:style>
          <a:lnRef idx="2">
            <a:schemeClr val="accent4">
              <a:shade val="50000"/>
            </a:schemeClr>
          </a:lnRef>
          <a:fillRef idx="1">
            <a:schemeClr val="accent4"/>
          </a:fillRef>
          <a:effectRef idx="0">
            <a:schemeClr val="accent4"/>
          </a:effectRef>
          <a:fontRef idx="minor">
            <a:schemeClr val="lt1"/>
          </a:fontRef>
        </dgm:style>
      </dgm:prSet>
      <dgm:spPr>
        <a:solidFill>
          <a:schemeClr val="accent6">
            <a:lumMod val="20000"/>
            <a:lumOff val="80000"/>
          </a:schemeClr>
        </a:solidFill>
      </dgm:spPr>
      <dgm:t>
        <a:bodyPr/>
        <a:lstStyle/>
        <a:p>
          <a:r>
            <a:rPr lang="en-US" dirty="0" err="1" smtClean="0">
              <a:solidFill>
                <a:schemeClr val="bg2"/>
              </a:solidFill>
            </a:rPr>
            <a:t>Valacyclovir</a:t>
          </a:r>
          <a:r>
            <a:rPr lang="en-US" dirty="0" smtClean="0">
              <a:solidFill>
                <a:schemeClr val="bg2"/>
              </a:solidFill>
            </a:rPr>
            <a:t> 1 </a:t>
          </a:r>
          <a:r>
            <a:rPr lang="en-US" dirty="0" err="1" smtClean="0">
              <a:solidFill>
                <a:schemeClr val="bg2"/>
              </a:solidFill>
            </a:rPr>
            <a:t>g</a:t>
          </a:r>
          <a:r>
            <a:rPr lang="en-US" dirty="0" smtClean="0">
              <a:solidFill>
                <a:schemeClr val="bg2"/>
              </a:solidFill>
            </a:rPr>
            <a:t> PO BID 7-10 days</a:t>
          </a:r>
          <a:endParaRPr lang="en-US" dirty="0">
            <a:solidFill>
              <a:schemeClr val="bg2"/>
            </a:solidFill>
          </a:endParaRPr>
        </a:p>
      </dgm:t>
    </dgm:pt>
    <dgm:pt modelId="{A9734372-46A1-4F45-AD17-B5430A8EDB5A}" type="parTrans" cxnId="{216A776E-4648-478E-A56B-0F9B0A10E455}">
      <dgm:prSet/>
      <dgm:spPr/>
      <dgm:t>
        <a:bodyPr/>
        <a:lstStyle/>
        <a:p>
          <a:endParaRPr lang="en-US"/>
        </a:p>
      </dgm:t>
    </dgm:pt>
    <dgm:pt modelId="{285D8319-3808-450C-9811-A46D70CF3355}" type="sibTrans" cxnId="{216A776E-4648-478E-A56B-0F9B0A10E455}">
      <dgm:prSet/>
      <dgm:spPr/>
      <dgm:t>
        <a:bodyPr/>
        <a:lstStyle/>
        <a:p>
          <a:endParaRPr lang="en-US"/>
        </a:p>
      </dgm:t>
    </dgm:pt>
    <dgm:pt modelId="{1D45AACD-6188-4656-9156-0B048C48CB90}" type="pres">
      <dgm:prSet presAssocID="{A468397A-FEE4-448A-A78F-55B0E46A9485}" presName="composite" presStyleCnt="0">
        <dgm:presLayoutVars>
          <dgm:chMax val="1"/>
          <dgm:dir/>
          <dgm:resizeHandles val="exact"/>
        </dgm:presLayoutVars>
      </dgm:prSet>
      <dgm:spPr/>
      <dgm:t>
        <a:bodyPr/>
        <a:lstStyle/>
        <a:p>
          <a:endParaRPr lang="en-US"/>
        </a:p>
      </dgm:t>
    </dgm:pt>
    <dgm:pt modelId="{C997A5E1-BD32-4A95-8B8E-97C7BB65DBE7}" type="pres">
      <dgm:prSet presAssocID="{A41B22D1-9D79-4EC4-AE5A-CD8EEE3780D3}" presName="roof" presStyleLbl="dkBgShp" presStyleIdx="0" presStyleCnt="2"/>
      <dgm:spPr/>
      <dgm:t>
        <a:bodyPr/>
        <a:lstStyle/>
        <a:p>
          <a:endParaRPr lang="en-US"/>
        </a:p>
      </dgm:t>
    </dgm:pt>
    <dgm:pt modelId="{AA8CD6F2-92E5-4A97-A130-D75AB00132B9}" type="pres">
      <dgm:prSet presAssocID="{A41B22D1-9D79-4EC4-AE5A-CD8EEE3780D3}" presName="pillars" presStyleCnt="0"/>
      <dgm:spPr/>
    </dgm:pt>
    <dgm:pt modelId="{343A3C44-E9BC-4A15-B8AE-202F23840202}" type="pres">
      <dgm:prSet presAssocID="{A41B22D1-9D79-4EC4-AE5A-CD8EEE3780D3}" presName="pillar1" presStyleLbl="node1" presStyleIdx="0" presStyleCnt="4">
        <dgm:presLayoutVars>
          <dgm:bulletEnabled val="1"/>
        </dgm:presLayoutVars>
      </dgm:prSet>
      <dgm:spPr/>
      <dgm:t>
        <a:bodyPr/>
        <a:lstStyle/>
        <a:p>
          <a:endParaRPr lang="en-US"/>
        </a:p>
      </dgm:t>
    </dgm:pt>
    <dgm:pt modelId="{F900554F-9912-41FA-AFDB-3DCE6B1B8B5F}" type="pres">
      <dgm:prSet presAssocID="{4419D7A5-AF1D-48DA-8C3E-10DCB9B2BCE4}" presName="pillarX" presStyleLbl="node1" presStyleIdx="1" presStyleCnt="4">
        <dgm:presLayoutVars>
          <dgm:bulletEnabled val="1"/>
        </dgm:presLayoutVars>
      </dgm:prSet>
      <dgm:spPr/>
      <dgm:t>
        <a:bodyPr/>
        <a:lstStyle/>
        <a:p>
          <a:endParaRPr lang="en-US"/>
        </a:p>
      </dgm:t>
    </dgm:pt>
    <dgm:pt modelId="{1F5BBB49-E10F-42AC-BB32-CA2B94D45BDA}" type="pres">
      <dgm:prSet presAssocID="{C9B5CEF4-D836-43EF-9A88-E5B5A21E7211}" presName="pillarX" presStyleLbl="node1" presStyleIdx="2" presStyleCnt="4">
        <dgm:presLayoutVars>
          <dgm:bulletEnabled val="1"/>
        </dgm:presLayoutVars>
      </dgm:prSet>
      <dgm:spPr/>
      <dgm:t>
        <a:bodyPr/>
        <a:lstStyle/>
        <a:p>
          <a:endParaRPr lang="en-US"/>
        </a:p>
      </dgm:t>
    </dgm:pt>
    <dgm:pt modelId="{29DE450A-6BB1-40C6-A65C-35D2BDB842A2}" type="pres">
      <dgm:prSet presAssocID="{57C30818-57B0-4300-9331-64A1A25E90B5}" presName="pillarX" presStyleLbl="node1" presStyleIdx="3" presStyleCnt="4">
        <dgm:presLayoutVars>
          <dgm:bulletEnabled val="1"/>
        </dgm:presLayoutVars>
      </dgm:prSet>
      <dgm:spPr/>
      <dgm:t>
        <a:bodyPr/>
        <a:lstStyle/>
        <a:p>
          <a:endParaRPr lang="en-US"/>
        </a:p>
      </dgm:t>
    </dgm:pt>
    <dgm:pt modelId="{665F3084-DD03-40BB-ACF2-A0A34914B0DC}" type="pres">
      <dgm:prSet presAssocID="{A41B22D1-9D79-4EC4-AE5A-CD8EEE3780D3}" presName="base" presStyleLbl="dkBgShp" presStyleIdx="1" presStyleCnt="2" custLinFactNeighborY="-31868">
        <dgm:style>
          <a:lnRef idx="1">
            <a:schemeClr val="accent6"/>
          </a:lnRef>
          <a:fillRef idx="3">
            <a:schemeClr val="accent6"/>
          </a:fillRef>
          <a:effectRef idx="2">
            <a:schemeClr val="accent6"/>
          </a:effectRef>
          <a:fontRef idx="minor">
            <a:schemeClr val="lt1"/>
          </a:fontRef>
        </dgm:style>
      </dgm:prSet>
      <dgm:spPr/>
      <dgm:t>
        <a:bodyPr/>
        <a:lstStyle/>
        <a:p>
          <a:endParaRPr lang="en-US"/>
        </a:p>
      </dgm:t>
    </dgm:pt>
  </dgm:ptLst>
  <dgm:cxnLst>
    <dgm:cxn modelId="{2CCA7F85-9A56-4783-89B8-E1AA14C8FBA2}" type="presOf" srcId="{C9B5CEF4-D836-43EF-9A88-E5B5A21E7211}" destId="{1F5BBB49-E10F-42AC-BB32-CA2B94D45BDA}" srcOrd="0" destOrd="0" presId="urn:microsoft.com/office/officeart/2005/8/layout/hList3"/>
    <dgm:cxn modelId="{216A776E-4648-478E-A56B-0F9B0A10E455}" srcId="{A41B22D1-9D79-4EC4-AE5A-CD8EEE3780D3}" destId="{57C30818-57B0-4300-9331-64A1A25E90B5}" srcOrd="3" destOrd="0" parTransId="{A9734372-46A1-4F45-AD17-B5430A8EDB5A}" sibTransId="{285D8319-3808-450C-9811-A46D70CF3355}"/>
    <dgm:cxn modelId="{F65D5735-E1C2-4A6A-BC64-637484C25BA6}" type="presOf" srcId="{4419D7A5-AF1D-48DA-8C3E-10DCB9B2BCE4}" destId="{F900554F-9912-41FA-AFDB-3DCE6B1B8B5F}" srcOrd="0" destOrd="0" presId="urn:microsoft.com/office/officeart/2005/8/layout/hList3"/>
    <dgm:cxn modelId="{DFC88AD3-9D66-4D8C-B811-1B5A0D10A888}" type="presOf" srcId="{57C30818-57B0-4300-9331-64A1A25E90B5}" destId="{29DE450A-6BB1-40C6-A65C-35D2BDB842A2}" srcOrd="0" destOrd="0" presId="urn:microsoft.com/office/officeart/2005/8/layout/hList3"/>
    <dgm:cxn modelId="{031A6AF6-1F79-4236-AB42-4D63E147A85A}" srcId="{A41B22D1-9D79-4EC4-AE5A-CD8EEE3780D3}" destId="{C9B5CEF4-D836-43EF-9A88-E5B5A21E7211}" srcOrd="2" destOrd="0" parTransId="{EB5BDD45-7CA9-4BD3-A9A1-C2E28CF2D93B}" sibTransId="{08C87D22-9426-4552-8967-3575F3135F3C}"/>
    <dgm:cxn modelId="{3A6E027B-EE94-452F-A4D8-D60704330D1F}" type="presOf" srcId="{6B06038D-1B56-44D2-ACD2-BF6209AB982B}" destId="{343A3C44-E9BC-4A15-B8AE-202F23840202}" srcOrd="0" destOrd="0" presId="urn:microsoft.com/office/officeart/2005/8/layout/hList3"/>
    <dgm:cxn modelId="{20C4F987-DF36-4785-B31C-7B1E1A007387}" type="presOf" srcId="{A468397A-FEE4-448A-A78F-55B0E46A9485}" destId="{1D45AACD-6188-4656-9156-0B048C48CB90}" srcOrd="0" destOrd="0" presId="urn:microsoft.com/office/officeart/2005/8/layout/hList3"/>
    <dgm:cxn modelId="{2047D231-FDA4-4947-8117-E6D2BBF2E332}" type="presOf" srcId="{A41B22D1-9D79-4EC4-AE5A-CD8EEE3780D3}" destId="{C997A5E1-BD32-4A95-8B8E-97C7BB65DBE7}" srcOrd="0" destOrd="0" presId="urn:microsoft.com/office/officeart/2005/8/layout/hList3"/>
    <dgm:cxn modelId="{88E9A190-B9D2-4F51-BBB4-7D1EFF9A015F}" srcId="{A468397A-FEE4-448A-A78F-55B0E46A9485}" destId="{A41B22D1-9D79-4EC4-AE5A-CD8EEE3780D3}" srcOrd="0" destOrd="0" parTransId="{1A0C52D2-89E1-40FF-92C0-4D3F75B9C9F8}" sibTransId="{0FE0720D-303E-4B07-AC4C-500CC2172D94}"/>
    <dgm:cxn modelId="{845EC967-1A28-430C-8FF4-4A04C20E7D3B}" srcId="{A41B22D1-9D79-4EC4-AE5A-CD8EEE3780D3}" destId="{6B06038D-1B56-44D2-ACD2-BF6209AB982B}" srcOrd="0" destOrd="0" parTransId="{7A1DB5D4-8C50-44CD-AFE0-0C6952E41F0B}" sibTransId="{0B7510D6-6C6A-4E80-9D6D-2AB9064613E3}"/>
    <dgm:cxn modelId="{40C070FA-CDD9-438E-A57D-88F2998DD290}" srcId="{A41B22D1-9D79-4EC4-AE5A-CD8EEE3780D3}" destId="{4419D7A5-AF1D-48DA-8C3E-10DCB9B2BCE4}" srcOrd="1" destOrd="0" parTransId="{E6CCC5D2-1411-4D0A-B5AC-AE6559EECBED}" sibTransId="{9A23E71D-0C79-4D99-BBA8-2BE2745B04CE}"/>
    <dgm:cxn modelId="{AA68D662-A212-4FC1-A80D-80CBD8DDB6FA}" type="presParOf" srcId="{1D45AACD-6188-4656-9156-0B048C48CB90}" destId="{C997A5E1-BD32-4A95-8B8E-97C7BB65DBE7}" srcOrd="0" destOrd="0" presId="urn:microsoft.com/office/officeart/2005/8/layout/hList3"/>
    <dgm:cxn modelId="{9D76F536-EC85-46E6-8901-8D97873E2DFE}" type="presParOf" srcId="{1D45AACD-6188-4656-9156-0B048C48CB90}" destId="{AA8CD6F2-92E5-4A97-A130-D75AB00132B9}" srcOrd="1" destOrd="0" presId="urn:microsoft.com/office/officeart/2005/8/layout/hList3"/>
    <dgm:cxn modelId="{2B27A696-3C96-4EF9-A1CC-A55C49100330}" type="presParOf" srcId="{AA8CD6F2-92E5-4A97-A130-D75AB00132B9}" destId="{343A3C44-E9BC-4A15-B8AE-202F23840202}" srcOrd="0" destOrd="0" presId="urn:microsoft.com/office/officeart/2005/8/layout/hList3"/>
    <dgm:cxn modelId="{D8130C98-31F8-45D0-BC89-65EFD3AB652D}" type="presParOf" srcId="{AA8CD6F2-92E5-4A97-A130-D75AB00132B9}" destId="{F900554F-9912-41FA-AFDB-3DCE6B1B8B5F}" srcOrd="1" destOrd="0" presId="urn:microsoft.com/office/officeart/2005/8/layout/hList3"/>
    <dgm:cxn modelId="{C0CD8553-C64B-4904-BC1B-0E77F27E6B59}" type="presParOf" srcId="{AA8CD6F2-92E5-4A97-A130-D75AB00132B9}" destId="{1F5BBB49-E10F-42AC-BB32-CA2B94D45BDA}" srcOrd="2" destOrd="0" presId="urn:microsoft.com/office/officeart/2005/8/layout/hList3"/>
    <dgm:cxn modelId="{309284C5-0A29-4CFA-8A09-E9BCCC0797F7}" type="presParOf" srcId="{AA8CD6F2-92E5-4A97-A130-D75AB00132B9}" destId="{29DE450A-6BB1-40C6-A65C-35D2BDB842A2}" srcOrd="3" destOrd="0" presId="urn:microsoft.com/office/officeart/2005/8/layout/hList3"/>
    <dgm:cxn modelId="{75FA473A-DC71-4B57-A57D-14CE185FB388}" type="presParOf" srcId="{1D45AACD-6188-4656-9156-0B048C48CB90}" destId="{665F3084-DD03-40BB-ACF2-A0A34914B0D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3B3F9B4-3FBF-4C99-BC59-7CED2B706CB1}"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BCAD7981-6F0E-4614-BCA1-90152B1DAC9F}">
      <dgm:prSet>
        <dgm:style>
          <a:lnRef idx="0">
            <a:schemeClr val="accent3"/>
          </a:lnRef>
          <a:fillRef idx="3">
            <a:schemeClr val="accent3"/>
          </a:fillRef>
          <a:effectRef idx="3">
            <a:schemeClr val="accent3"/>
          </a:effectRef>
          <a:fontRef idx="minor">
            <a:schemeClr val="lt1"/>
          </a:fontRef>
        </dgm:style>
      </dgm:prSet>
      <dgm:spPr>
        <a:solidFill>
          <a:srgbClr val="006699"/>
        </a:solidFill>
      </dgm:spPr>
      <dgm:t>
        <a:bodyPr/>
        <a:lstStyle/>
        <a:p>
          <a:pPr rtl="0"/>
          <a:r>
            <a:rPr lang="en-US" dirty="0" err="1" smtClean="0"/>
            <a:t>Condyloma</a:t>
          </a:r>
          <a:r>
            <a:rPr lang="en-US" dirty="0" smtClean="0"/>
            <a:t> </a:t>
          </a:r>
          <a:r>
            <a:rPr lang="en-US" dirty="0" err="1" smtClean="0"/>
            <a:t>acuminata</a:t>
          </a:r>
          <a:r>
            <a:rPr lang="en-US" dirty="0" smtClean="0"/>
            <a:t>: </a:t>
          </a:r>
          <a:endParaRPr lang="en-US" dirty="0"/>
        </a:p>
      </dgm:t>
    </dgm:pt>
    <dgm:pt modelId="{CD69A3D4-8F88-4525-BABD-3458E9A6FD0D}" type="parTrans" cxnId="{91FB410E-6E0E-4C6B-8D1B-77730C8934A3}">
      <dgm:prSet/>
      <dgm:spPr/>
      <dgm:t>
        <a:bodyPr/>
        <a:lstStyle/>
        <a:p>
          <a:endParaRPr lang="en-US"/>
        </a:p>
      </dgm:t>
    </dgm:pt>
    <dgm:pt modelId="{D087CD37-789B-4B55-92B3-12294029A61C}" type="sibTrans" cxnId="{91FB410E-6E0E-4C6B-8D1B-77730C8934A3}">
      <dgm:prSet/>
      <dgm:spPr/>
      <dgm:t>
        <a:bodyPr/>
        <a:lstStyle/>
        <a:p>
          <a:endParaRPr lang="en-US"/>
        </a:p>
      </dgm:t>
    </dgm:pt>
    <dgm:pt modelId="{FEA4FAD1-E4DA-4842-9568-1275B5CC8C5E}">
      <dgm:prSet>
        <dgm:style>
          <a:lnRef idx="0">
            <a:schemeClr val="accent6"/>
          </a:lnRef>
          <a:fillRef idx="3">
            <a:schemeClr val="accent6"/>
          </a:fillRef>
          <a:effectRef idx="3">
            <a:schemeClr val="accent6"/>
          </a:effectRef>
          <a:fontRef idx="minor">
            <a:schemeClr val="lt1"/>
          </a:fontRef>
        </dgm:style>
      </dgm:prSet>
      <dgm:spPr>
        <a:solidFill>
          <a:schemeClr val="tx1">
            <a:lumMod val="25000"/>
          </a:schemeClr>
        </a:solidFill>
        <a:ln>
          <a:solidFill>
            <a:schemeClr val="bg2">
              <a:lumMod val="65000"/>
              <a:lumOff val="35000"/>
            </a:schemeClr>
          </a:solidFill>
        </a:ln>
      </dgm:spPr>
      <dgm:t>
        <a:bodyPr/>
        <a:lstStyle/>
        <a:p>
          <a:pPr rtl="0"/>
          <a:r>
            <a:rPr lang="en-US" dirty="0" smtClean="0">
              <a:solidFill>
                <a:schemeClr val="tx1"/>
              </a:solidFill>
            </a:rPr>
            <a:t>cauliflower-shaped, flesh colored, pink or </a:t>
          </a:r>
          <a:r>
            <a:rPr lang="en-US" dirty="0" err="1" smtClean="0">
              <a:solidFill>
                <a:schemeClr val="tx1"/>
              </a:solidFill>
            </a:rPr>
            <a:t>hyperpigmented</a:t>
          </a:r>
          <a:endParaRPr lang="en-US" dirty="0">
            <a:solidFill>
              <a:schemeClr val="tx1"/>
            </a:solidFill>
          </a:endParaRPr>
        </a:p>
      </dgm:t>
    </dgm:pt>
    <dgm:pt modelId="{E6AD0B99-FF38-4D4D-BED2-709BBA3E8C00}" type="parTrans" cxnId="{3E156FF5-25E4-4900-84C8-4F4352BD6C70}">
      <dgm:prSet/>
      <dgm:spPr/>
      <dgm:t>
        <a:bodyPr/>
        <a:lstStyle/>
        <a:p>
          <a:endParaRPr lang="en-US"/>
        </a:p>
      </dgm:t>
    </dgm:pt>
    <dgm:pt modelId="{AC8248BA-9738-4AE9-9051-E7D2847E14DB}" type="sibTrans" cxnId="{3E156FF5-25E4-4900-84C8-4F4352BD6C70}">
      <dgm:prSet/>
      <dgm:spPr/>
      <dgm:t>
        <a:bodyPr/>
        <a:lstStyle/>
        <a:p>
          <a:endParaRPr lang="en-US"/>
        </a:p>
      </dgm:t>
    </dgm:pt>
    <dgm:pt modelId="{AF84E244-67BB-4F0A-8907-1205DA833423}">
      <dgm:prSet>
        <dgm:style>
          <a:lnRef idx="0">
            <a:schemeClr val="accent3"/>
          </a:lnRef>
          <a:fillRef idx="3">
            <a:schemeClr val="accent3"/>
          </a:fillRef>
          <a:effectRef idx="3">
            <a:schemeClr val="accent3"/>
          </a:effectRef>
          <a:fontRef idx="minor">
            <a:schemeClr val="lt1"/>
          </a:fontRef>
        </dgm:style>
      </dgm:prSet>
      <dgm:spPr>
        <a:solidFill>
          <a:srgbClr val="006699"/>
        </a:solidFill>
      </dgm:spPr>
      <dgm:t>
        <a:bodyPr/>
        <a:lstStyle/>
        <a:p>
          <a:pPr rtl="0"/>
          <a:r>
            <a:rPr lang="en-US" dirty="0" smtClean="0"/>
            <a:t>Smooth papules: </a:t>
          </a:r>
          <a:endParaRPr lang="en-US" dirty="0"/>
        </a:p>
      </dgm:t>
    </dgm:pt>
    <dgm:pt modelId="{10ACEC30-9B31-47D3-BBF3-06D300209AFC}" type="parTrans" cxnId="{DA4A32AB-A767-4CFD-9D49-81CC80FCCAD8}">
      <dgm:prSet/>
      <dgm:spPr/>
      <dgm:t>
        <a:bodyPr/>
        <a:lstStyle/>
        <a:p>
          <a:endParaRPr lang="en-US"/>
        </a:p>
      </dgm:t>
    </dgm:pt>
    <dgm:pt modelId="{5F1CB30A-2639-4A58-843F-99AB33C23898}" type="sibTrans" cxnId="{DA4A32AB-A767-4CFD-9D49-81CC80FCCAD8}">
      <dgm:prSet/>
      <dgm:spPr/>
      <dgm:t>
        <a:bodyPr/>
        <a:lstStyle/>
        <a:p>
          <a:endParaRPr lang="en-US"/>
        </a:p>
      </dgm:t>
    </dgm:pt>
    <dgm:pt modelId="{386B7B56-48A2-4B5E-82E2-3F4D8ECD7B13}">
      <dgm:prSet>
        <dgm:style>
          <a:lnRef idx="0">
            <a:schemeClr val="accent6"/>
          </a:lnRef>
          <a:fillRef idx="3">
            <a:schemeClr val="accent6"/>
          </a:fillRef>
          <a:effectRef idx="3">
            <a:schemeClr val="accent6"/>
          </a:effectRef>
          <a:fontRef idx="minor">
            <a:schemeClr val="lt1"/>
          </a:fontRef>
        </dgm:style>
      </dgm:prSet>
      <dgm:spPr>
        <a:solidFill>
          <a:schemeClr val="tx1">
            <a:lumMod val="25000"/>
          </a:schemeClr>
        </a:solidFill>
      </dgm:spPr>
      <dgm:t>
        <a:bodyPr/>
        <a:lstStyle/>
        <a:p>
          <a:pPr rtl="0"/>
          <a:r>
            <a:rPr lang="en-US" dirty="0" smtClean="0">
              <a:solidFill>
                <a:schemeClr val="tx1"/>
              </a:solidFill>
            </a:rPr>
            <a:t>usually dome-shaped and skin colored </a:t>
          </a:r>
          <a:endParaRPr lang="en-US" dirty="0">
            <a:solidFill>
              <a:schemeClr val="tx1"/>
            </a:solidFill>
          </a:endParaRPr>
        </a:p>
      </dgm:t>
    </dgm:pt>
    <dgm:pt modelId="{F820CB25-53FC-4D11-BF67-16C049924F99}" type="parTrans" cxnId="{8722ACB8-65E4-41CD-B796-199E05138076}">
      <dgm:prSet/>
      <dgm:spPr/>
      <dgm:t>
        <a:bodyPr/>
        <a:lstStyle/>
        <a:p>
          <a:endParaRPr lang="en-US"/>
        </a:p>
      </dgm:t>
    </dgm:pt>
    <dgm:pt modelId="{19E86A94-8E43-47BE-B344-48F89BBE6DB7}" type="sibTrans" cxnId="{8722ACB8-65E4-41CD-B796-199E05138076}">
      <dgm:prSet/>
      <dgm:spPr/>
      <dgm:t>
        <a:bodyPr/>
        <a:lstStyle/>
        <a:p>
          <a:endParaRPr lang="en-US"/>
        </a:p>
      </dgm:t>
    </dgm:pt>
    <dgm:pt modelId="{A209F6A6-8885-4FDE-9E30-A3010425CA8D}">
      <dgm:prSet>
        <dgm:style>
          <a:lnRef idx="0">
            <a:schemeClr val="accent3"/>
          </a:lnRef>
          <a:fillRef idx="3">
            <a:schemeClr val="accent3"/>
          </a:fillRef>
          <a:effectRef idx="3">
            <a:schemeClr val="accent3"/>
          </a:effectRef>
          <a:fontRef idx="minor">
            <a:schemeClr val="lt1"/>
          </a:fontRef>
        </dgm:style>
      </dgm:prSet>
      <dgm:spPr>
        <a:solidFill>
          <a:srgbClr val="006699"/>
        </a:solidFill>
      </dgm:spPr>
      <dgm:t>
        <a:bodyPr/>
        <a:lstStyle/>
        <a:p>
          <a:pPr rtl="0"/>
          <a:r>
            <a:rPr lang="en-US" dirty="0" err="1" smtClean="0"/>
            <a:t>Keratotic</a:t>
          </a:r>
          <a:r>
            <a:rPr lang="en-US" dirty="0" smtClean="0"/>
            <a:t> warts: </a:t>
          </a:r>
          <a:endParaRPr lang="en-US" dirty="0"/>
        </a:p>
      </dgm:t>
    </dgm:pt>
    <dgm:pt modelId="{AE741D6B-2FB9-430F-8BAA-6F0B78872C08}" type="parTrans" cxnId="{D619C850-64AA-4620-AEFD-1605CD03DC91}">
      <dgm:prSet/>
      <dgm:spPr/>
      <dgm:t>
        <a:bodyPr/>
        <a:lstStyle/>
        <a:p>
          <a:endParaRPr lang="en-US"/>
        </a:p>
      </dgm:t>
    </dgm:pt>
    <dgm:pt modelId="{3AF4A46B-8BAD-4FE2-A561-2BB56436AE24}" type="sibTrans" cxnId="{D619C850-64AA-4620-AEFD-1605CD03DC91}">
      <dgm:prSet/>
      <dgm:spPr/>
      <dgm:t>
        <a:bodyPr/>
        <a:lstStyle/>
        <a:p>
          <a:endParaRPr lang="en-US"/>
        </a:p>
      </dgm:t>
    </dgm:pt>
    <dgm:pt modelId="{9C8A4746-32C6-44CF-9652-800A4031AF3B}">
      <dgm:prSet>
        <dgm:style>
          <a:lnRef idx="0">
            <a:schemeClr val="accent6"/>
          </a:lnRef>
          <a:fillRef idx="3">
            <a:schemeClr val="accent6"/>
          </a:fillRef>
          <a:effectRef idx="3">
            <a:schemeClr val="accent6"/>
          </a:effectRef>
          <a:fontRef idx="minor">
            <a:schemeClr val="lt1"/>
          </a:fontRef>
        </dgm:style>
      </dgm:prSet>
      <dgm:spPr>
        <a:solidFill>
          <a:schemeClr val="tx1">
            <a:lumMod val="25000"/>
          </a:schemeClr>
        </a:solidFill>
      </dgm:spPr>
      <dgm:t>
        <a:bodyPr/>
        <a:lstStyle/>
        <a:p>
          <a:pPr rtl="0"/>
          <a:r>
            <a:rPr lang="en-US" dirty="0" smtClean="0">
              <a:solidFill>
                <a:schemeClr val="tx1"/>
              </a:solidFill>
            </a:rPr>
            <a:t>thick, horny layer which can resemble common warts</a:t>
          </a:r>
          <a:endParaRPr lang="en-US" dirty="0">
            <a:solidFill>
              <a:schemeClr val="tx1"/>
            </a:solidFill>
          </a:endParaRPr>
        </a:p>
      </dgm:t>
    </dgm:pt>
    <dgm:pt modelId="{865982B2-AB15-4295-9D73-2CF99308C458}" type="parTrans" cxnId="{197D8A93-FB53-4F15-B150-DDE5B2A22EB3}">
      <dgm:prSet/>
      <dgm:spPr/>
      <dgm:t>
        <a:bodyPr/>
        <a:lstStyle/>
        <a:p>
          <a:endParaRPr lang="en-US"/>
        </a:p>
      </dgm:t>
    </dgm:pt>
    <dgm:pt modelId="{53445FC7-CCA5-4BAA-974A-73B11BC2B9AA}" type="sibTrans" cxnId="{197D8A93-FB53-4F15-B150-DDE5B2A22EB3}">
      <dgm:prSet/>
      <dgm:spPr/>
      <dgm:t>
        <a:bodyPr/>
        <a:lstStyle/>
        <a:p>
          <a:endParaRPr lang="en-US"/>
        </a:p>
      </dgm:t>
    </dgm:pt>
    <dgm:pt modelId="{81A5A4DE-F0DF-4F50-8327-44F7C0BEAFFB}">
      <dgm:prSet>
        <dgm:style>
          <a:lnRef idx="0">
            <a:schemeClr val="accent3"/>
          </a:lnRef>
          <a:fillRef idx="3">
            <a:schemeClr val="accent3"/>
          </a:fillRef>
          <a:effectRef idx="3">
            <a:schemeClr val="accent3"/>
          </a:effectRef>
          <a:fontRef idx="minor">
            <a:schemeClr val="lt1"/>
          </a:fontRef>
        </dgm:style>
      </dgm:prSet>
      <dgm:spPr>
        <a:solidFill>
          <a:srgbClr val="006699"/>
        </a:solidFill>
      </dgm:spPr>
      <dgm:t>
        <a:bodyPr/>
        <a:lstStyle/>
        <a:p>
          <a:pPr rtl="0"/>
          <a:r>
            <a:rPr lang="en-US" dirty="0" smtClean="0"/>
            <a:t>Flat papules: </a:t>
          </a:r>
          <a:endParaRPr lang="en-US" dirty="0"/>
        </a:p>
      </dgm:t>
    </dgm:pt>
    <dgm:pt modelId="{EF42EF23-F1BD-46CD-A12B-F768598525E0}" type="parTrans" cxnId="{2AC0AB13-0D22-410E-9327-400E25CDC1A4}">
      <dgm:prSet/>
      <dgm:spPr/>
      <dgm:t>
        <a:bodyPr/>
        <a:lstStyle/>
        <a:p>
          <a:endParaRPr lang="en-US"/>
        </a:p>
      </dgm:t>
    </dgm:pt>
    <dgm:pt modelId="{3C3E7924-F09F-4D8D-B334-5C448C6516B9}" type="sibTrans" cxnId="{2AC0AB13-0D22-410E-9327-400E25CDC1A4}">
      <dgm:prSet/>
      <dgm:spPr/>
      <dgm:t>
        <a:bodyPr/>
        <a:lstStyle/>
        <a:p>
          <a:endParaRPr lang="en-US"/>
        </a:p>
      </dgm:t>
    </dgm:pt>
    <dgm:pt modelId="{DD36E0E4-26F1-48AE-9AE7-434CD9655DE5}">
      <dgm:prSet>
        <dgm:style>
          <a:lnRef idx="0">
            <a:schemeClr val="accent6"/>
          </a:lnRef>
          <a:fillRef idx="3">
            <a:schemeClr val="accent6"/>
          </a:fillRef>
          <a:effectRef idx="3">
            <a:schemeClr val="accent6"/>
          </a:effectRef>
          <a:fontRef idx="minor">
            <a:schemeClr val="lt1"/>
          </a:fontRef>
        </dgm:style>
      </dgm:prSet>
      <dgm:spPr>
        <a:solidFill>
          <a:schemeClr val="tx1">
            <a:lumMod val="25000"/>
          </a:schemeClr>
        </a:solidFill>
      </dgm:spPr>
      <dgm:t>
        <a:bodyPr/>
        <a:lstStyle/>
        <a:p>
          <a:pPr rtl="0"/>
          <a:r>
            <a:rPr lang="en-US" dirty="0" smtClean="0">
              <a:solidFill>
                <a:schemeClr val="tx1"/>
              </a:solidFill>
            </a:rPr>
            <a:t>macular to slightly raised, flesh colored, with smooth surface</a:t>
          </a:r>
          <a:endParaRPr lang="en-US" dirty="0">
            <a:solidFill>
              <a:schemeClr val="tx1"/>
            </a:solidFill>
          </a:endParaRPr>
        </a:p>
      </dgm:t>
    </dgm:pt>
    <dgm:pt modelId="{275A8977-5652-4184-A709-2D900D0A109A}" type="parTrans" cxnId="{3E2CCCA4-F2FD-40C0-BFA7-ED68A973E114}">
      <dgm:prSet/>
      <dgm:spPr/>
      <dgm:t>
        <a:bodyPr/>
        <a:lstStyle/>
        <a:p>
          <a:endParaRPr lang="en-US"/>
        </a:p>
      </dgm:t>
    </dgm:pt>
    <dgm:pt modelId="{7B1F2770-E529-4E0E-923A-0C52CC01B35D}" type="sibTrans" cxnId="{3E2CCCA4-F2FD-40C0-BFA7-ED68A973E114}">
      <dgm:prSet/>
      <dgm:spPr/>
      <dgm:t>
        <a:bodyPr/>
        <a:lstStyle/>
        <a:p>
          <a:endParaRPr lang="en-US"/>
        </a:p>
      </dgm:t>
    </dgm:pt>
    <dgm:pt modelId="{C5246203-1A11-42E2-B09D-71C2A50D1B30}" type="pres">
      <dgm:prSet presAssocID="{53B3F9B4-3FBF-4C99-BC59-7CED2B706CB1}" presName="Name0" presStyleCnt="0">
        <dgm:presLayoutVars>
          <dgm:dir/>
          <dgm:animLvl val="lvl"/>
          <dgm:resizeHandles val="exact"/>
        </dgm:presLayoutVars>
      </dgm:prSet>
      <dgm:spPr/>
      <dgm:t>
        <a:bodyPr/>
        <a:lstStyle/>
        <a:p>
          <a:endParaRPr lang="en-US"/>
        </a:p>
      </dgm:t>
    </dgm:pt>
    <dgm:pt modelId="{A8223F1A-D67F-4F4C-9C25-89520B25D18C}" type="pres">
      <dgm:prSet presAssocID="{BCAD7981-6F0E-4614-BCA1-90152B1DAC9F}" presName="linNode" presStyleCnt="0"/>
      <dgm:spPr/>
    </dgm:pt>
    <dgm:pt modelId="{1B60BF0B-1B26-4FEB-8AE2-90B3E513BB11}" type="pres">
      <dgm:prSet presAssocID="{BCAD7981-6F0E-4614-BCA1-90152B1DAC9F}" presName="parentText" presStyleLbl="node1" presStyleIdx="0" presStyleCnt="4">
        <dgm:presLayoutVars>
          <dgm:chMax val="1"/>
          <dgm:bulletEnabled val="1"/>
        </dgm:presLayoutVars>
      </dgm:prSet>
      <dgm:spPr/>
      <dgm:t>
        <a:bodyPr/>
        <a:lstStyle/>
        <a:p>
          <a:endParaRPr lang="en-US"/>
        </a:p>
      </dgm:t>
    </dgm:pt>
    <dgm:pt modelId="{469D234F-440C-435F-8675-7708DB7C1CBF}" type="pres">
      <dgm:prSet presAssocID="{BCAD7981-6F0E-4614-BCA1-90152B1DAC9F}" presName="descendantText" presStyleLbl="alignAccFollowNode1" presStyleIdx="0" presStyleCnt="4">
        <dgm:presLayoutVars>
          <dgm:bulletEnabled val="1"/>
        </dgm:presLayoutVars>
      </dgm:prSet>
      <dgm:spPr/>
      <dgm:t>
        <a:bodyPr/>
        <a:lstStyle/>
        <a:p>
          <a:endParaRPr lang="en-US"/>
        </a:p>
      </dgm:t>
    </dgm:pt>
    <dgm:pt modelId="{2B958FE2-E394-4F47-8D30-BCBEB7E51D40}" type="pres">
      <dgm:prSet presAssocID="{D087CD37-789B-4B55-92B3-12294029A61C}" presName="sp" presStyleCnt="0"/>
      <dgm:spPr/>
    </dgm:pt>
    <dgm:pt modelId="{1439F85A-CE4D-40E7-92A0-9A2C8CED85A0}" type="pres">
      <dgm:prSet presAssocID="{AF84E244-67BB-4F0A-8907-1205DA833423}" presName="linNode" presStyleCnt="0"/>
      <dgm:spPr/>
    </dgm:pt>
    <dgm:pt modelId="{0CE8DC29-96B1-4C90-BC49-2220306F2398}" type="pres">
      <dgm:prSet presAssocID="{AF84E244-67BB-4F0A-8907-1205DA833423}" presName="parentText" presStyleLbl="node1" presStyleIdx="1" presStyleCnt="4">
        <dgm:presLayoutVars>
          <dgm:chMax val="1"/>
          <dgm:bulletEnabled val="1"/>
        </dgm:presLayoutVars>
      </dgm:prSet>
      <dgm:spPr/>
      <dgm:t>
        <a:bodyPr/>
        <a:lstStyle/>
        <a:p>
          <a:endParaRPr lang="en-US"/>
        </a:p>
      </dgm:t>
    </dgm:pt>
    <dgm:pt modelId="{67DB271E-8C14-42B3-B758-411339129E1E}" type="pres">
      <dgm:prSet presAssocID="{AF84E244-67BB-4F0A-8907-1205DA833423}" presName="descendantText" presStyleLbl="alignAccFollowNode1" presStyleIdx="1" presStyleCnt="4">
        <dgm:presLayoutVars>
          <dgm:bulletEnabled val="1"/>
        </dgm:presLayoutVars>
      </dgm:prSet>
      <dgm:spPr/>
      <dgm:t>
        <a:bodyPr/>
        <a:lstStyle/>
        <a:p>
          <a:endParaRPr lang="en-US"/>
        </a:p>
      </dgm:t>
    </dgm:pt>
    <dgm:pt modelId="{7831EFF2-FDB6-4EAD-9643-241BB3C4EC5E}" type="pres">
      <dgm:prSet presAssocID="{5F1CB30A-2639-4A58-843F-99AB33C23898}" presName="sp" presStyleCnt="0"/>
      <dgm:spPr/>
    </dgm:pt>
    <dgm:pt modelId="{40DA55E2-5078-4345-BD98-8A2DC5CF485C}" type="pres">
      <dgm:prSet presAssocID="{A209F6A6-8885-4FDE-9E30-A3010425CA8D}" presName="linNode" presStyleCnt="0"/>
      <dgm:spPr/>
    </dgm:pt>
    <dgm:pt modelId="{FCC6326B-9F6E-4EA2-B318-F20E0CFEA2E3}" type="pres">
      <dgm:prSet presAssocID="{A209F6A6-8885-4FDE-9E30-A3010425CA8D}" presName="parentText" presStyleLbl="node1" presStyleIdx="2" presStyleCnt="4">
        <dgm:presLayoutVars>
          <dgm:chMax val="1"/>
          <dgm:bulletEnabled val="1"/>
        </dgm:presLayoutVars>
      </dgm:prSet>
      <dgm:spPr/>
      <dgm:t>
        <a:bodyPr/>
        <a:lstStyle/>
        <a:p>
          <a:endParaRPr lang="en-US"/>
        </a:p>
      </dgm:t>
    </dgm:pt>
    <dgm:pt modelId="{05B20511-7984-4BEB-A072-8215FEF2408F}" type="pres">
      <dgm:prSet presAssocID="{A209F6A6-8885-4FDE-9E30-A3010425CA8D}" presName="descendantText" presStyleLbl="alignAccFollowNode1" presStyleIdx="2" presStyleCnt="4">
        <dgm:presLayoutVars>
          <dgm:bulletEnabled val="1"/>
        </dgm:presLayoutVars>
      </dgm:prSet>
      <dgm:spPr/>
      <dgm:t>
        <a:bodyPr/>
        <a:lstStyle/>
        <a:p>
          <a:endParaRPr lang="en-US"/>
        </a:p>
      </dgm:t>
    </dgm:pt>
    <dgm:pt modelId="{12903120-3AB2-4A5B-866A-FF6D414BC4C9}" type="pres">
      <dgm:prSet presAssocID="{3AF4A46B-8BAD-4FE2-A561-2BB56436AE24}" presName="sp" presStyleCnt="0"/>
      <dgm:spPr/>
    </dgm:pt>
    <dgm:pt modelId="{DFB9EEC3-7C89-4177-AAAF-1F7BA1CA5494}" type="pres">
      <dgm:prSet presAssocID="{81A5A4DE-F0DF-4F50-8327-44F7C0BEAFFB}" presName="linNode" presStyleCnt="0"/>
      <dgm:spPr/>
    </dgm:pt>
    <dgm:pt modelId="{B51FB1D4-BE75-4065-904C-BD512C31A510}" type="pres">
      <dgm:prSet presAssocID="{81A5A4DE-F0DF-4F50-8327-44F7C0BEAFFB}" presName="parentText" presStyleLbl="node1" presStyleIdx="3" presStyleCnt="4">
        <dgm:presLayoutVars>
          <dgm:chMax val="1"/>
          <dgm:bulletEnabled val="1"/>
        </dgm:presLayoutVars>
      </dgm:prSet>
      <dgm:spPr/>
      <dgm:t>
        <a:bodyPr/>
        <a:lstStyle/>
        <a:p>
          <a:endParaRPr lang="en-US"/>
        </a:p>
      </dgm:t>
    </dgm:pt>
    <dgm:pt modelId="{829DAE38-2012-4FED-9A5D-6ACB1A25933E}" type="pres">
      <dgm:prSet presAssocID="{81A5A4DE-F0DF-4F50-8327-44F7C0BEAFFB}" presName="descendantText" presStyleLbl="alignAccFollowNode1" presStyleIdx="3" presStyleCnt="4">
        <dgm:presLayoutVars>
          <dgm:bulletEnabled val="1"/>
        </dgm:presLayoutVars>
      </dgm:prSet>
      <dgm:spPr/>
      <dgm:t>
        <a:bodyPr/>
        <a:lstStyle/>
        <a:p>
          <a:endParaRPr lang="en-US"/>
        </a:p>
      </dgm:t>
    </dgm:pt>
  </dgm:ptLst>
  <dgm:cxnLst>
    <dgm:cxn modelId="{A2BFBA82-293C-47C2-9B83-D38343A338AD}" type="presOf" srcId="{81A5A4DE-F0DF-4F50-8327-44F7C0BEAFFB}" destId="{B51FB1D4-BE75-4065-904C-BD512C31A510}" srcOrd="0" destOrd="0" presId="urn:microsoft.com/office/officeart/2005/8/layout/vList5"/>
    <dgm:cxn modelId="{0F5C4BA2-971A-400C-B8AB-31CC10BB9764}" type="presOf" srcId="{53B3F9B4-3FBF-4C99-BC59-7CED2B706CB1}" destId="{C5246203-1A11-42E2-B09D-71C2A50D1B30}" srcOrd="0" destOrd="0" presId="urn:microsoft.com/office/officeart/2005/8/layout/vList5"/>
    <dgm:cxn modelId="{D619C850-64AA-4620-AEFD-1605CD03DC91}" srcId="{53B3F9B4-3FBF-4C99-BC59-7CED2B706CB1}" destId="{A209F6A6-8885-4FDE-9E30-A3010425CA8D}" srcOrd="2" destOrd="0" parTransId="{AE741D6B-2FB9-430F-8BAA-6F0B78872C08}" sibTransId="{3AF4A46B-8BAD-4FE2-A561-2BB56436AE24}"/>
    <dgm:cxn modelId="{AE44A248-141E-4AE6-B5A2-078A8FE39A45}" type="presOf" srcId="{AF84E244-67BB-4F0A-8907-1205DA833423}" destId="{0CE8DC29-96B1-4C90-BC49-2220306F2398}" srcOrd="0" destOrd="0" presId="urn:microsoft.com/office/officeart/2005/8/layout/vList5"/>
    <dgm:cxn modelId="{8722ACB8-65E4-41CD-B796-199E05138076}" srcId="{AF84E244-67BB-4F0A-8907-1205DA833423}" destId="{386B7B56-48A2-4B5E-82E2-3F4D8ECD7B13}" srcOrd="0" destOrd="0" parTransId="{F820CB25-53FC-4D11-BF67-16C049924F99}" sibTransId="{19E86A94-8E43-47BE-B344-48F89BBE6DB7}"/>
    <dgm:cxn modelId="{92E6568A-583A-4B1E-8E35-4C98259EF511}" type="presOf" srcId="{9C8A4746-32C6-44CF-9652-800A4031AF3B}" destId="{05B20511-7984-4BEB-A072-8215FEF2408F}" srcOrd="0" destOrd="0" presId="urn:microsoft.com/office/officeart/2005/8/layout/vList5"/>
    <dgm:cxn modelId="{2AC0AB13-0D22-410E-9327-400E25CDC1A4}" srcId="{53B3F9B4-3FBF-4C99-BC59-7CED2B706CB1}" destId="{81A5A4DE-F0DF-4F50-8327-44F7C0BEAFFB}" srcOrd="3" destOrd="0" parTransId="{EF42EF23-F1BD-46CD-A12B-F768598525E0}" sibTransId="{3C3E7924-F09F-4D8D-B334-5C448C6516B9}"/>
    <dgm:cxn modelId="{BB69B352-146C-4C0A-AEA8-AB4E0FEB0C92}" type="presOf" srcId="{A209F6A6-8885-4FDE-9E30-A3010425CA8D}" destId="{FCC6326B-9F6E-4EA2-B318-F20E0CFEA2E3}" srcOrd="0" destOrd="0" presId="urn:microsoft.com/office/officeart/2005/8/layout/vList5"/>
    <dgm:cxn modelId="{91FB410E-6E0E-4C6B-8D1B-77730C8934A3}" srcId="{53B3F9B4-3FBF-4C99-BC59-7CED2B706CB1}" destId="{BCAD7981-6F0E-4614-BCA1-90152B1DAC9F}" srcOrd="0" destOrd="0" parTransId="{CD69A3D4-8F88-4525-BABD-3458E9A6FD0D}" sibTransId="{D087CD37-789B-4B55-92B3-12294029A61C}"/>
    <dgm:cxn modelId="{CEED02DA-7B62-4AEF-AD8F-E01738D0DE97}" type="presOf" srcId="{DD36E0E4-26F1-48AE-9AE7-434CD9655DE5}" destId="{829DAE38-2012-4FED-9A5D-6ACB1A25933E}" srcOrd="0" destOrd="0" presId="urn:microsoft.com/office/officeart/2005/8/layout/vList5"/>
    <dgm:cxn modelId="{BBDE7288-1F94-422F-8A4C-CD914530C71D}" type="presOf" srcId="{BCAD7981-6F0E-4614-BCA1-90152B1DAC9F}" destId="{1B60BF0B-1B26-4FEB-8AE2-90B3E513BB11}" srcOrd="0" destOrd="0" presId="urn:microsoft.com/office/officeart/2005/8/layout/vList5"/>
    <dgm:cxn modelId="{98849448-1270-4D94-A0AF-B9451CFE33A8}" type="presOf" srcId="{386B7B56-48A2-4B5E-82E2-3F4D8ECD7B13}" destId="{67DB271E-8C14-42B3-B758-411339129E1E}" srcOrd="0" destOrd="0" presId="urn:microsoft.com/office/officeart/2005/8/layout/vList5"/>
    <dgm:cxn modelId="{3E2CCCA4-F2FD-40C0-BFA7-ED68A973E114}" srcId="{81A5A4DE-F0DF-4F50-8327-44F7C0BEAFFB}" destId="{DD36E0E4-26F1-48AE-9AE7-434CD9655DE5}" srcOrd="0" destOrd="0" parTransId="{275A8977-5652-4184-A709-2D900D0A109A}" sibTransId="{7B1F2770-E529-4E0E-923A-0C52CC01B35D}"/>
    <dgm:cxn modelId="{C268CE7E-F80B-48A0-A43A-E56B35763165}" type="presOf" srcId="{FEA4FAD1-E4DA-4842-9568-1275B5CC8C5E}" destId="{469D234F-440C-435F-8675-7708DB7C1CBF}" srcOrd="0" destOrd="0" presId="urn:microsoft.com/office/officeart/2005/8/layout/vList5"/>
    <dgm:cxn modelId="{3E156FF5-25E4-4900-84C8-4F4352BD6C70}" srcId="{BCAD7981-6F0E-4614-BCA1-90152B1DAC9F}" destId="{FEA4FAD1-E4DA-4842-9568-1275B5CC8C5E}" srcOrd="0" destOrd="0" parTransId="{E6AD0B99-FF38-4D4D-BED2-709BBA3E8C00}" sibTransId="{AC8248BA-9738-4AE9-9051-E7D2847E14DB}"/>
    <dgm:cxn modelId="{197D8A93-FB53-4F15-B150-DDE5B2A22EB3}" srcId="{A209F6A6-8885-4FDE-9E30-A3010425CA8D}" destId="{9C8A4746-32C6-44CF-9652-800A4031AF3B}" srcOrd="0" destOrd="0" parTransId="{865982B2-AB15-4295-9D73-2CF99308C458}" sibTransId="{53445FC7-CCA5-4BAA-974A-73B11BC2B9AA}"/>
    <dgm:cxn modelId="{DA4A32AB-A767-4CFD-9D49-81CC80FCCAD8}" srcId="{53B3F9B4-3FBF-4C99-BC59-7CED2B706CB1}" destId="{AF84E244-67BB-4F0A-8907-1205DA833423}" srcOrd="1" destOrd="0" parTransId="{10ACEC30-9B31-47D3-BBF3-06D300209AFC}" sibTransId="{5F1CB30A-2639-4A58-843F-99AB33C23898}"/>
    <dgm:cxn modelId="{BC47D2F1-9685-498A-A8ED-3CBCABE2E24A}" type="presParOf" srcId="{C5246203-1A11-42E2-B09D-71C2A50D1B30}" destId="{A8223F1A-D67F-4F4C-9C25-89520B25D18C}" srcOrd="0" destOrd="0" presId="urn:microsoft.com/office/officeart/2005/8/layout/vList5"/>
    <dgm:cxn modelId="{A7BC79E1-BC45-408A-B26B-376307509217}" type="presParOf" srcId="{A8223F1A-D67F-4F4C-9C25-89520B25D18C}" destId="{1B60BF0B-1B26-4FEB-8AE2-90B3E513BB11}" srcOrd="0" destOrd="0" presId="urn:microsoft.com/office/officeart/2005/8/layout/vList5"/>
    <dgm:cxn modelId="{ABE60DD0-9906-48C1-AA0D-EFCD1C3DF109}" type="presParOf" srcId="{A8223F1A-D67F-4F4C-9C25-89520B25D18C}" destId="{469D234F-440C-435F-8675-7708DB7C1CBF}" srcOrd="1" destOrd="0" presId="urn:microsoft.com/office/officeart/2005/8/layout/vList5"/>
    <dgm:cxn modelId="{49E244C3-3020-4AB3-B5CF-CDF7EAB60C77}" type="presParOf" srcId="{C5246203-1A11-42E2-B09D-71C2A50D1B30}" destId="{2B958FE2-E394-4F47-8D30-BCBEB7E51D40}" srcOrd="1" destOrd="0" presId="urn:microsoft.com/office/officeart/2005/8/layout/vList5"/>
    <dgm:cxn modelId="{48F26AD0-9C26-4345-8385-3BFE026CBA77}" type="presParOf" srcId="{C5246203-1A11-42E2-B09D-71C2A50D1B30}" destId="{1439F85A-CE4D-40E7-92A0-9A2C8CED85A0}" srcOrd="2" destOrd="0" presId="urn:microsoft.com/office/officeart/2005/8/layout/vList5"/>
    <dgm:cxn modelId="{6E8208D1-C527-4856-8FEB-142260D0144A}" type="presParOf" srcId="{1439F85A-CE4D-40E7-92A0-9A2C8CED85A0}" destId="{0CE8DC29-96B1-4C90-BC49-2220306F2398}" srcOrd="0" destOrd="0" presId="urn:microsoft.com/office/officeart/2005/8/layout/vList5"/>
    <dgm:cxn modelId="{5315EA29-8EE5-4DB7-ABB8-9609C1751300}" type="presParOf" srcId="{1439F85A-CE4D-40E7-92A0-9A2C8CED85A0}" destId="{67DB271E-8C14-42B3-B758-411339129E1E}" srcOrd="1" destOrd="0" presId="urn:microsoft.com/office/officeart/2005/8/layout/vList5"/>
    <dgm:cxn modelId="{C5FE4F06-2978-480F-962C-63D492C5DA9B}" type="presParOf" srcId="{C5246203-1A11-42E2-B09D-71C2A50D1B30}" destId="{7831EFF2-FDB6-4EAD-9643-241BB3C4EC5E}" srcOrd="3" destOrd="0" presId="urn:microsoft.com/office/officeart/2005/8/layout/vList5"/>
    <dgm:cxn modelId="{03A9250C-3D73-4038-91E3-0096FED7A796}" type="presParOf" srcId="{C5246203-1A11-42E2-B09D-71C2A50D1B30}" destId="{40DA55E2-5078-4345-BD98-8A2DC5CF485C}" srcOrd="4" destOrd="0" presId="urn:microsoft.com/office/officeart/2005/8/layout/vList5"/>
    <dgm:cxn modelId="{0C025022-A995-4347-B068-9B493EA9840F}" type="presParOf" srcId="{40DA55E2-5078-4345-BD98-8A2DC5CF485C}" destId="{FCC6326B-9F6E-4EA2-B318-F20E0CFEA2E3}" srcOrd="0" destOrd="0" presId="urn:microsoft.com/office/officeart/2005/8/layout/vList5"/>
    <dgm:cxn modelId="{42C573B6-CE04-4E30-9FDC-41D42CB8888D}" type="presParOf" srcId="{40DA55E2-5078-4345-BD98-8A2DC5CF485C}" destId="{05B20511-7984-4BEB-A072-8215FEF2408F}" srcOrd="1" destOrd="0" presId="urn:microsoft.com/office/officeart/2005/8/layout/vList5"/>
    <dgm:cxn modelId="{8505CAC7-86A4-4360-BB0F-00E2351D5BF5}" type="presParOf" srcId="{C5246203-1A11-42E2-B09D-71C2A50D1B30}" destId="{12903120-3AB2-4A5B-866A-FF6D414BC4C9}" srcOrd="5" destOrd="0" presId="urn:microsoft.com/office/officeart/2005/8/layout/vList5"/>
    <dgm:cxn modelId="{99ADA0C6-BF53-4FE2-AF6B-D436DD321AD8}" type="presParOf" srcId="{C5246203-1A11-42E2-B09D-71C2A50D1B30}" destId="{DFB9EEC3-7C89-4177-AAAF-1F7BA1CA5494}" srcOrd="6" destOrd="0" presId="urn:microsoft.com/office/officeart/2005/8/layout/vList5"/>
    <dgm:cxn modelId="{6618370E-20A1-464A-9FF2-C2CC3447E879}" type="presParOf" srcId="{DFB9EEC3-7C89-4177-AAAF-1F7BA1CA5494}" destId="{B51FB1D4-BE75-4065-904C-BD512C31A510}" srcOrd="0" destOrd="0" presId="urn:microsoft.com/office/officeart/2005/8/layout/vList5"/>
    <dgm:cxn modelId="{98F62317-2156-45CD-B30B-28FE642C071C}" type="presParOf" srcId="{DFB9EEC3-7C89-4177-AAAF-1F7BA1CA5494}" destId="{829DAE38-2012-4FED-9A5D-6ACB1A25933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0CA704C-AE26-460D-B9B2-857213F50E0E}" type="doc">
      <dgm:prSet loTypeId="urn:microsoft.com/office/officeart/2005/8/layout/vList5" loCatId="list" qsTypeId="urn:microsoft.com/office/officeart/2005/8/quickstyle/3d2" qsCatId="3D" csTypeId="urn:microsoft.com/office/officeart/2005/8/colors/accent3_2" csCatId="accent3" phldr="1"/>
      <dgm:spPr/>
      <dgm:t>
        <a:bodyPr/>
        <a:lstStyle/>
        <a:p>
          <a:endParaRPr lang="en-US"/>
        </a:p>
      </dgm:t>
    </dgm:pt>
    <dgm:pt modelId="{10DA59A9-9D68-4854-B681-C45DB95EC5DA}">
      <dgm:prSet>
        <dgm:style>
          <a:lnRef idx="0">
            <a:schemeClr val="accent3"/>
          </a:lnRef>
          <a:fillRef idx="3">
            <a:schemeClr val="accent3"/>
          </a:fillRef>
          <a:effectRef idx="3">
            <a:schemeClr val="accent3"/>
          </a:effectRef>
          <a:fontRef idx="minor">
            <a:schemeClr val="lt1"/>
          </a:fontRef>
        </dgm:style>
      </dgm:prSet>
      <dgm:spPr>
        <a:solidFill>
          <a:srgbClr val="006699"/>
        </a:solidFill>
      </dgm:spPr>
      <dgm:t>
        <a:bodyPr/>
        <a:lstStyle/>
        <a:p>
          <a:pPr rtl="0"/>
          <a:r>
            <a:rPr lang="en-US" dirty="0" smtClean="0"/>
            <a:t>Majority are asymptomatic</a:t>
          </a:r>
          <a:endParaRPr lang="en-US" dirty="0"/>
        </a:p>
      </dgm:t>
    </dgm:pt>
    <dgm:pt modelId="{5134DE69-0572-4D4E-826A-0F0AECEE2C49}" type="parTrans" cxnId="{A59A5A86-1F9C-406B-9BD3-9A9785545DA1}">
      <dgm:prSet/>
      <dgm:spPr/>
      <dgm:t>
        <a:bodyPr/>
        <a:lstStyle/>
        <a:p>
          <a:endParaRPr lang="en-US"/>
        </a:p>
      </dgm:t>
    </dgm:pt>
    <dgm:pt modelId="{76346C9A-0298-4AB2-960D-9DCF85FF89E7}" type="sibTrans" cxnId="{A59A5A86-1F9C-406B-9BD3-9A9785545DA1}">
      <dgm:prSet/>
      <dgm:spPr/>
      <dgm:t>
        <a:bodyPr/>
        <a:lstStyle/>
        <a:p>
          <a:endParaRPr lang="en-US"/>
        </a:p>
      </dgm:t>
    </dgm:pt>
    <dgm:pt modelId="{A5C5E091-827B-4E3A-8CDE-F065365C6982}">
      <dgm:prSet/>
      <dgm:spPr>
        <a:solidFill>
          <a:srgbClr val="006699"/>
        </a:solidFill>
      </dgm:spPr>
      <dgm:t>
        <a:bodyPr/>
        <a:lstStyle/>
        <a:p>
          <a:pPr rtl="0"/>
          <a:r>
            <a:rPr lang="en-US" dirty="0" smtClean="0"/>
            <a:t>Most common: </a:t>
          </a:r>
          <a:endParaRPr lang="en-US" dirty="0"/>
        </a:p>
      </dgm:t>
    </dgm:pt>
    <dgm:pt modelId="{FDB64810-76EC-4CC5-84B4-4A0DEDA17C88}" type="parTrans" cxnId="{1BA79D97-A5B5-4408-87F3-BBE71DB006EA}">
      <dgm:prSet/>
      <dgm:spPr/>
      <dgm:t>
        <a:bodyPr/>
        <a:lstStyle/>
        <a:p>
          <a:endParaRPr lang="en-US"/>
        </a:p>
      </dgm:t>
    </dgm:pt>
    <dgm:pt modelId="{F2798B58-4841-4D18-88D8-E085C8CC198E}" type="sibTrans" cxnId="{1BA79D97-A5B5-4408-87F3-BBE71DB006EA}">
      <dgm:prSet/>
      <dgm:spPr/>
      <dgm:t>
        <a:bodyPr/>
        <a:lstStyle/>
        <a:p>
          <a:endParaRPr lang="en-US"/>
        </a:p>
      </dgm:t>
    </dgm:pt>
    <dgm:pt modelId="{7E930A42-15F5-4AD2-B20A-AAE3C30334A2}">
      <dgm:prSet custT="1"/>
      <dgm:spPr>
        <a:solidFill>
          <a:schemeClr val="tx1">
            <a:lumMod val="25000"/>
            <a:alpha val="90000"/>
          </a:schemeClr>
        </a:solidFill>
      </dgm:spPr>
      <dgm:t>
        <a:bodyPr/>
        <a:lstStyle/>
        <a:p>
          <a:pPr rtl="0"/>
          <a:r>
            <a:rPr lang="en-US" sz="2000" dirty="0" smtClean="0"/>
            <a:t>appearance of a wart</a:t>
          </a:r>
          <a:endParaRPr lang="en-US" sz="2000" dirty="0"/>
        </a:p>
      </dgm:t>
    </dgm:pt>
    <dgm:pt modelId="{24A15D49-5F70-474E-96DE-07748CE00EFE}" type="parTrans" cxnId="{730C2EBD-761E-4362-8F42-BA72C959FFC1}">
      <dgm:prSet/>
      <dgm:spPr/>
      <dgm:t>
        <a:bodyPr/>
        <a:lstStyle/>
        <a:p>
          <a:endParaRPr lang="en-US"/>
        </a:p>
      </dgm:t>
    </dgm:pt>
    <dgm:pt modelId="{A219CA34-D832-422A-A58A-454B3CE64D3A}" type="sibTrans" cxnId="{730C2EBD-761E-4362-8F42-BA72C959FFC1}">
      <dgm:prSet/>
      <dgm:spPr/>
      <dgm:t>
        <a:bodyPr/>
        <a:lstStyle/>
        <a:p>
          <a:endParaRPr lang="en-US"/>
        </a:p>
      </dgm:t>
    </dgm:pt>
    <dgm:pt modelId="{44CD4B3D-27E2-44F6-893E-A02D82927ED5}">
      <dgm:prSet/>
      <dgm:spPr>
        <a:solidFill>
          <a:srgbClr val="006699"/>
        </a:solidFill>
      </dgm:spPr>
      <dgm:t>
        <a:bodyPr/>
        <a:lstStyle/>
        <a:p>
          <a:pPr rtl="0"/>
          <a:r>
            <a:rPr lang="en-US" dirty="0" err="1" smtClean="0"/>
            <a:t>Vulvar</a:t>
          </a:r>
          <a:r>
            <a:rPr lang="en-US" dirty="0" smtClean="0"/>
            <a:t>: </a:t>
          </a:r>
          <a:endParaRPr lang="en-US" dirty="0"/>
        </a:p>
      </dgm:t>
    </dgm:pt>
    <dgm:pt modelId="{DE1DC4E1-4B99-4486-9F2B-9DA19427B098}" type="parTrans" cxnId="{79439C7F-D6DB-4650-B771-4FCE01E463C6}">
      <dgm:prSet/>
      <dgm:spPr/>
      <dgm:t>
        <a:bodyPr/>
        <a:lstStyle/>
        <a:p>
          <a:endParaRPr lang="en-US"/>
        </a:p>
      </dgm:t>
    </dgm:pt>
    <dgm:pt modelId="{37FA3953-C6BB-4BE4-9B34-E220F9C9C58D}" type="sibTrans" cxnId="{79439C7F-D6DB-4650-B771-4FCE01E463C6}">
      <dgm:prSet/>
      <dgm:spPr/>
      <dgm:t>
        <a:bodyPr/>
        <a:lstStyle/>
        <a:p>
          <a:endParaRPr lang="en-US"/>
        </a:p>
      </dgm:t>
    </dgm:pt>
    <dgm:pt modelId="{DD08DFA4-0673-4006-B849-9BFBE65AFF59}">
      <dgm:prSet custT="1"/>
      <dgm:spPr>
        <a:solidFill>
          <a:schemeClr val="tx1">
            <a:lumMod val="25000"/>
            <a:alpha val="90000"/>
          </a:schemeClr>
        </a:solidFill>
      </dgm:spPr>
      <dgm:t>
        <a:bodyPr/>
        <a:lstStyle/>
        <a:p>
          <a:pPr rtl="0"/>
          <a:r>
            <a:rPr lang="en-US" sz="2000" dirty="0" err="1" smtClean="0"/>
            <a:t>dyspareunia</a:t>
          </a:r>
          <a:r>
            <a:rPr lang="en-US" sz="2000" dirty="0" smtClean="0"/>
            <a:t>, </a:t>
          </a:r>
          <a:r>
            <a:rPr lang="en-US" sz="2000" dirty="0" err="1" smtClean="0"/>
            <a:t>pruritus</a:t>
          </a:r>
          <a:r>
            <a:rPr lang="en-US" sz="2000" dirty="0" smtClean="0"/>
            <a:t>, burning </a:t>
          </a:r>
          <a:endParaRPr lang="en-US" sz="2000" dirty="0"/>
        </a:p>
      </dgm:t>
    </dgm:pt>
    <dgm:pt modelId="{5F82FB84-B7BF-4E82-8D7D-BE95526509DD}" type="parTrans" cxnId="{10AD0E07-7971-47EF-901B-BF1E1A6ECD4E}">
      <dgm:prSet/>
      <dgm:spPr/>
      <dgm:t>
        <a:bodyPr/>
        <a:lstStyle/>
        <a:p>
          <a:endParaRPr lang="en-US"/>
        </a:p>
      </dgm:t>
    </dgm:pt>
    <dgm:pt modelId="{DDD016C9-5BF8-4C22-8FCE-16277BA0A33A}" type="sibTrans" cxnId="{10AD0E07-7971-47EF-901B-BF1E1A6ECD4E}">
      <dgm:prSet/>
      <dgm:spPr/>
      <dgm:t>
        <a:bodyPr/>
        <a:lstStyle/>
        <a:p>
          <a:endParaRPr lang="en-US"/>
        </a:p>
      </dgm:t>
    </dgm:pt>
    <dgm:pt modelId="{7C5D14CA-BE26-4256-A0F1-463EC2ACB3BD}">
      <dgm:prSet/>
      <dgm:spPr>
        <a:solidFill>
          <a:srgbClr val="006699"/>
        </a:solidFill>
      </dgm:spPr>
      <dgm:t>
        <a:bodyPr/>
        <a:lstStyle/>
        <a:p>
          <a:pPr rtl="0"/>
          <a:r>
            <a:rPr lang="en-US" dirty="0" smtClean="0"/>
            <a:t>Penile: </a:t>
          </a:r>
          <a:endParaRPr lang="en-US" dirty="0"/>
        </a:p>
      </dgm:t>
    </dgm:pt>
    <dgm:pt modelId="{83B05690-4B88-490F-9D65-01FA51CE4D4C}" type="parTrans" cxnId="{139DC4E8-756E-4F32-9DA8-4B1876CD4C68}">
      <dgm:prSet/>
      <dgm:spPr/>
      <dgm:t>
        <a:bodyPr/>
        <a:lstStyle/>
        <a:p>
          <a:endParaRPr lang="en-US"/>
        </a:p>
      </dgm:t>
    </dgm:pt>
    <dgm:pt modelId="{A5F43392-3758-4BDE-987A-2F6302B7E487}" type="sibTrans" cxnId="{139DC4E8-756E-4F32-9DA8-4B1876CD4C68}">
      <dgm:prSet/>
      <dgm:spPr/>
      <dgm:t>
        <a:bodyPr/>
        <a:lstStyle/>
        <a:p>
          <a:endParaRPr lang="en-US"/>
        </a:p>
      </dgm:t>
    </dgm:pt>
    <dgm:pt modelId="{B08E9E8F-B711-4621-A89A-64B97FB42A64}">
      <dgm:prSet custT="1"/>
      <dgm:spPr>
        <a:solidFill>
          <a:schemeClr val="tx1">
            <a:lumMod val="25000"/>
            <a:alpha val="90000"/>
          </a:schemeClr>
        </a:solidFill>
      </dgm:spPr>
      <dgm:t>
        <a:bodyPr/>
        <a:lstStyle/>
        <a:p>
          <a:pPr rtl="0"/>
          <a:r>
            <a:rPr lang="en-US" sz="2000" dirty="0" smtClean="0"/>
            <a:t>occasional itching </a:t>
          </a:r>
          <a:endParaRPr lang="en-US" sz="2000" dirty="0"/>
        </a:p>
      </dgm:t>
    </dgm:pt>
    <dgm:pt modelId="{E3A4E826-1823-4FCB-BC67-E65E929C2122}" type="parTrans" cxnId="{42C40EA1-DFB6-4BFF-8947-BA8C23C17199}">
      <dgm:prSet/>
      <dgm:spPr/>
      <dgm:t>
        <a:bodyPr/>
        <a:lstStyle/>
        <a:p>
          <a:endParaRPr lang="en-US"/>
        </a:p>
      </dgm:t>
    </dgm:pt>
    <dgm:pt modelId="{39BF73C2-F16B-4CE3-A2BE-3EE1EA47DD79}" type="sibTrans" cxnId="{42C40EA1-DFB6-4BFF-8947-BA8C23C17199}">
      <dgm:prSet/>
      <dgm:spPr/>
      <dgm:t>
        <a:bodyPr/>
        <a:lstStyle/>
        <a:p>
          <a:endParaRPr lang="en-US"/>
        </a:p>
      </dgm:t>
    </dgm:pt>
    <dgm:pt modelId="{7CE44B2B-EEF2-4388-9789-E845D2A96EAB}">
      <dgm:prSet/>
      <dgm:spPr>
        <a:solidFill>
          <a:srgbClr val="006699"/>
        </a:solidFill>
      </dgm:spPr>
      <dgm:t>
        <a:bodyPr/>
        <a:lstStyle/>
        <a:p>
          <a:pPr rtl="0"/>
          <a:r>
            <a:rPr lang="en-US" dirty="0" smtClean="0"/>
            <a:t>Urethral </a:t>
          </a:r>
          <a:r>
            <a:rPr lang="en-US" dirty="0" err="1" smtClean="0"/>
            <a:t>meatal</a:t>
          </a:r>
          <a:r>
            <a:rPr lang="en-US" dirty="0" smtClean="0"/>
            <a:t>: </a:t>
          </a:r>
          <a:endParaRPr lang="en-US" dirty="0"/>
        </a:p>
      </dgm:t>
    </dgm:pt>
    <dgm:pt modelId="{095806E9-6432-4C33-8925-2703639D2147}" type="parTrans" cxnId="{9F3896CD-48A6-474E-AEE3-314D22DD3493}">
      <dgm:prSet/>
      <dgm:spPr/>
      <dgm:t>
        <a:bodyPr/>
        <a:lstStyle/>
        <a:p>
          <a:endParaRPr lang="en-US"/>
        </a:p>
      </dgm:t>
    </dgm:pt>
    <dgm:pt modelId="{E709702A-41F3-4161-BCF6-58651C114B6D}" type="sibTrans" cxnId="{9F3896CD-48A6-474E-AEE3-314D22DD3493}">
      <dgm:prSet/>
      <dgm:spPr/>
      <dgm:t>
        <a:bodyPr/>
        <a:lstStyle/>
        <a:p>
          <a:endParaRPr lang="en-US"/>
        </a:p>
      </dgm:t>
    </dgm:pt>
    <dgm:pt modelId="{14B797BE-7B33-4446-B3B5-10264738436F}">
      <dgm:prSet custT="1"/>
      <dgm:spPr>
        <a:solidFill>
          <a:schemeClr val="tx1">
            <a:lumMod val="25000"/>
            <a:alpha val="90000"/>
          </a:schemeClr>
        </a:solidFill>
      </dgm:spPr>
      <dgm:t>
        <a:bodyPr/>
        <a:lstStyle/>
        <a:p>
          <a:pPr rtl="0"/>
          <a:r>
            <a:rPr lang="en-US" sz="2000" dirty="0" err="1" smtClean="0"/>
            <a:t>hematuria</a:t>
          </a:r>
          <a:r>
            <a:rPr lang="en-US" sz="2000" dirty="0" smtClean="0"/>
            <a:t> or impairment of urinary stream</a:t>
          </a:r>
          <a:endParaRPr lang="en-US" sz="2000" dirty="0"/>
        </a:p>
      </dgm:t>
    </dgm:pt>
    <dgm:pt modelId="{77D31A80-2E5B-4A82-B706-D372E6D3577A}" type="parTrans" cxnId="{8C7712EA-6B36-497D-9201-E3935164147D}">
      <dgm:prSet/>
      <dgm:spPr/>
      <dgm:t>
        <a:bodyPr/>
        <a:lstStyle/>
        <a:p>
          <a:endParaRPr lang="en-US"/>
        </a:p>
      </dgm:t>
    </dgm:pt>
    <dgm:pt modelId="{1DB65A15-7FEC-4B94-8189-7D1687470C36}" type="sibTrans" cxnId="{8C7712EA-6B36-497D-9201-E3935164147D}">
      <dgm:prSet/>
      <dgm:spPr/>
      <dgm:t>
        <a:bodyPr/>
        <a:lstStyle/>
        <a:p>
          <a:endParaRPr lang="en-US"/>
        </a:p>
      </dgm:t>
    </dgm:pt>
    <dgm:pt modelId="{47FE09AE-4EBB-4C24-86E1-709938AE753B}">
      <dgm:prSet/>
      <dgm:spPr>
        <a:solidFill>
          <a:srgbClr val="006699"/>
        </a:solidFill>
      </dgm:spPr>
      <dgm:t>
        <a:bodyPr/>
        <a:lstStyle/>
        <a:p>
          <a:pPr rtl="0"/>
          <a:r>
            <a:rPr lang="en-US" dirty="0" smtClean="0"/>
            <a:t>Vaginal: </a:t>
          </a:r>
          <a:endParaRPr lang="en-US" dirty="0"/>
        </a:p>
      </dgm:t>
    </dgm:pt>
    <dgm:pt modelId="{6A8FDBD1-BDF3-47EA-954B-C8095CC91CCB}" type="parTrans" cxnId="{B894E6E9-CE04-4357-85E5-5EA0567DBE4C}">
      <dgm:prSet/>
      <dgm:spPr/>
      <dgm:t>
        <a:bodyPr/>
        <a:lstStyle/>
        <a:p>
          <a:endParaRPr lang="en-US"/>
        </a:p>
      </dgm:t>
    </dgm:pt>
    <dgm:pt modelId="{FA5E4FEB-6E4B-4B45-8825-814A556E5FE1}" type="sibTrans" cxnId="{B894E6E9-CE04-4357-85E5-5EA0567DBE4C}">
      <dgm:prSet/>
      <dgm:spPr/>
      <dgm:t>
        <a:bodyPr/>
        <a:lstStyle/>
        <a:p>
          <a:endParaRPr lang="en-US"/>
        </a:p>
      </dgm:t>
    </dgm:pt>
    <dgm:pt modelId="{CB8EFFB1-7AE3-43A4-B56A-270751EBB06A}">
      <dgm:prSet custT="1"/>
      <dgm:spPr>
        <a:solidFill>
          <a:schemeClr val="tx1">
            <a:lumMod val="25000"/>
            <a:alpha val="90000"/>
          </a:schemeClr>
        </a:solidFill>
      </dgm:spPr>
      <dgm:t>
        <a:bodyPr/>
        <a:lstStyle/>
        <a:p>
          <a:pPr rtl="0"/>
          <a:r>
            <a:rPr lang="en-US" sz="2000" dirty="0" smtClean="0"/>
            <a:t>discharge, bleeding </a:t>
          </a:r>
          <a:endParaRPr lang="en-US" sz="2000" dirty="0"/>
        </a:p>
      </dgm:t>
    </dgm:pt>
    <dgm:pt modelId="{734B8F6C-1260-4F2D-A4D4-AC8CB69624A4}" type="parTrans" cxnId="{C52AA6F5-4506-4D09-A5EA-3F454456E7EA}">
      <dgm:prSet/>
      <dgm:spPr/>
      <dgm:t>
        <a:bodyPr/>
        <a:lstStyle/>
        <a:p>
          <a:endParaRPr lang="en-US"/>
        </a:p>
      </dgm:t>
    </dgm:pt>
    <dgm:pt modelId="{16557DA7-3739-4E70-9F02-AEA3F6B2D575}" type="sibTrans" cxnId="{C52AA6F5-4506-4D09-A5EA-3F454456E7EA}">
      <dgm:prSet/>
      <dgm:spPr/>
      <dgm:t>
        <a:bodyPr/>
        <a:lstStyle/>
        <a:p>
          <a:endParaRPr lang="en-US"/>
        </a:p>
      </dgm:t>
    </dgm:pt>
    <dgm:pt modelId="{804F0D16-F734-484E-8767-0333F5B8DEAF}">
      <dgm:prSet/>
      <dgm:spPr>
        <a:solidFill>
          <a:srgbClr val="006699"/>
        </a:solidFill>
      </dgm:spPr>
      <dgm:t>
        <a:bodyPr/>
        <a:lstStyle/>
        <a:p>
          <a:pPr rtl="0"/>
          <a:r>
            <a:rPr lang="en-US" dirty="0" err="1" smtClean="0"/>
            <a:t>Perianal</a:t>
          </a:r>
          <a:r>
            <a:rPr lang="en-US" dirty="0" smtClean="0"/>
            <a:t>: </a:t>
          </a:r>
          <a:endParaRPr lang="en-US" dirty="0"/>
        </a:p>
      </dgm:t>
    </dgm:pt>
    <dgm:pt modelId="{D364F43B-C8D8-46FB-B283-B4CC78B64053}" type="parTrans" cxnId="{248F3CCD-0EA2-4623-AEF6-B20B1D496EEB}">
      <dgm:prSet/>
      <dgm:spPr/>
      <dgm:t>
        <a:bodyPr/>
        <a:lstStyle/>
        <a:p>
          <a:endParaRPr lang="en-US"/>
        </a:p>
      </dgm:t>
    </dgm:pt>
    <dgm:pt modelId="{50025035-2ADC-4AC0-A46C-0F5D312290B3}" type="sibTrans" cxnId="{248F3CCD-0EA2-4623-AEF6-B20B1D496EEB}">
      <dgm:prSet/>
      <dgm:spPr/>
      <dgm:t>
        <a:bodyPr/>
        <a:lstStyle/>
        <a:p>
          <a:endParaRPr lang="en-US"/>
        </a:p>
      </dgm:t>
    </dgm:pt>
    <dgm:pt modelId="{6B9E3591-A88F-4EAC-AF73-C0348D81476D}">
      <dgm:prSet custT="1"/>
      <dgm:spPr>
        <a:solidFill>
          <a:schemeClr val="tx1">
            <a:lumMod val="25000"/>
            <a:alpha val="90000"/>
          </a:schemeClr>
        </a:solidFill>
      </dgm:spPr>
      <dgm:t>
        <a:bodyPr/>
        <a:lstStyle/>
        <a:p>
          <a:pPr rtl="0"/>
          <a:r>
            <a:rPr lang="en-US" sz="2000" dirty="0" smtClean="0"/>
            <a:t>pain, bleeding, itching</a:t>
          </a:r>
          <a:endParaRPr lang="en-US" sz="2000" dirty="0"/>
        </a:p>
      </dgm:t>
    </dgm:pt>
    <dgm:pt modelId="{B68CFB0E-7AB5-4EED-B76F-BB824F8C5AC4}" type="parTrans" cxnId="{819A76E3-47C5-4BB8-A0FB-C65CEEB1FCF5}">
      <dgm:prSet/>
      <dgm:spPr/>
      <dgm:t>
        <a:bodyPr/>
        <a:lstStyle/>
        <a:p>
          <a:endParaRPr lang="en-US"/>
        </a:p>
      </dgm:t>
    </dgm:pt>
    <dgm:pt modelId="{F349CCE5-977A-4259-A3B3-9155B0B36256}" type="sibTrans" cxnId="{819A76E3-47C5-4BB8-A0FB-C65CEEB1FCF5}">
      <dgm:prSet/>
      <dgm:spPr/>
      <dgm:t>
        <a:bodyPr/>
        <a:lstStyle/>
        <a:p>
          <a:endParaRPr lang="en-US"/>
        </a:p>
      </dgm:t>
    </dgm:pt>
    <dgm:pt modelId="{541DB039-84A5-4DE6-9BAF-31607A674D66}" type="pres">
      <dgm:prSet presAssocID="{C0CA704C-AE26-460D-B9B2-857213F50E0E}" presName="Name0" presStyleCnt="0">
        <dgm:presLayoutVars>
          <dgm:dir/>
          <dgm:animLvl val="lvl"/>
          <dgm:resizeHandles val="exact"/>
        </dgm:presLayoutVars>
      </dgm:prSet>
      <dgm:spPr/>
      <dgm:t>
        <a:bodyPr/>
        <a:lstStyle/>
        <a:p>
          <a:endParaRPr lang="en-US"/>
        </a:p>
      </dgm:t>
    </dgm:pt>
    <dgm:pt modelId="{9D7CE71E-B760-4E26-8349-AB331A3729C9}" type="pres">
      <dgm:prSet presAssocID="{10DA59A9-9D68-4854-B681-C45DB95EC5DA}" presName="linNode" presStyleCnt="0"/>
      <dgm:spPr/>
    </dgm:pt>
    <dgm:pt modelId="{89BACB14-DFE5-4D6F-996E-DC0C2162ACC1}" type="pres">
      <dgm:prSet presAssocID="{10DA59A9-9D68-4854-B681-C45DB95EC5DA}" presName="parentText" presStyleLbl="node1" presStyleIdx="0" presStyleCnt="7" custScaleX="277778">
        <dgm:presLayoutVars>
          <dgm:chMax val="1"/>
          <dgm:bulletEnabled val="1"/>
        </dgm:presLayoutVars>
      </dgm:prSet>
      <dgm:spPr/>
      <dgm:t>
        <a:bodyPr/>
        <a:lstStyle/>
        <a:p>
          <a:endParaRPr lang="en-US"/>
        </a:p>
      </dgm:t>
    </dgm:pt>
    <dgm:pt modelId="{BE6163B9-83B5-4C37-B2E2-109BD611F5D1}" type="pres">
      <dgm:prSet presAssocID="{76346C9A-0298-4AB2-960D-9DCF85FF89E7}" presName="sp" presStyleCnt="0"/>
      <dgm:spPr/>
    </dgm:pt>
    <dgm:pt modelId="{E42A4B2D-C241-4BF3-A8B8-0CA40C715F21}" type="pres">
      <dgm:prSet presAssocID="{A5C5E091-827B-4E3A-8CDE-F065365C6982}" presName="linNode" presStyleCnt="0"/>
      <dgm:spPr/>
    </dgm:pt>
    <dgm:pt modelId="{F9EC71AA-EC0C-4246-A988-26C991496725}" type="pres">
      <dgm:prSet presAssocID="{A5C5E091-827B-4E3A-8CDE-F065365C6982}" presName="parentText" presStyleLbl="node1" presStyleIdx="1" presStyleCnt="7">
        <dgm:presLayoutVars>
          <dgm:chMax val="1"/>
          <dgm:bulletEnabled val="1"/>
        </dgm:presLayoutVars>
      </dgm:prSet>
      <dgm:spPr/>
      <dgm:t>
        <a:bodyPr/>
        <a:lstStyle/>
        <a:p>
          <a:endParaRPr lang="en-US"/>
        </a:p>
      </dgm:t>
    </dgm:pt>
    <dgm:pt modelId="{5D59287A-C5A2-4E71-8628-0E998496B5FF}" type="pres">
      <dgm:prSet presAssocID="{A5C5E091-827B-4E3A-8CDE-F065365C6982}" presName="descendantText" presStyleLbl="alignAccFollowNode1" presStyleIdx="0" presStyleCnt="6">
        <dgm:presLayoutVars>
          <dgm:bulletEnabled val="1"/>
        </dgm:presLayoutVars>
      </dgm:prSet>
      <dgm:spPr/>
      <dgm:t>
        <a:bodyPr/>
        <a:lstStyle/>
        <a:p>
          <a:endParaRPr lang="en-US"/>
        </a:p>
      </dgm:t>
    </dgm:pt>
    <dgm:pt modelId="{C965DC91-D988-402D-940D-D3839C8EAB26}" type="pres">
      <dgm:prSet presAssocID="{F2798B58-4841-4D18-88D8-E085C8CC198E}" presName="sp" presStyleCnt="0"/>
      <dgm:spPr/>
    </dgm:pt>
    <dgm:pt modelId="{7AC34438-185D-4F0E-BEA6-C19F499DFAE5}" type="pres">
      <dgm:prSet presAssocID="{44CD4B3D-27E2-44F6-893E-A02D82927ED5}" presName="linNode" presStyleCnt="0"/>
      <dgm:spPr/>
    </dgm:pt>
    <dgm:pt modelId="{5336BEA6-6D67-44D6-86B0-409267400F9B}" type="pres">
      <dgm:prSet presAssocID="{44CD4B3D-27E2-44F6-893E-A02D82927ED5}" presName="parentText" presStyleLbl="node1" presStyleIdx="2" presStyleCnt="7">
        <dgm:presLayoutVars>
          <dgm:chMax val="1"/>
          <dgm:bulletEnabled val="1"/>
        </dgm:presLayoutVars>
      </dgm:prSet>
      <dgm:spPr/>
      <dgm:t>
        <a:bodyPr/>
        <a:lstStyle/>
        <a:p>
          <a:endParaRPr lang="en-US"/>
        </a:p>
      </dgm:t>
    </dgm:pt>
    <dgm:pt modelId="{6CC37377-CA19-41EF-890E-95C48DB0D8F4}" type="pres">
      <dgm:prSet presAssocID="{44CD4B3D-27E2-44F6-893E-A02D82927ED5}" presName="descendantText" presStyleLbl="alignAccFollowNode1" presStyleIdx="1" presStyleCnt="6">
        <dgm:presLayoutVars>
          <dgm:bulletEnabled val="1"/>
        </dgm:presLayoutVars>
      </dgm:prSet>
      <dgm:spPr/>
      <dgm:t>
        <a:bodyPr/>
        <a:lstStyle/>
        <a:p>
          <a:endParaRPr lang="en-US"/>
        </a:p>
      </dgm:t>
    </dgm:pt>
    <dgm:pt modelId="{6874C375-2F84-4EE4-908C-F1BD7D35BC1D}" type="pres">
      <dgm:prSet presAssocID="{37FA3953-C6BB-4BE4-9B34-E220F9C9C58D}" presName="sp" presStyleCnt="0"/>
      <dgm:spPr/>
    </dgm:pt>
    <dgm:pt modelId="{12A1137D-3ECD-489D-A5E5-63B35DD81452}" type="pres">
      <dgm:prSet presAssocID="{7C5D14CA-BE26-4256-A0F1-463EC2ACB3BD}" presName="linNode" presStyleCnt="0"/>
      <dgm:spPr/>
    </dgm:pt>
    <dgm:pt modelId="{5CBABD01-D4DE-4F0B-A649-7FD6DEA78B37}" type="pres">
      <dgm:prSet presAssocID="{7C5D14CA-BE26-4256-A0F1-463EC2ACB3BD}" presName="parentText" presStyleLbl="node1" presStyleIdx="3" presStyleCnt="7">
        <dgm:presLayoutVars>
          <dgm:chMax val="1"/>
          <dgm:bulletEnabled val="1"/>
        </dgm:presLayoutVars>
      </dgm:prSet>
      <dgm:spPr/>
      <dgm:t>
        <a:bodyPr/>
        <a:lstStyle/>
        <a:p>
          <a:endParaRPr lang="en-US"/>
        </a:p>
      </dgm:t>
    </dgm:pt>
    <dgm:pt modelId="{9EF15696-9940-4262-8594-9D447B58635B}" type="pres">
      <dgm:prSet presAssocID="{7C5D14CA-BE26-4256-A0F1-463EC2ACB3BD}" presName="descendantText" presStyleLbl="alignAccFollowNode1" presStyleIdx="2" presStyleCnt="6">
        <dgm:presLayoutVars>
          <dgm:bulletEnabled val="1"/>
        </dgm:presLayoutVars>
      </dgm:prSet>
      <dgm:spPr/>
      <dgm:t>
        <a:bodyPr/>
        <a:lstStyle/>
        <a:p>
          <a:endParaRPr lang="en-US"/>
        </a:p>
      </dgm:t>
    </dgm:pt>
    <dgm:pt modelId="{CBCD7C66-49C9-49A4-87E6-73C4DE6624E7}" type="pres">
      <dgm:prSet presAssocID="{A5F43392-3758-4BDE-987A-2F6302B7E487}" presName="sp" presStyleCnt="0"/>
      <dgm:spPr/>
    </dgm:pt>
    <dgm:pt modelId="{5BBF5B66-31B4-4AAB-AD98-6D22C0730986}" type="pres">
      <dgm:prSet presAssocID="{7CE44B2B-EEF2-4388-9789-E845D2A96EAB}" presName="linNode" presStyleCnt="0"/>
      <dgm:spPr/>
    </dgm:pt>
    <dgm:pt modelId="{C661A7B3-656D-4A9A-82DC-B10E1D1DFE54}" type="pres">
      <dgm:prSet presAssocID="{7CE44B2B-EEF2-4388-9789-E845D2A96EAB}" presName="parentText" presStyleLbl="node1" presStyleIdx="4" presStyleCnt="7">
        <dgm:presLayoutVars>
          <dgm:chMax val="1"/>
          <dgm:bulletEnabled val="1"/>
        </dgm:presLayoutVars>
      </dgm:prSet>
      <dgm:spPr/>
      <dgm:t>
        <a:bodyPr/>
        <a:lstStyle/>
        <a:p>
          <a:endParaRPr lang="en-US"/>
        </a:p>
      </dgm:t>
    </dgm:pt>
    <dgm:pt modelId="{5900A3C4-F033-43A9-B086-57A7301E117F}" type="pres">
      <dgm:prSet presAssocID="{7CE44B2B-EEF2-4388-9789-E845D2A96EAB}" presName="descendantText" presStyleLbl="alignAccFollowNode1" presStyleIdx="3" presStyleCnt="6">
        <dgm:presLayoutVars>
          <dgm:bulletEnabled val="1"/>
        </dgm:presLayoutVars>
      </dgm:prSet>
      <dgm:spPr/>
      <dgm:t>
        <a:bodyPr/>
        <a:lstStyle/>
        <a:p>
          <a:endParaRPr lang="en-US"/>
        </a:p>
      </dgm:t>
    </dgm:pt>
    <dgm:pt modelId="{9C2F826B-A729-471E-8C98-12F80489F93C}" type="pres">
      <dgm:prSet presAssocID="{E709702A-41F3-4161-BCF6-58651C114B6D}" presName="sp" presStyleCnt="0"/>
      <dgm:spPr/>
    </dgm:pt>
    <dgm:pt modelId="{D962D556-913C-4CE2-B192-B361C86A8BA5}" type="pres">
      <dgm:prSet presAssocID="{47FE09AE-4EBB-4C24-86E1-709938AE753B}" presName="linNode" presStyleCnt="0"/>
      <dgm:spPr/>
    </dgm:pt>
    <dgm:pt modelId="{9FA8F7FB-0ADB-493D-A64B-4AE96AA4BAB8}" type="pres">
      <dgm:prSet presAssocID="{47FE09AE-4EBB-4C24-86E1-709938AE753B}" presName="parentText" presStyleLbl="node1" presStyleIdx="5" presStyleCnt="7">
        <dgm:presLayoutVars>
          <dgm:chMax val="1"/>
          <dgm:bulletEnabled val="1"/>
        </dgm:presLayoutVars>
      </dgm:prSet>
      <dgm:spPr/>
      <dgm:t>
        <a:bodyPr/>
        <a:lstStyle/>
        <a:p>
          <a:endParaRPr lang="en-US"/>
        </a:p>
      </dgm:t>
    </dgm:pt>
    <dgm:pt modelId="{3AF89B1F-9F7A-4175-AD59-9A0A5BFE649D}" type="pres">
      <dgm:prSet presAssocID="{47FE09AE-4EBB-4C24-86E1-709938AE753B}" presName="descendantText" presStyleLbl="alignAccFollowNode1" presStyleIdx="4" presStyleCnt="6">
        <dgm:presLayoutVars>
          <dgm:bulletEnabled val="1"/>
        </dgm:presLayoutVars>
      </dgm:prSet>
      <dgm:spPr/>
      <dgm:t>
        <a:bodyPr/>
        <a:lstStyle/>
        <a:p>
          <a:endParaRPr lang="en-US"/>
        </a:p>
      </dgm:t>
    </dgm:pt>
    <dgm:pt modelId="{68A94FB3-F6C5-401C-B720-79D680D8777D}" type="pres">
      <dgm:prSet presAssocID="{FA5E4FEB-6E4B-4B45-8825-814A556E5FE1}" presName="sp" presStyleCnt="0"/>
      <dgm:spPr/>
    </dgm:pt>
    <dgm:pt modelId="{F4EACFD4-9078-40C5-BC37-6A7515DC10A8}" type="pres">
      <dgm:prSet presAssocID="{804F0D16-F734-484E-8767-0333F5B8DEAF}" presName="linNode" presStyleCnt="0"/>
      <dgm:spPr/>
    </dgm:pt>
    <dgm:pt modelId="{3701D873-7E6E-40E7-ADED-E248B0245796}" type="pres">
      <dgm:prSet presAssocID="{804F0D16-F734-484E-8767-0333F5B8DEAF}" presName="parentText" presStyleLbl="node1" presStyleIdx="6" presStyleCnt="7" custLinFactNeighborX="-5580" custLinFactNeighborY="-11764">
        <dgm:presLayoutVars>
          <dgm:chMax val="1"/>
          <dgm:bulletEnabled val="1"/>
        </dgm:presLayoutVars>
      </dgm:prSet>
      <dgm:spPr/>
      <dgm:t>
        <a:bodyPr/>
        <a:lstStyle/>
        <a:p>
          <a:endParaRPr lang="en-US"/>
        </a:p>
      </dgm:t>
    </dgm:pt>
    <dgm:pt modelId="{9B7F982F-DEEC-40A5-9B2D-DD0E48AEF2EC}" type="pres">
      <dgm:prSet presAssocID="{804F0D16-F734-484E-8767-0333F5B8DEAF}" presName="descendantText" presStyleLbl="alignAccFollowNode1" presStyleIdx="5" presStyleCnt="6">
        <dgm:presLayoutVars>
          <dgm:bulletEnabled val="1"/>
        </dgm:presLayoutVars>
      </dgm:prSet>
      <dgm:spPr/>
      <dgm:t>
        <a:bodyPr/>
        <a:lstStyle/>
        <a:p>
          <a:endParaRPr lang="en-US"/>
        </a:p>
      </dgm:t>
    </dgm:pt>
  </dgm:ptLst>
  <dgm:cxnLst>
    <dgm:cxn modelId="{139DC4E8-756E-4F32-9DA8-4B1876CD4C68}" srcId="{C0CA704C-AE26-460D-B9B2-857213F50E0E}" destId="{7C5D14CA-BE26-4256-A0F1-463EC2ACB3BD}" srcOrd="3" destOrd="0" parTransId="{83B05690-4B88-490F-9D65-01FA51CE4D4C}" sibTransId="{A5F43392-3758-4BDE-987A-2F6302B7E487}"/>
    <dgm:cxn modelId="{B894E6E9-CE04-4357-85E5-5EA0567DBE4C}" srcId="{C0CA704C-AE26-460D-B9B2-857213F50E0E}" destId="{47FE09AE-4EBB-4C24-86E1-709938AE753B}" srcOrd="5" destOrd="0" parTransId="{6A8FDBD1-BDF3-47EA-954B-C8095CC91CCB}" sibTransId="{FA5E4FEB-6E4B-4B45-8825-814A556E5FE1}"/>
    <dgm:cxn modelId="{653E10F1-6933-4BD0-8501-9760FE5B63FF}" type="presOf" srcId="{47FE09AE-4EBB-4C24-86E1-709938AE753B}" destId="{9FA8F7FB-0ADB-493D-A64B-4AE96AA4BAB8}" srcOrd="0" destOrd="0" presId="urn:microsoft.com/office/officeart/2005/8/layout/vList5"/>
    <dgm:cxn modelId="{1BA79D97-A5B5-4408-87F3-BBE71DB006EA}" srcId="{C0CA704C-AE26-460D-B9B2-857213F50E0E}" destId="{A5C5E091-827B-4E3A-8CDE-F065365C6982}" srcOrd="1" destOrd="0" parTransId="{FDB64810-76EC-4CC5-84B4-4A0DEDA17C88}" sibTransId="{F2798B58-4841-4D18-88D8-E085C8CC198E}"/>
    <dgm:cxn modelId="{79E16612-8AED-48B9-A557-D6D670A75257}" type="presOf" srcId="{10DA59A9-9D68-4854-B681-C45DB95EC5DA}" destId="{89BACB14-DFE5-4D6F-996E-DC0C2162ACC1}" srcOrd="0" destOrd="0" presId="urn:microsoft.com/office/officeart/2005/8/layout/vList5"/>
    <dgm:cxn modelId="{438215AF-7331-417B-9E93-61C1D3D8BF94}" type="presOf" srcId="{DD08DFA4-0673-4006-B849-9BFBE65AFF59}" destId="{6CC37377-CA19-41EF-890E-95C48DB0D8F4}" srcOrd="0" destOrd="0" presId="urn:microsoft.com/office/officeart/2005/8/layout/vList5"/>
    <dgm:cxn modelId="{FB43006F-F79D-45E1-A7D3-42E681642D42}" type="presOf" srcId="{6B9E3591-A88F-4EAC-AF73-C0348D81476D}" destId="{9B7F982F-DEEC-40A5-9B2D-DD0E48AEF2EC}" srcOrd="0" destOrd="0" presId="urn:microsoft.com/office/officeart/2005/8/layout/vList5"/>
    <dgm:cxn modelId="{91656761-0A10-406E-BE32-1D164970468A}" type="presOf" srcId="{7CE44B2B-EEF2-4388-9789-E845D2A96EAB}" destId="{C661A7B3-656D-4A9A-82DC-B10E1D1DFE54}" srcOrd="0" destOrd="0" presId="urn:microsoft.com/office/officeart/2005/8/layout/vList5"/>
    <dgm:cxn modelId="{B0AA2DA1-BC2E-4680-8BCE-E492A8A2BEAB}" type="presOf" srcId="{A5C5E091-827B-4E3A-8CDE-F065365C6982}" destId="{F9EC71AA-EC0C-4246-A988-26C991496725}" srcOrd="0" destOrd="0" presId="urn:microsoft.com/office/officeart/2005/8/layout/vList5"/>
    <dgm:cxn modelId="{819A76E3-47C5-4BB8-A0FB-C65CEEB1FCF5}" srcId="{804F0D16-F734-484E-8767-0333F5B8DEAF}" destId="{6B9E3591-A88F-4EAC-AF73-C0348D81476D}" srcOrd="0" destOrd="0" parTransId="{B68CFB0E-7AB5-4EED-B76F-BB824F8C5AC4}" sibTransId="{F349CCE5-977A-4259-A3B3-9155B0B36256}"/>
    <dgm:cxn modelId="{7D244817-AC1B-4A62-B1A9-55EA0EFCCC33}" type="presOf" srcId="{CB8EFFB1-7AE3-43A4-B56A-270751EBB06A}" destId="{3AF89B1F-9F7A-4175-AD59-9A0A5BFE649D}" srcOrd="0" destOrd="0" presId="urn:microsoft.com/office/officeart/2005/8/layout/vList5"/>
    <dgm:cxn modelId="{8C7712EA-6B36-497D-9201-E3935164147D}" srcId="{7CE44B2B-EEF2-4388-9789-E845D2A96EAB}" destId="{14B797BE-7B33-4446-B3B5-10264738436F}" srcOrd="0" destOrd="0" parTransId="{77D31A80-2E5B-4A82-B706-D372E6D3577A}" sibTransId="{1DB65A15-7FEC-4B94-8189-7D1687470C36}"/>
    <dgm:cxn modelId="{98D9A3FE-CFD7-4E97-9C68-C1B72F157513}" type="presOf" srcId="{44CD4B3D-27E2-44F6-893E-A02D82927ED5}" destId="{5336BEA6-6D67-44D6-86B0-409267400F9B}" srcOrd="0" destOrd="0" presId="urn:microsoft.com/office/officeart/2005/8/layout/vList5"/>
    <dgm:cxn modelId="{248F3CCD-0EA2-4623-AEF6-B20B1D496EEB}" srcId="{C0CA704C-AE26-460D-B9B2-857213F50E0E}" destId="{804F0D16-F734-484E-8767-0333F5B8DEAF}" srcOrd="6" destOrd="0" parTransId="{D364F43B-C8D8-46FB-B283-B4CC78B64053}" sibTransId="{50025035-2ADC-4AC0-A46C-0F5D312290B3}"/>
    <dgm:cxn modelId="{C52AA6F5-4506-4D09-A5EA-3F454456E7EA}" srcId="{47FE09AE-4EBB-4C24-86E1-709938AE753B}" destId="{CB8EFFB1-7AE3-43A4-B56A-270751EBB06A}" srcOrd="0" destOrd="0" parTransId="{734B8F6C-1260-4F2D-A4D4-AC8CB69624A4}" sibTransId="{16557DA7-3739-4E70-9F02-AEA3F6B2D575}"/>
    <dgm:cxn modelId="{A59A5A86-1F9C-406B-9BD3-9A9785545DA1}" srcId="{C0CA704C-AE26-460D-B9B2-857213F50E0E}" destId="{10DA59A9-9D68-4854-B681-C45DB95EC5DA}" srcOrd="0" destOrd="0" parTransId="{5134DE69-0572-4D4E-826A-0F0AECEE2C49}" sibTransId="{76346C9A-0298-4AB2-960D-9DCF85FF89E7}"/>
    <dgm:cxn modelId="{73638319-315F-48A8-87A1-0EA6FE50F970}" type="presOf" srcId="{7E930A42-15F5-4AD2-B20A-AAE3C30334A2}" destId="{5D59287A-C5A2-4E71-8628-0E998496B5FF}" srcOrd="0" destOrd="0" presId="urn:microsoft.com/office/officeart/2005/8/layout/vList5"/>
    <dgm:cxn modelId="{1C8186A6-C017-4474-B27C-7BFF7CCE00BC}" type="presOf" srcId="{B08E9E8F-B711-4621-A89A-64B97FB42A64}" destId="{9EF15696-9940-4262-8594-9D447B58635B}" srcOrd="0" destOrd="0" presId="urn:microsoft.com/office/officeart/2005/8/layout/vList5"/>
    <dgm:cxn modelId="{47312AA6-B444-4199-910A-8BF9B086A8F9}" type="presOf" srcId="{14B797BE-7B33-4446-B3B5-10264738436F}" destId="{5900A3C4-F033-43A9-B086-57A7301E117F}" srcOrd="0" destOrd="0" presId="urn:microsoft.com/office/officeart/2005/8/layout/vList5"/>
    <dgm:cxn modelId="{42C40EA1-DFB6-4BFF-8947-BA8C23C17199}" srcId="{7C5D14CA-BE26-4256-A0F1-463EC2ACB3BD}" destId="{B08E9E8F-B711-4621-A89A-64B97FB42A64}" srcOrd="0" destOrd="0" parTransId="{E3A4E826-1823-4FCB-BC67-E65E929C2122}" sibTransId="{39BF73C2-F16B-4CE3-A2BE-3EE1EA47DD79}"/>
    <dgm:cxn modelId="{79439C7F-D6DB-4650-B771-4FCE01E463C6}" srcId="{C0CA704C-AE26-460D-B9B2-857213F50E0E}" destId="{44CD4B3D-27E2-44F6-893E-A02D82927ED5}" srcOrd="2" destOrd="0" parTransId="{DE1DC4E1-4B99-4486-9F2B-9DA19427B098}" sibTransId="{37FA3953-C6BB-4BE4-9B34-E220F9C9C58D}"/>
    <dgm:cxn modelId="{10AD0E07-7971-47EF-901B-BF1E1A6ECD4E}" srcId="{44CD4B3D-27E2-44F6-893E-A02D82927ED5}" destId="{DD08DFA4-0673-4006-B849-9BFBE65AFF59}" srcOrd="0" destOrd="0" parTransId="{5F82FB84-B7BF-4E82-8D7D-BE95526509DD}" sibTransId="{DDD016C9-5BF8-4C22-8FCE-16277BA0A33A}"/>
    <dgm:cxn modelId="{730C2EBD-761E-4362-8F42-BA72C959FFC1}" srcId="{A5C5E091-827B-4E3A-8CDE-F065365C6982}" destId="{7E930A42-15F5-4AD2-B20A-AAE3C30334A2}" srcOrd="0" destOrd="0" parTransId="{24A15D49-5F70-474E-96DE-07748CE00EFE}" sibTransId="{A219CA34-D832-422A-A58A-454B3CE64D3A}"/>
    <dgm:cxn modelId="{716DC88A-9B08-42E0-8AE1-6B8ED70EE98F}" type="presOf" srcId="{804F0D16-F734-484E-8767-0333F5B8DEAF}" destId="{3701D873-7E6E-40E7-ADED-E248B0245796}" srcOrd="0" destOrd="0" presId="urn:microsoft.com/office/officeart/2005/8/layout/vList5"/>
    <dgm:cxn modelId="{5012CAB4-5CA5-4761-9A38-52E055D74C21}" type="presOf" srcId="{7C5D14CA-BE26-4256-A0F1-463EC2ACB3BD}" destId="{5CBABD01-D4DE-4F0B-A649-7FD6DEA78B37}" srcOrd="0" destOrd="0" presId="urn:microsoft.com/office/officeart/2005/8/layout/vList5"/>
    <dgm:cxn modelId="{9F3896CD-48A6-474E-AEE3-314D22DD3493}" srcId="{C0CA704C-AE26-460D-B9B2-857213F50E0E}" destId="{7CE44B2B-EEF2-4388-9789-E845D2A96EAB}" srcOrd="4" destOrd="0" parTransId="{095806E9-6432-4C33-8925-2703639D2147}" sibTransId="{E709702A-41F3-4161-BCF6-58651C114B6D}"/>
    <dgm:cxn modelId="{103F8416-A8E9-4FBF-B5DB-35E14C03B0B0}" type="presOf" srcId="{C0CA704C-AE26-460D-B9B2-857213F50E0E}" destId="{541DB039-84A5-4DE6-9BAF-31607A674D66}" srcOrd="0" destOrd="0" presId="urn:microsoft.com/office/officeart/2005/8/layout/vList5"/>
    <dgm:cxn modelId="{EA6232A9-A9A5-43DB-9BA7-E6B684A5C7EC}" type="presParOf" srcId="{541DB039-84A5-4DE6-9BAF-31607A674D66}" destId="{9D7CE71E-B760-4E26-8349-AB331A3729C9}" srcOrd="0" destOrd="0" presId="urn:microsoft.com/office/officeart/2005/8/layout/vList5"/>
    <dgm:cxn modelId="{AB7FBB65-5403-4568-8862-69EAE5F669DA}" type="presParOf" srcId="{9D7CE71E-B760-4E26-8349-AB331A3729C9}" destId="{89BACB14-DFE5-4D6F-996E-DC0C2162ACC1}" srcOrd="0" destOrd="0" presId="urn:microsoft.com/office/officeart/2005/8/layout/vList5"/>
    <dgm:cxn modelId="{58B43D86-F00F-47E7-A2DF-E72FDBA38478}" type="presParOf" srcId="{541DB039-84A5-4DE6-9BAF-31607A674D66}" destId="{BE6163B9-83B5-4C37-B2E2-109BD611F5D1}" srcOrd="1" destOrd="0" presId="urn:microsoft.com/office/officeart/2005/8/layout/vList5"/>
    <dgm:cxn modelId="{7A61E9E6-88AB-4DAE-A89F-6E61A3BFCE7F}" type="presParOf" srcId="{541DB039-84A5-4DE6-9BAF-31607A674D66}" destId="{E42A4B2D-C241-4BF3-A8B8-0CA40C715F21}" srcOrd="2" destOrd="0" presId="urn:microsoft.com/office/officeart/2005/8/layout/vList5"/>
    <dgm:cxn modelId="{EAEF8823-06EB-4ABC-B8C4-151FA612591C}" type="presParOf" srcId="{E42A4B2D-C241-4BF3-A8B8-0CA40C715F21}" destId="{F9EC71AA-EC0C-4246-A988-26C991496725}" srcOrd="0" destOrd="0" presId="urn:microsoft.com/office/officeart/2005/8/layout/vList5"/>
    <dgm:cxn modelId="{A8986253-C7CA-4B4E-A522-E3E6B072A707}" type="presParOf" srcId="{E42A4B2D-C241-4BF3-A8B8-0CA40C715F21}" destId="{5D59287A-C5A2-4E71-8628-0E998496B5FF}" srcOrd="1" destOrd="0" presId="urn:microsoft.com/office/officeart/2005/8/layout/vList5"/>
    <dgm:cxn modelId="{AB7A848B-D3C5-425A-94CA-F855EB76F32B}" type="presParOf" srcId="{541DB039-84A5-4DE6-9BAF-31607A674D66}" destId="{C965DC91-D988-402D-940D-D3839C8EAB26}" srcOrd="3" destOrd="0" presId="urn:microsoft.com/office/officeart/2005/8/layout/vList5"/>
    <dgm:cxn modelId="{0CB5E5AC-389E-4C55-870C-3BB7BC2F9189}" type="presParOf" srcId="{541DB039-84A5-4DE6-9BAF-31607A674D66}" destId="{7AC34438-185D-4F0E-BEA6-C19F499DFAE5}" srcOrd="4" destOrd="0" presId="urn:microsoft.com/office/officeart/2005/8/layout/vList5"/>
    <dgm:cxn modelId="{52D17317-5F8D-428A-A665-EE06E29B8CEF}" type="presParOf" srcId="{7AC34438-185D-4F0E-BEA6-C19F499DFAE5}" destId="{5336BEA6-6D67-44D6-86B0-409267400F9B}" srcOrd="0" destOrd="0" presId="urn:microsoft.com/office/officeart/2005/8/layout/vList5"/>
    <dgm:cxn modelId="{943DE105-A298-4CC0-BC7A-4348B5D83533}" type="presParOf" srcId="{7AC34438-185D-4F0E-BEA6-C19F499DFAE5}" destId="{6CC37377-CA19-41EF-890E-95C48DB0D8F4}" srcOrd="1" destOrd="0" presId="urn:microsoft.com/office/officeart/2005/8/layout/vList5"/>
    <dgm:cxn modelId="{3553D7ED-DCFE-4FEA-8015-667D112259F7}" type="presParOf" srcId="{541DB039-84A5-4DE6-9BAF-31607A674D66}" destId="{6874C375-2F84-4EE4-908C-F1BD7D35BC1D}" srcOrd="5" destOrd="0" presId="urn:microsoft.com/office/officeart/2005/8/layout/vList5"/>
    <dgm:cxn modelId="{0C031D94-0135-48A9-92A4-E59D168BA25D}" type="presParOf" srcId="{541DB039-84A5-4DE6-9BAF-31607A674D66}" destId="{12A1137D-3ECD-489D-A5E5-63B35DD81452}" srcOrd="6" destOrd="0" presId="urn:microsoft.com/office/officeart/2005/8/layout/vList5"/>
    <dgm:cxn modelId="{B52B25B8-F719-4E36-93FB-7C1724B2F507}" type="presParOf" srcId="{12A1137D-3ECD-489D-A5E5-63B35DD81452}" destId="{5CBABD01-D4DE-4F0B-A649-7FD6DEA78B37}" srcOrd="0" destOrd="0" presId="urn:microsoft.com/office/officeart/2005/8/layout/vList5"/>
    <dgm:cxn modelId="{7928321F-3753-4BB4-A15A-9F13A4E08D0B}" type="presParOf" srcId="{12A1137D-3ECD-489D-A5E5-63B35DD81452}" destId="{9EF15696-9940-4262-8594-9D447B58635B}" srcOrd="1" destOrd="0" presId="urn:microsoft.com/office/officeart/2005/8/layout/vList5"/>
    <dgm:cxn modelId="{473E0A3E-8198-41E6-AEAD-4AD20E5F15A8}" type="presParOf" srcId="{541DB039-84A5-4DE6-9BAF-31607A674D66}" destId="{CBCD7C66-49C9-49A4-87E6-73C4DE6624E7}" srcOrd="7" destOrd="0" presId="urn:microsoft.com/office/officeart/2005/8/layout/vList5"/>
    <dgm:cxn modelId="{CA0FD440-6B6E-415F-BD87-91C7EB82906A}" type="presParOf" srcId="{541DB039-84A5-4DE6-9BAF-31607A674D66}" destId="{5BBF5B66-31B4-4AAB-AD98-6D22C0730986}" srcOrd="8" destOrd="0" presId="urn:microsoft.com/office/officeart/2005/8/layout/vList5"/>
    <dgm:cxn modelId="{3EBCCFD6-24C3-4CF0-A6AF-8726F1FF4AAC}" type="presParOf" srcId="{5BBF5B66-31B4-4AAB-AD98-6D22C0730986}" destId="{C661A7B3-656D-4A9A-82DC-B10E1D1DFE54}" srcOrd="0" destOrd="0" presId="urn:microsoft.com/office/officeart/2005/8/layout/vList5"/>
    <dgm:cxn modelId="{A35EC67A-A059-44D9-8BE5-19668B058107}" type="presParOf" srcId="{5BBF5B66-31B4-4AAB-AD98-6D22C0730986}" destId="{5900A3C4-F033-43A9-B086-57A7301E117F}" srcOrd="1" destOrd="0" presId="urn:microsoft.com/office/officeart/2005/8/layout/vList5"/>
    <dgm:cxn modelId="{75758892-4DEF-4E75-BC64-FD4B0EAAE5DB}" type="presParOf" srcId="{541DB039-84A5-4DE6-9BAF-31607A674D66}" destId="{9C2F826B-A729-471E-8C98-12F80489F93C}" srcOrd="9" destOrd="0" presId="urn:microsoft.com/office/officeart/2005/8/layout/vList5"/>
    <dgm:cxn modelId="{25123191-1B85-4C29-AE8A-842AA75EE560}" type="presParOf" srcId="{541DB039-84A5-4DE6-9BAF-31607A674D66}" destId="{D962D556-913C-4CE2-B192-B361C86A8BA5}" srcOrd="10" destOrd="0" presId="urn:microsoft.com/office/officeart/2005/8/layout/vList5"/>
    <dgm:cxn modelId="{84228A9B-A985-48C4-B0A6-73AA0ACD30B8}" type="presParOf" srcId="{D962D556-913C-4CE2-B192-B361C86A8BA5}" destId="{9FA8F7FB-0ADB-493D-A64B-4AE96AA4BAB8}" srcOrd="0" destOrd="0" presId="urn:microsoft.com/office/officeart/2005/8/layout/vList5"/>
    <dgm:cxn modelId="{A5DED149-A926-46C0-AA46-99F18448680E}" type="presParOf" srcId="{D962D556-913C-4CE2-B192-B361C86A8BA5}" destId="{3AF89B1F-9F7A-4175-AD59-9A0A5BFE649D}" srcOrd="1" destOrd="0" presId="urn:microsoft.com/office/officeart/2005/8/layout/vList5"/>
    <dgm:cxn modelId="{70C762D4-FA2A-4831-9F27-6F493CCAD430}" type="presParOf" srcId="{541DB039-84A5-4DE6-9BAF-31607A674D66}" destId="{68A94FB3-F6C5-401C-B720-79D680D8777D}" srcOrd="11" destOrd="0" presId="urn:microsoft.com/office/officeart/2005/8/layout/vList5"/>
    <dgm:cxn modelId="{737791FC-A4D2-45EF-845F-F9DF8B5A82A6}" type="presParOf" srcId="{541DB039-84A5-4DE6-9BAF-31607A674D66}" destId="{F4EACFD4-9078-40C5-BC37-6A7515DC10A8}" srcOrd="12" destOrd="0" presId="urn:microsoft.com/office/officeart/2005/8/layout/vList5"/>
    <dgm:cxn modelId="{497A7644-C454-4A8F-B79C-B7E6420A1050}" type="presParOf" srcId="{F4EACFD4-9078-40C5-BC37-6A7515DC10A8}" destId="{3701D873-7E6E-40E7-ADED-E248B0245796}" srcOrd="0" destOrd="0" presId="urn:microsoft.com/office/officeart/2005/8/layout/vList5"/>
    <dgm:cxn modelId="{4BD4671B-250D-4E6A-8FCE-802644090607}" type="presParOf" srcId="{F4EACFD4-9078-40C5-BC37-6A7515DC10A8}" destId="{9B7F982F-DEEC-40A5-9B2D-DD0E48AEF2E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C37866-5720-4A48-B91C-377BCAC46528}" type="doc">
      <dgm:prSet loTypeId="urn:microsoft.com/office/officeart/2005/8/layout/hProcess4" loCatId="process" qsTypeId="urn:microsoft.com/office/officeart/2005/8/quickstyle/simple4" qsCatId="simple" csTypeId="urn:microsoft.com/office/officeart/2005/8/colors/accent2_2" csCatId="accent2" phldr="1"/>
      <dgm:spPr/>
      <dgm:t>
        <a:bodyPr/>
        <a:lstStyle/>
        <a:p>
          <a:endParaRPr lang="en-US"/>
        </a:p>
      </dgm:t>
    </dgm:pt>
    <dgm:pt modelId="{5956ED68-962A-4729-B09B-F0B063F1FCCD}">
      <dgm:prSet phldrT="[Text]" custT="1"/>
      <dgm:spPr>
        <a:gradFill rotWithShape="0">
          <a:gsLst>
            <a:gs pos="0">
              <a:schemeClr val="accent6">
                <a:lumMod val="75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dgm:spPr>
      <dgm:t>
        <a:bodyPr/>
        <a:lstStyle/>
        <a:p>
          <a:r>
            <a:rPr lang="en-US" sz="2600" dirty="0" smtClean="0">
              <a:latin typeface="Futura Md" pitchFamily="34" charset="0"/>
            </a:rPr>
            <a:t>Inspect</a:t>
          </a:r>
          <a:endParaRPr lang="en-US" sz="2600" dirty="0">
            <a:latin typeface="Futura Md" pitchFamily="34" charset="0"/>
          </a:endParaRPr>
        </a:p>
      </dgm:t>
    </dgm:pt>
    <dgm:pt modelId="{6A65E8C8-DFDF-4F8F-8D0B-5D207BD3E30A}" type="parTrans" cxnId="{CE2961D6-12BE-48CE-B4FB-ABE6DAA71EA4}">
      <dgm:prSet/>
      <dgm:spPr/>
      <dgm:t>
        <a:bodyPr/>
        <a:lstStyle/>
        <a:p>
          <a:endParaRPr lang="en-US"/>
        </a:p>
      </dgm:t>
    </dgm:pt>
    <dgm:pt modelId="{836D8678-5A8E-43BA-9FD2-D55D15A36616}" type="sibTrans" cxnId="{CE2961D6-12BE-48CE-B4FB-ABE6DAA71EA4}">
      <dgm:prSet/>
      <dgm:spPr/>
      <dgm:t>
        <a:bodyPr/>
        <a:lstStyle/>
        <a:p>
          <a:endParaRPr lang="en-US"/>
        </a:p>
      </dgm:t>
    </dgm:pt>
    <dgm:pt modelId="{4E1220E4-A374-4210-B0DA-889B464BCA5C}">
      <dgm:prSet custT="1"/>
      <dgm:spPr>
        <a:gradFill rotWithShape="0">
          <a:gsLst>
            <a:gs pos="0">
              <a:schemeClr val="accent6">
                <a:lumMod val="75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dgm:spPr>
      <dgm:t>
        <a:bodyPr/>
        <a:lstStyle/>
        <a:p>
          <a:pPr rtl="0"/>
          <a:r>
            <a:rPr lang="en-US" sz="2600" dirty="0" smtClean="0">
              <a:solidFill>
                <a:schemeClr val="bg1"/>
              </a:solidFill>
              <a:latin typeface="Futura Md" pitchFamily="34" charset="0"/>
            </a:rPr>
            <a:t>Determine</a:t>
          </a:r>
          <a:endParaRPr lang="en-US" sz="2600" dirty="0">
            <a:solidFill>
              <a:schemeClr val="bg1"/>
            </a:solidFill>
            <a:latin typeface="Futura Md" pitchFamily="34" charset="0"/>
          </a:endParaRPr>
        </a:p>
      </dgm:t>
    </dgm:pt>
    <dgm:pt modelId="{614F71E1-F856-44FF-86B4-B054C15BF12A}" type="parTrans" cxnId="{01260681-BC03-4F93-BCF9-6370C7A40097}">
      <dgm:prSet/>
      <dgm:spPr/>
      <dgm:t>
        <a:bodyPr/>
        <a:lstStyle/>
        <a:p>
          <a:endParaRPr lang="en-US"/>
        </a:p>
      </dgm:t>
    </dgm:pt>
    <dgm:pt modelId="{E03115BA-5DEF-407B-9F6C-5977E57C6686}" type="sibTrans" cxnId="{01260681-BC03-4F93-BCF9-6370C7A40097}">
      <dgm:prSet/>
      <dgm:spPr/>
      <dgm:t>
        <a:bodyPr/>
        <a:lstStyle/>
        <a:p>
          <a:endParaRPr lang="en-US"/>
        </a:p>
      </dgm:t>
    </dgm:pt>
    <dgm:pt modelId="{4EF7303B-E5D0-477A-9C48-8C090EE128FB}">
      <dgm:prSet custT="1"/>
      <dgm:spPr>
        <a:ln>
          <a:solidFill>
            <a:schemeClr val="bg2"/>
          </a:solidFill>
        </a:ln>
      </dgm:spPr>
      <dgm:t>
        <a:bodyPr/>
        <a:lstStyle/>
        <a:p>
          <a:pPr rtl="0"/>
          <a:r>
            <a:rPr lang="en-US" sz="2800" dirty="0" smtClean="0">
              <a:solidFill>
                <a:srgbClr val="000000"/>
              </a:solidFill>
              <a:latin typeface="Futura Md" pitchFamily="34" charset="0"/>
            </a:rPr>
            <a:t>Origination of discharge—</a:t>
          </a:r>
          <a:r>
            <a:rPr lang="en-US" sz="2800" dirty="0" err="1" smtClean="0">
              <a:solidFill>
                <a:srgbClr val="000000"/>
              </a:solidFill>
              <a:latin typeface="Futura Md" pitchFamily="34" charset="0"/>
            </a:rPr>
            <a:t>os</a:t>
          </a:r>
          <a:r>
            <a:rPr lang="en-US" sz="2800" dirty="0" smtClean="0">
              <a:solidFill>
                <a:srgbClr val="000000"/>
              </a:solidFill>
              <a:latin typeface="Futura Md" pitchFamily="34" charset="0"/>
            </a:rPr>
            <a:t> or vault? Use swab test to determine</a:t>
          </a:r>
          <a:endParaRPr lang="en-US" sz="2800" dirty="0">
            <a:solidFill>
              <a:srgbClr val="000000"/>
            </a:solidFill>
            <a:latin typeface="Futura Md" pitchFamily="34" charset="0"/>
          </a:endParaRPr>
        </a:p>
      </dgm:t>
    </dgm:pt>
    <dgm:pt modelId="{70216EF9-668B-4324-91B3-0375D4EA9817}" type="parTrans" cxnId="{5D2900E5-0492-4529-95A6-B43818816E31}">
      <dgm:prSet/>
      <dgm:spPr/>
      <dgm:t>
        <a:bodyPr/>
        <a:lstStyle/>
        <a:p>
          <a:endParaRPr lang="en-US"/>
        </a:p>
      </dgm:t>
    </dgm:pt>
    <dgm:pt modelId="{60ED3CAE-732C-4327-8902-134501592B44}" type="sibTrans" cxnId="{5D2900E5-0492-4529-95A6-B43818816E31}">
      <dgm:prSet/>
      <dgm:spPr/>
      <dgm:t>
        <a:bodyPr/>
        <a:lstStyle/>
        <a:p>
          <a:endParaRPr lang="en-US"/>
        </a:p>
      </dgm:t>
    </dgm:pt>
    <dgm:pt modelId="{EACCB5C3-B5E7-4F70-A9BD-D09EC5639DAF}">
      <dgm:prSet phldrT="[Text]" custT="1"/>
      <dgm:spPr>
        <a:ln>
          <a:solidFill>
            <a:schemeClr val="bg2"/>
          </a:solidFill>
        </a:ln>
      </dgm:spPr>
      <dgm:t>
        <a:bodyPr/>
        <a:lstStyle/>
        <a:p>
          <a:r>
            <a:rPr lang="en-US" sz="2400" dirty="0" smtClean="0">
              <a:solidFill>
                <a:srgbClr val="000000"/>
              </a:solidFill>
              <a:latin typeface="Futura Md"/>
            </a:rPr>
            <a:t>Vagina and cervix for discharge, cervical friability, </a:t>
          </a:r>
          <a:r>
            <a:rPr lang="en-US" sz="2400" dirty="0" smtClean="0">
              <a:solidFill>
                <a:schemeClr val="bg2"/>
              </a:solidFill>
              <a:latin typeface="Futura Md"/>
            </a:rPr>
            <a:t>strawberry cervix, foreign bodies</a:t>
          </a:r>
          <a:endParaRPr lang="en-US" sz="2400" dirty="0">
            <a:ln/>
            <a:solidFill>
              <a:srgbClr val="000000"/>
            </a:solidFill>
            <a:effectLst/>
            <a:latin typeface="Futura Md"/>
          </a:endParaRPr>
        </a:p>
      </dgm:t>
    </dgm:pt>
    <dgm:pt modelId="{9D5B083B-1D93-421B-BDD3-437FF8889F7F}" type="parTrans" cxnId="{6C664891-3AEE-4D2A-BE39-DC9C0C49F96A}">
      <dgm:prSet/>
      <dgm:spPr/>
      <dgm:t>
        <a:bodyPr/>
        <a:lstStyle/>
        <a:p>
          <a:endParaRPr lang="en-US"/>
        </a:p>
      </dgm:t>
    </dgm:pt>
    <dgm:pt modelId="{3DC961A7-8B34-46F5-9398-FF496DADEEC2}" type="sibTrans" cxnId="{6C664891-3AEE-4D2A-BE39-DC9C0C49F96A}">
      <dgm:prSet/>
      <dgm:spPr/>
      <dgm:t>
        <a:bodyPr/>
        <a:lstStyle/>
        <a:p>
          <a:endParaRPr lang="en-US"/>
        </a:p>
      </dgm:t>
    </dgm:pt>
    <dgm:pt modelId="{A4C7576C-1154-4B73-8B74-AF2C44B8896A}" type="pres">
      <dgm:prSet presAssocID="{AAC37866-5720-4A48-B91C-377BCAC46528}" presName="Name0" presStyleCnt="0">
        <dgm:presLayoutVars>
          <dgm:dir/>
          <dgm:animLvl val="lvl"/>
          <dgm:resizeHandles val="exact"/>
        </dgm:presLayoutVars>
      </dgm:prSet>
      <dgm:spPr/>
      <dgm:t>
        <a:bodyPr/>
        <a:lstStyle/>
        <a:p>
          <a:endParaRPr lang="en-US"/>
        </a:p>
      </dgm:t>
    </dgm:pt>
    <dgm:pt modelId="{D1869C5E-D34D-430D-BCC3-29792CD58B90}" type="pres">
      <dgm:prSet presAssocID="{AAC37866-5720-4A48-B91C-377BCAC46528}" presName="tSp" presStyleCnt="0"/>
      <dgm:spPr/>
    </dgm:pt>
    <dgm:pt modelId="{1B4AD922-AF0F-4D12-B3F3-7428B79C4857}" type="pres">
      <dgm:prSet presAssocID="{AAC37866-5720-4A48-B91C-377BCAC46528}" presName="bSp" presStyleCnt="0"/>
      <dgm:spPr/>
    </dgm:pt>
    <dgm:pt modelId="{1DAB0AC9-E8F3-4AC8-871D-51AF199CF4A6}" type="pres">
      <dgm:prSet presAssocID="{AAC37866-5720-4A48-B91C-377BCAC46528}" presName="process" presStyleCnt="0"/>
      <dgm:spPr/>
    </dgm:pt>
    <dgm:pt modelId="{47BB802A-A183-4132-A416-0755EA7DBC62}" type="pres">
      <dgm:prSet presAssocID="{5956ED68-962A-4729-B09B-F0B063F1FCCD}" presName="composite1" presStyleCnt="0"/>
      <dgm:spPr/>
    </dgm:pt>
    <dgm:pt modelId="{A5083843-881E-4D62-8B57-172D09CC8EF2}" type="pres">
      <dgm:prSet presAssocID="{5956ED68-962A-4729-B09B-F0B063F1FCCD}" presName="dummyNode1" presStyleLbl="node1" presStyleIdx="0" presStyleCnt="2"/>
      <dgm:spPr/>
    </dgm:pt>
    <dgm:pt modelId="{89719D03-4A05-4B35-BCFC-B31C2FE34400}" type="pres">
      <dgm:prSet presAssocID="{5956ED68-962A-4729-B09B-F0B063F1FCCD}" presName="childNode1" presStyleLbl="bgAcc1" presStyleIdx="0" presStyleCnt="2" custScaleX="126382" custScaleY="91052" custLinFactNeighborX="-15913" custLinFactNeighborY="-3140">
        <dgm:presLayoutVars>
          <dgm:bulletEnabled val="1"/>
        </dgm:presLayoutVars>
      </dgm:prSet>
      <dgm:spPr/>
      <dgm:t>
        <a:bodyPr/>
        <a:lstStyle/>
        <a:p>
          <a:endParaRPr lang="en-US"/>
        </a:p>
      </dgm:t>
    </dgm:pt>
    <dgm:pt modelId="{D94A0F8C-DB3F-4390-8A42-DE7D3B0B8FE4}" type="pres">
      <dgm:prSet presAssocID="{5956ED68-962A-4729-B09B-F0B063F1FCCD}" presName="childNode1tx" presStyleLbl="bgAcc1" presStyleIdx="0" presStyleCnt="2">
        <dgm:presLayoutVars>
          <dgm:bulletEnabled val="1"/>
        </dgm:presLayoutVars>
      </dgm:prSet>
      <dgm:spPr/>
      <dgm:t>
        <a:bodyPr/>
        <a:lstStyle/>
        <a:p>
          <a:endParaRPr lang="en-US"/>
        </a:p>
      </dgm:t>
    </dgm:pt>
    <dgm:pt modelId="{511A47ED-BA8A-4209-8DE8-6866AE562427}" type="pres">
      <dgm:prSet presAssocID="{5956ED68-962A-4729-B09B-F0B063F1FCCD}" presName="parentNode1" presStyleLbl="node1" presStyleIdx="0" presStyleCnt="2" custLinFactNeighborX="-8216" custLinFactNeighborY="-11722">
        <dgm:presLayoutVars>
          <dgm:chMax val="1"/>
          <dgm:bulletEnabled val="1"/>
        </dgm:presLayoutVars>
      </dgm:prSet>
      <dgm:spPr/>
      <dgm:t>
        <a:bodyPr/>
        <a:lstStyle/>
        <a:p>
          <a:endParaRPr lang="en-US"/>
        </a:p>
      </dgm:t>
    </dgm:pt>
    <dgm:pt modelId="{221A2D3E-479F-4ECC-829D-3443DD9A30D7}" type="pres">
      <dgm:prSet presAssocID="{5956ED68-962A-4729-B09B-F0B063F1FCCD}" presName="connSite1" presStyleCnt="0"/>
      <dgm:spPr/>
    </dgm:pt>
    <dgm:pt modelId="{948520A4-EC46-46DB-B7D9-A310C1F5CD26}" type="pres">
      <dgm:prSet presAssocID="{836D8678-5A8E-43BA-9FD2-D55D15A36616}" presName="Name9" presStyleLbl="sibTrans2D1" presStyleIdx="0" presStyleCnt="1" custLinFactNeighborX="-14910" custLinFactNeighborY="-14396"/>
      <dgm:spPr/>
      <dgm:t>
        <a:bodyPr/>
        <a:lstStyle/>
        <a:p>
          <a:endParaRPr lang="en-US"/>
        </a:p>
      </dgm:t>
    </dgm:pt>
    <dgm:pt modelId="{46899A54-583C-466D-B035-4BFE7089ABBB}" type="pres">
      <dgm:prSet presAssocID="{4E1220E4-A374-4210-B0DA-889B464BCA5C}" presName="composite2" presStyleCnt="0"/>
      <dgm:spPr/>
    </dgm:pt>
    <dgm:pt modelId="{480989D9-5933-484A-8CA9-0BE66F3F7737}" type="pres">
      <dgm:prSet presAssocID="{4E1220E4-A374-4210-B0DA-889B464BCA5C}" presName="dummyNode2" presStyleLbl="node1" presStyleIdx="0" presStyleCnt="2"/>
      <dgm:spPr/>
    </dgm:pt>
    <dgm:pt modelId="{342F1C8E-1CD8-4CCE-A0C3-B7E876C1E7FF}" type="pres">
      <dgm:prSet presAssocID="{4E1220E4-A374-4210-B0DA-889B464BCA5C}" presName="childNode2" presStyleLbl="bgAcc1" presStyleIdx="1" presStyleCnt="2" custScaleX="121712" custLinFactNeighborX="-5257" custLinFactNeighborY="1334">
        <dgm:presLayoutVars>
          <dgm:bulletEnabled val="1"/>
        </dgm:presLayoutVars>
      </dgm:prSet>
      <dgm:spPr/>
      <dgm:t>
        <a:bodyPr/>
        <a:lstStyle/>
        <a:p>
          <a:endParaRPr lang="en-US"/>
        </a:p>
      </dgm:t>
    </dgm:pt>
    <dgm:pt modelId="{D51F52E7-7611-4C66-8301-325D405C8092}" type="pres">
      <dgm:prSet presAssocID="{4E1220E4-A374-4210-B0DA-889B464BCA5C}" presName="childNode2tx" presStyleLbl="bgAcc1" presStyleIdx="1" presStyleCnt="2">
        <dgm:presLayoutVars>
          <dgm:bulletEnabled val="1"/>
        </dgm:presLayoutVars>
      </dgm:prSet>
      <dgm:spPr/>
      <dgm:t>
        <a:bodyPr/>
        <a:lstStyle/>
        <a:p>
          <a:endParaRPr lang="en-US"/>
        </a:p>
      </dgm:t>
    </dgm:pt>
    <dgm:pt modelId="{EA74E3BA-D661-4366-99B1-70AE52C6554C}" type="pres">
      <dgm:prSet presAssocID="{4E1220E4-A374-4210-B0DA-889B464BCA5C}" presName="parentNode2" presStyleLbl="node1" presStyleIdx="1" presStyleCnt="2" custLinFactNeighborX="1607" custLinFactNeighborY="9158">
        <dgm:presLayoutVars>
          <dgm:chMax val="0"/>
          <dgm:bulletEnabled val="1"/>
        </dgm:presLayoutVars>
      </dgm:prSet>
      <dgm:spPr/>
      <dgm:t>
        <a:bodyPr/>
        <a:lstStyle/>
        <a:p>
          <a:endParaRPr lang="en-US"/>
        </a:p>
      </dgm:t>
    </dgm:pt>
    <dgm:pt modelId="{D82E79C0-927B-41D5-AD44-7A5DB807D36D}" type="pres">
      <dgm:prSet presAssocID="{4E1220E4-A374-4210-B0DA-889B464BCA5C}" presName="connSite2" presStyleCnt="0"/>
      <dgm:spPr/>
    </dgm:pt>
  </dgm:ptLst>
  <dgm:cxnLst>
    <dgm:cxn modelId="{018DE64F-01D3-4F96-9DE5-15563B937A8D}" type="presOf" srcId="{4EF7303B-E5D0-477A-9C48-8C090EE128FB}" destId="{D51F52E7-7611-4C66-8301-325D405C8092}" srcOrd="1" destOrd="0" presId="urn:microsoft.com/office/officeart/2005/8/layout/hProcess4"/>
    <dgm:cxn modelId="{01260681-BC03-4F93-BCF9-6370C7A40097}" srcId="{AAC37866-5720-4A48-B91C-377BCAC46528}" destId="{4E1220E4-A374-4210-B0DA-889B464BCA5C}" srcOrd="1" destOrd="0" parTransId="{614F71E1-F856-44FF-86B4-B054C15BF12A}" sibTransId="{E03115BA-5DEF-407B-9F6C-5977E57C6686}"/>
    <dgm:cxn modelId="{AEF578B6-1C4E-44BD-A296-3C72C5C21852}" type="presOf" srcId="{EACCB5C3-B5E7-4F70-A9BD-D09EC5639DAF}" destId="{D94A0F8C-DB3F-4390-8A42-DE7D3B0B8FE4}" srcOrd="1" destOrd="0" presId="urn:microsoft.com/office/officeart/2005/8/layout/hProcess4"/>
    <dgm:cxn modelId="{C47E0EC1-E8A8-475F-818D-DFD6F472A785}" type="presOf" srcId="{4EF7303B-E5D0-477A-9C48-8C090EE128FB}" destId="{342F1C8E-1CD8-4CCE-A0C3-B7E876C1E7FF}" srcOrd="0" destOrd="0" presId="urn:microsoft.com/office/officeart/2005/8/layout/hProcess4"/>
    <dgm:cxn modelId="{CBAE9C05-DB62-4977-A88C-E6CE80ADC92C}" type="presOf" srcId="{EACCB5C3-B5E7-4F70-A9BD-D09EC5639DAF}" destId="{89719D03-4A05-4B35-BCFC-B31C2FE34400}" srcOrd="0" destOrd="0" presId="urn:microsoft.com/office/officeart/2005/8/layout/hProcess4"/>
    <dgm:cxn modelId="{6C664891-3AEE-4D2A-BE39-DC9C0C49F96A}" srcId="{5956ED68-962A-4729-B09B-F0B063F1FCCD}" destId="{EACCB5C3-B5E7-4F70-A9BD-D09EC5639DAF}" srcOrd="0" destOrd="0" parTransId="{9D5B083B-1D93-421B-BDD3-437FF8889F7F}" sibTransId="{3DC961A7-8B34-46F5-9398-FF496DADEEC2}"/>
    <dgm:cxn modelId="{B79F7052-EC2D-4F1E-8630-76189A7B8471}" type="presOf" srcId="{836D8678-5A8E-43BA-9FD2-D55D15A36616}" destId="{948520A4-EC46-46DB-B7D9-A310C1F5CD26}" srcOrd="0" destOrd="0" presId="urn:microsoft.com/office/officeart/2005/8/layout/hProcess4"/>
    <dgm:cxn modelId="{C0DA6B2E-CC0E-4534-A36A-CE671336D4AA}" type="presOf" srcId="{5956ED68-962A-4729-B09B-F0B063F1FCCD}" destId="{511A47ED-BA8A-4209-8DE8-6866AE562427}" srcOrd="0" destOrd="0" presId="urn:microsoft.com/office/officeart/2005/8/layout/hProcess4"/>
    <dgm:cxn modelId="{5D2900E5-0492-4529-95A6-B43818816E31}" srcId="{4E1220E4-A374-4210-B0DA-889B464BCA5C}" destId="{4EF7303B-E5D0-477A-9C48-8C090EE128FB}" srcOrd="0" destOrd="0" parTransId="{70216EF9-668B-4324-91B3-0375D4EA9817}" sibTransId="{60ED3CAE-732C-4327-8902-134501592B44}"/>
    <dgm:cxn modelId="{37D68694-2057-4260-B2D4-5743330F8A43}" type="presOf" srcId="{AAC37866-5720-4A48-B91C-377BCAC46528}" destId="{A4C7576C-1154-4B73-8B74-AF2C44B8896A}" srcOrd="0" destOrd="0" presId="urn:microsoft.com/office/officeart/2005/8/layout/hProcess4"/>
    <dgm:cxn modelId="{E89FE4A7-31B6-4A6A-B517-603EE58A5C78}" type="presOf" srcId="{4E1220E4-A374-4210-B0DA-889B464BCA5C}" destId="{EA74E3BA-D661-4366-99B1-70AE52C6554C}" srcOrd="0" destOrd="0" presId="urn:microsoft.com/office/officeart/2005/8/layout/hProcess4"/>
    <dgm:cxn modelId="{CE2961D6-12BE-48CE-B4FB-ABE6DAA71EA4}" srcId="{AAC37866-5720-4A48-B91C-377BCAC46528}" destId="{5956ED68-962A-4729-B09B-F0B063F1FCCD}" srcOrd="0" destOrd="0" parTransId="{6A65E8C8-DFDF-4F8F-8D0B-5D207BD3E30A}" sibTransId="{836D8678-5A8E-43BA-9FD2-D55D15A36616}"/>
    <dgm:cxn modelId="{0279100D-E551-46B9-AA07-15E2CC1C13E4}" type="presParOf" srcId="{A4C7576C-1154-4B73-8B74-AF2C44B8896A}" destId="{D1869C5E-D34D-430D-BCC3-29792CD58B90}" srcOrd="0" destOrd="0" presId="urn:microsoft.com/office/officeart/2005/8/layout/hProcess4"/>
    <dgm:cxn modelId="{ED0EF3F1-2653-48B3-982C-DD920E6DD5D5}" type="presParOf" srcId="{A4C7576C-1154-4B73-8B74-AF2C44B8896A}" destId="{1B4AD922-AF0F-4D12-B3F3-7428B79C4857}" srcOrd="1" destOrd="0" presId="urn:microsoft.com/office/officeart/2005/8/layout/hProcess4"/>
    <dgm:cxn modelId="{212363EE-0FDE-4A09-8F51-020C0BDDCE92}" type="presParOf" srcId="{A4C7576C-1154-4B73-8B74-AF2C44B8896A}" destId="{1DAB0AC9-E8F3-4AC8-871D-51AF199CF4A6}" srcOrd="2" destOrd="0" presId="urn:microsoft.com/office/officeart/2005/8/layout/hProcess4"/>
    <dgm:cxn modelId="{38677ABB-2518-4FF3-87A2-B174943838D1}" type="presParOf" srcId="{1DAB0AC9-E8F3-4AC8-871D-51AF199CF4A6}" destId="{47BB802A-A183-4132-A416-0755EA7DBC62}" srcOrd="0" destOrd="0" presId="urn:microsoft.com/office/officeart/2005/8/layout/hProcess4"/>
    <dgm:cxn modelId="{5EBD0E81-1533-4C95-A1DF-B3AD3366AA0E}" type="presParOf" srcId="{47BB802A-A183-4132-A416-0755EA7DBC62}" destId="{A5083843-881E-4D62-8B57-172D09CC8EF2}" srcOrd="0" destOrd="0" presId="urn:microsoft.com/office/officeart/2005/8/layout/hProcess4"/>
    <dgm:cxn modelId="{D55B933E-65A5-4FDB-A272-582E8AC124C2}" type="presParOf" srcId="{47BB802A-A183-4132-A416-0755EA7DBC62}" destId="{89719D03-4A05-4B35-BCFC-B31C2FE34400}" srcOrd="1" destOrd="0" presId="urn:microsoft.com/office/officeart/2005/8/layout/hProcess4"/>
    <dgm:cxn modelId="{88FB8095-B2C5-4E10-B51C-1BBD72D43F3B}" type="presParOf" srcId="{47BB802A-A183-4132-A416-0755EA7DBC62}" destId="{D94A0F8C-DB3F-4390-8A42-DE7D3B0B8FE4}" srcOrd="2" destOrd="0" presId="urn:microsoft.com/office/officeart/2005/8/layout/hProcess4"/>
    <dgm:cxn modelId="{47642981-B36F-418C-93BB-3D5560D22019}" type="presParOf" srcId="{47BB802A-A183-4132-A416-0755EA7DBC62}" destId="{511A47ED-BA8A-4209-8DE8-6866AE562427}" srcOrd="3" destOrd="0" presId="urn:microsoft.com/office/officeart/2005/8/layout/hProcess4"/>
    <dgm:cxn modelId="{CC5CD072-7923-456A-B348-80D5B97287F9}" type="presParOf" srcId="{47BB802A-A183-4132-A416-0755EA7DBC62}" destId="{221A2D3E-479F-4ECC-829D-3443DD9A30D7}" srcOrd="4" destOrd="0" presId="urn:microsoft.com/office/officeart/2005/8/layout/hProcess4"/>
    <dgm:cxn modelId="{62D228A6-472A-42E0-860B-998A7D41AFF8}" type="presParOf" srcId="{1DAB0AC9-E8F3-4AC8-871D-51AF199CF4A6}" destId="{948520A4-EC46-46DB-B7D9-A310C1F5CD26}" srcOrd="1" destOrd="0" presId="urn:microsoft.com/office/officeart/2005/8/layout/hProcess4"/>
    <dgm:cxn modelId="{A6349B2A-5393-4DB6-B297-A5B5E7D2CB15}" type="presParOf" srcId="{1DAB0AC9-E8F3-4AC8-871D-51AF199CF4A6}" destId="{46899A54-583C-466D-B035-4BFE7089ABBB}" srcOrd="2" destOrd="0" presId="urn:microsoft.com/office/officeart/2005/8/layout/hProcess4"/>
    <dgm:cxn modelId="{6C019267-9417-4004-8623-E80F18C19FBA}" type="presParOf" srcId="{46899A54-583C-466D-B035-4BFE7089ABBB}" destId="{480989D9-5933-484A-8CA9-0BE66F3F7737}" srcOrd="0" destOrd="0" presId="urn:microsoft.com/office/officeart/2005/8/layout/hProcess4"/>
    <dgm:cxn modelId="{338D60FF-5560-4805-9F17-3386EFA0174A}" type="presParOf" srcId="{46899A54-583C-466D-B035-4BFE7089ABBB}" destId="{342F1C8E-1CD8-4CCE-A0C3-B7E876C1E7FF}" srcOrd="1" destOrd="0" presId="urn:microsoft.com/office/officeart/2005/8/layout/hProcess4"/>
    <dgm:cxn modelId="{2D2AC3A2-206F-4963-8128-45DE80737ABA}" type="presParOf" srcId="{46899A54-583C-466D-B035-4BFE7089ABBB}" destId="{D51F52E7-7611-4C66-8301-325D405C8092}" srcOrd="2" destOrd="0" presId="urn:microsoft.com/office/officeart/2005/8/layout/hProcess4"/>
    <dgm:cxn modelId="{C5F6DD98-D7CE-41A6-AA85-82F54600ECC4}" type="presParOf" srcId="{46899A54-583C-466D-B035-4BFE7089ABBB}" destId="{EA74E3BA-D661-4366-99B1-70AE52C6554C}" srcOrd="3" destOrd="0" presId="urn:microsoft.com/office/officeart/2005/8/layout/hProcess4"/>
    <dgm:cxn modelId="{99216874-5307-4A8C-ACB8-ECA8E711115C}" type="presParOf" srcId="{46899A54-583C-466D-B035-4BFE7089ABBB}" destId="{D82E79C0-927B-41D5-AD44-7A5DB807D36D}" srcOrd="4" destOrd="0" presId="urn:microsoft.com/office/officeart/2005/8/layout/hProcess4"/>
  </dgm:cxnLst>
  <dgm:bg>
    <a:noFill/>
    <a:effectLst>
      <a:glow rad="63500">
        <a:schemeClr val="accent6">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7B91E5E-A50F-40EA-B570-212098F2C6CE}" type="doc">
      <dgm:prSet loTypeId="urn:microsoft.com/office/officeart/2005/8/layout/default#3" loCatId="list" qsTypeId="urn:microsoft.com/office/officeart/2005/8/quickstyle/3d2" qsCatId="3D" csTypeId="urn:microsoft.com/office/officeart/2005/8/colors/accent1_2" csCatId="accent1" phldr="1"/>
      <dgm:spPr/>
      <dgm:t>
        <a:bodyPr/>
        <a:lstStyle/>
        <a:p>
          <a:endParaRPr lang="en-US"/>
        </a:p>
      </dgm:t>
    </dgm:pt>
    <dgm:pt modelId="{C0E6E190-2339-47AF-AD24-19502EAA1200}">
      <dgm:prSet>
        <dgm:style>
          <a:lnRef idx="1">
            <a:schemeClr val="accent6"/>
          </a:lnRef>
          <a:fillRef idx="3">
            <a:schemeClr val="accent6"/>
          </a:fillRef>
          <a:effectRef idx="2">
            <a:schemeClr val="accent6"/>
          </a:effectRef>
          <a:fontRef idx="minor">
            <a:schemeClr val="lt1"/>
          </a:fontRef>
        </dgm:style>
      </dgm:prSet>
      <dgm:spPr>
        <a:scene3d>
          <a:camera prst="orthographicFront"/>
          <a:lightRig rig="threePt" dir="t">
            <a:rot lat="0" lon="0" rev="7500000"/>
          </a:lightRig>
        </a:scene3d>
        <a:sp3d>
          <a:bevelT/>
        </a:sp3d>
      </dgm:spPr>
      <dgm:t>
        <a:bodyPr/>
        <a:lstStyle/>
        <a:p>
          <a:pPr rtl="0"/>
          <a:r>
            <a:rPr lang="en-US" b="1" dirty="0" err="1" smtClean="0"/>
            <a:t>Podofilox</a:t>
          </a:r>
          <a:r>
            <a:rPr lang="en-US" dirty="0" smtClean="0"/>
            <a:t> 0.5% solution/ gel </a:t>
          </a:r>
        </a:p>
        <a:p>
          <a:pPr rtl="0"/>
          <a:r>
            <a:rPr lang="en-US" dirty="0" smtClean="0"/>
            <a:t>Apply to visible genital warts twice a day for three days, followed by four days of no therapy</a:t>
          </a:r>
        </a:p>
        <a:p>
          <a:pPr rtl="0"/>
          <a:r>
            <a:rPr lang="en-US" dirty="0" smtClean="0"/>
            <a:t>Repeat if necessary </a:t>
          </a:r>
          <a:br>
            <a:rPr lang="en-US" dirty="0" smtClean="0"/>
          </a:br>
          <a:r>
            <a:rPr lang="en-US" dirty="0" smtClean="0"/>
            <a:t>   </a:t>
          </a:r>
          <a:endParaRPr lang="en-US" dirty="0"/>
        </a:p>
      </dgm:t>
    </dgm:pt>
    <dgm:pt modelId="{F7228076-B90D-4916-AD6D-EBC6E5EC8EE3}" type="parTrans" cxnId="{E3BD15ED-3223-4B5E-8FCD-693870E562C4}">
      <dgm:prSet/>
      <dgm:spPr/>
      <dgm:t>
        <a:bodyPr/>
        <a:lstStyle/>
        <a:p>
          <a:endParaRPr lang="en-US"/>
        </a:p>
      </dgm:t>
    </dgm:pt>
    <dgm:pt modelId="{2E2F5B4D-EACE-41A6-8EDE-A9AD85E37335}" type="sibTrans" cxnId="{E3BD15ED-3223-4B5E-8FCD-693870E562C4}">
      <dgm:prSet/>
      <dgm:spPr/>
      <dgm:t>
        <a:bodyPr/>
        <a:lstStyle/>
        <a:p>
          <a:endParaRPr lang="en-US"/>
        </a:p>
      </dgm:t>
    </dgm:pt>
    <dgm:pt modelId="{D16F9E76-FA7E-4180-968E-3C12098E81F6}">
      <dgm:prSet>
        <dgm:style>
          <a:lnRef idx="1">
            <a:schemeClr val="accent6"/>
          </a:lnRef>
          <a:fillRef idx="3">
            <a:schemeClr val="accent6"/>
          </a:fillRef>
          <a:effectRef idx="2">
            <a:schemeClr val="accent6"/>
          </a:effectRef>
          <a:fontRef idx="minor">
            <a:schemeClr val="lt1"/>
          </a:fontRef>
        </dgm:style>
      </dgm:prSet>
      <dgm:spPr>
        <a:scene3d>
          <a:camera prst="orthographicFront"/>
          <a:lightRig rig="threePt" dir="t">
            <a:rot lat="0" lon="0" rev="7500000"/>
          </a:lightRig>
        </a:scene3d>
        <a:sp3d>
          <a:bevelT/>
        </a:sp3d>
      </dgm:spPr>
      <dgm:t>
        <a:bodyPr/>
        <a:lstStyle/>
        <a:p>
          <a:pPr rtl="0"/>
          <a:r>
            <a:rPr lang="en-US" b="1" dirty="0" err="1" smtClean="0"/>
            <a:t>Imiquimod</a:t>
          </a:r>
          <a:r>
            <a:rPr lang="en-US" b="1" dirty="0" smtClean="0"/>
            <a:t> </a:t>
          </a:r>
          <a:r>
            <a:rPr lang="en-US" b="0" dirty="0" smtClean="0"/>
            <a:t>5% cream </a:t>
          </a:r>
        </a:p>
        <a:p>
          <a:pPr rtl="0"/>
          <a:r>
            <a:rPr lang="en-US" dirty="0" smtClean="0"/>
            <a:t>Apply once daily at bedtime, three times a week for up to 16 weeks</a:t>
          </a:r>
          <a:endParaRPr lang="en-US" dirty="0"/>
        </a:p>
      </dgm:t>
    </dgm:pt>
    <dgm:pt modelId="{B4C00048-FE28-41F0-B588-8753CA2769ED}" type="parTrans" cxnId="{8F7EB472-86E7-4E31-B780-C3A18A839BC3}">
      <dgm:prSet/>
      <dgm:spPr/>
      <dgm:t>
        <a:bodyPr/>
        <a:lstStyle/>
        <a:p>
          <a:endParaRPr lang="en-US"/>
        </a:p>
      </dgm:t>
    </dgm:pt>
    <dgm:pt modelId="{754BC64B-1BB9-4CA1-8CD7-599D246DF4E2}" type="sibTrans" cxnId="{8F7EB472-86E7-4E31-B780-C3A18A839BC3}">
      <dgm:prSet/>
      <dgm:spPr/>
      <dgm:t>
        <a:bodyPr/>
        <a:lstStyle/>
        <a:p>
          <a:endParaRPr lang="en-US"/>
        </a:p>
      </dgm:t>
    </dgm:pt>
    <dgm:pt modelId="{E10D9E98-0A2A-4D8C-ACB6-2086932FC12A}">
      <dgm:prSet>
        <dgm:style>
          <a:lnRef idx="1">
            <a:schemeClr val="accent6"/>
          </a:lnRef>
          <a:fillRef idx="3">
            <a:schemeClr val="accent6"/>
          </a:fillRef>
          <a:effectRef idx="2">
            <a:schemeClr val="accent6"/>
          </a:effectRef>
          <a:fontRef idx="minor">
            <a:schemeClr val="lt1"/>
          </a:fontRef>
        </dgm:style>
      </dgm:prSet>
      <dgm:spPr>
        <a:scene3d>
          <a:camera prst="orthographicFront"/>
          <a:lightRig rig="threePt" dir="t">
            <a:rot lat="0" lon="0" rev="7500000"/>
          </a:lightRig>
        </a:scene3d>
        <a:sp3d>
          <a:bevelT/>
        </a:sp3d>
      </dgm:spPr>
      <dgm:t>
        <a:bodyPr/>
        <a:lstStyle/>
        <a:p>
          <a:pPr rtl="0"/>
          <a:r>
            <a:rPr lang="en-US" b="1" dirty="0" err="1" smtClean="0"/>
            <a:t>Sinecatechins</a:t>
          </a:r>
          <a:r>
            <a:rPr lang="en-US" dirty="0" smtClean="0"/>
            <a:t> 15% ointment</a:t>
          </a:r>
          <a:br>
            <a:rPr lang="en-US" dirty="0" smtClean="0"/>
          </a:br>
          <a:r>
            <a:rPr lang="en-US" dirty="0" smtClean="0"/>
            <a:t>Apply 3 times daily (0.5cm strand of ointment to each wart) using finger to ensure coverage.  Use no longer than 16 wks. Do not wash after use. </a:t>
          </a:r>
          <a:br>
            <a:rPr lang="en-US" dirty="0" smtClean="0"/>
          </a:br>
          <a:r>
            <a:rPr lang="en-US" dirty="0" smtClean="0"/>
            <a:t/>
          </a:r>
          <a:br>
            <a:rPr lang="en-US" dirty="0" smtClean="0"/>
          </a:br>
          <a:endParaRPr lang="en-US" dirty="0"/>
        </a:p>
      </dgm:t>
    </dgm:pt>
    <dgm:pt modelId="{62D56D2B-2C58-42EC-B615-D6737F86629F}" type="parTrans" cxnId="{17CA329A-010B-47D8-BED8-1F30DEF36273}">
      <dgm:prSet/>
      <dgm:spPr/>
      <dgm:t>
        <a:bodyPr/>
        <a:lstStyle/>
        <a:p>
          <a:endParaRPr lang="en-US"/>
        </a:p>
      </dgm:t>
    </dgm:pt>
    <dgm:pt modelId="{0823E9B4-8659-49CF-B075-E65663C7021B}" type="sibTrans" cxnId="{17CA329A-010B-47D8-BED8-1F30DEF36273}">
      <dgm:prSet/>
      <dgm:spPr/>
      <dgm:t>
        <a:bodyPr/>
        <a:lstStyle/>
        <a:p>
          <a:endParaRPr lang="en-US"/>
        </a:p>
      </dgm:t>
    </dgm:pt>
    <dgm:pt modelId="{C591D92B-0291-4A49-8951-179C0DE30ED3}" type="pres">
      <dgm:prSet presAssocID="{47B91E5E-A50F-40EA-B570-212098F2C6CE}" presName="diagram" presStyleCnt="0">
        <dgm:presLayoutVars>
          <dgm:dir/>
          <dgm:resizeHandles val="exact"/>
        </dgm:presLayoutVars>
      </dgm:prSet>
      <dgm:spPr/>
      <dgm:t>
        <a:bodyPr/>
        <a:lstStyle/>
        <a:p>
          <a:endParaRPr lang="en-US"/>
        </a:p>
      </dgm:t>
    </dgm:pt>
    <dgm:pt modelId="{B4283656-AEAD-425A-A0C0-AE505436E7EC}" type="pres">
      <dgm:prSet presAssocID="{C0E6E190-2339-47AF-AD24-19502EAA1200}" presName="node" presStyleLbl="node1" presStyleIdx="0" presStyleCnt="3" custLinFactX="5000" custLinFactNeighborX="100000" custLinFactNeighborY="5621">
        <dgm:presLayoutVars>
          <dgm:bulletEnabled val="1"/>
        </dgm:presLayoutVars>
      </dgm:prSet>
      <dgm:spPr/>
      <dgm:t>
        <a:bodyPr/>
        <a:lstStyle/>
        <a:p>
          <a:endParaRPr lang="en-US"/>
        </a:p>
      </dgm:t>
    </dgm:pt>
    <dgm:pt modelId="{F5B5A30C-8152-48A8-A409-527A78651DB5}" type="pres">
      <dgm:prSet presAssocID="{2E2F5B4D-EACE-41A6-8EDE-A9AD85E37335}" presName="sibTrans" presStyleCnt="0"/>
      <dgm:spPr/>
    </dgm:pt>
    <dgm:pt modelId="{C2D1054D-3663-44A2-BB05-2712C9E981E3}" type="pres">
      <dgm:prSet presAssocID="{D16F9E76-FA7E-4180-968E-3C12098E81F6}" presName="node" presStyleLbl="node1" presStyleIdx="1" presStyleCnt="3" custLinFactX="-10026" custLinFactNeighborX="-100000" custLinFactNeighborY="-10008">
        <dgm:presLayoutVars>
          <dgm:bulletEnabled val="1"/>
        </dgm:presLayoutVars>
      </dgm:prSet>
      <dgm:spPr/>
      <dgm:t>
        <a:bodyPr/>
        <a:lstStyle/>
        <a:p>
          <a:endParaRPr lang="en-US"/>
        </a:p>
      </dgm:t>
    </dgm:pt>
    <dgm:pt modelId="{364281C0-97C4-4A68-8502-3A7A76F6DE9F}" type="pres">
      <dgm:prSet presAssocID="{754BC64B-1BB9-4CA1-8CD7-599D246DF4E2}" presName="sibTrans" presStyleCnt="0"/>
      <dgm:spPr/>
    </dgm:pt>
    <dgm:pt modelId="{A91669CE-1FBC-4584-92B1-29642B611088}" type="pres">
      <dgm:prSet presAssocID="{E10D9E98-0A2A-4D8C-ACB6-2086932FC12A}" presName="node" presStyleLbl="node1" presStyleIdx="2" presStyleCnt="3">
        <dgm:presLayoutVars>
          <dgm:bulletEnabled val="1"/>
        </dgm:presLayoutVars>
      </dgm:prSet>
      <dgm:spPr/>
      <dgm:t>
        <a:bodyPr/>
        <a:lstStyle/>
        <a:p>
          <a:endParaRPr lang="en-US"/>
        </a:p>
      </dgm:t>
    </dgm:pt>
  </dgm:ptLst>
  <dgm:cxnLst>
    <dgm:cxn modelId="{E3BD15ED-3223-4B5E-8FCD-693870E562C4}" srcId="{47B91E5E-A50F-40EA-B570-212098F2C6CE}" destId="{C0E6E190-2339-47AF-AD24-19502EAA1200}" srcOrd="0" destOrd="0" parTransId="{F7228076-B90D-4916-AD6D-EBC6E5EC8EE3}" sibTransId="{2E2F5B4D-EACE-41A6-8EDE-A9AD85E37335}"/>
    <dgm:cxn modelId="{8F7EB472-86E7-4E31-B780-C3A18A839BC3}" srcId="{47B91E5E-A50F-40EA-B570-212098F2C6CE}" destId="{D16F9E76-FA7E-4180-968E-3C12098E81F6}" srcOrd="1" destOrd="0" parTransId="{B4C00048-FE28-41F0-B588-8753CA2769ED}" sibTransId="{754BC64B-1BB9-4CA1-8CD7-599D246DF4E2}"/>
    <dgm:cxn modelId="{49B41991-39D2-470F-817B-63BE3AE8D47D}" type="presOf" srcId="{D16F9E76-FA7E-4180-968E-3C12098E81F6}" destId="{C2D1054D-3663-44A2-BB05-2712C9E981E3}" srcOrd="0" destOrd="0" presId="urn:microsoft.com/office/officeart/2005/8/layout/default#3"/>
    <dgm:cxn modelId="{6355533C-0194-4BC2-800E-601830E19223}" type="presOf" srcId="{47B91E5E-A50F-40EA-B570-212098F2C6CE}" destId="{C591D92B-0291-4A49-8951-179C0DE30ED3}" srcOrd="0" destOrd="0" presId="urn:microsoft.com/office/officeart/2005/8/layout/default#3"/>
    <dgm:cxn modelId="{24146F4E-1ED1-4EF8-9471-8466F62714AC}" type="presOf" srcId="{C0E6E190-2339-47AF-AD24-19502EAA1200}" destId="{B4283656-AEAD-425A-A0C0-AE505436E7EC}" srcOrd="0" destOrd="0" presId="urn:microsoft.com/office/officeart/2005/8/layout/default#3"/>
    <dgm:cxn modelId="{17CA329A-010B-47D8-BED8-1F30DEF36273}" srcId="{47B91E5E-A50F-40EA-B570-212098F2C6CE}" destId="{E10D9E98-0A2A-4D8C-ACB6-2086932FC12A}" srcOrd="2" destOrd="0" parTransId="{62D56D2B-2C58-42EC-B615-D6737F86629F}" sibTransId="{0823E9B4-8659-49CF-B075-E65663C7021B}"/>
    <dgm:cxn modelId="{2CABAC16-C646-438B-9BB7-C6E4DA799B69}" type="presOf" srcId="{E10D9E98-0A2A-4D8C-ACB6-2086932FC12A}" destId="{A91669CE-1FBC-4584-92B1-29642B611088}" srcOrd="0" destOrd="0" presId="urn:microsoft.com/office/officeart/2005/8/layout/default#3"/>
    <dgm:cxn modelId="{F4B44BF9-C7E6-4CF9-9A47-CAD89A777918}" type="presParOf" srcId="{C591D92B-0291-4A49-8951-179C0DE30ED3}" destId="{B4283656-AEAD-425A-A0C0-AE505436E7EC}" srcOrd="0" destOrd="0" presId="urn:microsoft.com/office/officeart/2005/8/layout/default#3"/>
    <dgm:cxn modelId="{19BED710-B61C-4B45-A676-86BDCDABB9FE}" type="presParOf" srcId="{C591D92B-0291-4A49-8951-179C0DE30ED3}" destId="{F5B5A30C-8152-48A8-A409-527A78651DB5}" srcOrd="1" destOrd="0" presId="urn:microsoft.com/office/officeart/2005/8/layout/default#3"/>
    <dgm:cxn modelId="{35759DC6-C9C0-45EF-945D-4A419CEDC4FC}" type="presParOf" srcId="{C591D92B-0291-4A49-8951-179C0DE30ED3}" destId="{C2D1054D-3663-44A2-BB05-2712C9E981E3}" srcOrd="2" destOrd="0" presId="urn:microsoft.com/office/officeart/2005/8/layout/default#3"/>
    <dgm:cxn modelId="{53F685BE-BBB6-4631-B86A-2C64B0FCE0E4}" type="presParOf" srcId="{C591D92B-0291-4A49-8951-179C0DE30ED3}" destId="{364281C0-97C4-4A68-8502-3A7A76F6DE9F}" srcOrd="3" destOrd="0" presId="urn:microsoft.com/office/officeart/2005/8/layout/default#3"/>
    <dgm:cxn modelId="{C94C599C-B909-4586-9AD8-7420BEB78E4C}" type="presParOf" srcId="{C591D92B-0291-4A49-8951-179C0DE30ED3}" destId="{A91669CE-1FBC-4584-92B1-29642B611088}" srcOrd="4"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D426792-068B-4641-9A20-0A860FA71AEA}"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FC9CD08D-796C-499D-B1DA-7BE241F460D3}">
      <dgm:prSet>
        <dgm:style>
          <a:lnRef idx="1">
            <a:schemeClr val="accent6"/>
          </a:lnRef>
          <a:fillRef idx="3">
            <a:schemeClr val="accent6"/>
          </a:fillRef>
          <a:effectRef idx="2">
            <a:schemeClr val="accent6"/>
          </a:effectRef>
          <a:fontRef idx="minor">
            <a:schemeClr val="lt1"/>
          </a:fontRef>
        </dgm:style>
      </dgm:prSet>
      <dgm:spPr/>
      <dgm:t>
        <a:bodyPr/>
        <a:lstStyle/>
        <a:p>
          <a:pPr rtl="0"/>
          <a:r>
            <a:rPr lang="en-US" b="1" dirty="0" err="1" smtClean="0"/>
            <a:t>Cryotherapy</a:t>
          </a:r>
          <a:r>
            <a:rPr lang="en-US" dirty="0" smtClean="0"/>
            <a:t> with liquid nitrogen or </a:t>
          </a:r>
          <a:r>
            <a:rPr lang="en-US" dirty="0" err="1" smtClean="0"/>
            <a:t>cryoprobe</a:t>
          </a:r>
          <a:r>
            <a:rPr lang="en-US" dirty="0" smtClean="0"/>
            <a:t> </a:t>
          </a:r>
        </a:p>
        <a:p>
          <a:pPr rtl="0"/>
          <a:r>
            <a:rPr lang="en-US" dirty="0" smtClean="0"/>
            <a:t>Repeat every 1–2 weeks  </a:t>
          </a:r>
          <a:endParaRPr lang="en-US" dirty="0"/>
        </a:p>
      </dgm:t>
    </dgm:pt>
    <dgm:pt modelId="{0E6E164C-2805-4FA1-8E46-56AE31AB9C36}" type="parTrans" cxnId="{EF62D69F-E469-46C6-9998-243DA1FA6DCE}">
      <dgm:prSet/>
      <dgm:spPr/>
      <dgm:t>
        <a:bodyPr/>
        <a:lstStyle/>
        <a:p>
          <a:endParaRPr lang="en-US"/>
        </a:p>
      </dgm:t>
    </dgm:pt>
    <dgm:pt modelId="{C94BE8B9-3611-43A3-8F15-B05A55A78246}" type="sibTrans" cxnId="{EF62D69F-E469-46C6-9998-243DA1FA6DCE}">
      <dgm:prSet/>
      <dgm:spPr/>
      <dgm:t>
        <a:bodyPr/>
        <a:lstStyle/>
        <a:p>
          <a:endParaRPr lang="en-US"/>
        </a:p>
      </dgm:t>
    </dgm:pt>
    <dgm:pt modelId="{27D695E6-8AD0-4DCE-869A-8EBA709DB006}">
      <dgm:prSet>
        <dgm:style>
          <a:lnRef idx="1">
            <a:schemeClr val="accent6"/>
          </a:lnRef>
          <a:fillRef idx="3">
            <a:schemeClr val="accent6"/>
          </a:fillRef>
          <a:effectRef idx="2">
            <a:schemeClr val="accent6"/>
          </a:effectRef>
          <a:fontRef idx="minor">
            <a:schemeClr val="lt1"/>
          </a:fontRef>
        </dgm:style>
      </dgm:prSet>
      <dgm:spPr/>
      <dgm:t>
        <a:bodyPr/>
        <a:lstStyle/>
        <a:p>
          <a:pPr rtl="0"/>
          <a:r>
            <a:rPr lang="en-US" b="1" dirty="0" err="1" smtClean="0"/>
            <a:t>Podophyllin</a:t>
          </a:r>
          <a:r>
            <a:rPr lang="en-US" b="1" dirty="0" smtClean="0"/>
            <a:t> resin 10%–25%</a:t>
          </a:r>
          <a:r>
            <a:rPr lang="en-US" dirty="0" smtClean="0"/>
            <a:t> in compound tincture of </a:t>
          </a:r>
          <a:r>
            <a:rPr lang="en-US" dirty="0" err="1" smtClean="0"/>
            <a:t>benzoin</a:t>
          </a:r>
          <a:r>
            <a:rPr lang="en-US" dirty="0" smtClean="0"/>
            <a:t> </a:t>
          </a:r>
          <a:endParaRPr lang="en-US" dirty="0"/>
        </a:p>
      </dgm:t>
    </dgm:pt>
    <dgm:pt modelId="{34F78A78-CD40-4836-856F-2BA77CB66C91}" type="parTrans" cxnId="{351A83C1-BF77-45E2-8B14-7EBB91277733}">
      <dgm:prSet/>
      <dgm:spPr/>
      <dgm:t>
        <a:bodyPr/>
        <a:lstStyle/>
        <a:p>
          <a:endParaRPr lang="en-US"/>
        </a:p>
      </dgm:t>
    </dgm:pt>
    <dgm:pt modelId="{A88032D6-9396-421C-853F-ABE68EC4556C}" type="sibTrans" cxnId="{351A83C1-BF77-45E2-8B14-7EBB91277733}">
      <dgm:prSet/>
      <dgm:spPr/>
      <dgm:t>
        <a:bodyPr/>
        <a:lstStyle/>
        <a:p>
          <a:endParaRPr lang="en-US"/>
        </a:p>
      </dgm:t>
    </dgm:pt>
    <dgm:pt modelId="{A56D429D-71E4-4A95-B3C4-301271707681}">
      <dgm:prSet>
        <dgm:style>
          <a:lnRef idx="1">
            <a:schemeClr val="accent6"/>
          </a:lnRef>
          <a:fillRef idx="3">
            <a:schemeClr val="accent6"/>
          </a:fillRef>
          <a:effectRef idx="2">
            <a:schemeClr val="accent6"/>
          </a:effectRef>
          <a:fontRef idx="minor">
            <a:schemeClr val="lt1"/>
          </a:fontRef>
        </dgm:style>
      </dgm:prSet>
      <dgm:spPr/>
      <dgm:t>
        <a:bodyPr/>
        <a:lstStyle/>
        <a:p>
          <a:pPr rtl="0"/>
          <a:r>
            <a:rPr lang="en-US" b="1" dirty="0" err="1" smtClean="0"/>
            <a:t>Trichloroacetic</a:t>
          </a:r>
          <a:r>
            <a:rPr lang="en-US" b="1" dirty="0" smtClean="0"/>
            <a:t> acid (TCA) </a:t>
          </a:r>
          <a:endParaRPr lang="en-US" dirty="0"/>
        </a:p>
      </dgm:t>
    </dgm:pt>
    <dgm:pt modelId="{8048EB99-220E-40D8-B4E5-8FF1D1889480}" type="parTrans" cxnId="{D9D0B243-71F5-49DE-8669-071FBE739DEE}">
      <dgm:prSet/>
      <dgm:spPr/>
      <dgm:t>
        <a:bodyPr/>
        <a:lstStyle/>
        <a:p>
          <a:endParaRPr lang="en-US"/>
        </a:p>
      </dgm:t>
    </dgm:pt>
    <dgm:pt modelId="{DD19CFD1-0A7E-4D2A-B667-B70F665D18ED}" type="sibTrans" cxnId="{D9D0B243-71F5-49DE-8669-071FBE739DEE}">
      <dgm:prSet/>
      <dgm:spPr/>
      <dgm:t>
        <a:bodyPr/>
        <a:lstStyle/>
        <a:p>
          <a:endParaRPr lang="en-US"/>
        </a:p>
      </dgm:t>
    </dgm:pt>
    <dgm:pt modelId="{B1A32BAD-2FF4-4DEA-A51E-2F27924F96B5}">
      <dgm:prSet>
        <dgm:style>
          <a:lnRef idx="1">
            <a:schemeClr val="accent6"/>
          </a:lnRef>
          <a:fillRef idx="3">
            <a:schemeClr val="accent6"/>
          </a:fillRef>
          <a:effectRef idx="2">
            <a:schemeClr val="accent6"/>
          </a:effectRef>
          <a:fontRef idx="minor">
            <a:schemeClr val="lt1"/>
          </a:fontRef>
        </dgm:style>
      </dgm:prSet>
      <dgm:spPr/>
      <dgm:t>
        <a:bodyPr/>
        <a:lstStyle/>
        <a:p>
          <a:pPr rtl="0"/>
          <a:r>
            <a:rPr lang="en-US" b="1" dirty="0" smtClean="0"/>
            <a:t>Surgical removal</a:t>
          </a:r>
          <a:r>
            <a:rPr lang="en-US" dirty="0" smtClean="0"/>
            <a:t> either by scissor excision, shave excision, curettage, or </a:t>
          </a:r>
          <a:r>
            <a:rPr lang="en-US" dirty="0" err="1" smtClean="0"/>
            <a:t>electrosurgery</a:t>
          </a:r>
          <a:r>
            <a:rPr lang="en-US" dirty="0" smtClean="0"/>
            <a:t> </a:t>
          </a:r>
          <a:endParaRPr lang="en-US" dirty="0"/>
        </a:p>
      </dgm:t>
    </dgm:pt>
    <dgm:pt modelId="{84CDF017-ADC9-4FD8-A6C9-6DB42C72CD9F}" type="parTrans" cxnId="{DA02D3B4-1861-4892-8CBE-8068F633A653}">
      <dgm:prSet/>
      <dgm:spPr/>
      <dgm:t>
        <a:bodyPr/>
        <a:lstStyle/>
        <a:p>
          <a:endParaRPr lang="en-US"/>
        </a:p>
      </dgm:t>
    </dgm:pt>
    <dgm:pt modelId="{17CD98F0-5E30-4151-A2A7-9F41218B837C}" type="sibTrans" cxnId="{DA02D3B4-1861-4892-8CBE-8068F633A653}">
      <dgm:prSet/>
      <dgm:spPr/>
      <dgm:t>
        <a:bodyPr/>
        <a:lstStyle/>
        <a:p>
          <a:endParaRPr lang="en-US"/>
        </a:p>
      </dgm:t>
    </dgm:pt>
    <dgm:pt modelId="{4F58BCB4-8723-4031-B7B2-6AB59588F5F8}" type="pres">
      <dgm:prSet presAssocID="{8D426792-068B-4641-9A20-0A860FA71AEA}" presName="diagram" presStyleCnt="0">
        <dgm:presLayoutVars>
          <dgm:dir/>
          <dgm:resizeHandles val="exact"/>
        </dgm:presLayoutVars>
      </dgm:prSet>
      <dgm:spPr/>
      <dgm:t>
        <a:bodyPr/>
        <a:lstStyle/>
        <a:p>
          <a:endParaRPr lang="en-US"/>
        </a:p>
      </dgm:t>
    </dgm:pt>
    <dgm:pt modelId="{545D8C12-216D-49CB-999F-FF71E73B1E79}" type="pres">
      <dgm:prSet presAssocID="{FC9CD08D-796C-499D-B1DA-7BE241F460D3}" presName="node" presStyleLbl="node1" presStyleIdx="0" presStyleCnt="4">
        <dgm:presLayoutVars>
          <dgm:bulletEnabled val="1"/>
        </dgm:presLayoutVars>
      </dgm:prSet>
      <dgm:spPr/>
      <dgm:t>
        <a:bodyPr/>
        <a:lstStyle/>
        <a:p>
          <a:endParaRPr lang="en-US"/>
        </a:p>
      </dgm:t>
    </dgm:pt>
    <dgm:pt modelId="{5B659FB1-31C0-45F8-9E8F-55B7A23A6D9F}" type="pres">
      <dgm:prSet presAssocID="{C94BE8B9-3611-43A3-8F15-B05A55A78246}" presName="sibTrans" presStyleCnt="0"/>
      <dgm:spPr/>
    </dgm:pt>
    <dgm:pt modelId="{C92D0982-9706-49AD-9C22-578CB2982FFD}" type="pres">
      <dgm:prSet presAssocID="{27D695E6-8AD0-4DCE-869A-8EBA709DB006}" presName="node" presStyleLbl="node1" presStyleIdx="1" presStyleCnt="4">
        <dgm:presLayoutVars>
          <dgm:bulletEnabled val="1"/>
        </dgm:presLayoutVars>
      </dgm:prSet>
      <dgm:spPr/>
      <dgm:t>
        <a:bodyPr/>
        <a:lstStyle/>
        <a:p>
          <a:endParaRPr lang="en-US"/>
        </a:p>
      </dgm:t>
    </dgm:pt>
    <dgm:pt modelId="{7ED9DB8B-60D2-4746-9BBB-FEC28D6F1DFA}" type="pres">
      <dgm:prSet presAssocID="{A88032D6-9396-421C-853F-ABE68EC4556C}" presName="sibTrans" presStyleCnt="0"/>
      <dgm:spPr/>
    </dgm:pt>
    <dgm:pt modelId="{97FB5862-81D1-48ED-90B5-F9BD9A130190}" type="pres">
      <dgm:prSet presAssocID="{A56D429D-71E4-4A95-B3C4-301271707681}" presName="node" presStyleLbl="node1" presStyleIdx="2" presStyleCnt="4">
        <dgm:presLayoutVars>
          <dgm:bulletEnabled val="1"/>
        </dgm:presLayoutVars>
      </dgm:prSet>
      <dgm:spPr/>
      <dgm:t>
        <a:bodyPr/>
        <a:lstStyle/>
        <a:p>
          <a:endParaRPr lang="en-US"/>
        </a:p>
      </dgm:t>
    </dgm:pt>
    <dgm:pt modelId="{056FF322-E7EA-4A7E-802D-00AE4AB6AAA3}" type="pres">
      <dgm:prSet presAssocID="{DD19CFD1-0A7E-4D2A-B667-B70F665D18ED}" presName="sibTrans" presStyleCnt="0"/>
      <dgm:spPr/>
    </dgm:pt>
    <dgm:pt modelId="{293C665D-8E5F-4CD6-979C-FB141232C1DC}" type="pres">
      <dgm:prSet presAssocID="{B1A32BAD-2FF4-4DEA-A51E-2F27924F96B5}" presName="node" presStyleLbl="node1" presStyleIdx="3" presStyleCnt="4">
        <dgm:presLayoutVars>
          <dgm:bulletEnabled val="1"/>
        </dgm:presLayoutVars>
      </dgm:prSet>
      <dgm:spPr/>
      <dgm:t>
        <a:bodyPr/>
        <a:lstStyle/>
        <a:p>
          <a:endParaRPr lang="en-US"/>
        </a:p>
      </dgm:t>
    </dgm:pt>
  </dgm:ptLst>
  <dgm:cxnLst>
    <dgm:cxn modelId="{DA02D3B4-1861-4892-8CBE-8068F633A653}" srcId="{8D426792-068B-4641-9A20-0A860FA71AEA}" destId="{B1A32BAD-2FF4-4DEA-A51E-2F27924F96B5}" srcOrd="3" destOrd="0" parTransId="{84CDF017-ADC9-4FD8-A6C9-6DB42C72CD9F}" sibTransId="{17CD98F0-5E30-4151-A2A7-9F41218B837C}"/>
    <dgm:cxn modelId="{6FB2DB0D-7181-4EB2-AF86-9476F59C00CC}" type="presOf" srcId="{B1A32BAD-2FF4-4DEA-A51E-2F27924F96B5}" destId="{293C665D-8E5F-4CD6-979C-FB141232C1DC}" srcOrd="0" destOrd="0" presId="urn:microsoft.com/office/officeart/2005/8/layout/default#4"/>
    <dgm:cxn modelId="{57BF3049-E3FB-4020-A154-F579AD8159D3}" type="presOf" srcId="{A56D429D-71E4-4A95-B3C4-301271707681}" destId="{97FB5862-81D1-48ED-90B5-F9BD9A130190}" srcOrd="0" destOrd="0" presId="urn:microsoft.com/office/officeart/2005/8/layout/default#4"/>
    <dgm:cxn modelId="{D9D0B243-71F5-49DE-8669-071FBE739DEE}" srcId="{8D426792-068B-4641-9A20-0A860FA71AEA}" destId="{A56D429D-71E4-4A95-B3C4-301271707681}" srcOrd="2" destOrd="0" parTransId="{8048EB99-220E-40D8-B4E5-8FF1D1889480}" sibTransId="{DD19CFD1-0A7E-4D2A-B667-B70F665D18ED}"/>
    <dgm:cxn modelId="{15C4BE24-741F-4832-9EC9-B93358E6A4C6}" type="presOf" srcId="{8D426792-068B-4641-9A20-0A860FA71AEA}" destId="{4F58BCB4-8723-4031-B7B2-6AB59588F5F8}" srcOrd="0" destOrd="0" presId="urn:microsoft.com/office/officeart/2005/8/layout/default#4"/>
    <dgm:cxn modelId="{EF62D69F-E469-46C6-9998-243DA1FA6DCE}" srcId="{8D426792-068B-4641-9A20-0A860FA71AEA}" destId="{FC9CD08D-796C-499D-B1DA-7BE241F460D3}" srcOrd="0" destOrd="0" parTransId="{0E6E164C-2805-4FA1-8E46-56AE31AB9C36}" sibTransId="{C94BE8B9-3611-43A3-8F15-B05A55A78246}"/>
    <dgm:cxn modelId="{093B4153-FDB0-4AC4-9DC9-AB0BD56DDC04}" type="presOf" srcId="{FC9CD08D-796C-499D-B1DA-7BE241F460D3}" destId="{545D8C12-216D-49CB-999F-FF71E73B1E79}" srcOrd="0" destOrd="0" presId="urn:microsoft.com/office/officeart/2005/8/layout/default#4"/>
    <dgm:cxn modelId="{DF5BEE50-CF1E-462C-B5AC-024FD02994BB}" type="presOf" srcId="{27D695E6-8AD0-4DCE-869A-8EBA709DB006}" destId="{C92D0982-9706-49AD-9C22-578CB2982FFD}" srcOrd="0" destOrd="0" presId="urn:microsoft.com/office/officeart/2005/8/layout/default#4"/>
    <dgm:cxn modelId="{351A83C1-BF77-45E2-8B14-7EBB91277733}" srcId="{8D426792-068B-4641-9A20-0A860FA71AEA}" destId="{27D695E6-8AD0-4DCE-869A-8EBA709DB006}" srcOrd="1" destOrd="0" parTransId="{34F78A78-CD40-4836-856F-2BA77CB66C91}" sibTransId="{A88032D6-9396-421C-853F-ABE68EC4556C}"/>
    <dgm:cxn modelId="{72C61E7E-5FB3-47F3-8C6C-50D4CE19ACA6}" type="presParOf" srcId="{4F58BCB4-8723-4031-B7B2-6AB59588F5F8}" destId="{545D8C12-216D-49CB-999F-FF71E73B1E79}" srcOrd="0" destOrd="0" presId="urn:microsoft.com/office/officeart/2005/8/layout/default#4"/>
    <dgm:cxn modelId="{84643EE0-0BFF-44B3-BFFE-E40D8E726B6A}" type="presParOf" srcId="{4F58BCB4-8723-4031-B7B2-6AB59588F5F8}" destId="{5B659FB1-31C0-45F8-9E8F-55B7A23A6D9F}" srcOrd="1" destOrd="0" presId="urn:microsoft.com/office/officeart/2005/8/layout/default#4"/>
    <dgm:cxn modelId="{312244B4-F52D-4B35-BCB5-0367F1774E59}" type="presParOf" srcId="{4F58BCB4-8723-4031-B7B2-6AB59588F5F8}" destId="{C92D0982-9706-49AD-9C22-578CB2982FFD}" srcOrd="2" destOrd="0" presId="urn:microsoft.com/office/officeart/2005/8/layout/default#4"/>
    <dgm:cxn modelId="{F2E02B4F-3327-46C7-8B19-58D18DDE7FD7}" type="presParOf" srcId="{4F58BCB4-8723-4031-B7B2-6AB59588F5F8}" destId="{7ED9DB8B-60D2-4746-9BBB-FEC28D6F1DFA}" srcOrd="3" destOrd="0" presId="urn:microsoft.com/office/officeart/2005/8/layout/default#4"/>
    <dgm:cxn modelId="{5857E3E9-601D-49D1-A374-167D53ED04CE}" type="presParOf" srcId="{4F58BCB4-8723-4031-B7B2-6AB59588F5F8}" destId="{97FB5862-81D1-48ED-90B5-F9BD9A130190}" srcOrd="4" destOrd="0" presId="urn:microsoft.com/office/officeart/2005/8/layout/default#4"/>
    <dgm:cxn modelId="{35D1CE8E-060C-4B04-ABF1-415B1F1A8865}" type="presParOf" srcId="{4F58BCB4-8723-4031-B7B2-6AB59588F5F8}" destId="{056FF322-E7EA-4A7E-802D-00AE4AB6AAA3}" srcOrd="5" destOrd="0" presId="urn:microsoft.com/office/officeart/2005/8/layout/default#4"/>
    <dgm:cxn modelId="{BF8A4D5D-7373-44AC-B6CA-FDEE6526488E}" type="presParOf" srcId="{4F58BCB4-8723-4031-B7B2-6AB59588F5F8}" destId="{293C665D-8E5F-4CD6-979C-FB141232C1DC}" srcOrd="6"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110D0D3-3293-4690-BA96-3EA967C0C5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0E17E1-145F-4B53-B2E9-1F2B75B6B97B}">
      <dgm:prSet>
        <dgm:style>
          <a:lnRef idx="1">
            <a:schemeClr val="accent6"/>
          </a:lnRef>
          <a:fillRef idx="3">
            <a:schemeClr val="accent6"/>
          </a:fillRef>
          <a:effectRef idx="2">
            <a:schemeClr val="accent6"/>
          </a:effectRef>
          <a:fontRef idx="minor">
            <a:schemeClr val="lt1"/>
          </a:fontRef>
        </dgm:style>
      </dgm:prSet>
      <dgm:spPr/>
      <dgm:t>
        <a:bodyPr/>
        <a:lstStyle/>
        <a:p>
          <a:pPr rtl="0"/>
          <a:r>
            <a:rPr lang="en-US" b="1" dirty="0" err="1" smtClean="0"/>
            <a:t>Intralesional</a:t>
          </a:r>
          <a:r>
            <a:rPr lang="en-US" b="1" dirty="0" smtClean="0"/>
            <a:t> interferon</a:t>
          </a:r>
          <a:endParaRPr lang="en-US" dirty="0"/>
        </a:p>
      </dgm:t>
    </dgm:pt>
    <dgm:pt modelId="{B66A2B69-7F2A-4F5C-B142-53D099E10F6E}" type="parTrans" cxnId="{06D065C5-EE5A-4E88-85B1-B6C35A02C425}">
      <dgm:prSet/>
      <dgm:spPr/>
      <dgm:t>
        <a:bodyPr/>
        <a:lstStyle/>
        <a:p>
          <a:endParaRPr lang="en-US"/>
        </a:p>
      </dgm:t>
    </dgm:pt>
    <dgm:pt modelId="{6B428EF7-5E1D-4221-9672-1B6673B893B5}" type="sibTrans" cxnId="{06D065C5-EE5A-4E88-85B1-B6C35A02C425}">
      <dgm:prSet/>
      <dgm:spPr/>
      <dgm:t>
        <a:bodyPr/>
        <a:lstStyle/>
        <a:p>
          <a:endParaRPr lang="en-US"/>
        </a:p>
      </dgm:t>
    </dgm:pt>
    <dgm:pt modelId="{C5DD64F8-E943-4212-A10C-7738137BD567}">
      <dgm:prSet>
        <dgm:style>
          <a:lnRef idx="1">
            <a:schemeClr val="accent6"/>
          </a:lnRef>
          <a:fillRef idx="3">
            <a:schemeClr val="accent6"/>
          </a:fillRef>
          <a:effectRef idx="2">
            <a:schemeClr val="accent6"/>
          </a:effectRef>
          <a:fontRef idx="minor">
            <a:schemeClr val="lt1"/>
          </a:fontRef>
        </dgm:style>
      </dgm:prSet>
      <dgm:spPr/>
      <dgm:t>
        <a:bodyPr/>
        <a:lstStyle/>
        <a:p>
          <a:pPr rtl="0"/>
          <a:r>
            <a:rPr lang="en-US" b="1" dirty="0" smtClean="0"/>
            <a:t>Laser surgery</a:t>
          </a:r>
          <a:endParaRPr lang="en-US" dirty="0"/>
        </a:p>
      </dgm:t>
    </dgm:pt>
    <dgm:pt modelId="{46564533-8C80-4442-AEF6-E7AF69165431}" type="parTrans" cxnId="{D7D957CA-17D9-49BF-9F93-E02BC5274712}">
      <dgm:prSet/>
      <dgm:spPr/>
      <dgm:t>
        <a:bodyPr/>
        <a:lstStyle/>
        <a:p>
          <a:endParaRPr lang="en-US"/>
        </a:p>
      </dgm:t>
    </dgm:pt>
    <dgm:pt modelId="{34F1C910-02BD-4C74-BC24-67971B01AC44}" type="sibTrans" cxnId="{D7D957CA-17D9-49BF-9F93-E02BC5274712}">
      <dgm:prSet/>
      <dgm:spPr/>
      <dgm:t>
        <a:bodyPr/>
        <a:lstStyle/>
        <a:p>
          <a:endParaRPr lang="en-US"/>
        </a:p>
      </dgm:t>
    </dgm:pt>
    <dgm:pt modelId="{D6E7010E-B9D0-4346-8426-519F12D795CB}">
      <dgm:prSet>
        <dgm:style>
          <a:lnRef idx="1">
            <a:schemeClr val="accent6"/>
          </a:lnRef>
          <a:fillRef idx="3">
            <a:schemeClr val="accent6"/>
          </a:fillRef>
          <a:effectRef idx="2">
            <a:schemeClr val="accent6"/>
          </a:effectRef>
          <a:fontRef idx="minor">
            <a:schemeClr val="lt1"/>
          </a:fontRef>
        </dgm:style>
      </dgm:prSet>
      <dgm:spPr/>
      <dgm:t>
        <a:bodyPr/>
        <a:lstStyle/>
        <a:p>
          <a:pPr rtl="0"/>
          <a:r>
            <a:rPr lang="en-US" b="1" dirty="0" smtClean="0"/>
            <a:t>Topical </a:t>
          </a:r>
          <a:r>
            <a:rPr lang="en-US" b="1" dirty="0" err="1" smtClean="0"/>
            <a:t>cidoforvir</a:t>
          </a:r>
          <a:endParaRPr lang="en-US" b="1" dirty="0"/>
        </a:p>
      </dgm:t>
    </dgm:pt>
    <dgm:pt modelId="{A7ED389B-F5C6-49C0-9628-997C71D4677F}" type="parTrans" cxnId="{722E798E-510A-4135-81FE-E9F5C8361AD7}">
      <dgm:prSet/>
      <dgm:spPr/>
    </dgm:pt>
    <dgm:pt modelId="{A1F01D48-66C6-4CC0-BF26-42E27D7F0AF0}" type="sibTrans" cxnId="{722E798E-510A-4135-81FE-E9F5C8361AD7}">
      <dgm:prSet/>
      <dgm:spPr/>
    </dgm:pt>
    <dgm:pt modelId="{4A7BDC94-ACF2-4828-8B32-DF91886968B1}" type="pres">
      <dgm:prSet presAssocID="{B110D0D3-3293-4690-BA96-3EA967C0C52C}" presName="linear" presStyleCnt="0">
        <dgm:presLayoutVars>
          <dgm:animLvl val="lvl"/>
          <dgm:resizeHandles val="exact"/>
        </dgm:presLayoutVars>
      </dgm:prSet>
      <dgm:spPr/>
      <dgm:t>
        <a:bodyPr/>
        <a:lstStyle/>
        <a:p>
          <a:endParaRPr lang="en-US"/>
        </a:p>
      </dgm:t>
    </dgm:pt>
    <dgm:pt modelId="{36B10C4E-F5DF-441B-B4CC-7BF2589D2AC7}" type="pres">
      <dgm:prSet presAssocID="{020E17E1-145F-4B53-B2E9-1F2B75B6B97B}" presName="parentText" presStyleLbl="node1" presStyleIdx="0" presStyleCnt="3">
        <dgm:presLayoutVars>
          <dgm:chMax val="0"/>
          <dgm:bulletEnabled val="1"/>
        </dgm:presLayoutVars>
      </dgm:prSet>
      <dgm:spPr/>
      <dgm:t>
        <a:bodyPr/>
        <a:lstStyle/>
        <a:p>
          <a:endParaRPr lang="en-US"/>
        </a:p>
      </dgm:t>
    </dgm:pt>
    <dgm:pt modelId="{9F3A34F7-96C4-4555-8527-3C93D06A1A38}" type="pres">
      <dgm:prSet presAssocID="{6B428EF7-5E1D-4221-9672-1B6673B893B5}" presName="spacer" presStyleCnt="0"/>
      <dgm:spPr/>
    </dgm:pt>
    <dgm:pt modelId="{5484CA2D-B157-40BE-9A56-E00C82BEDA5A}" type="pres">
      <dgm:prSet presAssocID="{C5DD64F8-E943-4212-A10C-7738137BD567}" presName="parentText" presStyleLbl="node1" presStyleIdx="1" presStyleCnt="3">
        <dgm:presLayoutVars>
          <dgm:chMax val="0"/>
          <dgm:bulletEnabled val="1"/>
        </dgm:presLayoutVars>
      </dgm:prSet>
      <dgm:spPr/>
      <dgm:t>
        <a:bodyPr/>
        <a:lstStyle/>
        <a:p>
          <a:endParaRPr lang="en-US"/>
        </a:p>
      </dgm:t>
    </dgm:pt>
    <dgm:pt modelId="{452AD9FF-C98B-4568-AD2D-797A299B40E5}" type="pres">
      <dgm:prSet presAssocID="{34F1C910-02BD-4C74-BC24-67971B01AC44}" presName="spacer" presStyleCnt="0"/>
      <dgm:spPr/>
    </dgm:pt>
    <dgm:pt modelId="{AECBD704-44BD-42BC-9528-0BC5F074382B}" type="pres">
      <dgm:prSet presAssocID="{D6E7010E-B9D0-4346-8426-519F12D795CB}" presName="parentText" presStyleLbl="node1" presStyleIdx="2" presStyleCnt="3" custLinFactNeighborY="-84356">
        <dgm:presLayoutVars>
          <dgm:chMax val="0"/>
          <dgm:bulletEnabled val="1"/>
        </dgm:presLayoutVars>
      </dgm:prSet>
      <dgm:spPr/>
      <dgm:t>
        <a:bodyPr/>
        <a:lstStyle/>
        <a:p>
          <a:endParaRPr lang="en-US"/>
        </a:p>
      </dgm:t>
    </dgm:pt>
  </dgm:ptLst>
  <dgm:cxnLst>
    <dgm:cxn modelId="{06D065C5-EE5A-4E88-85B1-B6C35A02C425}" srcId="{B110D0D3-3293-4690-BA96-3EA967C0C52C}" destId="{020E17E1-145F-4B53-B2E9-1F2B75B6B97B}" srcOrd="0" destOrd="0" parTransId="{B66A2B69-7F2A-4F5C-B142-53D099E10F6E}" sibTransId="{6B428EF7-5E1D-4221-9672-1B6673B893B5}"/>
    <dgm:cxn modelId="{D7D957CA-17D9-49BF-9F93-E02BC5274712}" srcId="{B110D0D3-3293-4690-BA96-3EA967C0C52C}" destId="{C5DD64F8-E943-4212-A10C-7738137BD567}" srcOrd="1" destOrd="0" parTransId="{46564533-8C80-4442-AEF6-E7AF69165431}" sibTransId="{34F1C910-02BD-4C74-BC24-67971B01AC44}"/>
    <dgm:cxn modelId="{65476076-762D-43C5-B376-5B769447C7BF}" type="presOf" srcId="{B110D0D3-3293-4690-BA96-3EA967C0C52C}" destId="{4A7BDC94-ACF2-4828-8B32-DF91886968B1}" srcOrd="0" destOrd="0" presId="urn:microsoft.com/office/officeart/2005/8/layout/vList2"/>
    <dgm:cxn modelId="{C64714B2-78BF-4086-ABEE-C2E372E2FA30}" type="presOf" srcId="{020E17E1-145F-4B53-B2E9-1F2B75B6B97B}" destId="{36B10C4E-F5DF-441B-B4CC-7BF2589D2AC7}" srcOrd="0" destOrd="0" presId="urn:microsoft.com/office/officeart/2005/8/layout/vList2"/>
    <dgm:cxn modelId="{DB174DE4-9BBC-4DB4-907D-C0489C4BE481}" type="presOf" srcId="{D6E7010E-B9D0-4346-8426-519F12D795CB}" destId="{AECBD704-44BD-42BC-9528-0BC5F074382B}" srcOrd="0" destOrd="0" presId="urn:microsoft.com/office/officeart/2005/8/layout/vList2"/>
    <dgm:cxn modelId="{737E8285-0C62-4B36-831E-1AA6C41DB996}" type="presOf" srcId="{C5DD64F8-E943-4212-A10C-7738137BD567}" destId="{5484CA2D-B157-40BE-9A56-E00C82BEDA5A}" srcOrd="0" destOrd="0" presId="urn:microsoft.com/office/officeart/2005/8/layout/vList2"/>
    <dgm:cxn modelId="{722E798E-510A-4135-81FE-E9F5C8361AD7}" srcId="{B110D0D3-3293-4690-BA96-3EA967C0C52C}" destId="{D6E7010E-B9D0-4346-8426-519F12D795CB}" srcOrd="2" destOrd="0" parTransId="{A7ED389B-F5C6-49C0-9628-997C71D4677F}" sibTransId="{A1F01D48-66C6-4CC0-BF26-42E27D7F0AF0}"/>
    <dgm:cxn modelId="{D9D239F2-499D-4B42-8C70-B711E14A083A}" type="presParOf" srcId="{4A7BDC94-ACF2-4828-8B32-DF91886968B1}" destId="{36B10C4E-F5DF-441B-B4CC-7BF2589D2AC7}" srcOrd="0" destOrd="0" presId="urn:microsoft.com/office/officeart/2005/8/layout/vList2"/>
    <dgm:cxn modelId="{C6C4CFAB-092F-41D9-BB3E-B7CC3D0C5046}" type="presParOf" srcId="{4A7BDC94-ACF2-4828-8B32-DF91886968B1}" destId="{9F3A34F7-96C4-4555-8527-3C93D06A1A38}" srcOrd="1" destOrd="0" presId="urn:microsoft.com/office/officeart/2005/8/layout/vList2"/>
    <dgm:cxn modelId="{B516D176-A8FE-48EA-AF0C-7D6A6C420DB8}" type="presParOf" srcId="{4A7BDC94-ACF2-4828-8B32-DF91886968B1}" destId="{5484CA2D-B157-40BE-9A56-E00C82BEDA5A}" srcOrd="2" destOrd="0" presId="urn:microsoft.com/office/officeart/2005/8/layout/vList2"/>
    <dgm:cxn modelId="{D7E7A03E-DA9E-45A4-867C-4F154EC29CF9}" type="presParOf" srcId="{4A7BDC94-ACF2-4828-8B32-DF91886968B1}" destId="{452AD9FF-C98B-4568-AD2D-797A299B40E5}" srcOrd="3" destOrd="0" presId="urn:microsoft.com/office/officeart/2005/8/layout/vList2"/>
    <dgm:cxn modelId="{A193D46C-614C-447B-81DA-9A36E7F563A7}" type="presParOf" srcId="{4A7BDC94-ACF2-4828-8B32-DF91886968B1}" destId="{AECBD704-44BD-42BC-9528-0BC5F074382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DA5387F-20A0-447E-90F9-2F6440A3581C}" type="doc">
      <dgm:prSet loTypeId="urn:microsoft.com/office/officeart/2005/8/layout/chart3" loCatId="cycle" qsTypeId="urn:microsoft.com/office/officeart/2005/8/quickstyle/3d1" qsCatId="3D" csTypeId="urn:microsoft.com/office/officeart/2005/8/colors/colorful5" csCatId="colorful" phldr="1"/>
      <dgm:spPr/>
      <dgm:t>
        <a:bodyPr/>
        <a:lstStyle/>
        <a:p>
          <a:endParaRPr lang="en-US"/>
        </a:p>
      </dgm:t>
    </dgm:pt>
    <dgm:pt modelId="{C027BE4B-B3C3-4D96-8239-F1BE377FA6F6}">
      <dgm:prSet/>
      <dgm:spPr>
        <a:solidFill>
          <a:srgbClr val="006699"/>
        </a:solidFill>
      </dgm:spPr>
      <dgm:t>
        <a:bodyPr/>
        <a:lstStyle/>
        <a:p>
          <a:pPr rtl="0"/>
          <a:r>
            <a:rPr lang="en-US" dirty="0" smtClean="0"/>
            <a:t>Enormous potential for disease prevention</a:t>
          </a:r>
          <a:endParaRPr lang="en-US" dirty="0"/>
        </a:p>
      </dgm:t>
    </dgm:pt>
    <dgm:pt modelId="{DC9183BE-E302-4324-8EAB-2CF1FD12073B}" type="parTrans" cxnId="{847CD370-104E-47E5-BF86-9CF55572D11E}">
      <dgm:prSet/>
      <dgm:spPr/>
      <dgm:t>
        <a:bodyPr/>
        <a:lstStyle/>
        <a:p>
          <a:endParaRPr lang="en-US"/>
        </a:p>
      </dgm:t>
    </dgm:pt>
    <dgm:pt modelId="{B1F60291-6F7C-4038-A644-00559B05043F}" type="sibTrans" cxnId="{847CD370-104E-47E5-BF86-9CF55572D11E}">
      <dgm:prSet/>
      <dgm:spPr/>
      <dgm:t>
        <a:bodyPr/>
        <a:lstStyle/>
        <a:p>
          <a:endParaRPr lang="en-US"/>
        </a:p>
      </dgm:t>
    </dgm:pt>
    <dgm:pt modelId="{8D44A705-AAF8-49AF-908C-DE310BB8640C}">
      <dgm:prSet/>
      <dgm:spPr/>
      <dgm:t>
        <a:bodyPr/>
        <a:lstStyle/>
        <a:p>
          <a:pPr rtl="0"/>
          <a:r>
            <a:rPr lang="en-US" dirty="0" smtClean="0"/>
            <a:t>Cost- effective</a:t>
          </a:r>
          <a:endParaRPr lang="en-US" dirty="0"/>
        </a:p>
      </dgm:t>
    </dgm:pt>
    <dgm:pt modelId="{04FEF3A2-EFDB-4B29-B291-C0040115F19E}" type="parTrans" cxnId="{38F1DF1B-0197-4833-99E8-82934326B298}">
      <dgm:prSet/>
      <dgm:spPr/>
      <dgm:t>
        <a:bodyPr/>
        <a:lstStyle/>
        <a:p>
          <a:endParaRPr lang="en-US"/>
        </a:p>
      </dgm:t>
    </dgm:pt>
    <dgm:pt modelId="{C2B248D8-A872-48FA-B5EB-D2C8F44D0C10}" type="sibTrans" cxnId="{38F1DF1B-0197-4833-99E8-82934326B298}">
      <dgm:prSet/>
      <dgm:spPr/>
      <dgm:t>
        <a:bodyPr/>
        <a:lstStyle/>
        <a:p>
          <a:endParaRPr lang="en-US"/>
        </a:p>
      </dgm:t>
    </dgm:pt>
    <dgm:pt modelId="{D8FA8523-3BBD-40A3-A95D-8C4C8B77DCB9}">
      <dgm:prSet/>
      <dgm:spPr/>
      <dgm:t>
        <a:bodyPr/>
        <a:lstStyle/>
        <a:p>
          <a:pPr rtl="0"/>
          <a:r>
            <a:rPr lang="en-US" dirty="0" smtClean="0"/>
            <a:t>Protects against multiple strains </a:t>
          </a:r>
          <a:endParaRPr lang="en-US" dirty="0"/>
        </a:p>
      </dgm:t>
    </dgm:pt>
    <dgm:pt modelId="{7BBE02BF-7EE7-4601-8FC4-80F521E6FA16}" type="parTrans" cxnId="{2DCC4622-4554-48DD-AB68-43048742ED87}">
      <dgm:prSet/>
      <dgm:spPr/>
      <dgm:t>
        <a:bodyPr/>
        <a:lstStyle/>
        <a:p>
          <a:endParaRPr lang="en-US"/>
        </a:p>
      </dgm:t>
    </dgm:pt>
    <dgm:pt modelId="{A718BB01-A686-4F53-B70F-EACEA09B3D6E}" type="sibTrans" cxnId="{2DCC4622-4554-48DD-AB68-43048742ED87}">
      <dgm:prSet/>
      <dgm:spPr/>
      <dgm:t>
        <a:bodyPr/>
        <a:lstStyle/>
        <a:p>
          <a:endParaRPr lang="en-US"/>
        </a:p>
      </dgm:t>
    </dgm:pt>
    <dgm:pt modelId="{E0826ECB-2788-471E-9602-37512E9494A9}">
      <dgm:prSet/>
      <dgm:spPr/>
      <dgm:t>
        <a:bodyPr/>
        <a:lstStyle/>
        <a:p>
          <a:pPr rtl="0"/>
          <a:r>
            <a:rPr lang="en-US" dirty="0" smtClean="0"/>
            <a:t>Can be given prior to sexual initiation</a:t>
          </a:r>
          <a:endParaRPr lang="en-US" dirty="0"/>
        </a:p>
      </dgm:t>
    </dgm:pt>
    <dgm:pt modelId="{EFDBC9B9-4084-423D-B467-4938E4E73F62}" type="parTrans" cxnId="{FD74EAB0-12C1-418D-9CF7-0BA8882B9765}">
      <dgm:prSet/>
      <dgm:spPr/>
      <dgm:t>
        <a:bodyPr/>
        <a:lstStyle/>
        <a:p>
          <a:endParaRPr lang="en-US"/>
        </a:p>
      </dgm:t>
    </dgm:pt>
    <dgm:pt modelId="{EB29A08E-455A-466E-A013-BE8AF83BC329}" type="sibTrans" cxnId="{FD74EAB0-12C1-418D-9CF7-0BA8882B9765}">
      <dgm:prSet/>
      <dgm:spPr/>
      <dgm:t>
        <a:bodyPr/>
        <a:lstStyle/>
        <a:p>
          <a:endParaRPr lang="en-US"/>
        </a:p>
      </dgm:t>
    </dgm:pt>
    <dgm:pt modelId="{BAC6DCF4-D473-4572-82F2-7E10AC9429F5}" type="pres">
      <dgm:prSet presAssocID="{CDA5387F-20A0-447E-90F9-2F6440A3581C}" presName="compositeShape" presStyleCnt="0">
        <dgm:presLayoutVars>
          <dgm:chMax val="7"/>
          <dgm:dir/>
          <dgm:resizeHandles val="exact"/>
        </dgm:presLayoutVars>
      </dgm:prSet>
      <dgm:spPr/>
      <dgm:t>
        <a:bodyPr/>
        <a:lstStyle/>
        <a:p>
          <a:endParaRPr lang="en-US"/>
        </a:p>
      </dgm:t>
    </dgm:pt>
    <dgm:pt modelId="{65F15400-0D81-4752-A945-5CB9AB2665F3}" type="pres">
      <dgm:prSet presAssocID="{CDA5387F-20A0-447E-90F9-2F6440A3581C}" presName="wedge1" presStyleLbl="node1" presStyleIdx="0" presStyleCnt="4" custScaleX="99980" custScaleY="101888" custLinFactNeighborX="-5253" custLinFactNeighborY="5338"/>
      <dgm:spPr/>
      <dgm:t>
        <a:bodyPr/>
        <a:lstStyle/>
        <a:p>
          <a:endParaRPr lang="en-US"/>
        </a:p>
      </dgm:t>
    </dgm:pt>
    <dgm:pt modelId="{40CB0059-7238-4580-A4E6-4513F84B5746}" type="pres">
      <dgm:prSet presAssocID="{CDA5387F-20A0-447E-90F9-2F6440A3581C}" presName="wedge1Tx" presStyleLbl="node1" presStyleIdx="0" presStyleCnt="4">
        <dgm:presLayoutVars>
          <dgm:chMax val="0"/>
          <dgm:chPref val="0"/>
          <dgm:bulletEnabled val="1"/>
        </dgm:presLayoutVars>
      </dgm:prSet>
      <dgm:spPr/>
      <dgm:t>
        <a:bodyPr/>
        <a:lstStyle/>
        <a:p>
          <a:endParaRPr lang="en-US"/>
        </a:p>
      </dgm:t>
    </dgm:pt>
    <dgm:pt modelId="{7DD886DF-43AE-425F-AB6B-C1614F53AFF7}" type="pres">
      <dgm:prSet presAssocID="{CDA5387F-20A0-447E-90F9-2F6440A3581C}" presName="wedge2" presStyleLbl="node1" presStyleIdx="1" presStyleCnt="4"/>
      <dgm:spPr/>
      <dgm:t>
        <a:bodyPr/>
        <a:lstStyle/>
        <a:p>
          <a:endParaRPr lang="en-US"/>
        </a:p>
      </dgm:t>
    </dgm:pt>
    <dgm:pt modelId="{086B5E80-ED61-4402-B2F0-8744C19588DF}" type="pres">
      <dgm:prSet presAssocID="{CDA5387F-20A0-447E-90F9-2F6440A3581C}" presName="wedge2Tx" presStyleLbl="node1" presStyleIdx="1" presStyleCnt="4">
        <dgm:presLayoutVars>
          <dgm:chMax val="0"/>
          <dgm:chPref val="0"/>
          <dgm:bulletEnabled val="1"/>
        </dgm:presLayoutVars>
      </dgm:prSet>
      <dgm:spPr/>
      <dgm:t>
        <a:bodyPr/>
        <a:lstStyle/>
        <a:p>
          <a:endParaRPr lang="en-US"/>
        </a:p>
      </dgm:t>
    </dgm:pt>
    <dgm:pt modelId="{D285ED87-B8D7-486C-84D8-F60DCC4562EC}" type="pres">
      <dgm:prSet presAssocID="{CDA5387F-20A0-447E-90F9-2F6440A3581C}" presName="wedge3" presStyleLbl="node1" presStyleIdx="2" presStyleCnt="4"/>
      <dgm:spPr/>
      <dgm:t>
        <a:bodyPr/>
        <a:lstStyle/>
        <a:p>
          <a:endParaRPr lang="en-US"/>
        </a:p>
      </dgm:t>
    </dgm:pt>
    <dgm:pt modelId="{ED4A2792-5942-44E7-B700-A3FC4846FC02}" type="pres">
      <dgm:prSet presAssocID="{CDA5387F-20A0-447E-90F9-2F6440A3581C}" presName="wedge3Tx" presStyleLbl="node1" presStyleIdx="2" presStyleCnt="4">
        <dgm:presLayoutVars>
          <dgm:chMax val="0"/>
          <dgm:chPref val="0"/>
          <dgm:bulletEnabled val="1"/>
        </dgm:presLayoutVars>
      </dgm:prSet>
      <dgm:spPr/>
      <dgm:t>
        <a:bodyPr/>
        <a:lstStyle/>
        <a:p>
          <a:endParaRPr lang="en-US"/>
        </a:p>
      </dgm:t>
    </dgm:pt>
    <dgm:pt modelId="{17C6B3D2-F566-4F09-803A-DB6D375CE3CD}" type="pres">
      <dgm:prSet presAssocID="{CDA5387F-20A0-447E-90F9-2F6440A3581C}" presName="wedge4" presStyleLbl="node1" presStyleIdx="3" presStyleCnt="4"/>
      <dgm:spPr/>
      <dgm:t>
        <a:bodyPr/>
        <a:lstStyle/>
        <a:p>
          <a:endParaRPr lang="en-US"/>
        </a:p>
      </dgm:t>
    </dgm:pt>
    <dgm:pt modelId="{28F8A760-4CE5-4EFB-8C3F-487E93F3B7B7}" type="pres">
      <dgm:prSet presAssocID="{CDA5387F-20A0-447E-90F9-2F6440A3581C}" presName="wedge4Tx" presStyleLbl="node1" presStyleIdx="3" presStyleCnt="4">
        <dgm:presLayoutVars>
          <dgm:chMax val="0"/>
          <dgm:chPref val="0"/>
          <dgm:bulletEnabled val="1"/>
        </dgm:presLayoutVars>
      </dgm:prSet>
      <dgm:spPr/>
      <dgm:t>
        <a:bodyPr/>
        <a:lstStyle/>
        <a:p>
          <a:endParaRPr lang="en-US"/>
        </a:p>
      </dgm:t>
    </dgm:pt>
  </dgm:ptLst>
  <dgm:cxnLst>
    <dgm:cxn modelId="{439053AE-3CD2-4B1A-9060-2C3A9DC1BD96}" type="presOf" srcId="{D8FA8523-3BBD-40A3-A95D-8C4C8B77DCB9}" destId="{ED4A2792-5942-44E7-B700-A3FC4846FC02}" srcOrd="1" destOrd="0" presId="urn:microsoft.com/office/officeart/2005/8/layout/chart3"/>
    <dgm:cxn modelId="{2DCC4622-4554-48DD-AB68-43048742ED87}" srcId="{CDA5387F-20A0-447E-90F9-2F6440A3581C}" destId="{D8FA8523-3BBD-40A3-A95D-8C4C8B77DCB9}" srcOrd="2" destOrd="0" parTransId="{7BBE02BF-7EE7-4601-8FC4-80F521E6FA16}" sibTransId="{A718BB01-A686-4F53-B70F-EACEA09B3D6E}"/>
    <dgm:cxn modelId="{38F1DF1B-0197-4833-99E8-82934326B298}" srcId="{CDA5387F-20A0-447E-90F9-2F6440A3581C}" destId="{8D44A705-AAF8-49AF-908C-DE310BB8640C}" srcOrd="1" destOrd="0" parTransId="{04FEF3A2-EFDB-4B29-B291-C0040115F19E}" sibTransId="{C2B248D8-A872-48FA-B5EB-D2C8F44D0C10}"/>
    <dgm:cxn modelId="{DFF76AA0-FA0C-4B70-ABC4-D0F7E616A975}" type="presOf" srcId="{D8FA8523-3BBD-40A3-A95D-8C4C8B77DCB9}" destId="{D285ED87-B8D7-486C-84D8-F60DCC4562EC}" srcOrd="0" destOrd="0" presId="urn:microsoft.com/office/officeart/2005/8/layout/chart3"/>
    <dgm:cxn modelId="{CCE7D49E-5D78-40F1-BC4E-1474019C73E2}" type="presOf" srcId="{CDA5387F-20A0-447E-90F9-2F6440A3581C}" destId="{BAC6DCF4-D473-4572-82F2-7E10AC9429F5}" srcOrd="0" destOrd="0" presId="urn:microsoft.com/office/officeart/2005/8/layout/chart3"/>
    <dgm:cxn modelId="{7BD37505-E7F5-4CF8-B779-92D00EB17E59}" type="presOf" srcId="{8D44A705-AAF8-49AF-908C-DE310BB8640C}" destId="{7DD886DF-43AE-425F-AB6B-C1614F53AFF7}" srcOrd="0" destOrd="0" presId="urn:microsoft.com/office/officeart/2005/8/layout/chart3"/>
    <dgm:cxn modelId="{7D7E05E2-8D96-484C-AB15-D14A13C071C6}" type="presOf" srcId="{8D44A705-AAF8-49AF-908C-DE310BB8640C}" destId="{086B5E80-ED61-4402-B2F0-8744C19588DF}" srcOrd="1" destOrd="0" presId="urn:microsoft.com/office/officeart/2005/8/layout/chart3"/>
    <dgm:cxn modelId="{17769EDF-F2B0-4089-A944-9651F3BDBA2F}" type="presOf" srcId="{E0826ECB-2788-471E-9602-37512E9494A9}" destId="{28F8A760-4CE5-4EFB-8C3F-487E93F3B7B7}" srcOrd="1" destOrd="0" presId="urn:microsoft.com/office/officeart/2005/8/layout/chart3"/>
    <dgm:cxn modelId="{9868A4CE-3831-4525-927E-FD26609A02C6}" type="presOf" srcId="{E0826ECB-2788-471E-9602-37512E9494A9}" destId="{17C6B3D2-F566-4F09-803A-DB6D375CE3CD}" srcOrd="0" destOrd="0" presId="urn:microsoft.com/office/officeart/2005/8/layout/chart3"/>
    <dgm:cxn modelId="{39F2194F-2CAF-4FC3-9BF0-8779FA74B6AC}" type="presOf" srcId="{C027BE4B-B3C3-4D96-8239-F1BE377FA6F6}" destId="{40CB0059-7238-4580-A4E6-4513F84B5746}" srcOrd="1" destOrd="0" presId="urn:microsoft.com/office/officeart/2005/8/layout/chart3"/>
    <dgm:cxn modelId="{1E4A33F6-5E6B-44C3-A1E1-8289FC8BD462}" type="presOf" srcId="{C027BE4B-B3C3-4D96-8239-F1BE377FA6F6}" destId="{65F15400-0D81-4752-A945-5CB9AB2665F3}" srcOrd="0" destOrd="0" presId="urn:microsoft.com/office/officeart/2005/8/layout/chart3"/>
    <dgm:cxn modelId="{847CD370-104E-47E5-BF86-9CF55572D11E}" srcId="{CDA5387F-20A0-447E-90F9-2F6440A3581C}" destId="{C027BE4B-B3C3-4D96-8239-F1BE377FA6F6}" srcOrd="0" destOrd="0" parTransId="{DC9183BE-E302-4324-8EAB-2CF1FD12073B}" sibTransId="{B1F60291-6F7C-4038-A644-00559B05043F}"/>
    <dgm:cxn modelId="{FD74EAB0-12C1-418D-9CF7-0BA8882B9765}" srcId="{CDA5387F-20A0-447E-90F9-2F6440A3581C}" destId="{E0826ECB-2788-471E-9602-37512E9494A9}" srcOrd="3" destOrd="0" parTransId="{EFDBC9B9-4084-423D-B467-4938E4E73F62}" sibTransId="{EB29A08E-455A-466E-A013-BE8AF83BC329}"/>
    <dgm:cxn modelId="{19821041-C083-496C-B90E-6085627C2BA2}" type="presParOf" srcId="{BAC6DCF4-D473-4572-82F2-7E10AC9429F5}" destId="{65F15400-0D81-4752-A945-5CB9AB2665F3}" srcOrd="0" destOrd="0" presId="urn:microsoft.com/office/officeart/2005/8/layout/chart3"/>
    <dgm:cxn modelId="{F38D7F37-50B2-4326-B60F-192186E502D4}" type="presParOf" srcId="{BAC6DCF4-D473-4572-82F2-7E10AC9429F5}" destId="{40CB0059-7238-4580-A4E6-4513F84B5746}" srcOrd="1" destOrd="0" presId="urn:microsoft.com/office/officeart/2005/8/layout/chart3"/>
    <dgm:cxn modelId="{6F3D86D5-B541-4223-8125-65999964F80A}" type="presParOf" srcId="{BAC6DCF4-D473-4572-82F2-7E10AC9429F5}" destId="{7DD886DF-43AE-425F-AB6B-C1614F53AFF7}" srcOrd="2" destOrd="0" presId="urn:microsoft.com/office/officeart/2005/8/layout/chart3"/>
    <dgm:cxn modelId="{D125F380-055F-4EBB-A962-E56BF36ABAB2}" type="presParOf" srcId="{BAC6DCF4-D473-4572-82F2-7E10AC9429F5}" destId="{086B5E80-ED61-4402-B2F0-8744C19588DF}" srcOrd="3" destOrd="0" presId="urn:microsoft.com/office/officeart/2005/8/layout/chart3"/>
    <dgm:cxn modelId="{A150D2A9-0506-49BD-910C-69B38DBAE124}" type="presParOf" srcId="{BAC6DCF4-D473-4572-82F2-7E10AC9429F5}" destId="{D285ED87-B8D7-486C-84D8-F60DCC4562EC}" srcOrd="4" destOrd="0" presId="urn:microsoft.com/office/officeart/2005/8/layout/chart3"/>
    <dgm:cxn modelId="{8F505799-9E55-453E-8AB8-1A466C540825}" type="presParOf" srcId="{BAC6DCF4-D473-4572-82F2-7E10AC9429F5}" destId="{ED4A2792-5942-44E7-B700-A3FC4846FC02}" srcOrd="5" destOrd="0" presId="urn:microsoft.com/office/officeart/2005/8/layout/chart3"/>
    <dgm:cxn modelId="{B19DEC00-8A62-49F7-BFCD-C7E88924CC3F}" type="presParOf" srcId="{BAC6DCF4-D473-4572-82F2-7E10AC9429F5}" destId="{17C6B3D2-F566-4F09-803A-DB6D375CE3CD}" srcOrd="6" destOrd="0" presId="urn:microsoft.com/office/officeart/2005/8/layout/chart3"/>
    <dgm:cxn modelId="{39F6ECBC-2D46-4225-AD30-15634B4EDB0E}" type="presParOf" srcId="{BAC6DCF4-D473-4572-82F2-7E10AC9429F5}" destId="{28F8A760-4CE5-4EFB-8C3F-487E93F3B7B7}"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380273A-5706-48F7-ABF3-728971C9F9EC}"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EC801801-6CB1-401D-804B-21DCFE414D65}">
      <dgm:prSet phldrT="[Text]"/>
      <dgm:spPr/>
      <dgm:t>
        <a:bodyPr/>
        <a:lstStyle/>
        <a:p>
          <a:r>
            <a:rPr lang="en-US" b="1" dirty="0" err="1" smtClean="0"/>
            <a:t>Ceftriaxone</a:t>
          </a:r>
          <a:r>
            <a:rPr lang="en-US" dirty="0" smtClean="0"/>
            <a:t> 250mg IM in single dose OR</a:t>
          </a:r>
          <a:endParaRPr lang="en-US" dirty="0"/>
        </a:p>
      </dgm:t>
    </dgm:pt>
    <dgm:pt modelId="{8B2D100D-1DE7-4CE2-9C38-130502729B1D}" type="parTrans" cxnId="{C6DBB9F0-41F5-41AC-AC41-2383DD677C6C}">
      <dgm:prSet/>
      <dgm:spPr/>
      <dgm:t>
        <a:bodyPr/>
        <a:lstStyle/>
        <a:p>
          <a:endParaRPr lang="en-US"/>
        </a:p>
      </dgm:t>
    </dgm:pt>
    <dgm:pt modelId="{80A65AD4-95F0-4692-8577-193628B72B1A}" type="sibTrans" cxnId="{C6DBB9F0-41F5-41AC-AC41-2383DD677C6C}">
      <dgm:prSet/>
      <dgm:spPr/>
      <dgm:t>
        <a:bodyPr/>
        <a:lstStyle/>
        <a:p>
          <a:endParaRPr lang="en-US"/>
        </a:p>
      </dgm:t>
    </dgm:pt>
    <dgm:pt modelId="{D660CA4E-3C98-4207-8675-E0FF085AE3DB}">
      <dgm:prSet phldrT="[Text]"/>
      <dgm:spPr/>
      <dgm:t>
        <a:bodyPr/>
        <a:lstStyle/>
        <a:p>
          <a:r>
            <a:rPr lang="en-US" b="1" dirty="0" err="1" smtClean="0"/>
            <a:t>Cefixime</a:t>
          </a:r>
          <a:r>
            <a:rPr lang="en-US" dirty="0" smtClean="0"/>
            <a:t> 400mg PO in single dose PLUS</a:t>
          </a:r>
          <a:endParaRPr lang="en-US" dirty="0"/>
        </a:p>
      </dgm:t>
    </dgm:pt>
    <dgm:pt modelId="{E4204601-E6E4-4C9E-AC18-0AB453B69B79}" type="parTrans" cxnId="{3DD6D72E-B8A2-4AAE-8901-F03A4C521545}">
      <dgm:prSet/>
      <dgm:spPr/>
      <dgm:t>
        <a:bodyPr/>
        <a:lstStyle/>
        <a:p>
          <a:endParaRPr lang="en-US"/>
        </a:p>
      </dgm:t>
    </dgm:pt>
    <dgm:pt modelId="{661B967B-F735-4B70-A32A-F3DE9BBE3FE3}" type="sibTrans" cxnId="{3DD6D72E-B8A2-4AAE-8901-F03A4C521545}">
      <dgm:prSet/>
      <dgm:spPr/>
      <dgm:t>
        <a:bodyPr/>
        <a:lstStyle/>
        <a:p>
          <a:endParaRPr lang="en-US"/>
        </a:p>
      </dgm:t>
    </dgm:pt>
    <dgm:pt modelId="{E31F9E7A-61C8-45EF-838D-A4EB83C3D68E}">
      <dgm:prSet phldrT="[Text]"/>
      <dgm:spPr/>
      <dgm:t>
        <a:bodyPr/>
        <a:lstStyle/>
        <a:p>
          <a:r>
            <a:rPr lang="en-US" b="1" dirty="0" err="1" smtClean="0"/>
            <a:t>Metronidazole</a:t>
          </a:r>
          <a:r>
            <a:rPr lang="en-US" dirty="0" smtClean="0"/>
            <a:t> 2g PO in single dose</a:t>
          </a:r>
          <a:endParaRPr lang="en-US" dirty="0"/>
        </a:p>
      </dgm:t>
    </dgm:pt>
    <dgm:pt modelId="{CE655D62-A56D-416D-9B17-3FBD24461682}" type="parTrans" cxnId="{92F5DD6D-DB15-4EBD-978B-F09A26968364}">
      <dgm:prSet/>
      <dgm:spPr/>
      <dgm:t>
        <a:bodyPr/>
        <a:lstStyle/>
        <a:p>
          <a:endParaRPr lang="en-US"/>
        </a:p>
      </dgm:t>
    </dgm:pt>
    <dgm:pt modelId="{7D49039A-3B07-4912-9269-B315C2CC1062}" type="sibTrans" cxnId="{92F5DD6D-DB15-4EBD-978B-F09A26968364}">
      <dgm:prSet/>
      <dgm:spPr/>
      <dgm:t>
        <a:bodyPr/>
        <a:lstStyle/>
        <a:p>
          <a:endParaRPr lang="en-US"/>
        </a:p>
      </dgm:t>
    </dgm:pt>
    <dgm:pt modelId="{C1CD1829-80CF-4798-9FC4-3B4C4282FA11}">
      <dgm:prSet phldrT="[Text]"/>
      <dgm:spPr/>
      <dgm:t>
        <a:bodyPr/>
        <a:lstStyle/>
        <a:p>
          <a:r>
            <a:rPr lang="en-US" b="1" dirty="0" err="1" smtClean="0"/>
            <a:t>Azithromycin</a:t>
          </a:r>
          <a:r>
            <a:rPr lang="en-US" dirty="0" smtClean="0"/>
            <a:t> 1g PO in single dose or </a:t>
          </a:r>
          <a:r>
            <a:rPr lang="en-US" b="1" dirty="0" err="1" smtClean="0"/>
            <a:t>Doxycycline</a:t>
          </a:r>
          <a:r>
            <a:rPr lang="en-US" dirty="0" smtClean="0"/>
            <a:t> 100mg PO BID x 7days</a:t>
          </a:r>
          <a:endParaRPr lang="en-US" dirty="0"/>
        </a:p>
      </dgm:t>
    </dgm:pt>
    <dgm:pt modelId="{9E05F4CA-3919-4DBB-A78C-01D371D06B57}" type="parTrans" cxnId="{969AA641-1B37-49CF-94A3-C9ACB47A52F3}">
      <dgm:prSet/>
      <dgm:spPr/>
    </dgm:pt>
    <dgm:pt modelId="{0726399C-3AE8-4786-A7C5-0AD6914786AF}" type="sibTrans" cxnId="{969AA641-1B37-49CF-94A3-C9ACB47A52F3}">
      <dgm:prSet/>
      <dgm:spPr/>
    </dgm:pt>
    <dgm:pt modelId="{6A8690F1-851D-4E3A-8C15-4AD9C8A3E567}" type="pres">
      <dgm:prSet presAssocID="{8380273A-5706-48F7-ABF3-728971C9F9EC}" presName="linear" presStyleCnt="0">
        <dgm:presLayoutVars>
          <dgm:animLvl val="lvl"/>
          <dgm:resizeHandles val="exact"/>
        </dgm:presLayoutVars>
      </dgm:prSet>
      <dgm:spPr/>
      <dgm:t>
        <a:bodyPr/>
        <a:lstStyle/>
        <a:p>
          <a:endParaRPr lang="en-US"/>
        </a:p>
      </dgm:t>
    </dgm:pt>
    <dgm:pt modelId="{DB98E156-459C-4D72-B770-28EE123F3608}" type="pres">
      <dgm:prSet presAssocID="{EC801801-6CB1-401D-804B-21DCFE414D65}" presName="parentText" presStyleLbl="node1" presStyleIdx="0" presStyleCnt="2">
        <dgm:presLayoutVars>
          <dgm:chMax val="0"/>
          <dgm:bulletEnabled val="1"/>
        </dgm:presLayoutVars>
      </dgm:prSet>
      <dgm:spPr/>
      <dgm:t>
        <a:bodyPr/>
        <a:lstStyle/>
        <a:p>
          <a:endParaRPr lang="en-US"/>
        </a:p>
      </dgm:t>
    </dgm:pt>
    <dgm:pt modelId="{7D0613F6-5439-45B7-A288-D33D59501B91}" type="pres">
      <dgm:prSet presAssocID="{80A65AD4-95F0-4692-8577-193628B72B1A}" presName="spacer" presStyleCnt="0"/>
      <dgm:spPr/>
    </dgm:pt>
    <dgm:pt modelId="{E2E7CAAC-DACB-4B1F-BDA1-AE2DBB53DBAA}" type="pres">
      <dgm:prSet presAssocID="{D660CA4E-3C98-4207-8675-E0FF085AE3DB}" presName="parentText" presStyleLbl="node1" presStyleIdx="1" presStyleCnt="2" custLinFactNeighborY="-12109">
        <dgm:presLayoutVars>
          <dgm:chMax val="0"/>
          <dgm:bulletEnabled val="1"/>
        </dgm:presLayoutVars>
      </dgm:prSet>
      <dgm:spPr/>
      <dgm:t>
        <a:bodyPr/>
        <a:lstStyle/>
        <a:p>
          <a:endParaRPr lang="en-US"/>
        </a:p>
      </dgm:t>
    </dgm:pt>
    <dgm:pt modelId="{235D78FE-9FC0-412C-9646-D8C6CAE59E29}" type="pres">
      <dgm:prSet presAssocID="{D660CA4E-3C98-4207-8675-E0FF085AE3DB}" presName="childText" presStyleLbl="revTx" presStyleIdx="0" presStyleCnt="1">
        <dgm:presLayoutVars>
          <dgm:bulletEnabled val="1"/>
        </dgm:presLayoutVars>
      </dgm:prSet>
      <dgm:spPr/>
      <dgm:t>
        <a:bodyPr/>
        <a:lstStyle/>
        <a:p>
          <a:endParaRPr lang="en-US"/>
        </a:p>
      </dgm:t>
    </dgm:pt>
  </dgm:ptLst>
  <dgm:cxnLst>
    <dgm:cxn modelId="{978D1C5C-123F-4C87-805E-4253D50EC9D8}" type="presOf" srcId="{8380273A-5706-48F7-ABF3-728971C9F9EC}" destId="{6A8690F1-851D-4E3A-8C15-4AD9C8A3E567}" srcOrd="0" destOrd="0" presId="urn:microsoft.com/office/officeart/2005/8/layout/vList2"/>
    <dgm:cxn modelId="{3DD6D72E-B8A2-4AAE-8901-F03A4C521545}" srcId="{8380273A-5706-48F7-ABF3-728971C9F9EC}" destId="{D660CA4E-3C98-4207-8675-E0FF085AE3DB}" srcOrd="1" destOrd="0" parTransId="{E4204601-E6E4-4C9E-AC18-0AB453B69B79}" sibTransId="{661B967B-F735-4B70-A32A-F3DE9BBE3FE3}"/>
    <dgm:cxn modelId="{EAA802D2-FE25-41E2-9F13-B59C59281D12}" type="presOf" srcId="{E31F9E7A-61C8-45EF-838D-A4EB83C3D68E}" destId="{235D78FE-9FC0-412C-9646-D8C6CAE59E29}" srcOrd="0" destOrd="0" presId="urn:microsoft.com/office/officeart/2005/8/layout/vList2"/>
    <dgm:cxn modelId="{92F5DD6D-DB15-4EBD-978B-F09A26968364}" srcId="{D660CA4E-3C98-4207-8675-E0FF085AE3DB}" destId="{E31F9E7A-61C8-45EF-838D-A4EB83C3D68E}" srcOrd="0" destOrd="0" parTransId="{CE655D62-A56D-416D-9B17-3FBD24461682}" sibTransId="{7D49039A-3B07-4912-9269-B315C2CC1062}"/>
    <dgm:cxn modelId="{297A223C-42F2-48BE-879E-8686CAD61071}" type="presOf" srcId="{C1CD1829-80CF-4798-9FC4-3B4C4282FA11}" destId="{235D78FE-9FC0-412C-9646-D8C6CAE59E29}" srcOrd="0" destOrd="1" presId="urn:microsoft.com/office/officeart/2005/8/layout/vList2"/>
    <dgm:cxn modelId="{C6DBB9F0-41F5-41AC-AC41-2383DD677C6C}" srcId="{8380273A-5706-48F7-ABF3-728971C9F9EC}" destId="{EC801801-6CB1-401D-804B-21DCFE414D65}" srcOrd="0" destOrd="0" parTransId="{8B2D100D-1DE7-4CE2-9C38-130502729B1D}" sibTransId="{80A65AD4-95F0-4692-8577-193628B72B1A}"/>
    <dgm:cxn modelId="{969AA641-1B37-49CF-94A3-C9ACB47A52F3}" srcId="{D660CA4E-3C98-4207-8675-E0FF085AE3DB}" destId="{C1CD1829-80CF-4798-9FC4-3B4C4282FA11}" srcOrd="1" destOrd="0" parTransId="{9E05F4CA-3919-4DBB-A78C-01D371D06B57}" sibTransId="{0726399C-3AE8-4786-A7C5-0AD6914786AF}"/>
    <dgm:cxn modelId="{43F0348A-6C98-48F5-BBB2-A7CDA428619C}" type="presOf" srcId="{D660CA4E-3C98-4207-8675-E0FF085AE3DB}" destId="{E2E7CAAC-DACB-4B1F-BDA1-AE2DBB53DBAA}" srcOrd="0" destOrd="0" presId="urn:microsoft.com/office/officeart/2005/8/layout/vList2"/>
    <dgm:cxn modelId="{BFF6AA0E-CE86-4ABD-A53B-029425425290}" type="presOf" srcId="{EC801801-6CB1-401D-804B-21DCFE414D65}" destId="{DB98E156-459C-4D72-B770-28EE123F3608}" srcOrd="0" destOrd="0" presId="urn:microsoft.com/office/officeart/2005/8/layout/vList2"/>
    <dgm:cxn modelId="{D946B4FE-AFC8-415C-9687-A49E7C3127BE}" type="presParOf" srcId="{6A8690F1-851D-4E3A-8C15-4AD9C8A3E567}" destId="{DB98E156-459C-4D72-B770-28EE123F3608}" srcOrd="0" destOrd="0" presId="urn:microsoft.com/office/officeart/2005/8/layout/vList2"/>
    <dgm:cxn modelId="{407012DC-C065-4CEF-975F-F0CAB7200153}" type="presParOf" srcId="{6A8690F1-851D-4E3A-8C15-4AD9C8A3E567}" destId="{7D0613F6-5439-45B7-A288-D33D59501B91}" srcOrd="1" destOrd="0" presId="urn:microsoft.com/office/officeart/2005/8/layout/vList2"/>
    <dgm:cxn modelId="{7C9E2DC6-736D-4AC5-A7D1-0726C0BA3F61}" type="presParOf" srcId="{6A8690F1-851D-4E3A-8C15-4AD9C8A3E567}" destId="{E2E7CAAC-DACB-4B1F-BDA1-AE2DBB53DBAA}" srcOrd="2" destOrd="0" presId="urn:microsoft.com/office/officeart/2005/8/layout/vList2"/>
    <dgm:cxn modelId="{3D1FC95C-04D3-43A6-A5A8-292DC160FA44}" type="presParOf" srcId="{6A8690F1-851D-4E3A-8C15-4AD9C8A3E567}" destId="{235D78FE-9FC0-412C-9646-D8C6CAE59E2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618DA16-0225-4796-AE08-472680EF5A3A}" type="doc">
      <dgm:prSet loTypeId="urn:microsoft.com/office/officeart/2005/8/layout/vList6" loCatId="list" qsTypeId="urn:microsoft.com/office/officeart/2005/8/quickstyle/simple1" qsCatId="simple" csTypeId="urn:microsoft.com/office/officeart/2005/8/colors/accent2_5" csCatId="accent2" phldr="1"/>
      <dgm:spPr/>
      <dgm:t>
        <a:bodyPr/>
        <a:lstStyle/>
        <a:p>
          <a:endParaRPr lang="en-US"/>
        </a:p>
      </dgm:t>
    </dgm:pt>
    <dgm:pt modelId="{EEF4DB9C-09B7-49CC-BA33-CA576C2A5FEA}">
      <dgm:prSet phldrT="[Text]"/>
      <dgm:spPr/>
      <dgm:t>
        <a:bodyPr/>
        <a:lstStyle/>
        <a:p>
          <a:r>
            <a:rPr lang="en-US" dirty="0" smtClean="0"/>
            <a:t>Recommended Regimens</a:t>
          </a:r>
          <a:endParaRPr lang="en-US" dirty="0"/>
        </a:p>
      </dgm:t>
    </dgm:pt>
    <dgm:pt modelId="{855E8616-9FD3-4D5E-B9E1-3655A3BA3E06}" type="parTrans" cxnId="{D89421B9-C193-4A67-AEB9-645B51B328DA}">
      <dgm:prSet/>
      <dgm:spPr/>
      <dgm:t>
        <a:bodyPr/>
        <a:lstStyle/>
        <a:p>
          <a:endParaRPr lang="en-US"/>
        </a:p>
      </dgm:t>
    </dgm:pt>
    <dgm:pt modelId="{650947AE-1034-406B-A661-D5A1295413BB}" type="sibTrans" cxnId="{D89421B9-C193-4A67-AEB9-645B51B328DA}">
      <dgm:prSet/>
      <dgm:spPr/>
      <dgm:t>
        <a:bodyPr/>
        <a:lstStyle/>
        <a:p>
          <a:endParaRPr lang="en-US"/>
        </a:p>
      </dgm:t>
    </dgm:pt>
    <dgm:pt modelId="{20904034-434B-4A8C-AB20-529FD8A6D5FD}">
      <dgm:prSet phldrT="[Text]"/>
      <dgm:spPr/>
      <dgm:t>
        <a:bodyPr/>
        <a:lstStyle/>
        <a:p>
          <a:r>
            <a:rPr lang="en-US" dirty="0" smtClean="0"/>
            <a:t>Alternative Regimen</a:t>
          </a:r>
          <a:endParaRPr lang="en-US" dirty="0"/>
        </a:p>
      </dgm:t>
    </dgm:pt>
    <dgm:pt modelId="{7B379468-95F2-428E-A351-7994EE494362}" type="parTrans" cxnId="{DCD41C4D-88D7-403F-AA1B-FA253B21C519}">
      <dgm:prSet/>
      <dgm:spPr/>
      <dgm:t>
        <a:bodyPr/>
        <a:lstStyle/>
        <a:p>
          <a:endParaRPr lang="en-US"/>
        </a:p>
      </dgm:t>
    </dgm:pt>
    <dgm:pt modelId="{E9444B73-E920-4862-84A2-3424963C1DD1}" type="sibTrans" cxnId="{DCD41C4D-88D7-403F-AA1B-FA253B21C519}">
      <dgm:prSet/>
      <dgm:spPr/>
      <dgm:t>
        <a:bodyPr/>
        <a:lstStyle/>
        <a:p>
          <a:endParaRPr lang="en-US"/>
        </a:p>
      </dgm:t>
    </dgm:pt>
    <dgm:pt modelId="{8B880B8B-0CB0-49CA-9A1E-6FF1D73DCB55}">
      <dgm:prSet phldrT="[Text]"/>
      <dgm:spPr>
        <a:noFill/>
      </dgm:spPr>
      <dgm:t>
        <a:bodyPr/>
        <a:lstStyle/>
        <a:p>
          <a:r>
            <a:rPr lang="en-US" b="1" dirty="0" smtClean="0"/>
            <a:t/>
          </a:r>
          <a:br>
            <a:rPr lang="en-US" b="1" dirty="0" smtClean="0"/>
          </a:br>
          <a:r>
            <a:rPr lang="en-US" b="1" dirty="0" err="1" smtClean="0"/>
            <a:t>Lindane</a:t>
          </a:r>
          <a:r>
            <a:rPr lang="en-US" b="1" dirty="0" smtClean="0"/>
            <a:t> </a:t>
          </a:r>
          <a:r>
            <a:rPr lang="en-US" dirty="0" smtClean="0"/>
            <a:t>(1%) 1oz. Of lotion (or 30g of cream) applied in a thin layer to all areas of the body from neck down and washed off in 8hours. </a:t>
          </a:r>
          <a:endParaRPr lang="en-US" dirty="0"/>
        </a:p>
      </dgm:t>
    </dgm:pt>
    <dgm:pt modelId="{77DCAD94-E09A-489E-A782-5CE1D1EFDC2F}" type="parTrans" cxnId="{4EC71832-818B-4570-A165-6D77E542080A}">
      <dgm:prSet/>
      <dgm:spPr/>
      <dgm:t>
        <a:bodyPr/>
        <a:lstStyle/>
        <a:p>
          <a:endParaRPr lang="en-US"/>
        </a:p>
      </dgm:t>
    </dgm:pt>
    <dgm:pt modelId="{27037425-7B05-479B-ABDA-E905DE1B6C11}" type="sibTrans" cxnId="{4EC71832-818B-4570-A165-6D77E542080A}">
      <dgm:prSet/>
      <dgm:spPr/>
      <dgm:t>
        <a:bodyPr/>
        <a:lstStyle/>
        <a:p>
          <a:endParaRPr lang="en-US"/>
        </a:p>
      </dgm:t>
    </dgm:pt>
    <dgm:pt modelId="{E442926A-3D3C-4C19-8DD7-5733A1C48C3C}">
      <dgm:prSet phldrT="[Text]"/>
      <dgm:spPr>
        <a:noFill/>
      </dgm:spPr>
      <dgm:t>
        <a:bodyPr/>
        <a:lstStyle/>
        <a:p>
          <a:r>
            <a:rPr lang="en-US" b="1" dirty="0" smtClean="0"/>
            <a:t/>
          </a:r>
          <a:br>
            <a:rPr lang="en-US" b="1" dirty="0" smtClean="0"/>
          </a:br>
          <a:r>
            <a:rPr lang="en-US" b="1" dirty="0" err="1" smtClean="0"/>
            <a:t>Permethrin</a:t>
          </a:r>
          <a:r>
            <a:rPr lang="en-US" dirty="0" smtClean="0"/>
            <a:t> cream (5%) applied to all areas of the body from neck down and washed off after 8-14 hours OR</a:t>
          </a:r>
          <a:endParaRPr lang="en-US" dirty="0"/>
        </a:p>
      </dgm:t>
    </dgm:pt>
    <dgm:pt modelId="{A2FD9BDB-D83D-4EC3-BA41-B67F6D202458}" type="parTrans" cxnId="{CAF280D0-3123-4353-9421-97C0F15B5EC8}">
      <dgm:prSet/>
      <dgm:spPr/>
      <dgm:t>
        <a:bodyPr/>
        <a:lstStyle/>
        <a:p>
          <a:endParaRPr lang="en-US"/>
        </a:p>
      </dgm:t>
    </dgm:pt>
    <dgm:pt modelId="{4902839D-35BC-4AE4-9936-CD65EDF93A78}" type="sibTrans" cxnId="{CAF280D0-3123-4353-9421-97C0F15B5EC8}">
      <dgm:prSet/>
      <dgm:spPr/>
      <dgm:t>
        <a:bodyPr/>
        <a:lstStyle/>
        <a:p>
          <a:endParaRPr lang="en-US"/>
        </a:p>
      </dgm:t>
    </dgm:pt>
    <dgm:pt modelId="{2487D0B0-D15A-48BF-8A36-32ED79BB1F9B}">
      <dgm:prSet phldrT="[Text]"/>
      <dgm:spPr>
        <a:noFill/>
      </dgm:spPr>
      <dgm:t>
        <a:bodyPr/>
        <a:lstStyle/>
        <a:p>
          <a:r>
            <a:rPr lang="en-US" b="1" smtClean="0"/>
            <a:t>Ivermectin </a:t>
          </a:r>
          <a:r>
            <a:rPr lang="en-US" smtClean="0"/>
            <a:t>200µg/kg orally, repeated in 2 wks</a:t>
          </a:r>
          <a:endParaRPr lang="en-US" dirty="0"/>
        </a:p>
      </dgm:t>
    </dgm:pt>
    <dgm:pt modelId="{02FA3E28-B22B-4752-9E36-724A803E5BD3}" type="parTrans" cxnId="{9BFE0496-71BE-4C83-B97C-75E3AD48E329}">
      <dgm:prSet/>
      <dgm:spPr/>
    </dgm:pt>
    <dgm:pt modelId="{C722D23A-6FF8-43CD-811D-F2026E79E460}" type="sibTrans" cxnId="{9BFE0496-71BE-4C83-B97C-75E3AD48E329}">
      <dgm:prSet/>
      <dgm:spPr/>
    </dgm:pt>
    <dgm:pt modelId="{997B5750-479F-4386-9A48-2800D3BEAC99}" type="pres">
      <dgm:prSet presAssocID="{C618DA16-0225-4796-AE08-472680EF5A3A}" presName="Name0" presStyleCnt="0">
        <dgm:presLayoutVars>
          <dgm:dir/>
          <dgm:animLvl val="lvl"/>
          <dgm:resizeHandles/>
        </dgm:presLayoutVars>
      </dgm:prSet>
      <dgm:spPr/>
      <dgm:t>
        <a:bodyPr/>
        <a:lstStyle/>
        <a:p>
          <a:endParaRPr lang="en-US"/>
        </a:p>
      </dgm:t>
    </dgm:pt>
    <dgm:pt modelId="{99712653-8E5D-4270-B93A-369327EF9295}" type="pres">
      <dgm:prSet presAssocID="{EEF4DB9C-09B7-49CC-BA33-CA576C2A5FEA}" presName="linNode" presStyleCnt="0"/>
      <dgm:spPr/>
    </dgm:pt>
    <dgm:pt modelId="{A9CF8C23-1624-4CF0-AA86-04D690D5650A}" type="pres">
      <dgm:prSet presAssocID="{EEF4DB9C-09B7-49CC-BA33-CA576C2A5FEA}" presName="parentShp" presStyleLbl="node1" presStyleIdx="0" presStyleCnt="2">
        <dgm:presLayoutVars>
          <dgm:bulletEnabled val="1"/>
        </dgm:presLayoutVars>
      </dgm:prSet>
      <dgm:spPr/>
      <dgm:t>
        <a:bodyPr/>
        <a:lstStyle/>
        <a:p>
          <a:endParaRPr lang="en-US"/>
        </a:p>
      </dgm:t>
    </dgm:pt>
    <dgm:pt modelId="{7611FFE1-6482-4648-8564-A5B9E2ED2B9C}" type="pres">
      <dgm:prSet presAssocID="{EEF4DB9C-09B7-49CC-BA33-CA576C2A5FEA}" presName="childShp" presStyleLbl="bgAccFollowNode1" presStyleIdx="0" presStyleCnt="2">
        <dgm:presLayoutVars>
          <dgm:bulletEnabled val="1"/>
        </dgm:presLayoutVars>
      </dgm:prSet>
      <dgm:spPr/>
      <dgm:t>
        <a:bodyPr/>
        <a:lstStyle/>
        <a:p>
          <a:endParaRPr lang="en-US"/>
        </a:p>
      </dgm:t>
    </dgm:pt>
    <dgm:pt modelId="{A83F97BF-5FAE-4B70-8D30-5ACDA738107C}" type="pres">
      <dgm:prSet presAssocID="{650947AE-1034-406B-A661-D5A1295413BB}" presName="spacing" presStyleCnt="0"/>
      <dgm:spPr/>
    </dgm:pt>
    <dgm:pt modelId="{970A16D2-A354-4CD6-B3A2-0B17E08CB150}" type="pres">
      <dgm:prSet presAssocID="{20904034-434B-4A8C-AB20-529FD8A6D5FD}" presName="linNode" presStyleCnt="0"/>
      <dgm:spPr/>
    </dgm:pt>
    <dgm:pt modelId="{75BECEBE-9156-494C-BF18-835BED232516}" type="pres">
      <dgm:prSet presAssocID="{20904034-434B-4A8C-AB20-529FD8A6D5FD}" presName="parentShp" presStyleLbl="node1" presStyleIdx="1" presStyleCnt="2">
        <dgm:presLayoutVars>
          <dgm:bulletEnabled val="1"/>
        </dgm:presLayoutVars>
      </dgm:prSet>
      <dgm:spPr/>
      <dgm:t>
        <a:bodyPr/>
        <a:lstStyle/>
        <a:p>
          <a:endParaRPr lang="en-US"/>
        </a:p>
      </dgm:t>
    </dgm:pt>
    <dgm:pt modelId="{F7AC6997-777A-4EB3-92B3-D7F042E19491}" type="pres">
      <dgm:prSet presAssocID="{20904034-434B-4A8C-AB20-529FD8A6D5FD}" presName="childShp" presStyleLbl="bgAccFollowNode1" presStyleIdx="1" presStyleCnt="2" custLinFactNeighborX="-463" custLinFactNeighborY="-5000">
        <dgm:presLayoutVars>
          <dgm:bulletEnabled val="1"/>
        </dgm:presLayoutVars>
      </dgm:prSet>
      <dgm:spPr/>
      <dgm:t>
        <a:bodyPr/>
        <a:lstStyle/>
        <a:p>
          <a:endParaRPr lang="en-US"/>
        </a:p>
      </dgm:t>
    </dgm:pt>
  </dgm:ptLst>
  <dgm:cxnLst>
    <dgm:cxn modelId="{CAF280D0-3123-4353-9421-97C0F15B5EC8}" srcId="{EEF4DB9C-09B7-49CC-BA33-CA576C2A5FEA}" destId="{E442926A-3D3C-4C19-8DD7-5733A1C48C3C}" srcOrd="0" destOrd="0" parTransId="{A2FD9BDB-D83D-4EC3-BA41-B67F6D202458}" sibTransId="{4902839D-35BC-4AE4-9936-CD65EDF93A78}"/>
    <dgm:cxn modelId="{786CA6C7-22BB-4FB0-BBF5-91526467A3DA}" type="presOf" srcId="{2487D0B0-D15A-48BF-8A36-32ED79BB1F9B}" destId="{7611FFE1-6482-4648-8564-A5B9E2ED2B9C}" srcOrd="0" destOrd="1" presId="urn:microsoft.com/office/officeart/2005/8/layout/vList6"/>
    <dgm:cxn modelId="{D01319A6-09EA-4F38-900E-CF09C29F537A}" type="presOf" srcId="{EEF4DB9C-09B7-49CC-BA33-CA576C2A5FEA}" destId="{A9CF8C23-1624-4CF0-AA86-04D690D5650A}" srcOrd="0" destOrd="0" presId="urn:microsoft.com/office/officeart/2005/8/layout/vList6"/>
    <dgm:cxn modelId="{D89421B9-C193-4A67-AEB9-645B51B328DA}" srcId="{C618DA16-0225-4796-AE08-472680EF5A3A}" destId="{EEF4DB9C-09B7-49CC-BA33-CA576C2A5FEA}" srcOrd="0" destOrd="0" parTransId="{855E8616-9FD3-4D5E-B9E1-3655A3BA3E06}" sibTransId="{650947AE-1034-406B-A661-D5A1295413BB}"/>
    <dgm:cxn modelId="{DCD41C4D-88D7-403F-AA1B-FA253B21C519}" srcId="{C618DA16-0225-4796-AE08-472680EF5A3A}" destId="{20904034-434B-4A8C-AB20-529FD8A6D5FD}" srcOrd="1" destOrd="0" parTransId="{7B379468-95F2-428E-A351-7994EE494362}" sibTransId="{E9444B73-E920-4862-84A2-3424963C1DD1}"/>
    <dgm:cxn modelId="{9BFE0496-71BE-4C83-B97C-75E3AD48E329}" srcId="{EEF4DB9C-09B7-49CC-BA33-CA576C2A5FEA}" destId="{2487D0B0-D15A-48BF-8A36-32ED79BB1F9B}" srcOrd="1" destOrd="0" parTransId="{02FA3E28-B22B-4752-9E36-724A803E5BD3}" sibTransId="{C722D23A-6FF8-43CD-811D-F2026E79E460}"/>
    <dgm:cxn modelId="{3FD3E842-348C-4445-9117-A5AD4C189076}" type="presOf" srcId="{20904034-434B-4A8C-AB20-529FD8A6D5FD}" destId="{75BECEBE-9156-494C-BF18-835BED232516}" srcOrd="0" destOrd="0" presId="urn:microsoft.com/office/officeart/2005/8/layout/vList6"/>
    <dgm:cxn modelId="{6381F873-A11B-4238-8EC3-AF26453F3650}" type="presOf" srcId="{C618DA16-0225-4796-AE08-472680EF5A3A}" destId="{997B5750-479F-4386-9A48-2800D3BEAC99}" srcOrd="0" destOrd="0" presId="urn:microsoft.com/office/officeart/2005/8/layout/vList6"/>
    <dgm:cxn modelId="{FCA999FB-F81A-4DA8-B11F-9043C6B0A79A}" type="presOf" srcId="{E442926A-3D3C-4C19-8DD7-5733A1C48C3C}" destId="{7611FFE1-6482-4648-8564-A5B9E2ED2B9C}" srcOrd="0" destOrd="0" presId="urn:microsoft.com/office/officeart/2005/8/layout/vList6"/>
    <dgm:cxn modelId="{7DF41B57-C510-4F89-BCDA-5C5B38051713}" type="presOf" srcId="{8B880B8B-0CB0-49CA-9A1E-6FF1D73DCB55}" destId="{F7AC6997-777A-4EB3-92B3-D7F042E19491}" srcOrd="0" destOrd="0" presId="urn:microsoft.com/office/officeart/2005/8/layout/vList6"/>
    <dgm:cxn modelId="{4EC71832-818B-4570-A165-6D77E542080A}" srcId="{20904034-434B-4A8C-AB20-529FD8A6D5FD}" destId="{8B880B8B-0CB0-49CA-9A1E-6FF1D73DCB55}" srcOrd="0" destOrd="0" parTransId="{77DCAD94-E09A-489E-A782-5CE1D1EFDC2F}" sibTransId="{27037425-7B05-479B-ABDA-E905DE1B6C11}"/>
    <dgm:cxn modelId="{A5ADD2F4-F11D-4E1B-ADE6-239C78C4EA71}" type="presParOf" srcId="{997B5750-479F-4386-9A48-2800D3BEAC99}" destId="{99712653-8E5D-4270-B93A-369327EF9295}" srcOrd="0" destOrd="0" presId="urn:microsoft.com/office/officeart/2005/8/layout/vList6"/>
    <dgm:cxn modelId="{47C1BD37-BCDD-455B-A3C0-EDE08FB2A766}" type="presParOf" srcId="{99712653-8E5D-4270-B93A-369327EF9295}" destId="{A9CF8C23-1624-4CF0-AA86-04D690D5650A}" srcOrd="0" destOrd="0" presId="urn:microsoft.com/office/officeart/2005/8/layout/vList6"/>
    <dgm:cxn modelId="{9222BBB3-3158-4C6C-A06E-3F81CA97B34A}" type="presParOf" srcId="{99712653-8E5D-4270-B93A-369327EF9295}" destId="{7611FFE1-6482-4648-8564-A5B9E2ED2B9C}" srcOrd="1" destOrd="0" presId="urn:microsoft.com/office/officeart/2005/8/layout/vList6"/>
    <dgm:cxn modelId="{9EFFE8D7-F944-46A7-A51C-8522759012F0}" type="presParOf" srcId="{997B5750-479F-4386-9A48-2800D3BEAC99}" destId="{A83F97BF-5FAE-4B70-8D30-5ACDA738107C}" srcOrd="1" destOrd="0" presId="urn:microsoft.com/office/officeart/2005/8/layout/vList6"/>
    <dgm:cxn modelId="{589D745E-89CF-432E-9A2F-3545ECDAAF18}" type="presParOf" srcId="{997B5750-479F-4386-9A48-2800D3BEAC99}" destId="{970A16D2-A354-4CD6-B3A2-0B17E08CB150}" srcOrd="2" destOrd="0" presId="urn:microsoft.com/office/officeart/2005/8/layout/vList6"/>
    <dgm:cxn modelId="{9163DC7F-8CC6-454F-AF17-432368E4DA41}" type="presParOf" srcId="{970A16D2-A354-4CD6-B3A2-0B17E08CB150}" destId="{75BECEBE-9156-494C-BF18-835BED232516}" srcOrd="0" destOrd="0" presId="urn:microsoft.com/office/officeart/2005/8/layout/vList6"/>
    <dgm:cxn modelId="{C453DA66-F0F4-4AEB-A19A-784AC9D52ABF}" type="presParOf" srcId="{970A16D2-A354-4CD6-B3A2-0B17E08CB150}" destId="{F7AC6997-777A-4EB3-92B3-D7F042E1949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F4029F-23EB-4F71-9379-79322F845BA6}" type="doc">
      <dgm:prSet loTypeId="urn:microsoft.com/office/officeart/2005/8/layout/hList3" loCatId="list" qsTypeId="urn:microsoft.com/office/officeart/2005/8/quickstyle/3d2" qsCatId="3D" csTypeId="urn:microsoft.com/office/officeart/2005/8/colors/accent2_5" csCatId="accent2" phldr="1"/>
      <dgm:spPr/>
      <dgm:t>
        <a:bodyPr/>
        <a:lstStyle/>
        <a:p>
          <a:endParaRPr lang="en-US"/>
        </a:p>
      </dgm:t>
    </dgm:pt>
    <dgm:pt modelId="{47FB1742-2410-4BAA-81C0-9C00E65F818C}">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5400" dirty="0" smtClean="0"/>
            <a:t>Assess</a:t>
          </a:r>
          <a:endParaRPr lang="en-US" sz="5400" dirty="0"/>
        </a:p>
      </dgm:t>
    </dgm:pt>
    <dgm:pt modelId="{09BB6A68-D90E-4790-B35C-3C94C667083E}" type="parTrans" cxnId="{E409DDC5-8A5F-4B0C-9413-8AA0E25917F3}">
      <dgm:prSet/>
      <dgm:spPr/>
      <dgm:t>
        <a:bodyPr/>
        <a:lstStyle/>
        <a:p>
          <a:endParaRPr lang="en-US"/>
        </a:p>
      </dgm:t>
    </dgm:pt>
    <dgm:pt modelId="{05C09918-E046-4717-B67C-B066CD2EE43B}" type="sibTrans" cxnId="{E409DDC5-8A5F-4B0C-9413-8AA0E25917F3}">
      <dgm:prSet/>
      <dgm:spPr/>
      <dgm:t>
        <a:bodyPr/>
        <a:lstStyle/>
        <a:p>
          <a:endParaRPr lang="en-US"/>
        </a:p>
      </dgm:t>
    </dgm:pt>
    <dgm:pt modelId="{612C7885-52E2-4F6F-A48A-4B6AEAB25B0C}">
      <dgm:prSet phldrT="[Text]" custT="1">
        <dgm:style>
          <a:lnRef idx="1">
            <a:schemeClr val="accent2"/>
          </a:lnRef>
          <a:fillRef idx="2">
            <a:schemeClr val="accent2"/>
          </a:fillRef>
          <a:effectRef idx="1">
            <a:schemeClr val="accent2"/>
          </a:effectRef>
          <a:fontRef idx="minor">
            <a:schemeClr val="dk1"/>
          </a:fontRef>
        </dgm:style>
      </dgm:prSet>
      <dgm:spPr>
        <a:solidFill>
          <a:srgbClr val="006699"/>
        </a:solidFill>
      </dgm:spPr>
      <dgm:t>
        <a:bodyPr/>
        <a:lstStyle/>
        <a:p>
          <a:r>
            <a:rPr lang="en-US" sz="1900" dirty="0" smtClean="0"/>
            <a:t>-</a:t>
          </a:r>
          <a:r>
            <a:rPr lang="en-US" sz="2500" dirty="0" smtClean="0"/>
            <a:t>Cervical motion tenderness </a:t>
          </a:r>
        </a:p>
        <a:p>
          <a:r>
            <a:rPr lang="en-US" sz="2500" dirty="0" smtClean="0"/>
            <a:t>-</a:t>
          </a:r>
          <a:r>
            <a:rPr lang="en-US" sz="2500" dirty="0" err="1" smtClean="0"/>
            <a:t>Adnexal</a:t>
          </a:r>
          <a:r>
            <a:rPr lang="en-US" sz="2500" dirty="0" smtClean="0"/>
            <a:t> tenderness</a:t>
          </a:r>
        </a:p>
        <a:p>
          <a:r>
            <a:rPr lang="en-US" sz="2500" dirty="0" smtClean="0"/>
            <a:t>-Uterine size or tenderness</a:t>
          </a:r>
        </a:p>
        <a:p>
          <a:r>
            <a:rPr lang="en-US" sz="2500" dirty="0" smtClean="0"/>
            <a:t>-Mass uterine</a:t>
          </a:r>
        </a:p>
        <a:p>
          <a:endParaRPr lang="en-US" sz="1900" dirty="0"/>
        </a:p>
      </dgm:t>
    </dgm:pt>
    <dgm:pt modelId="{70236F7D-0DFC-43F9-9975-C44F870575E3}" type="parTrans" cxnId="{F1A23504-F50F-4E23-95D6-F08BEDF655E3}">
      <dgm:prSet/>
      <dgm:spPr/>
      <dgm:t>
        <a:bodyPr/>
        <a:lstStyle/>
        <a:p>
          <a:endParaRPr lang="en-US"/>
        </a:p>
      </dgm:t>
    </dgm:pt>
    <dgm:pt modelId="{4B451C48-7D4B-4672-8C72-AFF5B40CA7F4}" type="sibTrans" cxnId="{F1A23504-F50F-4E23-95D6-F08BEDF655E3}">
      <dgm:prSet/>
      <dgm:spPr/>
      <dgm:t>
        <a:bodyPr/>
        <a:lstStyle/>
        <a:p>
          <a:endParaRPr lang="en-US"/>
        </a:p>
      </dgm:t>
    </dgm:pt>
    <dgm:pt modelId="{5D4C9B5A-A2B4-46F1-992F-173E7CEC5627}">
      <dgm:prSet phldrT="[Text]" phldr="1"/>
      <dgm:spPr/>
      <dgm:t>
        <a:bodyPr/>
        <a:lstStyle/>
        <a:p>
          <a:endParaRPr lang="en-US"/>
        </a:p>
      </dgm:t>
    </dgm:pt>
    <dgm:pt modelId="{EF66AF00-0839-4696-B790-E3199AFCCD5D}" type="parTrans" cxnId="{0678157F-AE4E-44D3-A281-CB98D076B32D}">
      <dgm:prSet/>
      <dgm:spPr/>
      <dgm:t>
        <a:bodyPr/>
        <a:lstStyle/>
        <a:p>
          <a:endParaRPr lang="en-US"/>
        </a:p>
      </dgm:t>
    </dgm:pt>
    <dgm:pt modelId="{6C1D349A-AE17-4FA2-80E6-EE7E4CB9F54D}" type="sibTrans" cxnId="{0678157F-AE4E-44D3-A281-CB98D076B32D}">
      <dgm:prSet/>
      <dgm:spPr/>
      <dgm:t>
        <a:bodyPr/>
        <a:lstStyle/>
        <a:p>
          <a:endParaRPr lang="en-US"/>
        </a:p>
      </dgm:t>
    </dgm:pt>
    <dgm:pt modelId="{66B4F6A5-F911-4059-B11E-2201DB067B6A}">
      <dgm:prSet phldrT="[Text]" phldr="1"/>
      <dgm:spPr/>
      <dgm:t>
        <a:bodyPr/>
        <a:lstStyle/>
        <a:p>
          <a:endParaRPr lang="en-US"/>
        </a:p>
      </dgm:t>
    </dgm:pt>
    <dgm:pt modelId="{B765C0DC-DA57-4ABD-A285-3D6EA78F56A3}" type="parTrans" cxnId="{6D74BB4B-3843-43B5-AB51-688DC2E39CAD}">
      <dgm:prSet/>
      <dgm:spPr/>
      <dgm:t>
        <a:bodyPr/>
        <a:lstStyle/>
        <a:p>
          <a:endParaRPr lang="en-US"/>
        </a:p>
      </dgm:t>
    </dgm:pt>
    <dgm:pt modelId="{38E3BE71-95BF-46DC-B6D4-20264A58D91F}" type="sibTrans" cxnId="{6D74BB4B-3843-43B5-AB51-688DC2E39CAD}">
      <dgm:prSet/>
      <dgm:spPr/>
      <dgm:t>
        <a:bodyPr/>
        <a:lstStyle/>
        <a:p>
          <a:endParaRPr lang="en-US"/>
        </a:p>
      </dgm:t>
    </dgm:pt>
    <dgm:pt modelId="{3D3863F6-0FBC-4562-AFD3-BEDC0142CA5B}" type="pres">
      <dgm:prSet presAssocID="{3CF4029F-23EB-4F71-9379-79322F845BA6}" presName="composite" presStyleCnt="0">
        <dgm:presLayoutVars>
          <dgm:chMax val="1"/>
          <dgm:dir/>
          <dgm:resizeHandles val="exact"/>
        </dgm:presLayoutVars>
      </dgm:prSet>
      <dgm:spPr/>
      <dgm:t>
        <a:bodyPr/>
        <a:lstStyle/>
        <a:p>
          <a:endParaRPr lang="en-US"/>
        </a:p>
      </dgm:t>
    </dgm:pt>
    <dgm:pt modelId="{F1ED6CC2-9962-499A-A207-E425BA11F8B2}" type="pres">
      <dgm:prSet presAssocID="{47FB1742-2410-4BAA-81C0-9C00E65F818C}" presName="roof" presStyleLbl="dkBgShp" presStyleIdx="0" presStyleCnt="2" custLinFactNeighborX="-2500"/>
      <dgm:spPr/>
      <dgm:t>
        <a:bodyPr/>
        <a:lstStyle/>
        <a:p>
          <a:endParaRPr lang="en-US"/>
        </a:p>
      </dgm:t>
    </dgm:pt>
    <dgm:pt modelId="{1243EDCD-31F2-4435-96B0-B5134D1E1D05}" type="pres">
      <dgm:prSet presAssocID="{47FB1742-2410-4BAA-81C0-9C00E65F818C}" presName="pillars" presStyleCnt="0"/>
      <dgm:spPr/>
    </dgm:pt>
    <dgm:pt modelId="{1D4158B0-2CA6-48B7-A5C2-7C465FCE1C88}" type="pres">
      <dgm:prSet presAssocID="{47FB1742-2410-4BAA-81C0-9C00E65F818C}" presName="pillar1" presStyleLbl="node1" presStyleIdx="0" presStyleCnt="1">
        <dgm:presLayoutVars>
          <dgm:bulletEnabled val="1"/>
        </dgm:presLayoutVars>
      </dgm:prSet>
      <dgm:spPr/>
      <dgm:t>
        <a:bodyPr/>
        <a:lstStyle/>
        <a:p>
          <a:endParaRPr lang="en-US"/>
        </a:p>
      </dgm:t>
    </dgm:pt>
    <dgm:pt modelId="{ED22D246-98A8-4AC5-991B-A4E0524E89A9}" type="pres">
      <dgm:prSet presAssocID="{47FB1742-2410-4BAA-81C0-9C00E65F818C}" presName="base" presStyleLbl="dkBgShp" presStyleIdx="1" presStyleCnt="2" custLinFactNeighborY="-251">
        <dgm:style>
          <a:lnRef idx="1">
            <a:schemeClr val="accent6"/>
          </a:lnRef>
          <a:fillRef idx="3">
            <a:schemeClr val="accent6"/>
          </a:fillRef>
          <a:effectRef idx="2">
            <a:schemeClr val="accent6"/>
          </a:effectRef>
          <a:fontRef idx="minor">
            <a:schemeClr val="lt1"/>
          </a:fontRef>
        </dgm:style>
      </dgm:prSet>
      <dgm:spPr/>
    </dgm:pt>
  </dgm:ptLst>
  <dgm:cxnLst>
    <dgm:cxn modelId="{6D74BB4B-3843-43B5-AB51-688DC2E39CAD}" srcId="{3CF4029F-23EB-4F71-9379-79322F845BA6}" destId="{66B4F6A5-F911-4059-B11E-2201DB067B6A}" srcOrd="2" destOrd="0" parTransId="{B765C0DC-DA57-4ABD-A285-3D6EA78F56A3}" sibTransId="{38E3BE71-95BF-46DC-B6D4-20264A58D91F}"/>
    <dgm:cxn modelId="{9C022EC5-68A8-4CDA-AE2D-57F6B1B4213C}" type="presOf" srcId="{3CF4029F-23EB-4F71-9379-79322F845BA6}" destId="{3D3863F6-0FBC-4562-AFD3-BEDC0142CA5B}" srcOrd="0" destOrd="0" presId="urn:microsoft.com/office/officeart/2005/8/layout/hList3"/>
    <dgm:cxn modelId="{0678157F-AE4E-44D3-A281-CB98D076B32D}" srcId="{3CF4029F-23EB-4F71-9379-79322F845BA6}" destId="{5D4C9B5A-A2B4-46F1-992F-173E7CEC5627}" srcOrd="1" destOrd="0" parTransId="{EF66AF00-0839-4696-B790-E3199AFCCD5D}" sibTransId="{6C1D349A-AE17-4FA2-80E6-EE7E4CB9F54D}"/>
    <dgm:cxn modelId="{F1A23504-F50F-4E23-95D6-F08BEDF655E3}" srcId="{47FB1742-2410-4BAA-81C0-9C00E65F818C}" destId="{612C7885-52E2-4F6F-A48A-4B6AEAB25B0C}" srcOrd="0" destOrd="0" parTransId="{70236F7D-0DFC-43F9-9975-C44F870575E3}" sibTransId="{4B451C48-7D4B-4672-8C72-AFF5B40CA7F4}"/>
    <dgm:cxn modelId="{E409DDC5-8A5F-4B0C-9413-8AA0E25917F3}" srcId="{3CF4029F-23EB-4F71-9379-79322F845BA6}" destId="{47FB1742-2410-4BAA-81C0-9C00E65F818C}" srcOrd="0" destOrd="0" parTransId="{09BB6A68-D90E-4790-B35C-3C94C667083E}" sibTransId="{05C09918-E046-4717-B67C-B066CD2EE43B}"/>
    <dgm:cxn modelId="{594C8DAD-CB11-4A93-854F-F6724920A25E}" type="presOf" srcId="{612C7885-52E2-4F6F-A48A-4B6AEAB25B0C}" destId="{1D4158B0-2CA6-48B7-A5C2-7C465FCE1C88}" srcOrd="0" destOrd="0" presId="urn:microsoft.com/office/officeart/2005/8/layout/hList3"/>
    <dgm:cxn modelId="{E28E4C7B-81B2-4984-8058-586291E2D3EC}" type="presOf" srcId="{47FB1742-2410-4BAA-81C0-9C00E65F818C}" destId="{F1ED6CC2-9962-499A-A207-E425BA11F8B2}" srcOrd="0" destOrd="0" presId="urn:microsoft.com/office/officeart/2005/8/layout/hList3"/>
    <dgm:cxn modelId="{218FCC89-B4A9-4249-BAD1-B132FD4846F9}" type="presParOf" srcId="{3D3863F6-0FBC-4562-AFD3-BEDC0142CA5B}" destId="{F1ED6CC2-9962-499A-A207-E425BA11F8B2}" srcOrd="0" destOrd="0" presId="urn:microsoft.com/office/officeart/2005/8/layout/hList3"/>
    <dgm:cxn modelId="{DB241E95-8DE1-4BBC-956E-9E76376B224E}" type="presParOf" srcId="{3D3863F6-0FBC-4562-AFD3-BEDC0142CA5B}" destId="{1243EDCD-31F2-4435-96B0-B5134D1E1D05}" srcOrd="1" destOrd="0" presId="urn:microsoft.com/office/officeart/2005/8/layout/hList3"/>
    <dgm:cxn modelId="{0B3A5359-AE2D-44F2-B5F9-CB416E708F92}" type="presParOf" srcId="{1243EDCD-31F2-4435-96B0-B5134D1E1D05}" destId="{1D4158B0-2CA6-48B7-A5C2-7C465FCE1C88}" srcOrd="0" destOrd="0" presId="urn:microsoft.com/office/officeart/2005/8/layout/hList3"/>
    <dgm:cxn modelId="{0D3E0C83-BD9A-4212-9F2C-375FDC161F08}" type="presParOf" srcId="{3D3863F6-0FBC-4562-AFD3-BEDC0142CA5B}" destId="{ED22D246-98A8-4AC5-991B-A4E0524E89A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097170-A4AB-4EA6-910A-0F5563ABC1B6}" type="doc">
      <dgm:prSet loTypeId="urn:microsoft.com/office/officeart/2005/8/layout/hList1" loCatId="list" qsTypeId="urn:microsoft.com/office/officeart/2005/8/quickstyle/3d3" qsCatId="3D" csTypeId="urn:microsoft.com/office/officeart/2005/8/colors/accent2_2" csCatId="accent2" phldr="1"/>
      <dgm:spPr/>
      <dgm:t>
        <a:bodyPr/>
        <a:lstStyle/>
        <a:p>
          <a:endParaRPr lang="en-US"/>
        </a:p>
      </dgm:t>
    </dgm:pt>
    <dgm:pt modelId="{51240A00-F1EA-404E-9C4D-29296080272B}">
      <dgm:prSet phldrT="[Text]" custT="1"/>
      <dgm:spPr>
        <a:solidFill>
          <a:srgbClr val="006699">
            <a:alpha val="90000"/>
          </a:srgbClr>
        </a:solidFill>
      </dgm:spPr>
      <dgm:t>
        <a:bodyPr/>
        <a:lstStyle/>
        <a:p>
          <a:r>
            <a:rPr lang="en-US" sz="1800" dirty="0" smtClean="0">
              <a:solidFill>
                <a:schemeClr val="bg1"/>
              </a:solidFill>
              <a:latin typeface="Futura Md" pitchFamily="34" charset="0"/>
            </a:rPr>
            <a:t>Sensitivity: </a:t>
          </a:r>
          <a:br>
            <a:rPr lang="en-US" sz="1800" dirty="0" smtClean="0">
              <a:solidFill>
                <a:schemeClr val="bg1"/>
              </a:solidFill>
              <a:latin typeface="Futura Md" pitchFamily="34" charset="0"/>
            </a:rPr>
          </a:br>
          <a:r>
            <a:rPr lang="en-US" sz="1800" dirty="0" smtClean="0">
              <a:solidFill>
                <a:schemeClr val="bg1"/>
              </a:solidFill>
              <a:latin typeface="Futura Md" pitchFamily="34" charset="0"/>
            </a:rPr>
            <a:t>85–90%</a:t>
          </a:r>
          <a:endParaRPr lang="en-US" sz="1800" dirty="0">
            <a:solidFill>
              <a:schemeClr val="bg1"/>
            </a:solidFill>
            <a:latin typeface="Futura Md" pitchFamily="34" charset="0"/>
          </a:endParaRPr>
        </a:p>
      </dgm:t>
    </dgm:pt>
    <dgm:pt modelId="{72D0D231-E85C-44DB-87C6-B515B4846CD1}" type="parTrans" cxnId="{DC928435-22B3-4E22-A90F-64E15B0BCF64}">
      <dgm:prSet/>
      <dgm:spPr/>
      <dgm:t>
        <a:bodyPr/>
        <a:lstStyle/>
        <a:p>
          <a:endParaRPr lang="en-US" sz="1800">
            <a:latin typeface="Futura Md" pitchFamily="34" charset="0"/>
          </a:endParaRPr>
        </a:p>
      </dgm:t>
    </dgm:pt>
    <dgm:pt modelId="{70460ADC-381F-4953-BBA0-8E815B6684A8}" type="sibTrans" cxnId="{DC928435-22B3-4E22-A90F-64E15B0BCF64}">
      <dgm:prSet/>
      <dgm:spPr/>
      <dgm:t>
        <a:bodyPr/>
        <a:lstStyle/>
        <a:p>
          <a:endParaRPr lang="en-US" sz="1800">
            <a:latin typeface="Futura Md" pitchFamily="34" charset="0"/>
          </a:endParaRPr>
        </a:p>
      </dgm:t>
    </dgm:pt>
    <dgm:pt modelId="{B59730BA-7FC9-473A-8774-99D56321D37F}">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1800" b="1" dirty="0" smtClean="0">
              <a:latin typeface="Futura Md" pitchFamily="34" charset="0"/>
            </a:rPr>
            <a:t>Antigen Detection</a:t>
          </a:r>
          <a:endParaRPr lang="en-US" sz="1800" b="1" dirty="0">
            <a:latin typeface="Futura Md" pitchFamily="34" charset="0"/>
          </a:endParaRPr>
        </a:p>
      </dgm:t>
    </dgm:pt>
    <dgm:pt modelId="{0EC9596E-C2B5-4FE1-A059-F69CF5D6C344}" type="parTrans" cxnId="{F8924669-0A20-443B-B3D1-FA986E54ED83}">
      <dgm:prSet/>
      <dgm:spPr/>
      <dgm:t>
        <a:bodyPr/>
        <a:lstStyle/>
        <a:p>
          <a:endParaRPr lang="en-US" sz="1800">
            <a:latin typeface="Futura Md" pitchFamily="34" charset="0"/>
          </a:endParaRPr>
        </a:p>
      </dgm:t>
    </dgm:pt>
    <dgm:pt modelId="{E039A289-3881-4218-90A9-2B0101D851A1}" type="sibTrans" cxnId="{F8924669-0A20-443B-B3D1-FA986E54ED83}">
      <dgm:prSet/>
      <dgm:spPr/>
      <dgm:t>
        <a:bodyPr/>
        <a:lstStyle/>
        <a:p>
          <a:endParaRPr lang="en-US" sz="1800">
            <a:latin typeface="Futura Md" pitchFamily="34" charset="0"/>
          </a:endParaRPr>
        </a:p>
      </dgm:t>
    </dgm:pt>
    <dgm:pt modelId="{2820C7F2-CB96-4F9A-9D72-60AD52DCA888}">
      <dgm:prSet phldrT="[Text]" custT="1"/>
      <dgm:spPr>
        <a:solidFill>
          <a:srgbClr val="006699">
            <a:alpha val="90000"/>
          </a:srgbClr>
        </a:solidFill>
      </dgm:spPr>
      <dgm:t>
        <a:bodyPr/>
        <a:lstStyle/>
        <a:p>
          <a:r>
            <a:rPr lang="en-US" sz="1800" dirty="0" smtClean="0">
              <a:solidFill>
                <a:schemeClr val="bg1"/>
              </a:solidFill>
              <a:latin typeface="Futura Md" pitchFamily="34" charset="0"/>
            </a:rPr>
            <a:t>Sensitivity: 83%</a:t>
          </a:r>
          <a:endParaRPr lang="en-US" sz="1800" dirty="0">
            <a:solidFill>
              <a:schemeClr val="bg1"/>
            </a:solidFill>
            <a:latin typeface="Futura Md" pitchFamily="34" charset="0"/>
          </a:endParaRPr>
        </a:p>
      </dgm:t>
    </dgm:pt>
    <dgm:pt modelId="{5B89F1C7-7ABE-4C97-A9A1-2448603EF288}" type="parTrans" cxnId="{003ED098-125A-45AB-BDC1-3401999F427C}">
      <dgm:prSet/>
      <dgm:spPr/>
      <dgm:t>
        <a:bodyPr/>
        <a:lstStyle/>
        <a:p>
          <a:endParaRPr lang="en-US" sz="1800">
            <a:latin typeface="Futura Md" pitchFamily="34" charset="0"/>
          </a:endParaRPr>
        </a:p>
      </dgm:t>
    </dgm:pt>
    <dgm:pt modelId="{FD8D6E14-0BDA-4D1E-A411-DA8A696BAB5E}" type="sibTrans" cxnId="{003ED098-125A-45AB-BDC1-3401999F427C}">
      <dgm:prSet/>
      <dgm:spPr/>
      <dgm:t>
        <a:bodyPr/>
        <a:lstStyle/>
        <a:p>
          <a:endParaRPr lang="en-US" sz="1800">
            <a:latin typeface="Futura Md" pitchFamily="34" charset="0"/>
          </a:endParaRPr>
        </a:p>
      </dgm:t>
    </dgm:pt>
    <dgm:pt modelId="{A458C60C-8C75-47E6-ACCA-E19317C029C1}">
      <dgm:prSet phldrT="[Text]" custT="1"/>
      <dgm:spPr>
        <a:solidFill>
          <a:srgbClr val="006699">
            <a:alpha val="90000"/>
          </a:srgbClr>
        </a:solidFill>
      </dgm:spPr>
      <dgm:t>
        <a:bodyPr/>
        <a:lstStyle/>
        <a:p>
          <a:r>
            <a:rPr lang="en-US" sz="1800" dirty="0" smtClean="0">
              <a:solidFill>
                <a:schemeClr val="bg1"/>
              </a:solidFill>
              <a:latin typeface="Futura Md" pitchFamily="34" charset="0"/>
            </a:rPr>
            <a:t>Specificity: 97%</a:t>
          </a:r>
          <a:endParaRPr lang="en-US" sz="1800" dirty="0">
            <a:solidFill>
              <a:schemeClr val="bg1"/>
            </a:solidFill>
            <a:latin typeface="Futura Md" pitchFamily="34" charset="0"/>
          </a:endParaRPr>
        </a:p>
      </dgm:t>
    </dgm:pt>
    <dgm:pt modelId="{37685398-5B9A-462C-BD8E-4DC6336603D5}" type="parTrans" cxnId="{8D6F1CB3-5C94-4AA7-98D0-0F31DAB592D8}">
      <dgm:prSet/>
      <dgm:spPr/>
      <dgm:t>
        <a:bodyPr/>
        <a:lstStyle/>
        <a:p>
          <a:endParaRPr lang="en-US" sz="1800">
            <a:latin typeface="Futura Md" pitchFamily="34" charset="0"/>
          </a:endParaRPr>
        </a:p>
      </dgm:t>
    </dgm:pt>
    <dgm:pt modelId="{AB28D5EC-9B3D-460C-8D59-E984FFC364FF}" type="sibTrans" cxnId="{8D6F1CB3-5C94-4AA7-98D0-0F31DAB592D8}">
      <dgm:prSet/>
      <dgm:spPr/>
      <dgm:t>
        <a:bodyPr/>
        <a:lstStyle/>
        <a:p>
          <a:endParaRPr lang="en-US" sz="1800">
            <a:latin typeface="Futura Md" pitchFamily="34" charset="0"/>
          </a:endParaRPr>
        </a:p>
      </dgm:t>
    </dgm:pt>
    <dgm:pt modelId="{40A78B0D-7E6D-4134-9389-6025F4A38D45}">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1800" b="1" dirty="0" smtClean="0">
              <a:latin typeface="Futura Md" pitchFamily="34" charset="0"/>
            </a:rPr>
            <a:t>DNA Probe</a:t>
          </a:r>
          <a:endParaRPr lang="en-US" sz="1800" b="1" dirty="0">
            <a:latin typeface="Futura Md" pitchFamily="34" charset="0"/>
          </a:endParaRPr>
        </a:p>
      </dgm:t>
    </dgm:pt>
    <dgm:pt modelId="{EE95902F-418A-4A77-9FFC-A257E2DE14E3}" type="parTrans" cxnId="{4B1A50B1-94F2-460D-BA95-8763938BD946}">
      <dgm:prSet/>
      <dgm:spPr/>
      <dgm:t>
        <a:bodyPr/>
        <a:lstStyle/>
        <a:p>
          <a:endParaRPr lang="en-US" sz="1800">
            <a:latin typeface="Futura Md" pitchFamily="34" charset="0"/>
          </a:endParaRPr>
        </a:p>
      </dgm:t>
    </dgm:pt>
    <dgm:pt modelId="{00FF9F72-31E1-4998-86BE-6568DECB8421}" type="sibTrans" cxnId="{4B1A50B1-94F2-460D-BA95-8763938BD946}">
      <dgm:prSet/>
      <dgm:spPr/>
      <dgm:t>
        <a:bodyPr/>
        <a:lstStyle/>
        <a:p>
          <a:endParaRPr lang="en-US" sz="1800">
            <a:latin typeface="Futura Md" pitchFamily="34" charset="0"/>
          </a:endParaRPr>
        </a:p>
      </dgm:t>
    </dgm:pt>
    <dgm:pt modelId="{9885D09C-25F9-4129-80EB-C793F30F04C0}">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1800" b="1" dirty="0" smtClean="0">
              <a:latin typeface="Futura Md" pitchFamily="34" charset="0"/>
            </a:rPr>
            <a:t>Wet Mount </a:t>
          </a:r>
          <a:endParaRPr lang="en-US" sz="1800" b="1" dirty="0">
            <a:latin typeface="Futura Md" pitchFamily="34" charset="0"/>
          </a:endParaRPr>
        </a:p>
      </dgm:t>
    </dgm:pt>
    <dgm:pt modelId="{A0E1AC1D-0412-4E6A-B094-C9D600233E26}" type="parTrans" cxnId="{7735C280-6258-4FED-A517-94470C4C8AED}">
      <dgm:prSet/>
      <dgm:spPr/>
      <dgm:t>
        <a:bodyPr/>
        <a:lstStyle/>
        <a:p>
          <a:endParaRPr lang="en-US" sz="1800">
            <a:latin typeface="Futura Md" pitchFamily="34" charset="0"/>
          </a:endParaRPr>
        </a:p>
      </dgm:t>
    </dgm:pt>
    <dgm:pt modelId="{DF72FE6A-21FB-4E60-AC2D-DF4245BD0126}" type="sibTrans" cxnId="{7735C280-6258-4FED-A517-94470C4C8AED}">
      <dgm:prSet/>
      <dgm:spPr/>
      <dgm:t>
        <a:bodyPr/>
        <a:lstStyle/>
        <a:p>
          <a:endParaRPr lang="en-US" sz="1800">
            <a:latin typeface="Futura Md" pitchFamily="34" charset="0"/>
          </a:endParaRPr>
        </a:p>
      </dgm:t>
    </dgm:pt>
    <dgm:pt modelId="{CE718583-295C-454C-B4E7-E22C8AFFF500}">
      <dgm:prSet custT="1"/>
      <dgm:spPr>
        <a:solidFill>
          <a:srgbClr val="006699">
            <a:alpha val="90000"/>
          </a:srgbClr>
        </a:solidFill>
      </dgm:spPr>
      <dgm:t>
        <a:bodyPr/>
        <a:lstStyle/>
        <a:p>
          <a:r>
            <a:rPr lang="en-US" sz="1800" dirty="0" smtClean="0">
              <a:solidFill>
                <a:schemeClr val="bg1"/>
              </a:solidFill>
              <a:latin typeface="Futura Md" pitchFamily="34" charset="0"/>
            </a:rPr>
            <a:t>Specificity: 100%</a:t>
          </a:r>
          <a:endParaRPr lang="en-US" sz="1800" dirty="0">
            <a:solidFill>
              <a:schemeClr val="bg1"/>
            </a:solidFill>
            <a:latin typeface="Futura Md" pitchFamily="34" charset="0"/>
          </a:endParaRPr>
        </a:p>
      </dgm:t>
    </dgm:pt>
    <dgm:pt modelId="{4D65E34E-B10E-43D1-9587-3621B779B119}" type="parTrans" cxnId="{9B04B0EA-4CB9-41A1-B1C5-EF7228C69043}">
      <dgm:prSet/>
      <dgm:spPr/>
      <dgm:t>
        <a:bodyPr/>
        <a:lstStyle/>
        <a:p>
          <a:endParaRPr lang="en-US" sz="1800">
            <a:latin typeface="Futura Md" pitchFamily="34" charset="0"/>
          </a:endParaRPr>
        </a:p>
      </dgm:t>
    </dgm:pt>
    <dgm:pt modelId="{B8A7D26E-7F5C-4237-A4D7-71333BE6513A}" type="sibTrans" cxnId="{9B04B0EA-4CB9-41A1-B1C5-EF7228C69043}">
      <dgm:prSet/>
      <dgm:spPr/>
      <dgm:t>
        <a:bodyPr/>
        <a:lstStyle/>
        <a:p>
          <a:endParaRPr lang="en-US" sz="1800">
            <a:latin typeface="Futura Md" pitchFamily="34" charset="0"/>
          </a:endParaRPr>
        </a:p>
      </dgm:t>
    </dgm:pt>
    <dgm:pt modelId="{540918B0-16EC-4AC5-A606-5A7F144BCEAD}">
      <dgm:prSet custT="1"/>
      <dgm:spPr>
        <a:solidFill>
          <a:srgbClr val="006699">
            <a:alpha val="90000"/>
          </a:srgbClr>
        </a:solidFill>
      </dgm:spPr>
      <dgm:t>
        <a:bodyPr/>
        <a:lstStyle/>
        <a:p>
          <a:r>
            <a:rPr lang="en-US" sz="1800" dirty="0" smtClean="0">
              <a:solidFill>
                <a:schemeClr val="bg1"/>
              </a:solidFill>
              <a:latin typeface="Futura Md" pitchFamily="34" charset="0"/>
            </a:rPr>
            <a:t>Sensitivity:   60-80%</a:t>
          </a:r>
          <a:endParaRPr lang="en-US" sz="1800" dirty="0">
            <a:solidFill>
              <a:schemeClr val="bg1"/>
            </a:solidFill>
            <a:latin typeface="Futura Md" pitchFamily="34" charset="0"/>
          </a:endParaRPr>
        </a:p>
      </dgm:t>
    </dgm:pt>
    <dgm:pt modelId="{ADDD1731-07EC-49F0-B0D0-14E9D3FF2850}" type="parTrans" cxnId="{9CB5946A-4303-4039-9F29-DD2804CDEBAF}">
      <dgm:prSet/>
      <dgm:spPr/>
      <dgm:t>
        <a:bodyPr/>
        <a:lstStyle/>
        <a:p>
          <a:endParaRPr lang="en-US" sz="1800">
            <a:latin typeface="Futura Md" pitchFamily="34" charset="0"/>
          </a:endParaRPr>
        </a:p>
      </dgm:t>
    </dgm:pt>
    <dgm:pt modelId="{0E974567-BE41-43F0-A733-169C8FDE7C7F}" type="sibTrans" cxnId="{9CB5946A-4303-4039-9F29-DD2804CDEBAF}">
      <dgm:prSet/>
      <dgm:spPr/>
      <dgm:t>
        <a:bodyPr/>
        <a:lstStyle/>
        <a:p>
          <a:endParaRPr lang="en-US" sz="1800">
            <a:latin typeface="Futura Md" pitchFamily="34" charset="0"/>
          </a:endParaRPr>
        </a:p>
      </dgm:t>
    </dgm:pt>
    <dgm:pt modelId="{5CC603DF-CE6B-4680-BE76-3CB309EAAF18}">
      <dgm:prSet custT="1"/>
      <dgm:spPr>
        <a:solidFill>
          <a:srgbClr val="006699">
            <a:alpha val="90000"/>
          </a:srgbClr>
        </a:solidFill>
      </dgm:spPr>
      <dgm:t>
        <a:bodyPr/>
        <a:lstStyle/>
        <a:p>
          <a:r>
            <a:rPr lang="en-US" sz="1800" dirty="0" smtClean="0">
              <a:solidFill>
                <a:schemeClr val="bg1"/>
              </a:solidFill>
              <a:latin typeface="Futura Md" pitchFamily="34" charset="0"/>
            </a:rPr>
            <a:t>Specificity: &gt;97%</a:t>
          </a:r>
          <a:endParaRPr lang="en-US" sz="1800" dirty="0">
            <a:solidFill>
              <a:schemeClr val="bg1"/>
            </a:solidFill>
            <a:latin typeface="Futura Md" pitchFamily="34" charset="0"/>
          </a:endParaRPr>
        </a:p>
      </dgm:t>
    </dgm:pt>
    <dgm:pt modelId="{D7BE0143-CE45-47DF-9262-01983BF8FDD1}" type="parTrans" cxnId="{32008B87-5ED0-4A3C-8DA2-CE0AEB61FAA3}">
      <dgm:prSet/>
      <dgm:spPr/>
      <dgm:t>
        <a:bodyPr/>
        <a:lstStyle/>
        <a:p>
          <a:endParaRPr lang="en-US" sz="1800">
            <a:latin typeface="Futura Md" pitchFamily="34" charset="0"/>
          </a:endParaRPr>
        </a:p>
      </dgm:t>
    </dgm:pt>
    <dgm:pt modelId="{921021B5-76F6-4765-8FB2-8EFF0CD79713}" type="sibTrans" cxnId="{32008B87-5ED0-4A3C-8DA2-CE0AEB61FAA3}">
      <dgm:prSet/>
      <dgm:spPr/>
      <dgm:t>
        <a:bodyPr/>
        <a:lstStyle/>
        <a:p>
          <a:endParaRPr lang="en-US" sz="1800">
            <a:latin typeface="Futura Md" pitchFamily="34" charset="0"/>
          </a:endParaRPr>
        </a:p>
      </dgm:t>
    </dgm:pt>
    <dgm:pt modelId="{0D4B05F1-32EC-461B-956F-DCF794C91243}">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1800" b="1" dirty="0" smtClean="0">
              <a:latin typeface="Futura Md" pitchFamily="34" charset="0"/>
            </a:rPr>
            <a:t>Culture</a:t>
          </a:r>
          <a:endParaRPr lang="en-US" sz="1800" b="1" dirty="0">
            <a:latin typeface="Futura Md" pitchFamily="34" charset="0"/>
          </a:endParaRPr>
        </a:p>
      </dgm:t>
    </dgm:pt>
    <dgm:pt modelId="{9A4F0EBB-2B3E-4687-A0A4-93374C7E25E3}" type="sibTrans" cxnId="{29C50442-AD4C-4007-9BE9-530AEBD2CC56}">
      <dgm:prSet/>
      <dgm:spPr/>
      <dgm:t>
        <a:bodyPr/>
        <a:lstStyle/>
        <a:p>
          <a:endParaRPr lang="en-US" sz="1800">
            <a:latin typeface="Futura Md" pitchFamily="34" charset="0"/>
          </a:endParaRPr>
        </a:p>
      </dgm:t>
    </dgm:pt>
    <dgm:pt modelId="{6A56DCA7-90D4-4780-9D30-208261AB572F}" type="parTrans" cxnId="{29C50442-AD4C-4007-9BE9-530AEBD2CC56}">
      <dgm:prSet/>
      <dgm:spPr/>
      <dgm:t>
        <a:bodyPr/>
        <a:lstStyle/>
        <a:p>
          <a:endParaRPr lang="en-US" sz="1800">
            <a:latin typeface="Futura Md" pitchFamily="34" charset="0"/>
          </a:endParaRPr>
        </a:p>
      </dgm:t>
    </dgm:pt>
    <dgm:pt modelId="{F36B01DC-7C60-40E7-9BFE-1BFE95515911}">
      <dgm:prSet custT="1"/>
      <dgm:spPr>
        <a:solidFill>
          <a:srgbClr val="006699">
            <a:alpha val="90000"/>
          </a:srgbClr>
        </a:solidFill>
      </dgm:spPr>
      <dgm:t>
        <a:bodyPr/>
        <a:lstStyle/>
        <a:p>
          <a:endParaRPr lang="en-US" sz="1800" dirty="0">
            <a:solidFill>
              <a:srgbClr val="000000"/>
            </a:solidFill>
            <a:latin typeface="Futura Md" pitchFamily="34" charset="0"/>
          </a:endParaRPr>
        </a:p>
      </dgm:t>
    </dgm:pt>
    <dgm:pt modelId="{2140144C-8709-43F6-8BC6-8DF18A15A19C}" type="parTrans" cxnId="{EF772058-4A9B-4113-9CC2-4AE893A7C4F5}">
      <dgm:prSet/>
      <dgm:spPr/>
      <dgm:t>
        <a:bodyPr/>
        <a:lstStyle/>
        <a:p>
          <a:endParaRPr lang="en-US" sz="1800"/>
        </a:p>
      </dgm:t>
    </dgm:pt>
    <dgm:pt modelId="{36244F25-3F1B-48BB-9602-3C70C433593D}" type="sibTrans" cxnId="{EF772058-4A9B-4113-9CC2-4AE893A7C4F5}">
      <dgm:prSet/>
      <dgm:spPr/>
      <dgm:t>
        <a:bodyPr/>
        <a:lstStyle/>
        <a:p>
          <a:endParaRPr lang="en-US" sz="1800"/>
        </a:p>
      </dgm:t>
    </dgm:pt>
    <dgm:pt modelId="{33FD0DE1-ADA4-4433-82E2-42210AFBEB5E}">
      <dgm:prSet custT="1"/>
      <dgm:spPr>
        <a:solidFill>
          <a:srgbClr val="006699">
            <a:alpha val="90000"/>
          </a:srgbClr>
        </a:solidFill>
      </dgm:spPr>
      <dgm:t>
        <a:bodyPr/>
        <a:lstStyle/>
        <a:p>
          <a:endParaRPr lang="en-US" sz="1800" dirty="0">
            <a:solidFill>
              <a:srgbClr val="000000"/>
            </a:solidFill>
            <a:latin typeface="Futura Md" pitchFamily="34" charset="0"/>
          </a:endParaRPr>
        </a:p>
      </dgm:t>
    </dgm:pt>
    <dgm:pt modelId="{77A22E85-B3B7-4005-BEE9-BADEC8F30E94}" type="parTrans" cxnId="{9CB6F731-2AFD-441C-A870-F2B3A9917E0F}">
      <dgm:prSet/>
      <dgm:spPr/>
      <dgm:t>
        <a:bodyPr/>
        <a:lstStyle/>
        <a:p>
          <a:endParaRPr lang="en-US" sz="1800"/>
        </a:p>
      </dgm:t>
    </dgm:pt>
    <dgm:pt modelId="{43299939-39CA-419B-A56B-2F83BE04AA66}" type="sibTrans" cxnId="{9CB6F731-2AFD-441C-A870-F2B3A9917E0F}">
      <dgm:prSet/>
      <dgm:spPr/>
      <dgm:t>
        <a:bodyPr/>
        <a:lstStyle/>
        <a:p>
          <a:endParaRPr lang="en-US" sz="1800"/>
        </a:p>
      </dgm:t>
    </dgm:pt>
    <dgm:pt modelId="{4D28F9EC-AB97-4E90-988A-B910264FFA9D}">
      <dgm:prSet custT="1"/>
      <dgm:spPr>
        <a:solidFill>
          <a:srgbClr val="006699">
            <a:alpha val="90000"/>
          </a:srgbClr>
        </a:solidFill>
      </dgm:spPr>
      <dgm:t>
        <a:bodyPr/>
        <a:lstStyle/>
        <a:p>
          <a:endParaRPr lang="en-US" sz="1800" dirty="0">
            <a:solidFill>
              <a:srgbClr val="000000"/>
            </a:solidFill>
            <a:latin typeface="Futura Md" pitchFamily="34" charset="0"/>
          </a:endParaRPr>
        </a:p>
      </dgm:t>
    </dgm:pt>
    <dgm:pt modelId="{8BA85F8C-CF09-439F-B103-76683E23EEAF}" type="parTrans" cxnId="{562012C9-FA1E-4BCC-975B-855A518906C0}">
      <dgm:prSet/>
      <dgm:spPr/>
      <dgm:t>
        <a:bodyPr/>
        <a:lstStyle/>
        <a:p>
          <a:endParaRPr lang="en-US" sz="1800"/>
        </a:p>
      </dgm:t>
    </dgm:pt>
    <dgm:pt modelId="{C7F92347-B60B-4819-824E-3B161F40F3EB}" type="sibTrans" cxnId="{562012C9-FA1E-4BCC-975B-855A518906C0}">
      <dgm:prSet/>
      <dgm:spPr/>
      <dgm:t>
        <a:bodyPr/>
        <a:lstStyle/>
        <a:p>
          <a:endParaRPr lang="en-US" sz="1800"/>
        </a:p>
      </dgm:t>
    </dgm:pt>
    <dgm:pt modelId="{B71D8C70-2D43-43D1-B5CB-5FAD1C1B58DB}">
      <dgm:prSet custT="1"/>
      <dgm:spPr>
        <a:solidFill>
          <a:srgbClr val="006699">
            <a:alpha val="90000"/>
          </a:srgbClr>
        </a:solidFill>
      </dgm:spPr>
      <dgm:t>
        <a:bodyPr/>
        <a:lstStyle/>
        <a:p>
          <a:r>
            <a:rPr lang="en-US" sz="1800" dirty="0" smtClean="0">
              <a:solidFill>
                <a:schemeClr val="bg1"/>
              </a:solidFill>
              <a:latin typeface="Futura Md" pitchFamily="34" charset="0"/>
            </a:rPr>
            <a:t>Specificity: 100%</a:t>
          </a:r>
          <a:endParaRPr lang="en-US" sz="1800" dirty="0">
            <a:solidFill>
              <a:schemeClr val="bg1"/>
            </a:solidFill>
            <a:latin typeface="Futura Md" pitchFamily="34" charset="0"/>
          </a:endParaRPr>
        </a:p>
      </dgm:t>
    </dgm:pt>
    <dgm:pt modelId="{CFC9AD53-3074-4229-82F2-6888FBACA8A0}" type="sibTrans" cxnId="{8CB5917D-C1F8-4AB6-9B7E-6F408EB14200}">
      <dgm:prSet/>
      <dgm:spPr/>
      <dgm:t>
        <a:bodyPr/>
        <a:lstStyle/>
        <a:p>
          <a:endParaRPr lang="en-US" sz="1800">
            <a:latin typeface="Futura Md" pitchFamily="34" charset="0"/>
          </a:endParaRPr>
        </a:p>
      </dgm:t>
    </dgm:pt>
    <dgm:pt modelId="{78F18995-B329-4092-B654-6BD773BA1B9E}" type="parTrans" cxnId="{8CB5917D-C1F8-4AB6-9B7E-6F408EB14200}">
      <dgm:prSet/>
      <dgm:spPr/>
      <dgm:t>
        <a:bodyPr/>
        <a:lstStyle/>
        <a:p>
          <a:endParaRPr lang="en-US" sz="1800">
            <a:latin typeface="Futura Md" pitchFamily="34" charset="0"/>
          </a:endParaRPr>
        </a:p>
      </dgm:t>
    </dgm:pt>
    <dgm:pt modelId="{16D4F633-20BE-4687-B0CD-4EF8B4A34B96}">
      <dgm:prSet custT="1"/>
      <dgm:spPr>
        <a:solidFill>
          <a:srgbClr val="006699">
            <a:alpha val="90000"/>
          </a:srgbClr>
        </a:solidFill>
      </dgm:spPr>
      <dgm:t>
        <a:bodyPr/>
        <a:lstStyle/>
        <a:p>
          <a:r>
            <a:rPr lang="en-US" sz="1800" dirty="0" smtClean="0">
              <a:solidFill>
                <a:schemeClr val="bg1"/>
              </a:solidFill>
              <a:latin typeface="Futura Md" pitchFamily="34" charset="0"/>
            </a:rPr>
            <a:t>Sensitivity: </a:t>
          </a:r>
          <a:br>
            <a:rPr lang="en-US" sz="1800" dirty="0" smtClean="0">
              <a:solidFill>
                <a:schemeClr val="bg1"/>
              </a:solidFill>
              <a:latin typeface="Futura Md" pitchFamily="34" charset="0"/>
            </a:rPr>
          </a:br>
          <a:r>
            <a:rPr lang="en-US" sz="1800" dirty="0" smtClean="0">
              <a:solidFill>
                <a:schemeClr val="bg1"/>
              </a:solidFill>
              <a:latin typeface="Futura Md" pitchFamily="34" charset="0"/>
            </a:rPr>
            <a:t>60–70%</a:t>
          </a:r>
          <a:endParaRPr lang="en-US" sz="1800" dirty="0">
            <a:solidFill>
              <a:schemeClr val="bg1"/>
            </a:solidFill>
            <a:latin typeface="Futura Md" pitchFamily="34" charset="0"/>
          </a:endParaRPr>
        </a:p>
      </dgm:t>
    </dgm:pt>
    <dgm:pt modelId="{A50C08DC-DCFA-457B-B17D-73AA591338EC}" type="sibTrans" cxnId="{1CE4C540-0719-4367-B875-D2843E87729B}">
      <dgm:prSet/>
      <dgm:spPr/>
      <dgm:t>
        <a:bodyPr/>
        <a:lstStyle/>
        <a:p>
          <a:endParaRPr lang="en-US" sz="1800">
            <a:latin typeface="Futura Md" pitchFamily="34" charset="0"/>
          </a:endParaRPr>
        </a:p>
      </dgm:t>
    </dgm:pt>
    <dgm:pt modelId="{F8EE4FF2-1735-47D2-9F07-2DD3F0673557}" type="parTrans" cxnId="{1CE4C540-0719-4367-B875-D2843E87729B}">
      <dgm:prSet/>
      <dgm:spPr/>
      <dgm:t>
        <a:bodyPr/>
        <a:lstStyle/>
        <a:p>
          <a:endParaRPr lang="en-US" sz="1800">
            <a:latin typeface="Futura Md" pitchFamily="34" charset="0"/>
          </a:endParaRPr>
        </a:p>
      </dgm:t>
    </dgm:pt>
    <dgm:pt modelId="{0672E107-5193-4319-A704-18B8A573AAE2}" type="pres">
      <dgm:prSet presAssocID="{FB097170-A4AB-4EA6-910A-0F5563ABC1B6}" presName="Name0" presStyleCnt="0">
        <dgm:presLayoutVars>
          <dgm:dir/>
          <dgm:animLvl val="lvl"/>
          <dgm:resizeHandles val="exact"/>
        </dgm:presLayoutVars>
      </dgm:prSet>
      <dgm:spPr/>
      <dgm:t>
        <a:bodyPr/>
        <a:lstStyle/>
        <a:p>
          <a:endParaRPr lang="en-US"/>
        </a:p>
      </dgm:t>
    </dgm:pt>
    <dgm:pt modelId="{16A02291-CF97-4B03-A64E-C6D890121050}" type="pres">
      <dgm:prSet presAssocID="{0D4B05F1-32EC-461B-956F-DCF794C91243}" presName="composite" presStyleCnt="0"/>
      <dgm:spPr/>
      <dgm:t>
        <a:bodyPr/>
        <a:lstStyle/>
        <a:p>
          <a:endParaRPr lang="en-US"/>
        </a:p>
      </dgm:t>
    </dgm:pt>
    <dgm:pt modelId="{AEBB5480-EF02-41AD-94E6-EF64F3DD3AC6}" type="pres">
      <dgm:prSet presAssocID="{0D4B05F1-32EC-461B-956F-DCF794C91243}" presName="parTx" presStyleLbl="alignNode1" presStyleIdx="0" presStyleCnt="4" custScaleY="137411" custLinFactNeighborX="-46" custLinFactNeighborY="-94697">
        <dgm:presLayoutVars>
          <dgm:chMax val="0"/>
          <dgm:chPref val="0"/>
          <dgm:bulletEnabled val="1"/>
        </dgm:presLayoutVars>
      </dgm:prSet>
      <dgm:spPr/>
      <dgm:t>
        <a:bodyPr/>
        <a:lstStyle/>
        <a:p>
          <a:endParaRPr lang="en-US"/>
        </a:p>
      </dgm:t>
    </dgm:pt>
    <dgm:pt modelId="{53B3EB30-8AE8-4FB1-8E9B-51773856C96F}" type="pres">
      <dgm:prSet presAssocID="{0D4B05F1-32EC-461B-956F-DCF794C91243}" presName="desTx" presStyleLbl="alignAccFollowNode1" presStyleIdx="0" presStyleCnt="4" custScaleX="104921" custScaleY="108966" custLinFactNeighborX="-1311" custLinFactNeighborY="-16542">
        <dgm:presLayoutVars>
          <dgm:bulletEnabled val="1"/>
        </dgm:presLayoutVars>
      </dgm:prSet>
      <dgm:spPr/>
      <dgm:t>
        <a:bodyPr/>
        <a:lstStyle/>
        <a:p>
          <a:endParaRPr lang="en-US"/>
        </a:p>
      </dgm:t>
    </dgm:pt>
    <dgm:pt modelId="{77466858-754E-42E4-B442-5E37B0B5B527}" type="pres">
      <dgm:prSet presAssocID="{9A4F0EBB-2B3E-4687-A0A4-93374C7E25E3}" presName="space" presStyleCnt="0"/>
      <dgm:spPr/>
      <dgm:t>
        <a:bodyPr/>
        <a:lstStyle/>
        <a:p>
          <a:endParaRPr lang="en-US"/>
        </a:p>
      </dgm:t>
    </dgm:pt>
    <dgm:pt modelId="{63B9F916-556E-4A1E-B09D-8CAAF9F85D1C}" type="pres">
      <dgm:prSet presAssocID="{B59730BA-7FC9-473A-8774-99D56321D37F}" presName="composite" presStyleCnt="0"/>
      <dgm:spPr/>
      <dgm:t>
        <a:bodyPr/>
        <a:lstStyle/>
        <a:p>
          <a:endParaRPr lang="en-US"/>
        </a:p>
      </dgm:t>
    </dgm:pt>
    <dgm:pt modelId="{4DC03608-9B4A-48D9-90CD-2A9293D017DB}" type="pres">
      <dgm:prSet presAssocID="{B59730BA-7FC9-473A-8774-99D56321D37F}" presName="parTx" presStyleLbl="alignNode1" presStyleIdx="1" presStyleCnt="4" custScaleX="103302" custScaleY="189624" custLinFactNeighborX="-6571" custLinFactNeighborY="-67524">
        <dgm:presLayoutVars>
          <dgm:chMax val="0"/>
          <dgm:chPref val="0"/>
          <dgm:bulletEnabled val="1"/>
        </dgm:presLayoutVars>
      </dgm:prSet>
      <dgm:spPr/>
      <dgm:t>
        <a:bodyPr/>
        <a:lstStyle/>
        <a:p>
          <a:endParaRPr lang="en-US"/>
        </a:p>
      </dgm:t>
    </dgm:pt>
    <dgm:pt modelId="{3B57645D-4197-43A6-A55F-C9AC6FF3059B}" type="pres">
      <dgm:prSet presAssocID="{B59730BA-7FC9-473A-8774-99D56321D37F}" presName="desTx" presStyleLbl="alignAccFollowNode1" presStyleIdx="1" presStyleCnt="4" custScaleX="103055" custScaleY="113341" custLinFactNeighborX="-6584" custLinFactNeighborY="6566">
        <dgm:presLayoutVars>
          <dgm:bulletEnabled val="1"/>
        </dgm:presLayoutVars>
      </dgm:prSet>
      <dgm:spPr/>
      <dgm:t>
        <a:bodyPr/>
        <a:lstStyle/>
        <a:p>
          <a:endParaRPr lang="en-US"/>
        </a:p>
      </dgm:t>
    </dgm:pt>
    <dgm:pt modelId="{1ED8A0C6-6472-4C97-98EC-25FA7B37F374}" type="pres">
      <dgm:prSet presAssocID="{E039A289-3881-4218-90A9-2B0101D851A1}" presName="space" presStyleCnt="0"/>
      <dgm:spPr/>
      <dgm:t>
        <a:bodyPr/>
        <a:lstStyle/>
        <a:p>
          <a:endParaRPr lang="en-US"/>
        </a:p>
      </dgm:t>
    </dgm:pt>
    <dgm:pt modelId="{AF0E29AB-A4C0-477C-9CD7-3F7B6C48D660}" type="pres">
      <dgm:prSet presAssocID="{40A78B0D-7E6D-4134-9389-6025F4A38D45}" presName="composite" presStyleCnt="0"/>
      <dgm:spPr/>
      <dgm:t>
        <a:bodyPr/>
        <a:lstStyle/>
        <a:p>
          <a:endParaRPr lang="en-US"/>
        </a:p>
      </dgm:t>
    </dgm:pt>
    <dgm:pt modelId="{1E90652C-9856-48FF-AB2D-4B3B17BF7321}" type="pres">
      <dgm:prSet presAssocID="{40A78B0D-7E6D-4134-9389-6025F4A38D45}" presName="parTx" presStyleLbl="alignNode1" presStyleIdx="2" presStyleCnt="4" custScaleY="132872" custLinFactY="-46895" custLinFactNeighborX="-11111" custLinFactNeighborY="-100000">
        <dgm:presLayoutVars>
          <dgm:chMax val="0"/>
          <dgm:chPref val="0"/>
          <dgm:bulletEnabled val="1"/>
        </dgm:presLayoutVars>
      </dgm:prSet>
      <dgm:spPr/>
      <dgm:t>
        <a:bodyPr/>
        <a:lstStyle/>
        <a:p>
          <a:endParaRPr lang="en-US"/>
        </a:p>
      </dgm:t>
    </dgm:pt>
    <dgm:pt modelId="{369A8D23-A238-4ECC-9551-47633F879CAA}" type="pres">
      <dgm:prSet presAssocID="{40A78B0D-7E6D-4134-9389-6025F4A38D45}" presName="desTx" presStyleLbl="alignAccFollowNode1" presStyleIdx="2" presStyleCnt="4" custScaleX="97470" custScaleY="91822" custLinFactX="436" custLinFactNeighborX="100000" custLinFactNeighborY="-32975">
        <dgm:presLayoutVars>
          <dgm:bulletEnabled val="1"/>
        </dgm:presLayoutVars>
      </dgm:prSet>
      <dgm:spPr/>
      <dgm:t>
        <a:bodyPr/>
        <a:lstStyle/>
        <a:p>
          <a:endParaRPr lang="en-US"/>
        </a:p>
      </dgm:t>
    </dgm:pt>
    <dgm:pt modelId="{3D3458A7-1190-4965-B3BD-B7BDDBB568A7}" type="pres">
      <dgm:prSet presAssocID="{00FF9F72-31E1-4998-86BE-6568DECB8421}" presName="space" presStyleCnt="0"/>
      <dgm:spPr/>
      <dgm:t>
        <a:bodyPr/>
        <a:lstStyle/>
        <a:p>
          <a:endParaRPr lang="en-US"/>
        </a:p>
      </dgm:t>
    </dgm:pt>
    <dgm:pt modelId="{94F610C8-7B11-4F7C-8EE7-0D3B6BCA53A7}" type="pres">
      <dgm:prSet presAssocID="{9885D09C-25F9-4129-80EB-C793F30F04C0}" presName="composite" presStyleCnt="0"/>
      <dgm:spPr/>
      <dgm:t>
        <a:bodyPr/>
        <a:lstStyle/>
        <a:p>
          <a:endParaRPr lang="en-US"/>
        </a:p>
      </dgm:t>
    </dgm:pt>
    <dgm:pt modelId="{CDE9DE47-9589-462D-AAC5-398B9B7F4687}" type="pres">
      <dgm:prSet presAssocID="{9885D09C-25F9-4129-80EB-C793F30F04C0}" presName="parTx" presStyleLbl="alignNode1" presStyleIdx="3" presStyleCnt="4" custScaleY="134351" custLinFactY="-69671" custLinFactNeighborX="-14829" custLinFactNeighborY="-100000">
        <dgm:presLayoutVars>
          <dgm:chMax val="0"/>
          <dgm:chPref val="0"/>
          <dgm:bulletEnabled val="1"/>
        </dgm:presLayoutVars>
      </dgm:prSet>
      <dgm:spPr/>
      <dgm:t>
        <a:bodyPr/>
        <a:lstStyle/>
        <a:p>
          <a:endParaRPr lang="en-US"/>
        </a:p>
      </dgm:t>
    </dgm:pt>
    <dgm:pt modelId="{58224998-78FA-4590-B76B-0FA075352F18}" type="pres">
      <dgm:prSet presAssocID="{9885D09C-25F9-4129-80EB-C793F30F04C0}" presName="desTx" presStyleLbl="alignAccFollowNode1" presStyleIdx="3" presStyleCnt="4" custScaleY="71031" custLinFactX="-21356" custLinFactNeighborX="-100000" custLinFactNeighborY="-48775">
        <dgm:presLayoutVars>
          <dgm:bulletEnabled val="1"/>
        </dgm:presLayoutVars>
      </dgm:prSet>
      <dgm:spPr/>
      <dgm:t>
        <a:bodyPr/>
        <a:lstStyle/>
        <a:p>
          <a:endParaRPr lang="en-US"/>
        </a:p>
      </dgm:t>
    </dgm:pt>
  </dgm:ptLst>
  <dgm:cxnLst>
    <dgm:cxn modelId="{0CFCA104-94F5-4E64-B6E9-944652EC8399}" type="presOf" srcId="{CE718583-295C-454C-B4E7-E22C8AFFF500}" destId="{53B3EB30-8AE8-4FB1-8E9B-51773856C96F}" srcOrd="0" destOrd="1" presId="urn:microsoft.com/office/officeart/2005/8/layout/hList1"/>
    <dgm:cxn modelId="{D4544189-BE0F-40CD-A027-87B48DD5EAD9}" type="presOf" srcId="{B71D8C70-2D43-43D1-B5CB-5FAD1C1B58DB}" destId="{58224998-78FA-4590-B76B-0FA075352F18}" srcOrd="0" destOrd="1" presId="urn:microsoft.com/office/officeart/2005/8/layout/hList1"/>
    <dgm:cxn modelId="{86C7BE08-3905-400C-9F0B-5EFB7ED1E4BF}" type="presOf" srcId="{16D4F633-20BE-4687-B0CD-4EF8B4A34B96}" destId="{58224998-78FA-4590-B76B-0FA075352F18}" srcOrd="0" destOrd="0" presId="urn:microsoft.com/office/officeart/2005/8/layout/hList1"/>
    <dgm:cxn modelId="{DA4BAACE-C30F-4C22-8984-4233C8A23DD5}" type="presOf" srcId="{40A78B0D-7E6D-4134-9389-6025F4A38D45}" destId="{1E90652C-9856-48FF-AB2D-4B3B17BF7321}" srcOrd="0" destOrd="0" presId="urn:microsoft.com/office/officeart/2005/8/layout/hList1"/>
    <dgm:cxn modelId="{29C50442-AD4C-4007-9BE9-530AEBD2CC56}" srcId="{FB097170-A4AB-4EA6-910A-0F5563ABC1B6}" destId="{0D4B05F1-32EC-461B-956F-DCF794C91243}" srcOrd="0" destOrd="0" parTransId="{6A56DCA7-90D4-4780-9D30-208261AB572F}" sibTransId="{9A4F0EBB-2B3E-4687-A0A4-93374C7E25E3}"/>
    <dgm:cxn modelId="{9CB5946A-4303-4039-9F29-DD2804CDEBAF}" srcId="{40A78B0D-7E6D-4134-9389-6025F4A38D45}" destId="{540918B0-16EC-4AC5-A606-5A7F144BCEAD}" srcOrd="0" destOrd="0" parTransId="{ADDD1731-07EC-49F0-B0D0-14E9D3FF2850}" sibTransId="{0E974567-BE41-43F0-A733-169C8FDE7C7F}"/>
    <dgm:cxn modelId="{E4F2994C-4D13-4D0D-B738-9786A02B9818}" type="presOf" srcId="{FB097170-A4AB-4EA6-910A-0F5563ABC1B6}" destId="{0672E107-5193-4319-A704-18B8A573AAE2}" srcOrd="0" destOrd="0" presId="urn:microsoft.com/office/officeart/2005/8/layout/hList1"/>
    <dgm:cxn modelId="{9589878D-20B2-475C-9718-E0C25A4CEEE3}" type="presOf" srcId="{540918B0-16EC-4AC5-A606-5A7F144BCEAD}" destId="{369A8D23-A238-4ECC-9551-47633F879CAA}" srcOrd="0" destOrd="0" presId="urn:microsoft.com/office/officeart/2005/8/layout/hList1"/>
    <dgm:cxn modelId="{2618A24E-0411-4A44-A727-0F8A5EF5FD2C}" type="presOf" srcId="{5CC603DF-CE6B-4680-BE76-3CB309EAAF18}" destId="{369A8D23-A238-4ECC-9551-47633F879CAA}" srcOrd="0" destOrd="1" presId="urn:microsoft.com/office/officeart/2005/8/layout/hList1"/>
    <dgm:cxn modelId="{00967785-36B7-4B38-ADA5-BC0864BDA4CA}" type="presOf" srcId="{2820C7F2-CB96-4F9A-9D72-60AD52DCA888}" destId="{3B57645D-4197-43A6-A55F-C9AC6FF3059B}" srcOrd="0" destOrd="0" presId="urn:microsoft.com/office/officeart/2005/8/layout/hList1"/>
    <dgm:cxn modelId="{4B1A50B1-94F2-460D-BA95-8763938BD946}" srcId="{FB097170-A4AB-4EA6-910A-0F5563ABC1B6}" destId="{40A78B0D-7E6D-4134-9389-6025F4A38D45}" srcOrd="2" destOrd="0" parTransId="{EE95902F-418A-4A77-9FFC-A257E2DE14E3}" sibTransId="{00FF9F72-31E1-4998-86BE-6568DECB8421}"/>
    <dgm:cxn modelId="{562012C9-FA1E-4BCC-975B-855A518906C0}" srcId="{0D4B05F1-32EC-461B-956F-DCF794C91243}" destId="{4D28F9EC-AB97-4E90-988A-B910264FFA9D}" srcOrd="3" destOrd="0" parTransId="{8BA85F8C-CF09-439F-B103-76683E23EEAF}" sibTransId="{C7F92347-B60B-4819-824E-3B161F40F3EB}"/>
    <dgm:cxn modelId="{8D6F1CB3-5C94-4AA7-98D0-0F31DAB592D8}" srcId="{B59730BA-7FC9-473A-8774-99D56321D37F}" destId="{A458C60C-8C75-47E6-ACCA-E19317C029C1}" srcOrd="1" destOrd="0" parTransId="{37685398-5B9A-462C-BD8E-4DC6336603D5}" sibTransId="{AB28D5EC-9B3D-460C-8D59-E984FFC364FF}"/>
    <dgm:cxn modelId="{9CB6F731-2AFD-441C-A870-F2B3A9917E0F}" srcId="{0D4B05F1-32EC-461B-956F-DCF794C91243}" destId="{33FD0DE1-ADA4-4433-82E2-42210AFBEB5E}" srcOrd="2" destOrd="0" parTransId="{77A22E85-B3B7-4005-BEE9-BADEC8F30E94}" sibTransId="{43299939-39CA-419B-A56B-2F83BE04AA66}"/>
    <dgm:cxn modelId="{8349D019-778D-4ADC-89D2-F702FB94E8AE}" type="presOf" srcId="{4D28F9EC-AB97-4E90-988A-B910264FFA9D}" destId="{53B3EB30-8AE8-4FB1-8E9B-51773856C96F}" srcOrd="0" destOrd="3" presId="urn:microsoft.com/office/officeart/2005/8/layout/hList1"/>
    <dgm:cxn modelId="{508AD8B3-B77A-41BE-B2E1-5BCD76598D45}" type="presOf" srcId="{F36B01DC-7C60-40E7-9BFE-1BFE95515911}" destId="{53B3EB30-8AE8-4FB1-8E9B-51773856C96F}" srcOrd="0" destOrd="4" presId="urn:microsoft.com/office/officeart/2005/8/layout/hList1"/>
    <dgm:cxn modelId="{96CDBD3D-9407-4107-8180-8D7BB3DB62C8}" type="presOf" srcId="{A458C60C-8C75-47E6-ACCA-E19317C029C1}" destId="{3B57645D-4197-43A6-A55F-C9AC6FF3059B}" srcOrd="0" destOrd="1" presId="urn:microsoft.com/office/officeart/2005/8/layout/hList1"/>
    <dgm:cxn modelId="{DC928435-22B3-4E22-A90F-64E15B0BCF64}" srcId="{0D4B05F1-32EC-461B-956F-DCF794C91243}" destId="{51240A00-F1EA-404E-9C4D-29296080272B}" srcOrd="0" destOrd="0" parTransId="{72D0D231-E85C-44DB-87C6-B515B4846CD1}" sibTransId="{70460ADC-381F-4953-BBA0-8E815B6684A8}"/>
    <dgm:cxn modelId="{C948FB5F-C0EA-41D5-8583-9CD4A39F8A21}" type="presOf" srcId="{0D4B05F1-32EC-461B-956F-DCF794C91243}" destId="{AEBB5480-EF02-41AD-94E6-EF64F3DD3AC6}" srcOrd="0" destOrd="0" presId="urn:microsoft.com/office/officeart/2005/8/layout/hList1"/>
    <dgm:cxn modelId="{8CB5917D-C1F8-4AB6-9B7E-6F408EB14200}" srcId="{9885D09C-25F9-4129-80EB-C793F30F04C0}" destId="{B71D8C70-2D43-43D1-B5CB-5FAD1C1B58DB}" srcOrd="1" destOrd="0" parTransId="{78F18995-B329-4092-B654-6BD773BA1B9E}" sibTransId="{CFC9AD53-3074-4229-82F2-6888FBACA8A0}"/>
    <dgm:cxn modelId="{F8924669-0A20-443B-B3D1-FA986E54ED83}" srcId="{FB097170-A4AB-4EA6-910A-0F5563ABC1B6}" destId="{B59730BA-7FC9-473A-8774-99D56321D37F}" srcOrd="1" destOrd="0" parTransId="{0EC9596E-C2B5-4FE1-A059-F69CF5D6C344}" sibTransId="{E039A289-3881-4218-90A9-2B0101D851A1}"/>
    <dgm:cxn modelId="{1F731727-90B5-48FA-A5A2-FA661FD42E2A}" type="presOf" srcId="{33FD0DE1-ADA4-4433-82E2-42210AFBEB5E}" destId="{53B3EB30-8AE8-4FB1-8E9B-51773856C96F}" srcOrd="0" destOrd="2" presId="urn:microsoft.com/office/officeart/2005/8/layout/hList1"/>
    <dgm:cxn modelId="{9B04B0EA-4CB9-41A1-B1C5-EF7228C69043}" srcId="{0D4B05F1-32EC-461B-956F-DCF794C91243}" destId="{CE718583-295C-454C-B4E7-E22C8AFFF500}" srcOrd="1" destOrd="0" parTransId="{4D65E34E-B10E-43D1-9587-3621B779B119}" sibTransId="{B8A7D26E-7F5C-4237-A4D7-71333BE6513A}"/>
    <dgm:cxn modelId="{88E2004A-88B6-4695-9691-F0C4AE583FE8}" type="presOf" srcId="{9885D09C-25F9-4129-80EB-C793F30F04C0}" destId="{CDE9DE47-9589-462D-AAC5-398B9B7F4687}" srcOrd="0" destOrd="0" presId="urn:microsoft.com/office/officeart/2005/8/layout/hList1"/>
    <dgm:cxn modelId="{67AEA1C0-38DF-4EB3-8299-BB1212ED9DC9}" type="presOf" srcId="{51240A00-F1EA-404E-9C4D-29296080272B}" destId="{53B3EB30-8AE8-4FB1-8E9B-51773856C96F}" srcOrd="0" destOrd="0" presId="urn:microsoft.com/office/officeart/2005/8/layout/hList1"/>
    <dgm:cxn modelId="{1CE4C540-0719-4367-B875-D2843E87729B}" srcId="{9885D09C-25F9-4129-80EB-C793F30F04C0}" destId="{16D4F633-20BE-4687-B0CD-4EF8B4A34B96}" srcOrd="0" destOrd="0" parTransId="{F8EE4FF2-1735-47D2-9F07-2DD3F0673557}" sibTransId="{A50C08DC-DCFA-457B-B17D-73AA591338EC}"/>
    <dgm:cxn modelId="{003ED098-125A-45AB-BDC1-3401999F427C}" srcId="{B59730BA-7FC9-473A-8774-99D56321D37F}" destId="{2820C7F2-CB96-4F9A-9D72-60AD52DCA888}" srcOrd="0" destOrd="0" parTransId="{5B89F1C7-7ABE-4C97-A9A1-2448603EF288}" sibTransId="{FD8D6E14-0BDA-4D1E-A411-DA8A696BAB5E}"/>
    <dgm:cxn modelId="{69D1FBDE-0FA9-4015-98AA-010BC40EA675}" type="presOf" srcId="{B59730BA-7FC9-473A-8774-99D56321D37F}" destId="{4DC03608-9B4A-48D9-90CD-2A9293D017DB}" srcOrd="0" destOrd="0" presId="urn:microsoft.com/office/officeart/2005/8/layout/hList1"/>
    <dgm:cxn modelId="{7735C280-6258-4FED-A517-94470C4C8AED}" srcId="{FB097170-A4AB-4EA6-910A-0F5563ABC1B6}" destId="{9885D09C-25F9-4129-80EB-C793F30F04C0}" srcOrd="3" destOrd="0" parTransId="{A0E1AC1D-0412-4E6A-B094-C9D600233E26}" sibTransId="{DF72FE6A-21FB-4E60-AC2D-DF4245BD0126}"/>
    <dgm:cxn modelId="{EF772058-4A9B-4113-9CC2-4AE893A7C4F5}" srcId="{0D4B05F1-32EC-461B-956F-DCF794C91243}" destId="{F36B01DC-7C60-40E7-9BFE-1BFE95515911}" srcOrd="4" destOrd="0" parTransId="{2140144C-8709-43F6-8BC6-8DF18A15A19C}" sibTransId="{36244F25-3F1B-48BB-9602-3C70C433593D}"/>
    <dgm:cxn modelId="{32008B87-5ED0-4A3C-8DA2-CE0AEB61FAA3}" srcId="{40A78B0D-7E6D-4134-9389-6025F4A38D45}" destId="{5CC603DF-CE6B-4680-BE76-3CB309EAAF18}" srcOrd="1" destOrd="0" parTransId="{D7BE0143-CE45-47DF-9262-01983BF8FDD1}" sibTransId="{921021B5-76F6-4765-8FB2-8EFF0CD79713}"/>
    <dgm:cxn modelId="{4FB4C082-8BEB-4037-BBCB-2EDA3E76F2F9}" type="presParOf" srcId="{0672E107-5193-4319-A704-18B8A573AAE2}" destId="{16A02291-CF97-4B03-A64E-C6D890121050}" srcOrd="0" destOrd="0" presId="urn:microsoft.com/office/officeart/2005/8/layout/hList1"/>
    <dgm:cxn modelId="{0E423417-9847-491E-81C7-C7E5506B56C2}" type="presParOf" srcId="{16A02291-CF97-4B03-A64E-C6D890121050}" destId="{AEBB5480-EF02-41AD-94E6-EF64F3DD3AC6}" srcOrd="0" destOrd="0" presId="urn:microsoft.com/office/officeart/2005/8/layout/hList1"/>
    <dgm:cxn modelId="{27BE022D-F2E6-4A31-BAA7-96B2BC6863CF}" type="presParOf" srcId="{16A02291-CF97-4B03-A64E-C6D890121050}" destId="{53B3EB30-8AE8-4FB1-8E9B-51773856C96F}" srcOrd="1" destOrd="0" presId="urn:microsoft.com/office/officeart/2005/8/layout/hList1"/>
    <dgm:cxn modelId="{F2766D0D-CC31-4F70-82B2-B7D3D64B316D}" type="presParOf" srcId="{0672E107-5193-4319-A704-18B8A573AAE2}" destId="{77466858-754E-42E4-B442-5E37B0B5B527}" srcOrd="1" destOrd="0" presId="urn:microsoft.com/office/officeart/2005/8/layout/hList1"/>
    <dgm:cxn modelId="{3CD1155A-C906-4FEF-811B-6071B4AF450A}" type="presParOf" srcId="{0672E107-5193-4319-A704-18B8A573AAE2}" destId="{63B9F916-556E-4A1E-B09D-8CAAF9F85D1C}" srcOrd="2" destOrd="0" presId="urn:microsoft.com/office/officeart/2005/8/layout/hList1"/>
    <dgm:cxn modelId="{9D1292E6-C137-4DD1-97CA-37AB8A992602}" type="presParOf" srcId="{63B9F916-556E-4A1E-B09D-8CAAF9F85D1C}" destId="{4DC03608-9B4A-48D9-90CD-2A9293D017DB}" srcOrd="0" destOrd="0" presId="urn:microsoft.com/office/officeart/2005/8/layout/hList1"/>
    <dgm:cxn modelId="{FFF0C292-8FFB-4723-8914-457EA80ED740}" type="presParOf" srcId="{63B9F916-556E-4A1E-B09D-8CAAF9F85D1C}" destId="{3B57645D-4197-43A6-A55F-C9AC6FF3059B}" srcOrd="1" destOrd="0" presId="urn:microsoft.com/office/officeart/2005/8/layout/hList1"/>
    <dgm:cxn modelId="{A66220CE-FDA5-4815-ADA7-7E7E5A67BF38}" type="presParOf" srcId="{0672E107-5193-4319-A704-18B8A573AAE2}" destId="{1ED8A0C6-6472-4C97-98EC-25FA7B37F374}" srcOrd="3" destOrd="0" presId="urn:microsoft.com/office/officeart/2005/8/layout/hList1"/>
    <dgm:cxn modelId="{DB075CF4-7ADB-4846-8F7D-6599719AE043}" type="presParOf" srcId="{0672E107-5193-4319-A704-18B8A573AAE2}" destId="{AF0E29AB-A4C0-477C-9CD7-3F7B6C48D660}" srcOrd="4" destOrd="0" presId="urn:microsoft.com/office/officeart/2005/8/layout/hList1"/>
    <dgm:cxn modelId="{088A5051-8FF4-46CB-8FD6-4EBF8BBA9FC5}" type="presParOf" srcId="{AF0E29AB-A4C0-477C-9CD7-3F7B6C48D660}" destId="{1E90652C-9856-48FF-AB2D-4B3B17BF7321}" srcOrd="0" destOrd="0" presId="urn:microsoft.com/office/officeart/2005/8/layout/hList1"/>
    <dgm:cxn modelId="{E58946C6-6106-44B3-8BD1-F1589D7FA174}" type="presParOf" srcId="{AF0E29AB-A4C0-477C-9CD7-3F7B6C48D660}" destId="{369A8D23-A238-4ECC-9551-47633F879CAA}" srcOrd="1" destOrd="0" presId="urn:microsoft.com/office/officeart/2005/8/layout/hList1"/>
    <dgm:cxn modelId="{5B951D2E-485B-4358-B1E8-75DDE32A57A2}" type="presParOf" srcId="{0672E107-5193-4319-A704-18B8A573AAE2}" destId="{3D3458A7-1190-4965-B3BD-B7BDDBB568A7}" srcOrd="5" destOrd="0" presId="urn:microsoft.com/office/officeart/2005/8/layout/hList1"/>
    <dgm:cxn modelId="{A16C51F9-33F5-4928-9348-42EE482474F7}" type="presParOf" srcId="{0672E107-5193-4319-A704-18B8A573AAE2}" destId="{94F610C8-7B11-4F7C-8EE7-0D3B6BCA53A7}" srcOrd="6" destOrd="0" presId="urn:microsoft.com/office/officeart/2005/8/layout/hList1"/>
    <dgm:cxn modelId="{5E55C960-0E04-4FEA-87C0-C91C9E8A0E93}" type="presParOf" srcId="{94F610C8-7B11-4F7C-8EE7-0D3B6BCA53A7}" destId="{CDE9DE47-9589-462D-AAC5-398B9B7F4687}" srcOrd="0" destOrd="0" presId="urn:microsoft.com/office/officeart/2005/8/layout/hList1"/>
    <dgm:cxn modelId="{5DE6F261-616E-4F2B-AE72-912E81DE61FD}" type="presParOf" srcId="{94F610C8-7B11-4F7C-8EE7-0D3B6BCA53A7}" destId="{58224998-78FA-4590-B76B-0FA075352F1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097170-A4AB-4EA6-910A-0F5563ABC1B6}" type="doc">
      <dgm:prSet loTypeId="urn:microsoft.com/office/officeart/2005/8/layout/hList1" loCatId="list" qsTypeId="urn:microsoft.com/office/officeart/2005/8/quickstyle/3d3" qsCatId="3D" csTypeId="urn:microsoft.com/office/officeart/2005/8/colors/accent2_2" csCatId="accent2" phldr="1"/>
      <dgm:spPr/>
      <dgm:t>
        <a:bodyPr/>
        <a:lstStyle/>
        <a:p>
          <a:endParaRPr lang="en-US"/>
        </a:p>
      </dgm:t>
    </dgm:pt>
    <dgm:pt modelId="{9885D09C-25F9-4129-80EB-C793F30F04C0}">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800" b="1" dirty="0" smtClean="0">
              <a:latin typeface="Futura Md" pitchFamily="34" charset="0"/>
            </a:rPr>
            <a:t>Wet Mount</a:t>
          </a:r>
          <a:endParaRPr lang="en-US" sz="2800" b="1" dirty="0">
            <a:latin typeface="Futura Md" pitchFamily="34" charset="0"/>
          </a:endParaRPr>
        </a:p>
      </dgm:t>
    </dgm:pt>
    <dgm:pt modelId="{A0E1AC1D-0412-4E6A-B094-C9D600233E26}" type="parTrans" cxnId="{7735C280-6258-4FED-A517-94470C4C8AED}">
      <dgm:prSet/>
      <dgm:spPr/>
      <dgm:t>
        <a:bodyPr/>
        <a:lstStyle/>
        <a:p>
          <a:endParaRPr lang="en-US" sz="1800">
            <a:latin typeface="Futura Md" pitchFamily="34" charset="0"/>
          </a:endParaRPr>
        </a:p>
      </dgm:t>
    </dgm:pt>
    <dgm:pt modelId="{DF72FE6A-21FB-4E60-AC2D-DF4245BD0126}" type="sibTrans" cxnId="{7735C280-6258-4FED-A517-94470C4C8AED}">
      <dgm:prSet/>
      <dgm:spPr/>
      <dgm:t>
        <a:bodyPr/>
        <a:lstStyle/>
        <a:p>
          <a:endParaRPr lang="en-US" sz="1800">
            <a:latin typeface="Futura Md" pitchFamily="34" charset="0"/>
          </a:endParaRPr>
        </a:p>
      </dgm:t>
    </dgm:pt>
    <dgm:pt modelId="{16D4F633-20BE-4687-B0CD-4EF8B4A34B96}">
      <dgm:prSet custT="1"/>
      <dgm:spPr>
        <a:solidFill>
          <a:srgbClr val="006699">
            <a:alpha val="90000"/>
          </a:srgbClr>
        </a:solidFill>
      </dgm:spPr>
      <dgm:t>
        <a:bodyPr/>
        <a:lstStyle/>
        <a:p>
          <a:r>
            <a:rPr lang="en-US" sz="2800" dirty="0" smtClean="0">
              <a:solidFill>
                <a:schemeClr val="bg1"/>
              </a:solidFill>
              <a:latin typeface="Futura Md" pitchFamily="34" charset="0"/>
            </a:rPr>
            <a:t>Sensitivity: 35–45%</a:t>
          </a:r>
          <a:endParaRPr lang="en-US" sz="2800" dirty="0">
            <a:solidFill>
              <a:schemeClr val="bg1"/>
            </a:solidFill>
            <a:latin typeface="Futura Md" pitchFamily="34" charset="0"/>
          </a:endParaRPr>
        </a:p>
      </dgm:t>
    </dgm:pt>
    <dgm:pt modelId="{F8EE4FF2-1735-47D2-9F07-2DD3F0673557}" type="parTrans" cxnId="{1CE4C540-0719-4367-B875-D2843E87729B}">
      <dgm:prSet/>
      <dgm:spPr/>
      <dgm:t>
        <a:bodyPr/>
        <a:lstStyle/>
        <a:p>
          <a:endParaRPr lang="en-US" sz="1800">
            <a:latin typeface="Futura Md" pitchFamily="34" charset="0"/>
          </a:endParaRPr>
        </a:p>
      </dgm:t>
    </dgm:pt>
    <dgm:pt modelId="{A50C08DC-DCFA-457B-B17D-73AA591338EC}" type="sibTrans" cxnId="{1CE4C540-0719-4367-B875-D2843E87729B}">
      <dgm:prSet/>
      <dgm:spPr/>
      <dgm:t>
        <a:bodyPr/>
        <a:lstStyle/>
        <a:p>
          <a:endParaRPr lang="en-US" sz="1800">
            <a:latin typeface="Futura Md" pitchFamily="34" charset="0"/>
          </a:endParaRPr>
        </a:p>
      </dgm:t>
    </dgm:pt>
    <dgm:pt modelId="{B71D8C70-2D43-43D1-B5CB-5FAD1C1B58DB}">
      <dgm:prSet custT="1"/>
      <dgm:spPr>
        <a:solidFill>
          <a:srgbClr val="006699">
            <a:alpha val="90000"/>
          </a:srgbClr>
        </a:solidFill>
      </dgm:spPr>
      <dgm:t>
        <a:bodyPr/>
        <a:lstStyle/>
        <a:p>
          <a:r>
            <a:rPr lang="en-US" sz="2800" dirty="0" smtClean="0">
              <a:solidFill>
                <a:schemeClr val="bg1"/>
              </a:solidFill>
              <a:latin typeface="Futura Md" pitchFamily="34" charset="0"/>
            </a:rPr>
            <a:t>Specificity: 97–99%</a:t>
          </a:r>
          <a:endParaRPr lang="en-US" sz="2800" dirty="0">
            <a:solidFill>
              <a:schemeClr val="bg1"/>
            </a:solidFill>
            <a:latin typeface="Futura Md" pitchFamily="34" charset="0"/>
          </a:endParaRPr>
        </a:p>
      </dgm:t>
    </dgm:pt>
    <dgm:pt modelId="{78F18995-B329-4092-B654-6BD773BA1B9E}" type="parTrans" cxnId="{8CB5917D-C1F8-4AB6-9B7E-6F408EB14200}">
      <dgm:prSet/>
      <dgm:spPr/>
      <dgm:t>
        <a:bodyPr/>
        <a:lstStyle/>
        <a:p>
          <a:endParaRPr lang="en-US" sz="1800">
            <a:latin typeface="Futura Md" pitchFamily="34" charset="0"/>
          </a:endParaRPr>
        </a:p>
      </dgm:t>
    </dgm:pt>
    <dgm:pt modelId="{CFC9AD53-3074-4229-82F2-6888FBACA8A0}" type="sibTrans" cxnId="{8CB5917D-C1F8-4AB6-9B7E-6F408EB14200}">
      <dgm:prSet/>
      <dgm:spPr/>
      <dgm:t>
        <a:bodyPr/>
        <a:lstStyle/>
        <a:p>
          <a:endParaRPr lang="en-US" sz="1800">
            <a:latin typeface="Futura Md" pitchFamily="34" charset="0"/>
          </a:endParaRPr>
        </a:p>
      </dgm:t>
    </dgm:pt>
    <dgm:pt modelId="{1EFCC3C9-BA3F-4122-9FA9-166F52E5E2C4}">
      <dgm:prSet custT="1">
        <dgm:style>
          <a:lnRef idx="1">
            <a:schemeClr val="accent6"/>
          </a:lnRef>
          <a:fillRef idx="3">
            <a:schemeClr val="accent6"/>
          </a:fillRef>
          <a:effectRef idx="2">
            <a:schemeClr val="accent6"/>
          </a:effectRef>
          <a:fontRef idx="minor">
            <a:schemeClr val="lt1"/>
          </a:fontRef>
        </dgm:style>
      </dgm:prSet>
      <dgm:spPr/>
      <dgm:t>
        <a:bodyPr/>
        <a:lstStyle/>
        <a:p>
          <a:r>
            <a:rPr lang="en-US" sz="2400" b="1" dirty="0" smtClean="0"/>
            <a:t>DNA Probe</a:t>
          </a:r>
          <a:endParaRPr lang="en-US" sz="2400" b="1" dirty="0"/>
        </a:p>
      </dgm:t>
    </dgm:pt>
    <dgm:pt modelId="{AF06428F-003F-4663-A7BA-26BE8B9C0B88}" type="parTrans" cxnId="{825E1BA9-5FF6-46F0-B5F2-004FB961145C}">
      <dgm:prSet/>
      <dgm:spPr/>
      <dgm:t>
        <a:bodyPr/>
        <a:lstStyle/>
        <a:p>
          <a:endParaRPr lang="en-US"/>
        </a:p>
      </dgm:t>
    </dgm:pt>
    <dgm:pt modelId="{C1BF3F6D-E4FB-4318-89DB-12D20B56E89B}" type="sibTrans" cxnId="{825E1BA9-5FF6-46F0-B5F2-004FB961145C}">
      <dgm:prSet/>
      <dgm:spPr/>
      <dgm:t>
        <a:bodyPr/>
        <a:lstStyle/>
        <a:p>
          <a:endParaRPr lang="en-US"/>
        </a:p>
      </dgm:t>
    </dgm:pt>
    <dgm:pt modelId="{25F0ABB9-B68D-4999-9A01-A5C33B76722A}">
      <dgm:prSet custT="1"/>
      <dgm:spPr>
        <a:solidFill>
          <a:srgbClr val="006699">
            <a:alpha val="90000"/>
          </a:srgbClr>
        </a:solidFill>
      </dgm:spPr>
      <dgm:t>
        <a:bodyPr/>
        <a:lstStyle/>
        <a:p>
          <a:r>
            <a:rPr lang="en-US" sz="2800" dirty="0" smtClean="0">
              <a:solidFill>
                <a:schemeClr val="bg1"/>
              </a:solidFill>
            </a:rPr>
            <a:t>Sensitivity: 80%</a:t>
          </a:r>
          <a:endParaRPr lang="en-US" sz="2800" dirty="0">
            <a:solidFill>
              <a:schemeClr val="bg1"/>
            </a:solidFill>
          </a:endParaRPr>
        </a:p>
      </dgm:t>
    </dgm:pt>
    <dgm:pt modelId="{88C09936-5270-42B5-8351-B1D19686ED4C}" type="parTrans" cxnId="{E8A95947-5954-4160-AEBF-5F6D68522B00}">
      <dgm:prSet/>
      <dgm:spPr/>
      <dgm:t>
        <a:bodyPr/>
        <a:lstStyle/>
        <a:p>
          <a:endParaRPr lang="en-US"/>
        </a:p>
      </dgm:t>
    </dgm:pt>
    <dgm:pt modelId="{36B97779-C023-446A-967A-204170AB35F6}" type="sibTrans" cxnId="{E8A95947-5954-4160-AEBF-5F6D68522B00}">
      <dgm:prSet/>
      <dgm:spPr/>
      <dgm:t>
        <a:bodyPr/>
        <a:lstStyle/>
        <a:p>
          <a:endParaRPr lang="en-US"/>
        </a:p>
      </dgm:t>
    </dgm:pt>
    <dgm:pt modelId="{6971A621-F256-4DBE-A3FF-F8F2A73B8291}">
      <dgm:prSet custT="1"/>
      <dgm:spPr>
        <a:solidFill>
          <a:srgbClr val="006699">
            <a:alpha val="90000"/>
          </a:srgbClr>
        </a:solidFill>
      </dgm:spPr>
      <dgm:t>
        <a:bodyPr/>
        <a:lstStyle/>
        <a:p>
          <a:r>
            <a:rPr lang="en-US" sz="2800" dirty="0" smtClean="0">
              <a:solidFill>
                <a:schemeClr val="bg1"/>
              </a:solidFill>
            </a:rPr>
            <a:t>Specificity: 98%</a:t>
          </a:r>
          <a:endParaRPr lang="en-US" sz="2800" dirty="0">
            <a:solidFill>
              <a:schemeClr val="bg1"/>
            </a:solidFill>
          </a:endParaRPr>
        </a:p>
      </dgm:t>
    </dgm:pt>
    <dgm:pt modelId="{E22D93EF-957C-4013-B150-3CB7722E98A6}" type="parTrans" cxnId="{D5976EA3-F373-4E74-BC28-676ED99D5683}">
      <dgm:prSet/>
      <dgm:spPr/>
      <dgm:t>
        <a:bodyPr/>
        <a:lstStyle/>
        <a:p>
          <a:endParaRPr lang="en-US"/>
        </a:p>
      </dgm:t>
    </dgm:pt>
    <dgm:pt modelId="{63779E79-496A-44BC-95EE-F69EC3B5A469}" type="sibTrans" cxnId="{D5976EA3-F373-4E74-BC28-676ED99D5683}">
      <dgm:prSet/>
      <dgm:spPr/>
      <dgm:t>
        <a:bodyPr/>
        <a:lstStyle/>
        <a:p>
          <a:endParaRPr lang="en-US"/>
        </a:p>
      </dgm:t>
    </dgm:pt>
    <dgm:pt modelId="{0672E107-5193-4319-A704-18B8A573AAE2}" type="pres">
      <dgm:prSet presAssocID="{FB097170-A4AB-4EA6-910A-0F5563ABC1B6}" presName="Name0" presStyleCnt="0">
        <dgm:presLayoutVars>
          <dgm:dir/>
          <dgm:animLvl val="lvl"/>
          <dgm:resizeHandles val="exact"/>
        </dgm:presLayoutVars>
      </dgm:prSet>
      <dgm:spPr/>
      <dgm:t>
        <a:bodyPr/>
        <a:lstStyle/>
        <a:p>
          <a:endParaRPr lang="en-US"/>
        </a:p>
      </dgm:t>
    </dgm:pt>
    <dgm:pt modelId="{94F610C8-7B11-4F7C-8EE7-0D3B6BCA53A7}" type="pres">
      <dgm:prSet presAssocID="{9885D09C-25F9-4129-80EB-C793F30F04C0}" presName="composite" presStyleCnt="0"/>
      <dgm:spPr/>
      <dgm:t>
        <a:bodyPr/>
        <a:lstStyle/>
        <a:p>
          <a:endParaRPr lang="en-US"/>
        </a:p>
      </dgm:t>
    </dgm:pt>
    <dgm:pt modelId="{CDE9DE47-9589-462D-AAC5-398B9B7F4687}" type="pres">
      <dgm:prSet presAssocID="{9885D09C-25F9-4129-80EB-C793F30F04C0}" presName="parTx" presStyleLbl="alignNode1" presStyleIdx="0" presStyleCnt="2" custScaleX="96225" custScaleY="100000" custLinFactX="5053" custLinFactNeighborX="100000" custLinFactNeighborY="-28295">
        <dgm:presLayoutVars>
          <dgm:chMax val="0"/>
          <dgm:chPref val="0"/>
          <dgm:bulletEnabled val="1"/>
        </dgm:presLayoutVars>
      </dgm:prSet>
      <dgm:spPr/>
      <dgm:t>
        <a:bodyPr/>
        <a:lstStyle/>
        <a:p>
          <a:endParaRPr lang="en-US"/>
        </a:p>
      </dgm:t>
    </dgm:pt>
    <dgm:pt modelId="{58224998-78FA-4590-B76B-0FA075352F18}" type="pres">
      <dgm:prSet presAssocID="{9885D09C-25F9-4129-80EB-C793F30F04C0}" presName="desTx" presStyleLbl="alignAccFollowNode1" presStyleIdx="0" presStyleCnt="2" custScaleX="97941" custScaleY="99599" custLinFactX="5111" custLinFactNeighborX="100000" custLinFactNeighborY="-18176">
        <dgm:presLayoutVars>
          <dgm:bulletEnabled val="1"/>
        </dgm:presLayoutVars>
      </dgm:prSet>
      <dgm:spPr/>
      <dgm:t>
        <a:bodyPr/>
        <a:lstStyle/>
        <a:p>
          <a:endParaRPr lang="en-US"/>
        </a:p>
      </dgm:t>
    </dgm:pt>
    <dgm:pt modelId="{E7508782-7391-4E40-B0A0-C0FA314182D4}" type="pres">
      <dgm:prSet presAssocID="{DF72FE6A-21FB-4E60-AC2D-DF4245BD0126}" presName="space" presStyleCnt="0"/>
      <dgm:spPr/>
    </dgm:pt>
    <dgm:pt modelId="{9C2DB421-FC61-49EB-AA4C-38E7778F8254}" type="pres">
      <dgm:prSet presAssocID="{1EFCC3C9-BA3F-4122-9FA9-166F52E5E2C4}" presName="composite" presStyleCnt="0"/>
      <dgm:spPr/>
    </dgm:pt>
    <dgm:pt modelId="{FBF86318-4774-45C7-8857-DF70C7B39344}" type="pres">
      <dgm:prSet presAssocID="{1EFCC3C9-BA3F-4122-9FA9-166F52E5E2C4}" presName="parTx" presStyleLbl="alignNode1" presStyleIdx="1" presStyleCnt="2" custScaleX="88674" custLinFactX="-10600" custLinFactNeighborX="-100000" custLinFactNeighborY="-28332">
        <dgm:presLayoutVars>
          <dgm:chMax val="0"/>
          <dgm:chPref val="0"/>
          <dgm:bulletEnabled val="1"/>
        </dgm:presLayoutVars>
      </dgm:prSet>
      <dgm:spPr/>
      <dgm:t>
        <a:bodyPr/>
        <a:lstStyle/>
        <a:p>
          <a:endParaRPr lang="en-US"/>
        </a:p>
      </dgm:t>
    </dgm:pt>
    <dgm:pt modelId="{6F17A8AB-8747-49FA-8044-1FD18AEA6CBF}" type="pres">
      <dgm:prSet presAssocID="{1EFCC3C9-BA3F-4122-9FA9-166F52E5E2C4}" presName="desTx" presStyleLbl="alignAccFollowNode1" presStyleIdx="1" presStyleCnt="2" custScaleX="87820" custScaleY="100000" custLinFactX="-10973" custLinFactNeighborX="-100000" custLinFactNeighborY="-19583">
        <dgm:presLayoutVars>
          <dgm:bulletEnabled val="1"/>
        </dgm:presLayoutVars>
      </dgm:prSet>
      <dgm:spPr/>
      <dgm:t>
        <a:bodyPr/>
        <a:lstStyle/>
        <a:p>
          <a:endParaRPr lang="en-US"/>
        </a:p>
      </dgm:t>
    </dgm:pt>
  </dgm:ptLst>
  <dgm:cxnLst>
    <dgm:cxn modelId="{195E3709-6143-4B35-AFA4-5FD9C7420E83}" type="presOf" srcId="{FB097170-A4AB-4EA6-910A-0F5563ABC1B6}" destId="{0672E107-5193-4319-A704-18B8A573AAE2}" srcOrd="0" destOrd="0" presId="urn:microsoft.com/office/officeart/2005/8/layout/hList1"/>
    <dgm:cxn modelId="{1CE4C540-0719-4367-B875-D2843E87729B}" srcId="{9885D09C-25F9-4129-80EB-C793F30F04C0}" destId="{16D4F633-20BE-4687-B0CD-4EF8B4A34B96}" srcOrd="0" destOrd="0" parTransId="{F8EE4FF2-1735-47D2-9F07-2DD3F0673557}" sibTransId="{A50C08DC-DCFA-457B-B17D-73AA591338EC}"/>
    <dgm:cxn modelId="{1E883390-D4C8-441E-B6C9-AF27DBE0A5C0}" type="presOf" srcId="{6971A621-F256-4DBE-A3FF-F8F2A73B8291}" destId="{6F17A8AB-8747-49FA-8044-1FD18AEA6CBF}" srcOrd="0" destOrd="1" presId="urn:microsoft.com/office/officeart/2005/8/layout/hList1"/>
    <dgm:cxn modelId="{48F58F3A-D06E-499D-97D7-3978F3E36EF5}" type="presOf" srcId="{9885D09C-25F9-4129-80EB-C793F30F04C0}" destId="{CDE9DE47-9589-462D-AAC5-398B9B7F4687}" srcOrd="0" destOrd="0" presId="urn:microsoft.com/office/officeart/2005/8/layout/hList1"/>
    <dgm:cxn modelId="{4C41039A-A069-43EF-8533-49CE34BDE95C}" type="presOf" srcId="{25F0ABB9-B68D-4999-9A01-A5C33B76722A}" destId="{6F17A8AB-8747-49FA-8044-1FD18AEA6CBF}" srcOrd="0" destOrd="0" presId="urn:microsoft.com/office/officeart/2005/8/layout/hList1"/>
    <dgm:cxn modelId="{8F431A13-1638-473F-A26C-3DF09D1A016C}" type="presOf" srcId="{B71D8C70-2D43-43D1-B5CB-5FAD1C1B58DB}" destId="{58224998-78FA-4590-B76B-0FA075352F18}" srcOrd="0" destOrd="1" presId="urn:microsoft.com/office/officeart/2005/8/layout/hList1"/>
    <dgm:cxn modelId="{9FC6FD19-A9C6-4979-9F09-24EB40EE6DAB}" type="presOf" srcId="{1EFCC3C9-BA3F-4122-9FA9-166F52E5E2C4}" destId="{FBF86318-4774-45C7-8857-DF70C7B39344}" srcOrd="0" destOrd="0" presId="urn:microsoft.com/office/officeart/2005/8/layout/hList1"/>
    <dgm:cxn modelId="{CE7F2CC2-0CF4-4683-A7D9-BB83F439B2AF}" type="presOf" srcId="{16D4F633-20BE-4687-B0CD-4EF8B4A34B96}" destId="{58224998-78FA-4590-B76B-0FA075352F18}" srcOrd="0" destOrd="0" presId="urn:microsoft.com/office/officeart/2005/8/layout/hList1"/>
    <dgm:cxn modelId="{7735C280-6258-4FED-A517-94470C4C8AED}" srcId="{FB097170-A4AB-4EA6-910A-0F5563ABC1B6}" destId="{9885D09C-25F9-4129-80EB-C793F30F04C0}" srcOrd="0" destOrd="0" parTransId="{A0E1AC1D-0412-4E6A-B094-C9D600233E26}" sibTransId="{DF72FE6A-21FB-4E60-AC2D-DF4245BD0126}"/>
    <dgm:cxn modelId="{D5976EA3-F373-4E74-BC28-676ED99D5683}" srcId="{1EFCC3C9-BA3F-4122-9FA9-166F52E5E2C4}" destId="{6971A621-F256-4DBE-A3FF-F8F2A73B8291}" srcOrd="1" destOrd="0" parTransId="{E22D93EF-957C-4013-B150-3CB7722E98A6}" sibTransId="{63779E79-496A-44BC-95EE-F69EC3B5A469}"/>
    <dgm:cxn modelId="{E8A95947-5954-4160-AEBF-5F6D68522B00}" srcId="{1EFCC3C9-BA3F-4122-9FA9-166F52E5E2C4}" destId="{25F0ABB9-B68D-4999-9A01-A5C33B76722A}" srcOrd="0" destOrd="0" parTransId="{88C09936-5270-42B5-8351-B1D19686ED4C}" sibTransId="{36B97779-C023-446A-967A-204170AB35F6}"/>
    <dgm:cxn modelId="{825E1BA9-5FF6-46F0-B5F2-004FB961145C}" srcId="{FB097170-A4AB-4EA6-910A-0F5563ABC1B6}" destId="{1EFCC3C9-BA3F-4122-9FA9-166F52E5E2C4}" srcOrd="1" destOrd="0" parTransId="{AF06428F-003F-4663-A7BA-26BE8B9C0B88}" sibTransId="{C1BF3F6D-E4FB-4318-89DB-12D20B56E89B}"/>
    <dgm:cxn modelId="{8CB5917D-C1F8-4AB6-9B7E-6F408EB14200}" srcId="{9885D09C-25F9-4129-80EB-C793F30F04C0}" destId="{B71D8C70-2D43-43D1-B5CB-5FAD1C1B58DB}" srcOrd="1" destOrd="0" parTransId="{78F18995-B329-4092-B654-6BD773BA1B9E}" sibTransId="{CFC9AD53-3074-4229-82F2-6888FBACA8A0}"/>
    <dgm:cxn modelId="{80C42365-1F28-4423-8205-54CBAD11DE73}" type="presParOf" srcId="{0672E107-5193-4319-A704-18B8A573AAE2}" destId="{94F610C8-7B11-4F7C-8EE7-0D3B6BCA53A7}" srcOrd="0" destOrd="0" presId="urn:microsoft.com/office/officeart/2005/8/layout/hList1"/>
    <dgm:cxn modelId="{87FBEB30-CBE8-46C7-8611-A221279D8562}" type="presParOf" srcId="{94F610C8-7B11-4F7C-8EE7-0D3B6BCA53A7}" destId="{CDE9DE47-9589-462D-AAC5-398B9B7F4687}" srcOrd="0" destOrd="0" presId="urn:microsoft.com/office/officeart/2005/8/layout/hList1"/>
    <dgm:cxn modelId="{B0723E24-E465-4DF7-B597-82DBFA96676E}" type="presParOf" srcId="{94F610C8-7B11-4F7C-8EE7-0D3B6BCA53A7}" destId="{58224998-78FA-4590-B76B-0FA075352F18}" srcOrd="1" destOrd="0" presId="urn:microsoft.com/office/officeart/2005/8/layout/hList1"/>
    <dgm:cxn modelId="{305A886C-487B-4C2D-85A8-1C3007C8F075}" type="presParOf" srcId="{0672E107-5193-4319-A704-18B8A573AAE2}" destId="{E7508782-7391-4E40-B0A0-C0FA314182D4}" srcOrd="1" destOrd="0" presId="urn:microsoft.com/office/officeart/2005/8/layout/hList1"/>
    <dgm:cxn modelId="{B369CCDC-1FDB-4B85-AC4C-9F779C57D8E0}" type="presParOf" srcId="{0672E107-5193-4319-A704-18B8A573AAE2}" destId="{9C2DB421-FC61-49EB-AA4C-38E7778F8254}" srcOrd="2" destOrd="0" presId="urn:microsoft.com/office/officeart/2005/8/layout/hList1"/>
    <dgm:cxn modelId="{2F373355-2EDB-4853-8C16-2570D1AEA28F}" type="presParOf" srcId="{9C2DB421-FC61-49EB-AA4C-38E7778F8254}" destId="{FBF86318-4774-45C7-8857-DF70C7B39344}" srcOrd="0" destOrd="0" presId="urn:microsoft.com/office/officeart/2005/8/layout/hList1"/>
    <dgm:cxn modelId="{DC880258-E6A3-4114-8DC3-C6A5EC0FE3F2}" type="presParOf" srcId="{9C2DB421-FC61-49EB-AA4C-38E7778F8254}" destId="{6F17A8AB-8747-49FA-8044-1FD18AEA6CB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30106D-7DB0-482D-B2F8-A25034BD183A}" type="doc">
      <dgm:prSet loTypeId="urn:microsoft.com/office/officeart/2005/8/layout/hList1" loCatId="list" qsTypeId="urn:microsoft.com/office/officeart/2005/8/quickstyle/3d1" qsCatId="3D" csTypeId="urn:microsoft.com/office/officeart/2005/8/colors/accent2_5" csCatId="accent2" phldr="1"/>
      <dgm:spPr/>
      <dgm:t>
        <a:bodyPr/>
        <a:lstStyle/>
        <a:p>
          <a:endParaRPr lang="en-US"/>
        </a:p>
      </dgm:t>
    </dgm:pt>
    <dgm:pt modelId="{DE44FE77-AFC8-4167-8677-595A37E5A560}">
      <dgm:prSet/>
      <dgm:spPr/>
      <dgm:t>
        <a:bodyPr/>
        <a:lstStyle/>
        <a:p>
          <a:pPr rtl="0"/>
          <a:r>
            <a:rPr lang="en-US" dirty="0" smtClean="0"/>
            <a:t>Recommended regimen</a:t>
          </a:r>
          <a:endParaRPr lang="en-US" dirty="0"/>
        </a:p>
      </dgm:t>
    </dgm:pt>
    <dgm:pt modelId="{BAF34080-7EB2-44AD-8D0B-E79B3503D7EB}" type="parTrans" cxnId="{9F2DBCD4-F755-4027-9019-DA45BD829A56}">
      <dgm:prSet/>
      <dgm:spPr/>
      <dgm:t>
        <a:bodyPr/>
        <a:lstStyle/>
        <a:p>
          <a:endParaRPr lang="en-US"/>
        </a:p>
      </dgm:t>
    </dgm:pt>
    <dgm:pt modelId="{18B320B1-64E6-45D6-8751-EF823512F061}" type="sibTrans" cxnId="{9F2DBCD4-F755-4027-9019-DA45BD829A56}">
      <dgm:prSet/>
      <dgm:spPr/>
      <dgm:t>
        <a:bodyPr/>
        <a:lstStyle/>
        <a:p>
          <a:endParaRPr lang="en-US"/>
        </a:p>
      </dgm:t>
    </dgm:pt>
    <dgm:pt modelId="{BFDDC891-A9D8-42CE-883D-057B32DB3476}">
      <dgm:prSet/>
      <dgm:spPr>
        <a:solidFill>
          <a:srgbClr val="006699">
            <a:alpha val="90000"/>
          </a:srgbClr>
        </a:solidFill>
        <a:scene3d>
          <a:camera prst="orthographicFront"/>
          <a:lightRig rig="flat" dir="t"/>
        </a:scene3d>
        <a:sp3d extrusionH="12700" prstMaterial="plastic">
          <a:bevelT w="50800" h="50800"/>
        </a:sp3d>
      </dgm:spPr>
      <dgm:t>
        <a:bodyPr/>
        <a:lstStyle/>
        <a:p>
          <a:pPr rtl="0"/>
          <a:r>
            <a:rPr lang="en-US" dirty="0" err="1" smtClean="0">
              <a:solidFill>
                <a:schemeClr val="bg1"/>
              </a:solidFill>
            </a:rPr>
            <a:t>Metronidazole</a:t>
          </a:r>
          <a:r>
            <a:rPr lang="en-US" dirty="0" smtClean="0">
              <a:solidFill>
                <a:schemeClr val="bg1"/>
              </a:solidFill>
            </a:rPr>
            <a:t> 2 gm PO x 1</a:t>
          </a:r>
          <a:endParaRPr lang="en-US" dirty="0">
            <a:solidFill>
              <a:schemeClr val="bg1"/>
            </a:solidFill>
          </a:endParaRPr>
        </a:p>
      </dgm:t>
    </dgm:pt>
    <dgm:pt modelId="{457CAD13-DFD2-4D76-846A-7AC6F0F47FD4}" type="parTrans" cxnId="{3885E075-1CFE-4B78-BBE6-8F3E8BDD9E93}">
      <dgm:prSet/>
      <dgm:spPr/>
      <dgm:t>
        <a:bodyPr/>
        <a:lstStyle/>
        <a:p>
          <a:endParaRPr lang="en-US"/>
        </a:p>
      </dgm:t>
    </dgm:pt>
    <dgm:pt modelId="{B67BD830-017E-4EFC-979F-A6329C4D5BA8}" type="sibTrans" cxnId="{3885E075-1CFE-4B78-BBE6-8F3E8BDD9E93}">
      <dgm:prSet/>
      <dgm:spPr/>
      <dgm:t>
        <a:bodyPr/>
        <a:lstStyle/>
        <a:p>
          <a:endParaRPr lang="en-US"/>
        </a:p>
      </dgm:t>
    </dgm:pt>
    <dgm:pt modelId="{EE80F648-A27E-4C31-9157-E171E25AE126}">
      <dgm:prSet/>
      <dgm:spPr>
        <a:solidFill>
          <a:srgbClr val="006699">
            <a:alpha val="90000"/>
          </a:srgbClr>
        </a:solidFill>
        <a:scene3d>
          <a:camera prst="orthographicFront"/>
          <a:lightRig rig="flat" dir="t"/>
        </a:scene3d>
        <a:sp3d extrusionH="12700" prstMaterial="plastic">
          <a:bevelT w="50800" h="50800"/>
        </a:sp3d>
      </dgm:spPr>
      <dgm:t>
        <a:bodyPr/>
        <a:lstStyle/>
        <a:p>
          <a:pPr rtl="0"/>
          <a:r>
            <a:rPr lang="en-US" dirty="0" err="1" smtClean="0">
              <a:solidFill>
                <a:schemeClr val="bg1"/>
              </a:solidFill>
            </a:rPr>
            <a:t>Tinidazole</a:t>
          </a:r>
          <a:r>
            <a:rPr lang="en-US" dirty="0" smtClean="0">
              <a:solidFill>
                <a:schemeClr val="bg1"/>
              </a:solidFill>
            </a:rPr>
            <a:t> </a:t>
          </a:r>
          <a:br>
            <a:rPr lang="en-US" dirty="0" smtClean="0">
              <a:solidFill>
                <a:schemeClr val="bg1"/>
              </a:solidFill>
            </a:rPr>
          </a:br>
          <a:r>
            <a:rPr lang="en-US" dirty="0" smtClean="0">
              <a:solidFill>
                <a:schemeClr val="bg1"/>
              </a:solidFill>
            </a:rPr>
            <a:t>2 gm PO x 1</a:t>
          </a:r>
          <a:endParaRPr lang="en-US" dirty="0">
            <a:solidFill>
              <a:schemeClr val="bg1"/>
            </a:solidFill>
          </a:endParaRPr>
        </a:p>
      </dgm:t>
    </dgm:pt>
    <dgm:pt modelId="{6D3C05DE-3EC7-439E-84A3-237BD05E5C42}" type="parTrans" cxnId="{344A3244-C530-41A1-BCC6-772C40B709DB}">
      <dgm:prSet/>
      <dgm:spPr/>
      <dgm:t>
        <a:bodyPr/>
        <a:lstStyle/>
        <a:p>
          <a:endParaRPr lang="en-US"/>
        </a:p>
      </dgm:t>
    </dgm:pt>
    <dgm:pt modelId="{890D8A70-B765-4FB9-8802-9E8AB0D5D84A}" type="sibTrans" cxnId="{344A3244-C530-41A1-BCC6-772C40B709DB}">
      <dgm:prSet/>
      <dgm:spPr/>
      <dgm:t>
        <a:bodyPr/>
        <a:lstStyle/>
        <a:p>
          <a:endParaRPr lang="en-US"/>
        </a:p>
      </dgm:t>
    </dgm:pt>
    <dgm:pt modelId="{1DDC5AEC-9391-4A41-BF50-2F7A47D10FE4}">
      <dgm:prSet/>
      <dgm:spPr/>
      <dgm:t>
        <a:bodyPr/>
        <a:lstStyle/>
        <a:p>
          <a:pPr rtl="0"/>
          <a:r>
            <a:rPr lang="en-US" dirty="0" smtClean="0"/>
            <a:t>Alternative treatment</a:t>
          </a:r>
          <a:endParaRPr lang="en-US" dirty="0"/>
        </a:p>
      </dgm:t>
    </dgm:pt>
    <dgm:pt modelId="{A1D61747-9B83-4309-AB59-BC6A046C0DD4}" type="parTrans" cxnId="{D62EBC7A-F9FB-42E7-B438-46163A0993BF}">
      <dgm:prSet/>
      <dgm:spPr/>
      <dgm:t>
        <a:bodyPr/>
        <a:lstStyle/>
        <a:p>
          <a:endParaRPr lang="en-US"/>
        </a:p>
      </dgm:t>
    </dgm:pt>
    <dgm:pt modelId="{500E8284-A2EA-42D5-B012-44365FC48141}" type="sibTrans" cxnId="{D62EBC7A-F9FB-42E7-B438-46163A0993BF}">
      <dgm:prSet/>
      <dgm:spPr/>
      <dgm:t>
        <a:bodyPr/>
        <a:lstStyle/>
        <a:p>
          <a:endParaRPr lang="en-US"/>
        </a:p>
      </dgm:t>
    </dgm:pt>
    <dgm:pt modelId="{6AD4414F-A908-43E8-B477-74E3A07BEAD6}">
      <dgm:prSet/>
      <dgm:spPr>
        <a:solidFill>
          <a:srgbClr val="006699">
            <a:alpha val="90000"/>
          </a:srgbClr>
        </a:solidFill>
        <a:scene3d>
          <a:camera prst="orthographicFront"/>
          <a:lightRig rig="flat" dir="t"/>
        </a:scene3d>
        <a:sp3d extrusionH="12700" prstMaterial="plastic">
          <a:bevelT w="50800" h="50800"/>
        </a:sp3d>
      </dgm:spPr>
      <dgm:t>
        <a:bodyPr/>
        <a:lstStyle/>
        <a:p>
          <a:pPr rtl="0"/>
          <a:r>
            <a:rPr lang="en-US" dirty="0" err="1" smtClean="0">
              <a:solidFill>
                <a:schemeClr val="bg1"/>
              </a:solidFill>
            </a:rPr>
            <a:t>Metronidazole</a:t>
          </a:r>
          <a:r>
            <a:rPr lang="en-US" dirty="0" smtClean="0">
              <a:solidFill>
                <a:schemeClr val="bg1"/>
              </a:solidFill>
            </a:rPr>
            <a:t> 500 mg PO BID x 7 days</a:t>
          </a:r>
          <a:endParaRPr lang="en-US" dirty="0">
            <a:solidFill>
              <a:schemeClr val="bg1"/>
            </a:solidFill>
          </a:endParaRPr>
        </a:p>
      </dgm:t>
    </dgm:pt>
    <dgm:pt modelId="{E636F253-09DB-4B40-9F9F-97FCAD0B90B3}" type="parTrans" cxnId="{B9002926-B076-4BED-BD91-4CFB8444538F}">
      <dgm:prSet/>
      <dgm:spPr/>
      <dgm:t>
        <a:bodyPr/>
        <a:lstStyle/>
        <a:p>
          <a:endParaRPr lang="en-US"/>
        </a:p>
      </dgm:t>
    </dgm:pt>
    <dgm:pt modelId="{E5E486A8-173F-4AFD-8921-CF4F4BF8218D}" type="sibTrans" cxnId="{B9002926-B076-4BED-BD91-4CFB8444538F}">
      <dgm:prSet/>
      <dgm:spPr/>
      <dgm:t>
        <a:bodyPr/>
        <a:lstStyle/>
        <a:p>
          <a:endParaRPr lang="en-US"/>
        </a:p>
      </dgm:t>
    </dgm:pt>
    <dgm:pt modelId="{91A80667-81E4-4617-A813-EB06DD829AD4}">
      <dgm:prSet/>
      <dgm:spPr/>
      <dgm:t>
        <a:bodyPr/>
        <a:lstStyle/>
        <a:p>
          <a:pPr rtl="0"/>
          <a:r>
            <a:rPr lang="en-US" dirty="0" smtClean="0"/>
            <a:t>Treatment failure</a:t>
          </a:r>
          <a:endParaRPr lang="en-US" dirty="0"/>
        </a:p>
      </dgm:t>
    </dgm:pt>
    <dgm:pt modelId="{107BE25E-0462-40F1-B330-DD1F071A6804}" type="parTrans" cxnId="{9D844AAE-E52C-47B6-827E-F033EF4AC0A2}">
      <dgm:prSet/>
      <dgm:spPr/>
      <dgm:t>
        <a:bodyPr/>
        <a:lstStyle/>
        <a:p>
          <a:endParaRPr lang="en-US"/>
        </a:p>
      </dgm:t>
    </dgm:pt>
    <dgm:pt modelId="{E28C72D8-7F32-45C5-8BCB-91806C3B9B4A}" type="sibTrans" cxnId="{9D844AAE-E52C-47B6-827E-F033EF4AC0A2}">
      <dgm:prSet/>
      <dgm:spPr/>
      <dgm:t>
        <a:bodyPr/>
        <a:lstStyle/>
        <a:p>
          <a:endParaRPr lang="en-US"/>
        </a:p>
      </dgm:t>
    </dgm:pt>
    <dgm:pt modelId="{43D1E636-7D01-430A-810B-39462050E06F}">
      <dgm:prSet/>
      <dgm:spPr>
        <a:solidFill>
          <a:srgbClr val="006699">
            <a:alpha val="90000"/>
          </a:srgbClr>
        </a:solidFill>
        <a:scene3d>
          <a:camera prst="orthographicFront"/>
          <a:lightRig rig="flat" dir="t"/>
        </a:scene3d>
        <a:sp3d extrusionH="12700" prstMaterial="plastic">
          <a:bevelT w="50800" h="50800"/>
        </a:sp3d>
      </dgm:spPr>
      <dgm:t>
        <a:bodyPr/>
        <a:lstStyle/>
        <a:p>
          <a:pPr rtl="0"/>
          <a:r>
            <a:rPr lang="en-US" dirty="0" smtClean="0">
              <a:solidFill>
                <a:schemeClr val="bg1"/>
              </a:solidFill>
            </a:rPr>
            <a:t>Retreat with </a:t>
          </a:r>
          <a:r>
            <a:rPr lang="en-US" dirty="0" err="1" smtClean="0">
              <a:solidFill>
                <a:schemeClr val="bg1"/>
              </a:solidFill>
            </a:rPr>
            <a:t>Metronidazole</a:t>
          </a:r>
          <a:r>
            <a:rPr lang="en-US" dirty="0" smtClean="0">
              <a:solidFill>
                <a:schemeClr val="bg1"/>
              </a:solidFill>
            </a:rPr>
            <a:t> 500 mg PO BID x 7 days</a:t>
          </a:r>
          <a:endParaRPr lang="en-US" dirty="0">
            <a:solidFill>
              <a:schemeClr val="bg1"/>
            </a:solidFill>
          </a:endParaRPr>
        </a:p>
      </dgm:t>
    </dgm:pt>
    <dgm:pt modelId="{DFB134EC-1786-402A-8010-1912E75565CE}" type="parTrans" cxnId="{50AC30BB-A7C9-4CF1-8397-B332583D7039}">
      <dgm:prSet/>
      <dgm:spPr/>
      <dgm:t>
        <a:bodyPr/>
        <a:lstStyle/>
        <a:p>
          <a:endParaRPr lang="en-US"/>
        </a:p>
      </dgm:t>
    </dgm:pt>
    <dgm:pt modelId="{3F4FF77F-1DF2-4537-90C5-2FED3C963D28}" type="sibTrans" cxnId="{50AC30BB-A7C9-4CF1-8397-B332583D7039}">
      <dgm:prSet/>
      <dgm:spPr/>
      <dgm:t>
        <a:bodyPr/>
        <a:lstStyle/>
        <a:p>
          <a:endParaRPr lang="en-US"/>
        </a:p>
      </dgm:t>
    </dgm:pt>
    <dgm:pt modelId="{2447CCA4-79C9-4182-9AED-CD487AA104A8}">
      <dgm:prSet/>
      <dgm:spPr>
        <a:solidFill>
          <a:srgbClr val="006699">
            <a:alpha val="90000"/>
          </a:srgbClr>
        </a:solidFill>
        <a:scene3d>
          <a:camera prst="orthographicFront"/>
          <a:lightRig rig="flat" dir="t"/>
        </a:scene3d>
        <a:sp3d extrusionH="12700" prstMaterial="plastic">
          <a:bevelT w="50800" h="50800"/>
        </a:sp3d>
      </dgm:spPr>
      <dgm:t>
        <a:bodyPr/>
        <a:lstStyle/>
        <a:p>
          <a:pPr rtl="0"/>
          <a:r>
            <a:rPr lang="en-US" dirty="0" smtClean="0">
              <a:solidFill>
                <a:schemeClr val="bg1"/>
              </a:solidFill>
            </a:rPr>
            <a:t>If repeat failure, treat w/ </a:t>
          </a:r>
          <a:r>
            <a:rPr lang="en-US" dirty="0" err="1" smtClean="0">
              <a:solidFill>
                <a:schemeClr val="bg1"/>
              </a:solidFill>
            </a:rPr>
            <a:t>Tinidazole</a:t>
          </a:r>
          <a:r>
            <a:rPr lang="en-US" dirty="0" smtClean="0">
              <a:solidFill>
                <a:schemeClr val="bg1"/>
              </a:solidFill>
            </a:rPr>
            <a:t> or </a:t>
          </a:r>
          <a:r>
            <a:rPr lang="en-US" dirty="0" err="1" smtClean="0">
              <a:solidFill>
                <a:schemeClr val="bg1"/>
              </a:solidFill>
            </a:rPr>
            <a:t>Metronidazole</a:t>
          </a:r>
          <a:r>
            <a:rPr lang="en-US" dirty="0" smtClean="0">
              <a:solidFill>
                <a:schemeClr val="bg1"/>
              </a:solidFill>
            </a:rPr>
            <a:t> 2 gm PO x 5 days</a:t>
          </a:r>
          <a:endParaRPr lang="en-US" dirty="0">
            <a:solidFill>
              <a:schemeClr val="bg1"/>
            </a:solidFill>
          </a:endParaRPr>
        </a:p>
      </dgm:t>
    </dgm:pt>
    <dgm:pt modelId="{E861432F-14BF-4CC4-A5E3-B2937EB53CA9}" type="parTrans" cxnId="{C6EB7200-B958-47E9-BA26-B8F67481511D}">
      <dgm:prSet/>
      <dgm:spPr/>
      <dgm:t>
        <a:bodyPr/>
        <a:lstStyle/>
        <a:p>
          <a:endParaRPr lang="en-US"/>
        </a:p>
      </dgm:t>
    </dgm:pt>
    <dgm:pt modelId="{AD8C975E-0BD5-4EF3-ADBF-90BBE7F26C60}" type="sibTrans" cxnId="{C6EB7200-B958-47E9-BA26-B8F67481511D}">
      <dgm:prSet/>
      <dgm:spPr/>
      <dgm:t>
        <a:bodyPr/>
        <a:lstStyle/>
        <a:p>
          <a:endParaRPr lang="en-US"/>
        </a:p>
      </dgm:t>
    </dgm:pt>
    <dgm:pt modelId="{9A5A806A-4A03-4CAD-9443-821F131668F4}" type="pres">
      <dgm:prSet presAssocID="{3530106D-7DB0-482D-B2F8-A25034BD183A}" presName="Name0" presStyleCnt="0">
        <dgm:presLayoutVars>
          <dgm:dir/>
          <dgm:animLvl val="lvl"/>
          <dgm:resizeHandles val="exact"/>
        </dgm:presLayoutVars>
      </dgm:prSet>
      <dgm:spPr/>
      <dgm:t>
        <a:bodyPr/>
        <a:lstStyle/>
        <a:p>
          <a:endParaRPr lang="en-US"/>
        </a:p>
      </dgm:t>
    </dgm:pt>
    <dgm:pt modelId="{B33BC782-7F86-4375-8511-07857FCE8C6D}" type="pres">
      <dgm:prSet presAssocID="{DE44FE77-AFC8-4167-8677-595A37E5A560}" presName="composite" presStyleCnt="0"/>
      <dgm:spPr/>
    </dgm:pt>
    <dgm:pt modelId="{0DD689E1-3355-4F78-85C4-79EA5661F5BD}" type="pres">
      <dgm:prSet presAssocID="{DE44FE77-AFC8-4167-8677-595A37E5A560}" presName="parTx" presStyleLbl="alignNode1" presStyleIdx="0" presStyleCnt="3">
        <dgm:presLayoutVars>
          <dgm:chMax val="0"/>
          <dgm:chPref val="0"/>
          <dgm:bulletEnabled val="1"/>
        </dgm:presLayoutVars>
      </dgm:prSet>
      <dgm:spPr/>
      <dgm:t>
        <a:bodyPr/>
        <a:lstStyle/>
        <a:p>
          <a:endParaRPr lang="en-US"/>
        </a:p>
      </dgm:t>
    </dgm:pt>
    <dgm:pt modelId="{BC33552D-64B9-4C55-A902-F353A39AAFEC}" type="pres">
      <dgm:prSet presAssocID="{DE44FE77-AFC8-4167-8677-595A37E5A560}" presName="desTx" presStyleLbl="alignAccFollowNode1" presStyleIdx="0" presStyleCnt="3">
        <dgm:presLayoutVars>
          <dgm:bulletEnabled val="1"/>
        </dgm:presLayoutVars>
      </dgm:prSet>
      <dgm:spPr/>
      <dgm:t>
        <a:bodyPr/>
        <a:lstStyle/>
        <a:p>
          <a:endParaRPr lang="en-US"/>
        </a:p>
      </dgm:t>
    </dgm:pt>
    <dgm:pt modelId="{568AD01E-3294-4C4A-A3BB-6DF2287DDD90}" type="pres">
      <dgm:prSet presAssocID="{18B320B1-64E6-45D6-8751-EF823512F061}" presName="space" presStyleCnt="0"/>
      <dgm:spPr/>
    </dgm:pt>
    <dgm:pt modelId="{9FD845E2-34E8-43EF-987E-245DD3E731DD}" type="pres">
      <dgm:prSet presAssocID="{1DDC5AEC-9391-4A41-BF50-2F7A47D10FE4}" presName="composite" presStyleCnt="0"/>
      <dgm:spPr/>
    </dgm:pt>
    <dgm:pt modelId="{68B18A44-57E3-4CF6-A558-8E738EABF6C4}" type="pres">
      <dgm:prSet presAssocID="{1DDC5AEC-9391-4A41-BF50-2F7A47D10FE4}" presName="parTx" presStyleLbl="alignNode1" presStyleIdx="1" presStyleCnt="3">
        <dgm:presLayoutVars>
          <dgm:chMax val="0"/>
          <dgm:chPref val="0"/>
          <dgm:bulletEnabled val="1"/>
        </dgm:presLayoutVars>
      </dgm:prSet>
      <dgm:spPr/>
      <dgm:t>
        <a:bodyPr/>
        <a:lstStyle/>
        <a:p>
          <a:endParaRPr lang="en-US"/>
        </a:p>
      </dgm:t>
    </dgm:pt>
    <dgm:pt modelId="{2FC30809-F0B6-4518-BD33-C31BF2BE7526}" type="pres">
      <dgm:prSet presAssocID="{1DDC5AEC-9391-4A41-BF50-2F7A47D10FE4}" presName="desTx" presStyleLbl="alignAccFollowNode1" presStyleIdx="1" presStyleCnt="3" custLinFactNeighborX="318" custLinFactNeighborY="851">
        <dgm:presLayoutVars>
          <dgm:bulletEnabled val="1"/>
        </dgm:presLayoutVars>
      </dgm:prSet>
      <dgm:spPr/>
      <dgm:t>
        <a:bodyPr/>
        <a:lstStyle/>
        <a:p>
          <a:endParaRPr lang="en-US"/>
        </a:p>
      </dgm:t>
    </dgm:pt>
    <dgm:pt modelId="{C591C53F-104B-4885-90D2-4A8B6BD87918}" type="pres">
      <dgm:prSet presAssocID="{500E8284-A2EA-42D5-B012-44365FC48141}" presName="space" presStyleCnt="0"/>
      <dgm:spPr/>
    </dgm:pt>
    <dgm:pt modelId="{993B7DFA-D978-415C-B145-AF7AB225B3C6}" type="pres">
      <dgm:prSet presAssocID="{91A80667-81E4-4617-A813-EB06DD829AD4}" presName="composite" presStyleCnt="0"/>
      <dgm:spPr/>
    </dgm:pt>
    <dgm:pt modelId="{1C71E864-D5EF-4AC7-B03D-E54FB494C2A5}" type="pres">
      <dgm:prSet presAssocID="{91A80667-81E4-4617-A813-EB06DD829AD4}" presName="parTx" presStyleLbl="alignNode1" presStyleIdx="2" presStyleCnt="3">
        <dgm:presLayoutVars>
          <dgm:chMax val="0"/>
          <dgm:chPref val="0"/>
          <dgm:bulletEnabled val="1"/>
        </dgm:presLayoutVars>
      </dgm:prSet>
      <dgm:spPr/>
      <dgm:t>
        <a:bodyPr/>
        <a:lstStyle/>
        <a:p>
          <a:endParaRPr lang="en-US"/>
        </a:p>
      </dgm:t>
    </dgm:pt>
    <dgm:pt modelId="{FD9CD89C-6496-4EBB-8BC0-E134EB05FB01}" type="pres">
      <dgm:prSet presAssocID="{91A80667-81E4-4617-A813-EB06DD829AD4}" presName="desTx" presStyleLbl="alignAccFollowNode1" presStyleIdx="2" presStyleCnt="3">
        <dgm:presLayoutVars>
          <dgm:bulletEnabled val="1"/>
        </dgm:presLayoutVars>
      </dgm:prSet>
      <dgm:spPr/>
      <dgm:t>
        <a:bodyPr/>
        <a:lstStyle/>
        <a:p>
          <a:endParaRPr lang="en-US"/>
        </a:p>
      </dgm:t>
    </dgm:pt>
  </dgm:ptLst>
  <dgm:cxnLst>
    <dgm:cxn modelId="{FCFDB523-3D5F-4356-AE55-BA07EA16A0E3}" type="presOf" srcId="{EE80F648-A27E-4C31-9157-E171E25AE126}" destId="{BC33552D-64B9-4C55-A902-F353A39AAFEC}" srcOrd="0" destOrd="1" presId="urn:microsoft.com/office/officeart/2005/8/layout/hList1"/>
    <dgm:cxn modelId="{50AC30BB-A7C9-4CF1-8397-B332583D7039}" srcId="{91A80667-81E4-4617-A813-EB06DD829AD4}" destId="{43D1E636-7D01-430A-810B-39462050E06F}" srcOrd="0" destOrd="0" parTransId="{DFB134EC-1786-402A-8010-1912E75565CE}" sibTransId="{3F4FF77F-1DF2-4537-90C5-2FED3C963D28}"/>
    <dgm:cxn modelId="{3885E075-1CFE-4B78-BBE6-8F3E8BDD9E93}" srcId="{DE44FE77-AFC8-4167-8677-595A37E5A560}" destId="{BFDDC891-A9D8-42CE-883D-057B32DB3476}" srcOrd="0" destOrd="0" parTransId="{457CAD13-DFD2-4D76-846A-7AC6F0F47FD4}" sibTransId="{B67BD830-017E-4EFC-979F-A6329C4D5BA8}"/>
    <dgm:cxn modelId="{0C8CC015-5CA6-43B1-B5AB-4E99F0B34F35}" type="presOf" srcId="{2447CCA4-79C9-4182-9AED-CD487AA104A8}" destId="{FD9CD89C-6496-4EBB-8BC0-E134EB05FB01}" srcOrd="0" destOrd="1" presId="urn:microsoft.com/office/officeart/2005/8/layout/hList1"/>
    <dgm:cxn modelId="{344A3244-C530-41A1-BCC6-772C40B709DB}" srcId="{DE44FE77-AFC8-4167-8677-595A37E5A560}" destId="{EE80F648-A27E-4C31-9157-E171E25AE126}" srcOrd="1" destOrd="0" parTransId="{6D3C05DE-3EC7-439E-84A3-237BD05E5C42}" sibTransId="{890D8A70-B765-4FB9-8802-9E8AB0D5D84A}"/>
    <dgm:cxn modelId="{D62EBC7A-F9FB-42E7-B438-46163A0993BF}" srcId="{3530106D-7DB0-482D-B2F8-A25034BD183A}" destId="{1DDC5AEC-9391-4A41-BF50-2F7A47D10FE4}" srcOrd="1" destOrd="0" parTransId="{A1D61747-9B83-4309-AB59-BC6A046C0DD4}" sibTransId="{500E8284-A2EA-42D5-B012-44365FC48141}"/>
    <dgm:cxn modelId="{B9002926-B076-4BED-BD91-4CFB8444538F}" srcId="{1DDC5AEC-9391-4A41-BF50-2F7A47D10FE4}" destId="{6AD4414F-A908-43E8-B477-74E3A07BEAD6}" srcOrd="0" destOrd="0" parTransId="{E636F253-09DB-4B40-9F9F-97FCAD0B90B3}" sibTransId="{E5E486A8-173F-4AFD-8921-CF4F4BF8218D}"/>
    <dgm:cxn modelId="{452B9590-A99E-4782-9D36-44536EF40B5E}" type="presOf" srcId="{91A80667-81E4-4617-A813-EB06DD829AD4}" destId="{1C71E864-D5EF-4AC7-B03D-E54FB494C2A5}" srcOrd="0" destOrd="0" presId="urn:microsoft.com/office/officeart/2005/8/layout/hList1"/>
    <dgm:cxn modelId="{4004F7C8-2734-419D-B3D5-CA8B942F997F}" type="presOf" srcId="{DE44FE77-AFC8-4167-8677-595A37E5A560}" destId="{0DD689E1-3355-4F78-85C4-79EA5661F5BD}" srcOrd="0" destOrd="0" presId="urn:microsoft.com/office/officeart/2005/8/layout/hList1"/>
    <dgm:cxn modelId="{9D844AAE-E52C-47B6-827E-F033EF4AC0A2}" srcId="{3530106D-7DB0-482D-B2F8-A25034BD183A}" destId="{91A80667-81E4-4617-A813-EB06DD829AD4}" srcOrd="2" destOrd="0" parTransId="{107BE25E-0462-40F1-B330-DD1F071A6804}" sibTransId="{E28C72D8-7F32-45C5-8BCB-91806C3B9B4A}"/>
    <dgm:cxn modelId="{C6EB7200-B958-47E9-BA26-B8F67481511D}" srcId="{91A80667-81E4-4617-A813-EB06DD829AD4}" destId="{2447CCA4-79C9-4182-9AED-CD487AA104A8}" srcOrd="1" destOrd="0" parTransId="{E861432F-14BF-4CC4-A5E3-B2937EB53CA9}" sibTransId="{AD8C975E-0BD5-4EF3-ADBF-90BBE7F26C60}"/>
    <dgm:cxn modelId="{BA758F30-6DF6-4070-AFCD-3A7521C8D742}" type="presOf" srcId="{43D1E636-7D01-430A-810B-39462050E06F}" destId="{FD9CD89C-6496-4EBB-8BC0-E134EB05FB01}" srcOrd="0" destOrd="0" presId="urn:microsoft.com/office/officeart/2005/8/layout/hList1"/>
    <dgm:cxn modelId="{9F2DBCD4-F755-4027-9019-DA45BD829A56}" srcId="{3530106D-7DB0-482D-B2F8-A25034BD183A}" destId="{DE44FE77-AFC8-4167-8677-595A37E5A560}" srcOrd="0" destOrd="0" parTransId="{BAF34080-7EB2-44AD-8D0B-E79B3503D7EB}" sibTransId="{18B320B1-64E6-45D6-8751-EF823512F061}"/>
    <dgm:cxn modelId="{93E25963-9EC1-4BB5-91E5-D3C037260E36}" type="presOf" srcId="{1DDC5AEC-9391-4A41-BF50-2F7A47D10FE4}" destId="{68B18A44-57E3-4CF6-A558-8E738EABF6C4}" srcOrd="0" destOrd="0" presId="urn:microsoft.com/office/officeart/2005/8/layout/hList1"/>
    <dgm:cxn modelId="{28A9FC37-988A-4500-B44E-BB726E868C91}" type="presOf" srcId="{3530106D-7DB0-482D-B2F8-A25034BD183A}" destId="{9A5A806A-4A03-4CAD-9443-821F131668F4}" srcOrd="0" destOrd="0" presId="urn:microsoft.com/office/officeart/2005/8/layout/hList1"/>
    <dgm:cxn modelId="{E598A1A8-3862-43CE-8D79-7D810877CE9A}" type="presOf" srcId="{6AD4414F-A908-43E8-B477-74E3A07BEAD6}" destId="{2FC30809-F0B6-4518-BD33-C31BF2BE7526}" srcOrd="0" destOrd="0" presId="urn:microsoft.com/office/officeart/2005/8/layout/hList1"/>
    <dgm:cxn modelId="{A2FAB73B-D56E-41E8-8029-D78BC634C7FB}" type="presOf" srcId="{BFDDC891-A9D8-42CE-883D-057B32DB3476}" destId="{BC33552D-64B9-4C55-A902-F353A39AAFEC}" srcOrd="0" destOrd="0" presId="urn:microsoft.com/office/officeart/2005/8/layout/hList1"/>
    <dgm:cxn modelId="{4B4BEFB9-6BDB-48A7-93B9-8213A0665687}" type="presParOf" srcId="{9A5A806A-4A03-4CAD-9443-821F131668F4}" destId="{B33BC782-7F86-4375-8511-07857FCE8C6D}" srcOrd="0" destOrd="0" presId="urn:microsoft.com/office/officeart/2005/8/layout/hList1"/>
    <dgm:cxn modelId="{9A92D370-9519-452C-BC95-47A6EA345C75}" type="presParOf" srcId="{B33BC782-7F86-4375-8511-07857FCE8C6D}" destId="{0DD689E1-3355-4F78-85C4-79EA5661F5BD}" srcOrd="0" destOrd="0" presId="urn:microsoft.com/office/officeart/2005/8/layout/hList1"/>
    <dgm:cxn modelId="{4E2EA86A-F6DD-4A88-9EAF-5DE29E42B7B2}" type="presParOf" srcId="{B33BC782-7F86-4375-8511-07857FCE8C6D}" destId="{BC33552D-64B9-4C55-A902-F353A39AAFEC}" srcOrd="1" destOrd="0" presId="urn:microsoft.com/office/officeart/2005/8/layout/hList1"/>
    <dgm:cxn modelId="{A3DB60C7-0ABD-4E0B-B2B3-C427112782EA}" type="presParOf" srcId="{9A5A806A-4A03-4CAD-9443-821F131668F4}" destId="{568AD01E-3294-4C4A-A3BB-6DF2287DDD90}" srcOrd="1" destOrd="0" presId="urn:microsoft.com/office/officeart/2005/8/layout/hList1"/>
    <dgm:cxn modelId="{89FCF2E4-A3E2-47F6-B753-28A7F4B4C48C}" type="presParOf" srcId="{9A5A806A-4A03-4CAD-9443-821F131668F4}" destId="{9FD845E2-34E8-43EF-987E-245DD3E731DD}" srcOrd="2" destOrd="0" presId="urn:microsoft.com/office/officeart/2005/8/layout/hList1"/>
    <dgm:cxn modelId="{432ED83C-602B-491D-A662-F88B5FF30788}" type="presParOf" srcId="{9FD845E2-34E8-43EF-987E-245DD3E731DD}" destId="{68B18A44-57E3-4CF6-A558-8E738EABF6C4}" srcOrd="0" destOrd="0" presId="urn:microsoft.com/office/officeart/2005/8/layout/hList1"/>
    <dgm:cxn modelId="{E158BCE6-934C-4F1E-AF2D-85E11BF89CF2}" type="presParOf" srcId="{9FD845E2-34E8-43EF-987E-245DD3E731DD}" destId="{2FC30809-F0B6-4518-BD33-C31BF2BE7526}" srcOrd="1" destOrd="0" presId="urn:microsoft.com/office/officeart/2005/8/layout/hList1"/>
    <dgm:cxn modelId="{0A13A7A5-5910-457B-AE9C-ABD6795DCD6E}" type="presParOf" srcId="{9A5A806A-4A03-4CAD-9443-821F131668F4}" destId="{C591C53F-104B-4885-90D2-4A8B6BD87918}" srcOrd="3" destOrd="0" presId="urn:microsoft.com/office/officeart/2005/8/layout/hList1"/>
    <dgm:cxn modelId="{B8722FF4-C854-4D43-B520-5A04A60C68A7}" type="presParOf" srcId="{9A5A806A-4A03-4CAD-9443-821F131668F4}" destId="{993B7DFA-D978-415C-B145-AF7AB225B3C6}" srcOrd="4" destOrd="0" presId="urn:microsoft.com/office/officeart/2005/8/layout/hList1"/>
    <dgm:cxn modelId="{A050965C-73D7-4746-AB2A-BA7A501E9C23}" type="presParOf" srcId="{993B7DFA-D978-415C-B145-AF7AB225B3C6}" destId="{1C71E864-D5EF-4AC7-B03D-E54FB494C2A5}" srcOrd="0" destOrd="0" presId="urn:microsoft.com/office/officeart/2005/8/layout/hList1"/>
    <dgm:cxn modelId="{F2A4F3BA-1351-4F7A-83D0-0E38D8B191AA}" type="presParOf" srcId="{993B7DFA-D978-415C-B145-AF7AB225B3C6}" destId="{FD9CD89C-6496-4EBB-8BC0-E134EB05FB0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30106D-7DB0-482D-B2F8-A25034BD183A}" type="doc">
      <dgm:prSet loTypeId="urn:microsoft.com/office/officeart/2005/8/layout/hList1" loCatId="list" qsTypeId="urn:microsoft.com/office/officeart/2005/8/quickstyle/3d1" qsCatId="3D" csTypeId="urn:microsoft.com/office/officeart/2005/8/colors/accent2_5" csCatId="accent2" phldr="1"/>
      <dgm:spPr/>
      <dgm:t>
        <a:bodyPr/>
        <a:lstStyle/>
        <a:p>
          <a:endParaRPr lang="en-US"/>
        </a:p>
      </dgm:t>
    </dgm:pt>
    <dgm:pt modelId="{DE44FE77-AFC8-4167-8677-595A37E5A560}">
      <dgm:prSet/>
      <dgm:spPr/>
      <dgm:t>
        <a:bodyPr/>
        <a:lstStyle/>
        <a:p>
          <a:pPr rtl="0"/>
          <a:r>
            <a:rPr lang="en-US" dirty="0" smtClean="0"/>
            <a:t>Recommended regimen</a:t>
          </a:r>
          <a:endParaRPr lang="en-US" dirty="0"/>
        </a:p>
      </dgm:t>
    </dgm:pt>
    <dgm:pt modelId="{BAF34080-7EB2-44AD-8D0B-E79B3503D7EB}" type="parTrans" cxnId="{9F2DBCD4-F755-4027-9019-DA45BD829A56}">
      <dgm:prSet/>
      <dgm:spPr/>
      <dgm:t>
        <a:bodyPr/>
        <a:lstStyle/>
        <a:p>
          <a:endParaRPr lang="en-US"/>
        </a:p>
      </dgm:t>
    </dgm:pt>
    <dgm:pt modelId="{18B320B1-64E6-45D6-8751-EF823512F061}" type="sibTrans" cxnId="{9F2DBCD4-F755-4027-9019-DA45BD829A56}">
      <dgm:prSet/>
      <dgm:spPr/>
      <dgm:t>
        <a:bodyPr/>
        <a:lstStyle/>
        <a:p>
          <a:endParaRPr lang="en-US"/>
        </a:p>
      </dgm:t>
    </dgm:pt>
    <dgm:pt modelId="{BFDDC891-A9D8-42CE-883D-057B32DB3476}">
      <dgm:prSet/>
      <dgm:spPr>
        <a:solidFill>
          <a:srgbClr val="006699">
            <a:alpha val="90000"/>
          </a:srgbClr>
        </a:solidFill>
        <a:scene3d>
          <a:camera prst="orthographicFront"/>
          <a:lightRig rig="flat" dir="t"/>
        </a:scene3d>
        <a:sp3d extrusionH="12700" prstMaterial="plastic">
          <a:bevelT w="50800" h="50800"/>
        </a:sp3d>
      </dgm:spPr>
      <dgm:t>
        <a:bodyPr/>
        <a:lstStyle/>
        <a:p>
          <a:pPr rtl="0"/>
          <a:r>
            <a:rPr lang="en-US" dirty="0" err="1" smtClean="0">
              <a:solidFill>
                <a:schemeClr val="bg1"/>
              </a:solidFill>
            </a:rPr>
            <a:t>Metronidazole</a:t>
          </a:r>
          <a:r>
            <a:rPr lang="en-US" dirty="0" smtClean="0">
              <a:solidFill>
                <a:schemeClr val="bg1"/>
              </a:solidFill>
            </a:rPr>
            <a:t> 500 mg PO x BID </a:t>
          </a:r>
          <a:r>
            <a:rPr lang="en-US" dirty="0" err="1" smtClean="0">
              <a:solidFill>
                <a:schemeClr val="bg1"/>
              </a:solidFill>
            </a:rPr>
            <a:t>x</a:t>
          </a:r>
          <a:r>
            <a:rPr lang="en-US" dirty="0" smtClean="0">
              <a:solidFill>
                <a:schemeClr val="bg1"/>
              </a:solidFill>
            </a:rPr>
            <a:t> 7 days</a:t>
          </a:r>
          <a:endParaRPr lang="en-US" dirty="0">
            <a:solidFill>
              <a:schemeClr val="bg1"/>
            </a:solidFill>
          </a:endParaRPr>
        </a:p>
      </dgm:t>
    </dgm:pt>
    <dgm:pt modelId="{457CAD13-DFD2-4D76-846A-7AC6F0F47FD4}" type="parTrans" cxnId="{3885E075-1CFE-4B78-BBE6-8F3E8BDD9E93}">
      <dgm:prSet/>
      <dgm:spPr/>
      <dgm:t>
        <a:bodyPr/>
        <a:lstStyle/>
        <a:p>
          <a:endParaRPr lang="en-US"/>
        </a:p>
      </dgm:t>
    </dgm:pt>
    <dgm:pt modelId="{B67BD830-017E-4EFC-979F-A6329C4D5BA8}" type="sibTrans" cxnId="{3885E075-1CFE-4B78-BBE6-8F3E8BDD9E93}">
      <dgm:prSet/>
      <dgm:spPr/>
      <dgm:t>
        <a:bodyPr/>
        <a:lstStyle/>
        <a:p>
          <a:endParaRPr lang="en-US"/>
        </a:p>
      </dgm:t>
    </dgm:pt>
    <dgm:pt modelId="{1DDC5AEC-9391-4A41-BF50-2F7A47D10FE4}">
      <dgm:prSet/>
      <dgm:spPr/>
      <dgm:t>
        <a:bodyPr/>
        <a:lstStyle/>
        <a:p>
          <a:pPr rtl="0"/>
          <a:r>
            <a:rPr lang="en-US" dirty="0" smtClean="0"/>
            <a:t>Alternative treatment</a:t>
          </a:r>
          <a:endParaRPr lang="en-US" dirty="0"/>
        </a:p>
      </dgm:t>
    </dgm:pt>
    <dgm:pt modelId="{A1D61747-9B83-4309-AB59-BC6A046C0DD4}" type="parTrans" cxnId="{D62EBC7A-F9FB-42E7-B438-46163A0993BF}">
      <dgm:prSet/>
      <dgm:spPr/>
      <dgm:t>
        <a:bodyPr/>
        <a:lstStyle/>
        <a:p>
          <a:endParaRPr lang="en-US"/>
        </a:p>
      </dgm:t>
    </dgm:pt>
    <dgm:pt modelId="{500E8284-A2EA-42D5-B012-44365FC48141}" type="sibTrans" cxnId="{D62EBC7A-F9FB-42E7-B438-46163A0993BF}">
      <dgm:prSet/>
      <dgm:spPr/>
      <dgm:t>
        <a:bodyPr/>
        <a:lstStyle/>
        <a:p>
          <a:endParaRPr lang="en-US"/>
        </a:p>
      </dgm:t>
    </dgm:pt>
    <dgm:pt modelId="{6AD4414F-A908-43E8-B477-74E3A07BEAD6}">
      <dgm:prSet/>
      <dgm:spPr>
        <a:solidFill>
          <a:srgbClr val="006699">
            <a:alpha val="90000"/>
          </a:srgbClr>
        </a:solidFill>
        <a:scene3d>
          <a:camera prst="orthographicFront"/>
          <a:lightRig rig="flat" dir="t"/>
        </a:scene3d>
        <a:sp3d extrusionH="12700" prstMaterial="plastic">
          <a:bevelT w="50800" h="50800"/>
        </a:sp3d>
      </dgm:spPr>
      <dgm:t>
        <a:bodyPr/>
        <a:lstStyle/>
        <a:p>
          <a:pPr rtl="0"/>
          <a:r>
            <a:rPr lang="en-US" b="1" dirty="0" err="1" smtClean="0"/>
            <a:t>Clindamycin</a:t>
          </a:r>
          <a:r>
            <a:rPr lang="en-US" dirty="0" smtClean="0"/>
            <a:t> 300 mg PO BID x 7 days</a:t>
          </a:r>
          <a:endParaRPr lang="en-US" dirty="0">
            <a:solidFill>
              <a:schemeClr val="bg1"/>
            </a:solidFill>
          </a:endParaRPr>
        </a:p>
      </dgm:t>
    </dgm:pt>
    <dgm:pt modelId="{E636F253-09DB-4B40-9F9F-97FCAD0B90B3}" type="parTrans" cxnId="{B9002926-B076-4BED-BD91-4CFB8444538F}">
      <dgm:prSet/>
      <dgm:spPr/>
      <dgm:t>
        <a:bodyPr/>
        <a:lstStyle/>
        <a:p>
          <a:endParaRPr lang="en-US"/>
        </a:p>
      </dgm:t>
    </dgm:pt>
    <dgm:pt modelId="{E5E486A8-173F-4AFD-8921-CF4F4BF8218D}" type="sibTrans" cxnId="{B9002926-B076-4BED-BD91-4CFB8444538F}">
      <dgm:prSet/>
      <dgm:spPr/>
      <dgm:t>
        <a:bodyPr/>
        <a:lstStyle/>
        <a:p>
          <a:endParaRPr lang="en-US"/>
        </a:p>
      </dgm:t>
    </dgm:pt>
    <dgm:pt modelId="{38C1D458-0795-4121-9FF3-21A00A23EAC9}">
      <dgm:prSet/>
      <dgm:spPr>
        <a:solidFill>
          <a:srgbClr val="006699">
            <a:alpha val="90000"/>
          </a:srgbClr>
        </a:solidFill>
        <a:scene3d>
          <a:camera prst="orthographicFront"/>
          <a:lightRig rig="flat" dir="t"/>
        </a:scene3d>
        <a:sp3d extrusionH="12700" prstMaterial="plastic">
          <a:bevelT w="50800" h="50800"/>
        </a:sp3d>
      </dgm:spPr>
      <dgm:t>
        <a:bodyPr/>
        <a:lstStyle/>
        <a:p>
          <a:pPr rtl="0"/>
          <a:r>
            <a:rPr lang="en-US" dirty="0" err="1" smtClean="0">
              <a:solidFill>
                <a:schemeClr val="bg1"/>
              </a:solidFill>
            </a:rPr>
            <a:t>Metronidazole</a:t>
          </a:r>
          <a:r>
            <a:rPr lang="en-US" dirty="0" smtClean="0">
              <a:solidFill>
                <a:schemeClr val="bg1"/>
              </a:solidFill>
            </a:rPr>
            <a:t> gel, 0.75%, 1 full applicator (5 g) PV OD x 5 days</a:t>
          </a:r>
          <a:endParaRPr lang="en-US" dirty="0">
            <a:solidFill>
              <a:schemeClr val="bg1"/>
            </a:solidFill>
          </a:endParaRPr>
        </a:p>
      </dgm:t>
    </dgm:pt>
    <dgm:pt modelId="{2CA7AA3A-29B3-43F6-9329-F1A44BA8B41C}" type="parTrans" cxnId="{67B0584B-131F-4F2B-B67D-705FE120DF17}">
      <dgm:prSet/>
      <dgm:spPr/>
      <dgm:t>
        <a:bodyPr/>
        <a:lstStyle/>
        <a:p>
          <a:endParaRPr lang="en-US"/>
        </a:p>
      </dgm:t>
    </dgm:pt>
    <dgm:pt modelId="{53E145DA-7CEE-4887-8452-38AAE8D32B8B}" type="sibTrans" cxnId="{67B0584B-131F-4F2B-B67D-705FE120DF17}">
      <dgm:prSet/>
      <dgm:spPr/>
      <dgm:t>
        <a:bodyPr/>
        <a:lstStyle/>
        <a:p>
          <a:endParaRPr lang="en-US"/>
        </a:p>
      </dgm:t>
    </dgm:pt>
    <dgm:pt modelId="{60D2C448-3DBA-4F17-B351-69895B50215A}">
      <dgm:prSet/>
      <dgm:spPr>
        <a:solidFill>
          <a:srgbClr val="006699">
            <a:alpha val="90000"/>
          </a:srgbClr>
        </a:solidFill>
        <a:scene3d>
          <a:camera prst="orthographicFront"/>
          <a:lightRig rig="flat" dir="t"/>
        </a:scene3d>
        <a:sp3d extrusionH="12700" prstMaterial="plastic">
          <a:bevelT w="50800" h="50800"/>
        </a:sp3d>
      </dgm:spPr>
      <dgm:t>
        <a:bodyPr/>
        <a:lstStyle/>
        <a:p>
          <a:pPr rtl="0"/>
          <a:r>
            <a:rPr lang="en-US" b="0" dirty="0" err="1" smtClean="0"/>
            <a:t>Clindamycin</a:t>
          </a:r>
          <a:r>
            <a:rPr lang="en-US" b="0" dirty="0" smtClean="0"/>
            <a:t> </a:t>
          </a:r>
          <a:r>
            <a:rPr lang="en-US" dirty="0" smtClean="0"/>
            <a:t>cream, 2%, 1 full applicator   (5 g) PV QHS x 7 days</a:t>
          </a:r>
          <a:endParaRPr lang="en-US" dirty="0">
            <a:solidFill>
              <a:schemeClr val="bg1"/>
            </a:solidFill>
          </a:endParaRPr>
        </a:p>
      </dgm:t>
    </dgm:pt>
    <dgm:pt modelId="{187066D7-3616-4C93-BD99-52511A8D7321}" type="parTrans" cxnId="{0DCD67E4-A517-4FA5-9FF2-A8938D9C8816}">
      <dgm:prSet/>
      <dgm:spPr/>
      <dgm:t>
        <a:bodyPr/>
        <a:lstStyle/>
        <a:p>
          <a:endParaRPr lang="en-US"/>
        </a:p>
      </dgm:t>
    </dgm:pt>
    <dgm:pt modelId="{9EAFC344-849C-448C-9593-367B1DD799DD}" type="sibTrans" cxnId="{0DCD67E4-A517-4FA5-9FF2-A8938D9C8816}">
      <dgm:prSet/>
      <dgm:spPr/>
      <dgm:t>
        <a:bodyPr/>
        <a:lstStyle/>
        <a:p>
          <a:endParaRPr lang="en-US"/>
        </a:p>
      </dgm:t>
    </dgm:pt>
    <dgm:pt modelId="{06D81FDF-9845-4743-B2A3-C3D71B1C684A}">
      <dgm:prSet/>
      <dgm:spPr/>
      <dgm:t>
        <a:bodyPr/>
        <a:lstStyle/>
        <a:p>
          <a:r>
            <a:rPr lang="en-US" b="1" dirty="0" err="1" smtClean="0"/>
            <a:t>Clindamycin</a:t>
          </a:r>
          <a:r>
            <a:rPr lang="en-US" dirty="0" smtClean="0"/>
            <a:t> ovules 100 mg  PV QHS x 3 days</a:t>
          </a:r>
          <a:endParaRPr lang="en-US" dirty="0"/>
        </a:p>
      </dgm:t>
    </dgm:pt>
    <dgm:pt modelId="{2C9BA60A-C6C7-7F41-9480-9C4EDE7C4C17}" type="parTrans" cxnId="{96DF695C-F852-5D48-9405-E99BDB403BA9}">
      <dgm:prSet/>
      <dgm:spPr/>
      <dgm:t>
        <a:bodyPr/>
        <a:lstStyle/>
        <a:p>
          <a:endParaRPr lang="en-US"/>
        </a:p>
      </dgm:t>
    </dgm:pt>
    <dgm:pt modelId="{C73495DE-CBE5-F244-83B3-6530035C7A83}" type="sibTrans" cxnId="{96DF695C-F852-5D48-9405-E99BDB403BA9}">
      <dgm:prSet/>
      <dgm:spPr/>
      <dgm:t>
        <a:bodyPr/>
        <a:lstStyle/>
        <a:p>
          <a:endParaRPr lang="en-US"/>
        </a:p>
      </dgm:t>
    </dgm:pt>
    <dgm:pt modelId="{A7B5CEE5-6F96-4513-9DC9-8D51714ECCE7}">
      <dgm:prSet/>
      <dgm:spPr/>
      <dgm:t>
        <a:bodyPr/>
        <a:lstStyle/>
        <a:p>
          <a:r>
            <a:rPr lang="en-US" b="1" dirty="0" err="1" smtClean="0"/>
            <a:t>Tinidazole</a:t>
          </a:r>
          <a:r>
            <a:rPr lang="en-US" b="1" dirty="0" smtClean="0"/>
            <a:t> </a:t>
          </a:r>
          <a:r>
            <a:rPr lang="en-US" dirty="0" smtClean="0"/>
            <a:t>2g PO OD x 2 days</a:t>
          </a:r>
          <a:endParaRPr lang="en-US" dirty="0"/>
        </a:p>
      </dgm:t>
    </dgm:pt>
    <dgm:pt modelId="{66003DCE-886D-4C9A-9E16-C0147865235F}" type="parTrans" cxnId="{159E79A6-EBA0-4CDE-B531-9B1EC91CF289}">
      <dgm:prSet/>
      <dgm:spPr/>
    </dgm:pt>
    <dgm:pt modelId="{C4C55AC9-F7A5-4EC4-8E09-D73CE0DCA6B7}" type="sibTrans" cxnId="{159E79A6-EBA0-4CDE-B531-9B1EC91CF289}">
      <dgm:prSet/>
      <dgm:spPr/>
    </dgm:pt>
    <dgm:pt modelId="{EA09A8E8-1A12-45FC-99C7-1A98304085EE}">
      <dgm:prSet/>
      <dgm:spPr/>
      <dgm:t>
        <a:bodyPr/>
        <a:lstStyle/>
        <a:p>
          <a:r>
            <a:rPr lang="en-US" b="1" dirty="0" err="1" smtClean="0"/>
            <a:t>Tinidazole</a:t>
          </a:r>
          <a:r>
            <a:rPr lang="en-US" dirty="0" smtClean="0"/>
            <a:t> 1g PO OD x 5 days</a:t>
          </a:r>
          <a:endParaRPr lang="en-US" dirty="0"/>
        </a:p>
      </dgm:t>
    </dgm:pt>
    <dgm:pt modelId="{F1439A73-B747-4A54-98D3-255A6C8E43E4}" type="parTrans" cxnId="{2B0794BF-1616-4B46-A0BC-2F83356B97C0}">
      <dgm:prSet/>
      <dgm:spPr/>
    </dgm:pt>
    <dgm:pt modelId="{C4EC5592-08A5-455F-BD76-EFFB9E51CFBB}" type="sibTrans" cxnId="{2B0794BF-1616-4B46-A0BC-2F83356B97C0}">
      <dgm:prSet/>
      <dgm:spPr/>
    </dgm:pt>
    <dgm:pt modelId="{9A5A806A-4A03-4CAD-9443-821F131668F4}" type="pres">
      <dgm:prSet presAssocID="{3530106D-7DB0-482D-B2F8-A25034BD183A}" presName="Name0" presStyleCnt="0">
        <dgm:presLayoutVars>
          <dgm:dir/>
          <dgm:animLvl val="lvl"/>
          <dgm:resizeHandles val="exact"/>
        </dgm:presLayoutVars>
      </dgm:prSet>
      <dgm:spPr/>
      <dgm:t>
        <a:bodyPr/>
        <a:lstStyle/>
        <a:p>
          <a:endParaRPr lang="en-US"/>
        </a:p>
      </dgm:t>
    </dgm:pt>
    <dgm:pt modelId="{B33BC782-7F86-4375-8511-07857FCE8C6D}" type="pres">
      <dgm:prSet presAssocID="{DE44FE77-AFC8-4167-8677-595A37E5A560}" presName="composite" presStyleCnt="0"/>
      <dgm:spPr/>
    </dgm:pt>
    <dgm:pt modelId="{0DD689E1-3355-4F78-85C4-79EA5661F5BD}" type="pres">
      <dgm:prSet presAssocID="{DE44FE77-AFC8-4167-8677-595A37E5A560}" presName="parTx" presStyleLbl="alignNode1" presStyleIdx="0" presStyleCnt="2">
        <dgm:presLayoutVars>
          <dgm:chMax val="0"/>
          <dgm:chPref val="0"/>
          <dgm:bulletEnabled val="1"/>
        </dgm:presLayoutVars>
      </dgm:prSet>
      <dgm:spPr/>
      <dgm:t>
        <a:bodyPr/>
        <a:lstStyle/>
        <a:p>
          <a:endParaRPr lang="en-US"/>
        </a:p>
      </dgm:t>
    </dgm:pt>
    <dgm:pt modelId="{BC33552D-64B9-4C55-A902-F353A39AAFEC}" type="pres">
      <dgm:prSet presAssocID="{DE44FE77-AFC8-4167-8677-595A37E5A560}" presName="desTx" presStyleLbl="alignAccFollowNode1" presStyleIdx="0" presStyleCnt="2">
        <dgm:presLayoutVars>
          <dgm:bulletEnabled val="1"/>
        </dgm:presLayoutVars>
      </dgm:prSet>
      <dgm:spPr/>
      <dgm:t>
        <a:bodyPr/>
        <a:lstStyle/>
        <a:p>
          <a:endParaRPr lang="en-US"/>
        </a:p>
      </dgm:t>
    </dgm:pt>
    <dgm:pt modelId="{568AD01E-3294-4C4A-A3BB-6DF2287DDD90}" type="pres">
      <dgm:prSet presAssocID="{18B320B1-64E6-45D6-8751-EF823512F061}" presName="space" presStyleCnt="0"/>
      <dgm:spPr/>
    </dgm:pt>
    <dgm:pt modelId="{9FD845E2-34E8-43EF-987E-245DD3E731DD}" type="pres">
      <dgm:prSet presAssocID="{1DDC5AEC-9391-4A41-BF50-2F7A47D10FE4}" presName="composite" presStyleCnt="0"/>
      <dgm:spPr/>
    </dgm:pt>
    <dgm:pt modelId="{68B18A44-57E3-4CF6-A558-8E738EABF6C4}" type="pres">
      <dgm:prSet presAssocID="{1DDC5AEC-9391-4A41-BF50-2F7A47D10FE4}" presName="parTx" presStyleLbl="alignNode1" presStyleIdx="1" presStyleCnt="2">
        <dgm:presLayoutVars>
          <dgm:chMax val="0"/>
          <dgm:chPref val="0"/>
          <dgm:bulletEnabled val="1"/>
        </dgm:presLayoutVars>
      </dgm:prSet>
      <dgm:spPr/>
      <dgm:t>
        <a:bodyPr/>
        <a:lstStyle/>
        <a:p>
          <a:endParaRPr lang="en-US"/>
        </a:p>
      </dgm:t>
    </dgm:pt>
    <dgm:pt modelId="{2FC30809-F0B6-4518-BD33-C31BF2BE7526}" type="pres">
      <dgm:prSet presAssocID="{1DDC5AEC-9391-4A41-BF50-2F7A47D10FE4}" presName="desTx" presStyleLbl="alignAccFollowNode1" presStyleIdx="1" presStyleCnt="2" custLinFactNeighborX="318" custLinFactNeighborY="851">
        <dgm:presLayoutVars>
          <dgm:bulletEnabled val="1"/>
        </dgm:presLayoutVars>
      </dgm:prSet>
      <dgm:spPr/>
      <dgm:t>
        <a:bodyPr/>
        <a:lstStyle/>
        <a:p>
          <a:endParaRPr lang="en-US"/>
        </a:p>
      </dgm:t>
    </dgm:pt>
  </dgm:ptLst>
  <dgm:cxnLst>
    <dgm:cxn modelId="{925F925B-E4FD-4B47-AB88-86C32F006EDD}" type="presOf" srcId="{DE44FE77-AFC8-4167-8677-595A37E5A560}" destId="{0DD689E1-3355-4F78-85C4-79EA5661F5BD}" srcOrd="0" destOrd="0" presId="urn:microsoft.com/office/officeart/2005/8/layout/hList1"/>
    <dgm:cxn modelId="{159E79A6-EBA0-4CDE-B531-9B1EC91CF289}" srcId="{1DDC5AEC-9391-4A41-BF50-2F7A47D10FE4}" destId="{A7B5CEE5-6F96-4513-9DC9-8D51714ECCE7}" srcOrd="2" destOrd="0" parTransId="{66003DCE-886D-4C9A-9E16-C0147865235F}" sibTransId="{C4C55AC9-F7A5-4EC4-8E09-D73CE0DCA6B7}"/>
    <dgm:cxn modelId="{01CAFC32-0404-4AB5-A3B8-B59EE4F94F8C}" type="presOf" srcId="{3530106D-7DB0-482D-B2F8-A25034BD183A}" destId="{9A5A806A-4A03-4CAD-9443-821F131668F4}" srcOrd="0" destOrd="0" presId="urn:microsoft.com/office/officeart/2005/8/layout/hList1"/>
    <dgm:cxn modelId="{96DF695C-F852-5D48-9405-E99BDB403BA9}" srcId="{1DDC5AEC-9391-4A41-BF50-2F7A47D10FE4}" destId="{06D81FDF-9845-4743-B2A3-C3D71B1C684A}" srcOrd="1" destOrd="0" parTransId="{2C9BA60A-C6C7-7F41-9480-9C4EDE7C4C17}" sibTransId="{C73495DE-CBE5-F244-83B3-6530035C7A83}"/>
    <dgm:cxn modelId="{0DCD67E4-A517-4FA5-9FF2-A8938D9C8816}" srcId="{DE44FE77-AFC8-4167-8677-595A37E5A560}" destId="{60D2C448-3DBA-4F17-B351-69895B50215A}" srcOrd="2" destOrd="0" parTransId="{187066D7-3616-4C93-BD99-52511A8D7321}" sibTransId="{9EAFC344-849C-448C-9593-367B1DD799DD}"/>
    <dgm:cxn modelId="{8BA80F06-B814-412C-B8D7-E56634CC7961}" type="presOf" srcId="{6AD4414F-A908-43E8-B477-74E3A07BEAD6}" destId="{2FC30809-F0B6-4518-BD33-C31BF2BE7526}" srcOrd="0" destOrd="0" presId="urn:microsoft.com/office/officeart/2005/8/layout/hList1"/>
    <dgm:cxn modelId="{2B0794BF-1616-4B46-A0BC-2F83356B97C0}" srcId="{1DDC5AEC-9391-4A41-BF50-2F7A47D10FE4}" destId="{EA09A8E8-1A12-45FC-99C7-1A98304085EE}" srcOrd="3" destOrd="0" parTransId="{F1439A73-B747-4A54-98D3-255A6C8E43E4}" sibTransId="{C4EC5592-08A5-455F-BD76-EFFB9E51CFBB}"/>
    <dgm:cxn modelId="{3885E075-1CFE-4B78-BBE6-8F3E8BDD9E93}" srcId="{DE44FE77-AFC8-4167-8677-595A37E5A560}" destId="{BFDDC891-A9D8-42CE-883D-057B32DB3476}" srcOrd="0" destOrd="0" parTransId="{457CAD13-DFD2-4D76-846A-7AC6F0F47FD4}" sibTransId="{B67BD830-017E-4EFC-979F-A6329C4D5BA8}"/>
    <dgm:cxn modelId="{B7C5EE88-3699-41B7-93A3-02A7032AC863}" type="presOf" srcId="{1DDC5AEC-9391-4A41-BF50-2F7A47D10FE4}" destId="{68B18A44-57E3-4CF6-A558-8E738EABF6C4}" srcOrd="0" destOrd="0" presId="urn:microsoft.com/office/officeart/2005/8/layout/hList1"/>
    <dgm:cxn modelId="{F1F8A2D0-C3E8-41AC-A8AB-FDDC253CE29A}" type="presOf" srcId="{38C1D458-0795-4121-9FF3-21A00A23EAC9}" destId="{BC33552D-64B9-4C55-A902-F353A39AAFEC}" srcOrd="0" destOrd="1" presId="urn:microsoft.com/office/officeart/2005/8/layout/hList1"/>
    <dgm:cxn modelId="{D62EBC7A-F9FB-42E7-B438-46163A0993BF}" srcId="{3530106D-7DB0-482D-B2F8-A25034BD183A}" destId="{1DDC5AEC-9391-4A41-BF50-2F7A47D10FE4}" srcOrd="1" destOrd="0" parTransId="{A1D61747-9B83-4309-AB59-BC6A046C0DD4}" sibTransId="{500E8284-A2EA-42D5-B012-44365FC48141}"/>
    <dgm:cxn modelId="{B9002926-B076-4BED-BD91-4CFB8444538F}" srcId="{1DDC5AEC-9391-4A41-BF50-2F7A47D10FE4}" destId="{6AD4414F-A908-43E8-B477-74E3A07BEAD6}" srcOrd="0" destOrd="0" parTransId="{E636F253-09DB-4B40-9F9F-97FCAD0B90B3}" sibTransId="{E5E486A8-173F-4AFD-8921-CF4F4BF8218D}"/>
    <dgm:cxn modelId="{0B9BBAD5-4BEA-4C51-B96D-C43C1B68CA1A}" type="presOf" srcId="{EA09A8E8-1A12-45FC-99C7-1A98304085EE}" destId="{2FC30809-F0B6-4518-BD33-C31BF2BE7526}" srcOrd="0" destOrd="3" presId="urn:microsoft.com/office/officeart/2005/8/layout/hList1"/>
    <dgm:cxn modelId="{9F2DBCD4-F755-4027-9019-DA45BD829A56}" srcId="{3530106D-7DB0-482D-B2F8-A25034BD183A}" destId="{DE44FE77-AFC8-4167-8677-595A37E5A560}" srcOrd="0" destOrd="0" parTransId="{BAF34080-7EB2-44AD-8D0B-E79B3503D7EB}" sibTransId="{18B320B1-64E6-45D6-8751-EF823512F061}"/>
    <dgm:cxn modelId="{A4BD4D8F-0A85-4FB0-9F37-26D54181CB76}" type="presOf" srcId="{06D81FDF-9845-4743-B2A3-C3D71B1C684A}" destId="{2FC30809-F0B6-4518-BD33-C31BF2BE7526}" srcOrd="0" destOrd="1" presId="urn:microsoft.com/office/officeart/2005/8/layout/hList1"/>
    <dgm:cxn modelId="{98061267-FD84-41B7-9198-2C61242BDC64}" type="presOf" srcId="{A7B5CEE5-6F96-4513-9DC9-8D51714ECCE7}" destId="{2FC30809-F0B6-4518-BD33-C31BF2BE7526}" srcOrd="0" destOrd="2" presId="urn:microsoft.com/office/officeart/2005/8/layout/hList1"/>
    <dgm:cxn modelId="{67B0584B-131F-4F2B-B67D-705FE120DF17}" srcId="{DE44FE77-AFC8-4167-8677-595A37E5A560}" destId="{38C1D458-0795-4121-9FF3-21A00A23EAC9}" srcOrd="1" destOrd="0" parTransId="{2CA7AA3A-29B3-43F6-9329-F1A44BA8B41C}" sibTransId="{53E145DA-7CEE-4887-8452-38AAE8D32B8B}"/>
    <dgm:cxn modelId="{BCE9FCFE-58E8-495A-BE03-DD504B33133F}" type="presOf" srcId="{BFDDC891-A9D8-42CE-883D-057B32DB3476}" destId="{BC33552D-64B9-4C55-A902-F353A39AAFEC}" srcOrd="0" destOrd="0" presId="urn:microsoft.com/office/officeart/2005/8/layout/hList1"/>
    <dgm:cxn modelId="{4FA73FAF-5E19-45DE-85A7-A872D3856043}" type="presOf" srcId="{60D2C448-3DBA-4F17-B351-69895B50215A}" destId="{BC33552D-64B9-4C55-A902-F353A39AAFEC}" srcOrd="0" destOrd="2" presId="urn:microsoft.com/office/officeart/2005/8/layout/hList1"/>
    <dgm:cxn modelId="{8DADEED8-EF0A-4346-AAB3-7A80ED2C0492}" type="presParOf" srcId="{9A5A806A-4A03-4CAD-9443-821F131668F4}" destId="{B33BC782-7F86-4375-8511-07857FCE8C6D}" srcOrd="0" destOrd="0" presId="urn:microsoft.com/office/officeart/2005/8/layout/hList1"/>
    <dgm:cxn modelId="{E7551FBB-F62C-49EA-B2A5-2287C5DDA90B}" type="presParOf" srcId="{B33BC782-7F86-4375-8511-07857FCE8C6D}" destId="{0DD689E1-3355-4F78-85C4-79EA5661F5BD}" srcOrd="0" destOrd="0" presId="urn:microsoft.com/office/officeart/2005/8/layout/hList1"/>
    <dgm:cxn modelId="{72939EA9-8639-43BF-913A-F622221F7A9C}" type="presParOf" srcId="{B33BC782-7F86-4375-8511-07857FCE8C6D}" destId="{BC33552D-64B9-4C55-A902-F353A39AAFEC}" srcOrd="1" destOrd="0" presId="urn:microsoft.com/office/officeart/2005/8/layout/hList1"/>
    <dgm:cxn modelId="{F826E62C-DE95-49A2-B857-CD598859B6B7}" type="presParOf" srcId="{9A5A806A-4A03-4CAD-9443-821F131668F4}" destId="{568AD01E-3294-4C4A-A3BB-6DF2287DDD90}" srcOrd="1" destOrd="0" presId="urn:microsoft.com/office/officeart/2005/8/layout/hList1"/>
    <dgm:cxn modelId="{0242B929-FA2E-46A3-81BF-BE42433CAECB}" type="presParOf" srcId="{9A5A806A-4A03-4CAD-9443-821F131668F4}" destId="{9FD845E2-34E8-43EF-987E-245DD3E731DD}" srcOrd="2" destOrd="0" presId="urn:microsoft.com/office/officeart/2005/8/layout/hList1"/>
    <dgm:cxn modelId="{9651C08A-924A-46AF-BC9B-E6E548BC1F1C}" type="presParOf" srcId="{9FD845E2-34E8-43EF-987E-245DD3E731DD}" destId="{68B18A44-57E3-4CF6-A558-8E738EABF6C4}" srcOrd="0" destOrd="0" presId="urn:microsoft.com/office/officeart/2005/8/layout/hList1"/>
    <dgm:cxn modelId="{86CF2673-D133-444B-8ACE-6B695937790A}" type="presParOf" srcId="{9FD845E2-34E8-43EF-987E-245DD3E731DD}" destId="{2FC30809-F0B6-4518-BD33-C31BF2BE752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47670E-F4A8-4DD3-89A1-A03080BAAAD3}" type="doc">
      <dgm:prSet loTypeId="urn:microsoft.com/office/officeart/2005/8/layout/hList1" loCatId="list" qsTypeId="urn:microsoft.com/office/officeart/2005/8/quickstyle/simple1" qsCatId="simple" csTypeId="urn:microsoft.com/office/officeart/2005/8/colors/accent2_5" csCatId="accent2" phldr="1"/>
      <dgm:spPr/>
      <dgm:t>
        <a:bodyPr/>
        <a:lstStyle/>
        <a:p>
          <a:endParaRPr lang="en-US"/>
        </a:p>
      </dgm:t>
    </dgm:pt>
    <dgm:pt modelId="{AEEC3A9A-5F6E-4945-BA75-DF532528C2B2}">
      <dgm:prSet phldrT="[Text]"/>
      <dgm:spPr/>
      <dgm:t>
        <a:bodyPr/>
        <a:lstStyle/>
        <a:p>
          <a:r>
            <a:rPr lang="en-US" dirty="0" smtClean="0"/>
            <a:t>Over-The-Counter </a:t>
          </a:r>
          <a:r>
            <a:rPr lang="en-US" dirty="0" err="1" smtClean="0"/>
            <a:t>Intravaginal</a:t>
          </a:r>
          <a:r>
            <a:rPr lang="en-US" dirty="0" smtClean="0"/>
            <a:t> Agents	</a:t>
          </a:r>
          <a:endParaRPr lang="en-US" dirty="0"/>
        </a:p>
      </dgm:t>
    </dgm:pt>
    <dgm:pt modelId="{EEEF4876-6BBF-46E2-BF00-343EEB67C66B}" type="parTrans" cxnId="{473DE8D6-9C2C-4529-A155-957C17CAC47F}">
      <dgm:prSet/>
      <dgm:spPr/>
      <dgm:t>
        <a:bodyPr/>
        <a:lstStyle/>
        <a:p>
          <a:endParaRPr lang="en-US"/>
        </a:p>
      </dgm:t>
    </dgm:pt>
    <dgm:pt modelId="{6606058E-64C8-4C5D-BB24-A6B76B5D1382}" type="sibTrans" cxnId="{473DE8D6-9C2C-4529-A155-957C17CAC47F}">
      <dgm:prSet/>
      <dgm:spPr/>
      <dgm:t>
        <a:bodyPr/>
        <a:lstStyle/>
        <a:p>
          <a:endParaRPr lang="en-US"/>
        </a:p>
      </dgm:t>
    </dgm:pt>
    <dgm:pt modelId="{D2BD1605-8E84-4C88-95A7-EBFBE9664C4A}">
      <dgm:prSet phldrT="[Text]"/>
      <dgm:spPr>
        <a:noFill/>
      </dgm:spPr>
      <dgm:t>
        <a:bodyPr/>
        <a:lstStyle/>
        <a:p>
          <a:r>
            <a:rPr lang="en-US" dirty="0" err="1" smtClean="0"/>
            <a:t>Butoconazole</a:t>
          </a:r>
          <a:r>
            <a:rPr lang="en-US" dirty="0" smtClean="0"/>
            <a:t> 2% cream 5g PV x 3days</a:t>
          </a:r>
          <a:endParaRPr lang="en-US" dirty="0"/>
        </a:p>
      </dgm:t>
    </dgm:pt>
    <dgm:pt modelId="{761B302D-2D24-4A99-B7E9-67CB30253AE1}" type="parTrans" cxnId="{606BADCA-D8FF-4A78-9A73-E1DBF638621F}">
      <dgm:prSet/>
      <dgm:spPr/>
      <dgm:t>
        <a:bodyPr/>
        <a:lstStyle/>
        <a:p>
          <a:endParaRPr lang="en-US"/>
        </a:p>
      </dgm:t>
    </dgm:pt>
    <dgm:pt modelId="{DD4B8526-068F-4BA4-89EE-FB96C95C9D89}" type="sibTrans" cxnId="{606BADCA-D8FF-4A78-9A73-E1DBF638621F}">
      <dgm:prSet/>
      <dgm:spPr/>
      <dgm:t>
        <a:bodyPr/>
        <a:lstStyle/>
        <a:p>
          <a:endParaRPr lang="en-US"/>
        </a:p>
      </dgm:t>
    </dgm:pt>
    <dgm:pt modelId="{2FF80299-F5F5-4029-87B5-C2D1921D7F15}">
      <dgm:prSet phldrT="[Text]"/>
      <dgm:spPr/>
      <dgm:t>
        <a:bodyPr/>
        <a:lstStyle/>
        <a:p>
          <a:r>
            <a:rPr lang="en-US" dirty="0" smtClean="0"/>
            <a:t>Prescription </a:t>
          </a:r>
          <a:r>
            <a:rPr lang="en-US" dirty="0" err="1" smtClean="0"/>
            <a:t>Intravaginal</a:t>
          </a:r>
          <a:r>
            <a:rPr lang="en-US" dirty="0" smtClean="0"/>
            <a:t> Agents</a:t>
          </a:r>
          <a:endParaRPr lang="en-US" dirty="0"/>
        </a:p>
      </dgm:t>
    </dgm:pt>
    <dgm:pt modelId="{EDFF1145-E405-4506-ACF4-49C2DC0D06AF}" type="parTrans" cxnId="{75D0C612-7BED-4C3C-AE1E-D3530A3D76E7}">
      <dgm:prSet/>
      <dgm:spPr/>
      <dgm:t>
        <a:bodyPr/>
        <a:lstStyle/>
        <a:p>
          <a:endParaRPr lang="en-US"/>
        </a:p>
      </dgm:t>
    </dgm:pt>
    <dgm:pt modelId="{03C46C79-B3DB-4F99-820A-7943B6547B4F}" type="sibTrans" cxnId="{75D0C612-7BED-4C3C-AE1E-D3530A3D76E7}">
      <dgm:prSet/>
      <dgm:spPr/>
      <dgm:t>
        <a:bodyPr/>
        <a:lstStyle/>
        <a:p>
          <a:endParaRPr lang="en-US"/>
        </a:p>
      </dgm:t>
    </dgm:pt>
    <dgm:pt modelId="{44122FB6-7FBB-4BA3-BE00-554D374D5166}">
      <dgm:prSet phldrT="[Text]"/>
      <dgm:spPr>
        <a:noFill/>
      </dgm:spPr>
      <dgm:t>
        <a:bodyPr/>
        <a:lstStyle/>
        <a:p>
          <a:r>
            <a:rPr lang="en-US" dirty="0" err="1" smtClean="0"/>
            <a:t>Butoconazole</a:t>
          </a:r>
          <a:r>
            <a:rPr lang="en-US" dirty="0" smtClean="0"/>
            <a:t> 2% cream (single dose </a:t>
          </a:r>
          <a:r>
            <a:rPr lang="en-US" dirty="0" err="1" smtClean="0"/>
            <a:t>bioadhesive</a:t>
          </a:r>
          <a:r>
            <a:rPr lang="en-US" dirty="0" smtClean="0"/>
            <a:t> product), 5g, PV x 1 day</a:t>
          </a:r>
          <a:endParaRPr lang="en-US" dirty="0"/>
        </a:p>
      </dgm:t>
    </dgm:pt>
    <dgm:pt modelId="{A4733525-D04D-4EFF-8A50-87067760319A}" type="parTrans" cxnId="{0A2761B9-1A43-4256-AB80-55A8A7F2FD54}">
      <dgm:prSet/>
      <dgm:spPr/>
      <dgm:t>
        <a:bodyPr/>
        <a:lstStyle/>
        <a:p>
          <a:endParaRPr lang="en-US"/>
        </a:p>
      </dgm:t>
    </dgm:pt>
    <dgm:pt modelId="{3421CD76-60F0-4644-9DB7-C09BD8F03409}" type="sibTrans" cxnId="{0A2761B9-1A43-4256-AB80-55A8A7F2FD54}">
      <dgm:prSet/>
      <dgm:spPr/>
      <dgm:t>
        <a:bodyPr/>
        <a:lstStyle/>
        <a:p>
          <a:endParaRPr lang="en-US"/>
        </a:p>
      </dgm:t>
    </dgm:pt>
    <dgm:pt modelId="{81CF0AFC-EEEE-480A-B296-A0A7F73E0FB6}">
      <dgm:prSet/>
      <dgm:spPr>
        <a:noFill/>
      </dgm:spPr>
      <dgm:t>
        <a:bodyPr/>
        <a:lstStyle/>
        <a:p>
          <a:endParaRPr lang="en-US"/>
        </a:p>
      </dgm:t>
    </dgm:pt>
    <dgm:pt modelId="{A3E03625-D9B5-437D-8949-2E55FB8922EE}" type="parTrans" cxnId="{92A0061E-FEA0-45BB-AC51-708CD384B903}">
      <dgm:prSet/>
      <dgm:spPr/>
      <dgm:t>
        <a:bodyPr/>
        <a:lstStyle/>
        <a:p>
          <a:endParaRPr lang="en-US"/>
        </a:p>
      </dgm:t>
    </dgm:pt>
    <dgm:pt modelId="{FEBFD2AD-05F8-4DA8-8967-FC5A8804CB7A}" type="sibTrans" cxnId="{92A0061E-FEA0-45BB-AC51-708CD384B903}">
      <dgm:prSet/>
      <dgm:spPr/>
      <dgm:t>
        <a:bodyPr/>
        <a:lstStyle/>
        <a:p>
          <a:endParaRPr lang="en-US"/>
        </a:p>
      </dgm:t>
    </dgm:pt>
    <dgm:pt modelId="{3EB660D0-22A0-4E29-A218-DCE667DE8689}">
      <dgm:prSet/>
      <dgm:spPr>
        <a:noFill/>
      </dgm:spPr>
      <dgm:t>
        <a:bodyPr/>
        <a:lstStyle/>
        <a:p>
          <a:r>
            <a:rPr lang="en-US" smtClean="0"/>
            <a:t>Clotrimazole 1% cream 5g PV x 7-14days</a:t>
          </a:r>
          <a:endParaRPr lang="en-US"/>
        </a:p>
      </dgm:t>
    </dgm:pt>
    <dgm:pt modelId="{EB5911DB-56A1-49AD-8F34-AADCED9AB7CE}" type="parTrans" cxnId="{21EC5C3E-DACC-4D6A-A0B5-1D7437A07E34}">
      <dgm:prSet/>
      <dgm:spPr/>
      <dgm:t>
        <a:bodyPr/>
        <a:lstStyle/>
        <a:p>
          <a:endParaRPr lang="en-US"/>
        </a:p>
      </dgm:t>
    </dgm:pt>
    <dgm:pt modelId="{C7FB0052-05A4-4FA5-81E0-35E8E6E67841}" type="sibTrans" cxnId="{21EC5C3E-DACC-4D6A-A0B5-1D7437A07E34}">
      <dgm:prSet/>
      <dgm:spPr/>
      <dgm:t>
        <a:bodyPr/>
        <a:lstStyle/>
        <a:p>
          <a:endParaRPr lang="en-US"/>
        </a:p>
      </dgm:t>
    </dgm:pt>
    <dgm:pt modelId="{1C1D6558-D242-4A25-9B81-421E59B9E4F5}">
      <dgm:prSet/>
      <dgm:spPr>
        <a:noFill/>
      </dgm:spPr>
      <dgm:t>
        <a:bodyPr/>
        <a:lstStyle/>
        <a:p>
          <a:endParaRPr lang="en-US"/>
        </a:p>
      </dgm:t>
    </dgm:pt>
    <dgm:pt modelId="{6880263C-D764-4F02-9065-09D978539D51}" type="parTrans" cxnId="{C27915F7-D221-420A-986D-96E3F1736D2E}">
      <dgm:prSet/>
      <dgm:spPr/>
      <dgm:t>
        <a:bodyPr/>
        <a:lstStyle/>
        <a:p>
          <a:endParaRPr lang="en-US"/>
        </a:p>
      </dgm:t>
    </dgm:pt>
    <dgm:pt modelId="{39B3B905-8EDA-4939-90D5-621EEA0186BD}" type="sibTrans" cxnId="{C27915F7-D221-420A-986D-96E3F1736D2E}">
      <dgm:prSet/>
      <dgm:spPr/>
      <dgm:t>
        <a:bodyPr/>
        <a:lstStyle/>
        <a:p>
          <a:endParaRPr lang="en-US"/>
        </a:p>
      </dgm:t>
    </dgm:pt>
    <dgm:pt modelId="{8CEB3384-95CC-4532-81A9-56FB5B9754B7}">
      <dgm:prSet/>
      <dgm:spPr>
        <a:noFill/>
      </dgm:spPr>
      <dgm:t>
        <a:bodyPr/>
        <a:lstStyle/>
        <a:p>
          <a:r>
            <a:rPr lang="en-US" smtClean="0"/>
            <a:t>Clotrimazole 2% cream 5g PV x 3 days</a:t>
          </a:r>
          <a:endParaRPr lang="en-US"/>
        </a:p>
      </dgm:t>
    </dgm:pt>
    <dgm:pt modelId="{204D033A-B554-4A99-88BB-43D71D68A4A6}" type="parTrans" cxnId="{7608D11E-24AC-472D-9D02-648F70D70B95}">
      <dgm:prSet/>
      <dgm:spPr/>
      <dgm:t>
        <a:bodyPr/>
        <a:lstStyle/>
        <a:p>
          <a:endParaRPr lang="en-US"/>
        </a:p>
      </dgm:t>
    </dgm:pt>
    <dgm:pt modelId="{2C99F905-54FA-4B74-8BA5-749F3DEBE310}" type="sibTrans" cxnId="{7608D11E-24AC-472D-9D02-648F70D70B95}">
      <dgm:prSet/>
      <dgm:spPr/>
      <dgm:t>
        <a:bodyPr/>
        <a:lstStyle/>
        <a:p>
          <a:endParaRPr lang="en-US"/>
        </a:p>
      </dgm:t>
    </dgm:pt>
    <dgm:pt modelId="{66564520-6C7B-4ABF-82B7-4F08B29F014A}">
      <dgm:prSet/>
      <dgm:spPr>
        <a:noFill/>
      </dgm:spPr>
      <dgm:t>
        <a:bodyPr/>
        <a:lstStyle/>
        <a:p>
          <a:endParaRPr lang="en-US"/>
        </a:p>
      </dgm:t>
    </dgm:pt>
    <dgm:pt modelId="{273B9EE9-3D98-4BBC-83F1-381864255E61}" type="parTrans" cxnId="{5007D6F5-6C55-40B2-9D35-94ABFDCF640C}">
      <dgm:prSet/>
      <dgm:spPr/>
      <dgm:t>
        <a:bodyPr/>
        <a:lstStyle/>
        <a:p>
          <a:endParaRPr lang="en-US"/>
        </a:p>
      </dgm:t>
    </dgm:pt>
    <dgm:pt modelId="{28C7E7AA-39E1-476D-B4EB-6653BF39CB7F}" type="sibTrans" cxnId="{5007D6F5-6C55-40B2-9D35-94ABFDCF640C}">
      <dgm:prSet/>
      <dgm:spPr/>
      <dgm:t>
        <a:bodyPr/>
        <a:lstStyle/>
        <a:p>
          <a:endParaRPr lang="en-US"/>
        </a:p>
      </dgm:t>
    </dgm:pt>
    <dgm:pt modelId="{45C20995-B79D-49C0-87C0-5F3C97C8ED20}">
      <dgm:prSet/>
      <dgm:spPr>
        <a:noFill/>
      </dgm:spPr>
      <dgm:t>
        <a:bodyPr/>
        <a:lstStyle/>
        <a:p>
          <a:r>
            <a:rPr lang="en-US" smtClean="0"/>
            <a:t>Miconazole 2% 5g PV x 7days</a:t>
          </a:r>
          <a:endParaRPr lang="en-US"/>
        </a:p>
      </dgm:t>
    </dgm:pt>
    <dgm:pt modelId="{3480505C-C268-4C44-BF4C-2F4C8566CC57}" type="parTrans" cxnId="{9EF49E98-EB17-42C0-A5C0-05228B5B8573}">
      <dgm:prSet/>
      <dgm:spPr/>
      <dgm:t>
        <a:bodyPr/>
        <a:lstStyle/>
        <a:p>
          <a:endParaRPr lang="en-US"/>
        </a:p>
      </dgm:t>
    </dgm:pt>
    <dgm:pt modelId="{5F9053C8-7623-4504-8865-E7A99C642797}" type="sibTrans" cxnId="{9EF49E98-EB17-42C0-A5C0-05228B5B8573}">
      <dgm:prSet/>
      <dgm:spPr/>
      <dgm:t>
        <a:bodyPr/>
        <a:lstStyle/>
        <a:p>
          <a:endParaRPr lang="en-US"/>
        </a:p>
      </dgm:t>
    </dgm:pt>
    <dgm:pt modelId="{325E4B4E-404E-4ED0-9258-3F679F63D0E4}">
      <dgm:prSet/>
      <dgm:spPr>
        <a:noFill/>
      </dgm:spPr>
      <dgm:t>
        <a:bodyPr/>
        <a:lstStyle/>
        <a:p>
          <a:endParaRPr lang="en-US" dirty="0"/>
        </a:p>
      </dgm:t>
    </dgm:pt>
    <dgm:pt modelId="{EEFDD375-FD5C-4523-A1BA-86E0EE823DBD}" type="parTrans" cxnId="{20F41559-8EC6-4CC1-B29F-BFF5D9FB6588}">
      <dgm:prSet/>
      <dgm:spPr/>
      <dgm:t>
        <a:bodyPr/>
        <a:lstStyle/>
        <a:p>
          <a:endParaRPr lang="en-US"/>
        </a:p>
      </dgm:t>
    </dgm:pt>
    <dgm:pt modelId="{9F43C8C4-0FAF-48D0-AB7C-8BF4C48D286A}" type="sibTrans" cxnId="{20F41559-8EC6-4CC1-B29F-BFF5D9FB6588}">
      <dgm:prSet/>
      <dgm:spPr/>
      <dgm:t>
        <a:bodyPr/>
        <a:lstStyle/>
        <a:p>
          <a:endParaRPr lang="en-US"/>
        </a:p>
      </dgm:t>
    </dgm:pt>
    <dgm:pt modelId="{94196643-1CA2-4A40-BB70-E379127B0D72}">
      <dgm:prSet/>
      <dgm:spPr>
        <a:noFill/>
      </dgm:spPr>
      <dgm:t>
        <a:bodyPr/>
        <a:lstStyle/>
        <a:p>
          <a:r>
            <a:rPr lang="en-US" smtClean="0"/>
            <a:t>Miconazole 4% cream 5g PV x 3 days</a:t>
          </a:r>
          <a:endParaRPr lang="en-US"/>
        </a:p>
      </dgm:t>
    </dgm:pt>
    <dgm:pt modelId="{A7A2E9F8-8957-42AE-98D2-BF84889E8953}" type="parTrans" cxnId="{20244200-4579-4BA9-9E8D-36E1D76FBE6F}">
      <dgm:prSet/>
      <dgm:spPr/>
      <dgm:t>
        <a:bodyPr/>
        <a:lstStyle/>
        <a:p>
          <a:endParaRPr lang="en-US"/>
        </a:p>
      </dgm:t>
    </dgm:pt>
    <dgm:pt modelId="{DAEDD430-CEA9-4E79-856E-375CA1E16346}" type="sibTrans" cxnId="{20244200-4579-4BA9-9E8D-36E1D76FBE6F}">
      <dgm:prSet/>
      <dgm:spPr/>
      <dgm:t>
        <a:bodyPr/>
        <a:lstStyle/>
        <a:p>
          <a:endParaRPr lang="en-US"/>
        </a:p>
      </dgm:t>
    </dgm:pt>
    <dgm:pt modelId="{63DD308A-C3FB-45EF-9A50-5835929B8CA6}">
      <dgm:prSet/>
      <dgm:spPr>
        <a:noFill/>
      </dgm:spPr>
      <dgm:t>
        <a:bodyPr/>
        <a:lstStyle/>
        <a:p>
          <a:endParaRPr lang="en-US"/>
        </a:p>
      </dgm:t>
    </dgm:pt>
    <dgm:pt modelId="{C41337F0-F949-4A7A-9D59-0433A283893C}" type="parTrans" cxnId="{AD52131A-3B7D-4D73-8E65-94D8DE2B3BA8}">
      <dgm:prSet/>
      <dgm:spPr/>
      <dgm:t>
        <a:bodyPr/>
        <a:lstStyle/>
        <a:p>
          <a:endParaRPr lang="en-US"/>
        </a:p>
      </dgm:t>
    </dgm:pt>
    <dgm:pt modelId="{C6CA19C3-71B7-4639-8165-E5B49A2A3171}" type="sibTrans" cxnId="{AD52131A-3B7D-4D73-8E65-94D8DE2B3BA8}">
      <dgm:prSet/>
      <dgm:spPr/>
      <dgm:t>
        <a:bodyPr/>
        <a:lstStyle/>
        <a:p>
          <a:endParaRPr lang="en-US"/>
        </a:p>
      </dgm:t>
    </dgm:pt>
    <dgm:pt modelId="{5D30532A-1F4E-4E69-9434-BE473C7CACD3}">
      <dgm:prSet/>
      <dgm:spPr>
        <a:noFill/>
      </dgm:spPr>
      <dgm:t>
        <a:bodyPr/>
        <a:lstStyle/>
        <a:p>
          <a:r>
            <a:rPr lang="en-US" smtClean="0"/>
            <a:t>Miconazole 100mg vaginal suppository, one suppository for 7 days</a:t>
          </a:r>
          <a:endParaRPr lang="en-US"/>
        </a:p>
      </dgm:t>
    </dgm:pt>
    <dgm:pt modelId="{9DD18F9E-CCC8-4920-8633-1176BE398849}" type="parTrans" cxnId="{D646810C-CC70-47AC-92DA-E6AAC3F9DA72}">
      <dgm:prSet/>
      <dgm:spPr/>
      <dgm:t>
        <a:bodyPr/>
        <a:lstStyle/>
        <a:p>
          <a:endParaRPr lang="en-US"/>
        </a:p>
      </dgm:t>
    </dgm:pt>
    <dgm:pt modelId="{51BD7286-E6B8-4B6C-BDAF-58E1EB0E3728}" type="sibTrans" cxnId="{D646810C-CC70-47AC-92DA-E6AAC3F9DA72}">
      <dgm:prSet/>
      <dgm:spPr/>
      <dgm:t>
        <a:bodyPr/>
        <a:lstStyle/>
        <a:p>
          <a:endParaRPr lang="en-US"/>
        </a:p>
      </dgm:t>
    </dgm:pt>
    <dgm:pt modelId="{AD517C7C-4E4C-4475-8612-1CD07F693F2E}">
      <dgm:prSet/>
      <dgm:spPr>
        <a:noFill/>
      </dgm:spPr>
      <dgm:t>
        <a:bodyPr/>
        <a:lstStyle/>
        <a:p>
          <a:endParaRPr lang="en-US"/>
        </a:p>
      </dgm:t>
    </dgm:pt>
    <dgm:pt modelId="{2A374565-F628-4A61-AD10-9F1DE7DE0C95}" type="parTrans" cxnId="{D4C4D2EC-98F7-429C-8D9B-F32CB5F59F99}">
      <dgm:prSet/>
      <dgm:spPr/>
      <dgm:t>
        <a:bodyPr/>
        <a:lstStyle/>
        <a:p>
          <a:endParaRPr lang="en-US"/>
        </a:p>
      </dgm:t>
    </dgm:pt>
    <dgm:pt modelId="{AE1E7C83-618B-4D65-AC76-EFA4157AC251}" type="sibTrans" cxnId="{D4C4D2EC-98F7-429C-8D9B-F32CB5F59F99}">
      <dgm:prSet/>
      <dgm:spPr/>
      <dgm:t>
        <a:bodyPr/>
        <a:lstStyle/>
        <a:p>
          <a:endParaRPr lang="en-US"/>
        </a:p>
      </dgm:t>
    </dgm:pt>
    <dgm:pt modelId="{D59F97A9-822D-47BE-8A9A-DE6AFF761FDE}">
      <dgm:prSet/>
      <dgm:spPr>
        <a:noFill/>
      </dgm:spPr>
      <dgm:t>
        <a:bodyPr/>
        <a:lstStyle/>
        <a:p>
          <a:r>
            <a:rPr lang="en-US" smtClean="0"/>
            <a:t>Miconazole 200mg vaginal suppository, one suppository for 3 days</a:t>
          </a:r>
          <a:endParaRPr lang="en-US"/>
        </a:p>
      </dgm:t>
    </dgm:pt>
    <dgm:pt modelId="{E4C31A7B-E5B5-4872-8F8F-15939B24C265}" type="parTrans" cxnId="{21A5B551-1A56-4D70-9631-35FE16DDE70D}">
      <dgm:prSet/>
      <dgm:spPr/>
      <dgm:t>
        <a:bodyPr/>
        <a:lstStyle/>
        <a:p>
          <a:endParaRPr lang="en-US"/>
        </a:p>
      </dgm:t>
    </dgm:pt>
    <dgm:pt modelId="{E4761595-CF83-40CF-ACED-6CEAC23CEBB1}" type="sibTrans" cxnId="{21A5B551-1A56-4D70-9631-35FE16DDE70D}">
      <dgm:prSet/>
      <dgm:spPr/>
      <dgm:t>
        <a:bodyPr/>
        <a:lstStyle/>
        <a:p>
          <a:endParaRPr lang="en-US"/>
        </a:p>
      </dgm:t>
    </dgm:pt>
    <dgm:pt modelId="{58FD43C0-78C2-4875-BD24-D7F0311228FB}">
      <dgm:prSet/>
      <dgm:spPr>
        <a:noFill/>
      </dgm:spPr>
      <dgm:t>
        <a:bodyPr/>
        <a:lstStyle/>
        <a:p>
          <a:endParaRPr lang="en-US"/>
        </a:p>
      </dgm:t>
    </dgm:pt>
    <dgm:pt modelId="{35616DD7-3DB3-4619-AA40-F34305A3C4B8}" type="parTrans" cxnId="{65200F32-382B-4E17-9077-4539C858127D}">
      <dgm:prSet/>
      <dgm:spPr/>
      <dgm:t>
        <a:bodyPr/>
        <a:lstStyle/>
        <a:p>
          <a:endParaRPr lang="en-US"/>
        </a:p>
      </dgm:t>
    </dgm:pt>
    <dgm:pt modelId="{C1BE74E3-4E19-40DF-9204-33B07B36F465}" type="sibTrans" cxnId="{65200F32-382B-4E17-9077-4539C858127D}">
      <dgm:prSet/>
      <dgm:spPr/>
      <dgm:t>
        <a:bodyPr/>
        <a:lstStyle/>
        <a:p>
          <a:endParaRPr lang="en-US"/>
        </a:p>
      </dgm:t>
    </dgm:pt>
    <dgm:pt modelId="{D924E440-8C78-437E-A599-1461BAAE54B9}">
      <dgm:prSet/>
      <dgm:spPr>
        <a:noFill/>
      </dgm:spPr>
      <dgm:t>
        <a:bodyPr/>
        <a:lstStyle/>
        <a:p>
          <a:r>
            <a:rPr lang="en-US" smtClean="0"/>
            <a:t>Miconazole 1200mg vaginal suppository, one suppository for 1 days</a:t>
          </a:r>
          <a:endParaRPr lang="en-US"/>
        </a:p>
      </dgm:t>
    </dgm:pt>
    <dgm:pt modelId="{982CC21D-4933-44F8-BB51-536DB1E10F90}" type="parTrans" cxnId="{28B1C255-DB0C-4104-9333-8B9A5C295F79}">
      <dgm:prSet/>
      <dgm:spPr/>
      <dgm:t>
        <a:bodyPr/>
        <a:lstStyle/>
        <a:p>
          <a:endParaRPr lang="en-US"/>
        </a:p>
      </dgm:t>
    </dgm:pt>
    <dgm:pt modelId="{61C633DE-3883-45C9-A293-F3ECDE0C6DDE}" type="sibTrans" cxnId="{28B1C255-DB0C-4104-9333-8B9A5C295F79}">
      <dgm:prSet/>
      <dgm:spPr/>
      <dgm:t>
        <a:bodyPr/>
        <a:lstStyle/>
        <a:p>
          <a:endParaRPr lang="en-US"/>
        </a:p>
      </dgm:t>
    </dgm:pt>
    <dgm:pt modelId="{4CB7CFFA-D182-4250-9158-D7B0A64F35D7}">
      <dgm:prSet/>
      <dgm:spPr>
        <a:noFill/>
      </dgm:spPr>
      <dgm:t>
        <a:bodyPr/>
        <a:lstStyle/>
        <a:p>
          <a:endParaRPr lang="en-US"/>
        </a:p>
      </dgm:t>
    </dgm:pt>
    <dgm:pt modelId="{864A4453-C3D4-44F7-8755-7BE066ADD159}" type="parTrans" cxnId="{09FB5477-76F8-46D3-93D7-FCC4220738AD}">
      <dgm:prSet/>
      <dgm:spPr/>
      <dgm:t>
        <a:bodyPr/>
        <a:lstStyle/>
        <a:p>
          <a:endParaRPr lang="en-US"/>
        </a:p>
      </dgm:t>
    </dgm:pt>
    <dgm:pt modelId="{913B07B4-8895-41D2-B4B6-CFDF664251AC}" type="sibTrans" cxnId="{09FB5477-76F8-46D3-93D7-FCC4220738AD}">
      <dgm:prSet/>
      <dgm:spPr/>
      <dgm:t>
        <a:bodyPr/>
        <a:lstStyle/>
        <a:p>
          <a:endParaRPr lang="en-US"/>
        </a:p>
      </dgm:t>
    </dgm:pt>
    <dgm:pt modelId="{BD32D410-FB3E-43D5-BEA7-9D08A30AEDF7}">
      <dgm:prSet/>
      <dgm:spPr>
        <a:noFill/>
      </dgm:spPr>
      <dgm:t>
        <a:bodyPr/>
        <a:lstStyle/>
        <a:p>
          <a:r>
            <a:rPr lang="en-US" dirty="0" err="1" smtClean="0"/>
            <a:t>Tioconazole</a:t>
          </a:r>
          <a:r>
            <a:rPr lang="en-US" dirty="0" smtClean="0"/>
            <a:t> 6.5% ointment 5g PV in a single application</a:t>
          </a:r>
          <a:endParaRPr lang="en-US" dirty="0"/>
        </a:p>
      </dgm:t>
    </dgm:pt>
    <dgm:pt modelId="{C7DBBD0F-3088-42A9-8F47-FFBB516DA7D4}" type="parTrans" cxnId="{7D53CEAA-8407-4067-8968-E2915A4837A4}">
      <dgm:prSet/>
      <dgm:spPr/>
      <dgm:t>
        <a:bodyPr/>
        <a:lstStyle/>
        <a:p>
          <a:endParaRPr lang="en-US"/>
        </a:p>
      </dgm:t>
    </dgm:pt>
    <dgm:pt modelId="{BD173FD0-469A-4361-B2AB-67F5D3CC38CB}" type="sibTrans" cxnId="{7D53CEAA-8407-4067-8968-E2915A4837A4}">
      <dgm:prSet/>
      <dgm:spPr/>
      <dgm:t>
        <a:bodyPr/>
        <a:lstStyle/>
        <a:p>
          <a:endParaRPr lang="en-US"/>
        </a:p>
      </dgm:t>
    </dgm:pt>
    <dgm:pt modelId="{0A8BD3E8-B7C0-487B-945F-E45989BEF3B6}">
      <dgm:prSet/>
      <dgm:spPr>
        <a:noFill/>
      </dgm:spPr>
      <dgm:t>
        <a:bodyPr/>
        <a:lstStyle/>
        <a:p>
          <a:endParaRPr lang="en-US"/>
        </a:p>
      </dgm:t>
    </dgm:pt>
    <dgm:pt modelId="{B86B8846-795B-4C16-B128-D812E8010BE6}" type="parTrans" cxnId="{27008CA4-C3C3-46F2-BF78-62A020E5622B}">
      <dgm:prSet/>
      <dgm:spPr/>
      <dgm:t>
        <a:bodyPr/>
        <a:lstStyle/>
        <a:p>
          <a:endParaRPr lang="en-US"/>
        </a:p>
      </dgm:t>
    </dgm:pt>
    <dgm:pt modelId="{04433333-875C-41C3-85D1-2B20E4612DD7}" type="sibTrans" cxnId="{27008CA4-C3C3-46F2-BF78-62A020E5622B}">
      <dgm:prSet/>
      <dgm:spPr/>
      <dgm:t>
        <a:bodyPr/>
        <a:lstStyle/>
        <a:p>
          <a:endParaRPr lang="en-US"/>
        </a:p>
      </dgm:t>
    </dgm:pt>
    <dgm:pt modelId="{9ADB9952-C456-46BC-A084-D510C22227E7}">
      <dgm:prSet/>
      <dgm:spPr>
        <a:noFill/>
      </dgm:spPr>
      <dgm:t>
        <a:bodyPr/>
        <a:lstStyle/>
        <a:p>
          <a:r>
            <a:rPr lang="en-US" smtClean="0"/>
            <a:t>Nystatin 100,000- unit vaginal tablet, one tablet for 14 days</a:t>
          </a:r>
          <a:endParaRPr lang="en-US"/>
        </a:p>
      </dgm:t>
    </dgm:pt>
    <dgm:pt modelId="{B1DCFE88-3B80-4BD8-AE3B-CDF92B88E2E4}" type="parTrans" cxnId="{7D1DAD9D-A619-4F99-A163-587B33D86CDE}">
      <dgm:prSet/>
      <dgm:spPr/>
      <dgm:t>
        <a:bodyPr/>
        <a:lstStyle/>
        <a:p>
          <a:endParaRPr lang="en-US"/>
        </a:p>
      </dgm:t>
    </dgm:pt>
    <dgm:pt modelId="{733BD4BB-A578-4938-B4BB-B84A6548EF0A}" type="sibTrans" cxnId="{7D1DAD9D-A619-4F99-A163-587B33D86CDE}">
      <dgm:prSet/>
      <dgm:spPr/>
      <dgm:t>
        <a:bodyPr/>
        <a:lstStyle/>
        <a:p>
          <a:endParaRPr lang="en-US"/>
        </a:p>
      </dgm:t>
    </dgm:pt>
    <dgm:pt modelId="{FE9105C7-6AB7-45C3-8069-AD7A247CBC42}">
      <dgm:prSet/>
      <dgm:spPr>
        <a:noFill/>
      </dgm:spPr>
      <dgm:t>
        <a:bodyPr/>
        <a:lstStyle/>
        <a:p>
          <a:endParaRPr lang="en-US"/>
        </a:p>
      </dgm:t>
    </dgm:pt>
    <dgm:pt modelId="{52A52A44-E8A6-4E55-8054-923D5DC010CD}" type="parTrans" cxnId="{182FB39F-4329-4FAD-B3C0-FE286CB30BA1}">
      <dgm:prSet/>
      <dgm:spPr/>
      <dgm:t>
        <a:bodyPr/>
        <a:lstStyle/>
        <a:p>
          <a:endParaRPr lang="en-US"/>
        </a:p>
      </dgm:t>
    </dgm:pt>
    <dgm:pt modelId="{CEF3E736-EF03-4ECB-BEBF-37D72E564C0A}" type="sibTrans" cxnId="{182FB39F-4329-4FAD-B3C0-FE286CB30BA1}">
      <dgm:prSet/>
      <dgm:spPr/>
      <dgm:t>
        <a:bodyPr/>
        <a:lstStyle/>
        <a:p>
          <a:endParaRPr lang="en-US"/>
        </a:p>
      </dgm:t>
    </dgm:pt>
    <dgm:pt modelId="{E472A1C3-7861-4E4C-AA79-0DDC396E79C7}">
      <dgm:prSet/>
      <dgm:spPr>
        <a:noFill/>
      </dgm:spPr>
      <dgm:t>
        <a:bodyPr/>
        <a:lstStyle/>
        <a:p>
          <a:r>
            <a:rPr lang="en-US" smtClean="0"/>
            <a:t>Terconazole 0.4% 5g PV x 7 days</a:t>
          </a:r>
          <a:endParaRPr lang="en-US"/>
        </a:p>
      </dgm:t>
    </dgm:pt>
    <dgm:pt modelId="{3F46E19C-22F7-483E-8549-4F603D47217A}" type="parTrans" cxnId="{3E261911-0479-44FE-912F-EB6BA503F253}">
      <dgm:prSet/>
      <dgm:spPr/>
      <dgm:t>
        <a:bodyPr/>
        <a:lstStyle/>
        <a:p>
          <a:endParaRPr lang="en-US"/>
        </a:p>
      </dgm:t>
    </dgm:pt>
    <dgm:pt modelId="{C5273106-37AA-4E9A-93C0-1480718D56B7}" type="sibTrans" cxnId="{3E261911-0479-44FE-912F-EB6BA503F253}">
      <dgm:prSet/>
      <dgm:spPr/>
      <dgm:t>
        <a:bodyPr/>
        <a:lstStyle/>
        <a:p>
          <a:endParaRPr lang="en-US"/>
        </a:p>
      </dgm:t>
    </dgm:pt>
    <dgm:pt modelId="{4110452C-552D-4A75-A583-DE9DF547E8E9}">
      <dgm:prSet/>
      <dgm:spPr>
        <a:noFill/>
      </dgm:spPr>
      <dgm:t>
        <a:bodyPr/>
        <a:lstStyle/>
        <a:p>
          <a:endParaRPr lang="en-US" dirty="0"/>
        </a:p>
      </dgm:t>
    </dgm:pt>
    <dgm:pt modelId="{6C43E622-3184-4B0B-AC7C-A43AB47F7FB1}" type="parTrans" cxnId="{43A01550-E895-4243-ACF3-E0C9DC380979}">
      <dgm:prSet/>
      <dgm:spPr/>
      <dgm:t>
        <a:bodyPr/>
        <a:lstStyle/>
        <a:p>
          <a:endParaRPr lang="en-US"/>
        </a:p>
      </dgm:t>
    </dgm:pt>
    <dgm:pt modelId="{807E636F-18A4-46F5-A4A6-CB4F92226265}" type="sibTrans" cxnId="{43A01550-E895-4243-ACF3-E0C9DC380979}">
      <dgm:prSet/>
      <dgm:spPr/>
      <dgm:t>
        <a:bodyPr/>
        <a:lstStyle/>
        <a:p>
          <a:endParaRPr lang="en-US"/>
        </a:p>
      </dgm:t>
    </dgm:pt>
    <dgm:pt modelId="{B8EBC8CB-FB99-48FD-A005-C66A7FD534E3}">
      <dgm:prSet/>
      <dgm:spPr>
        <a:noFill/>
      </dgm:spPr>
      <dgm:t>
        <a:bodyPr/>
        <a:lstStyle/>
        <a:p>
          <a:r>
            <a:rPr lang="en-US" dirty="0" err="1" smtClean="0"/>
            <a:t>Terconazole</a:t>
          </a:r>
          <a:r>
            <a:rPr lang="en-US" dirty="0" smtClean="0"/>
            <a:t> 0.8% cream 5g PV x 3days</a:t>
          </a:r>
          <a:endParaRPr lang="en-US" dirty="0"/>
        </a:p>
      </dgm:t>
    </dgm:pt>
    <dgm:pt modelId="{D5F71498-2E10-4F37-B0E9-CD791547CCF1}" type="parTrans" cxnId="{CACEC304-5690-40FE-95F4-B0193409473C}">
      <dgm:prSet/>
      <dgm:spPr/>
      <dgm:t>
        <a:bodyPr/>
        <a:lstStyle/>
        <a:p>
          <a:endParaRPr lang="en-US"/>
        </a:p>
      </dgm:t>
    </dgm:pt>
    <dgm:pt modelId="{CE25D6FF-3B95-436A-AC4B-E19199445BA4}" type="sibTrans" cxnId="{CACEC304-5690-40FE-95F4-B0193409473C}">
      <dgm:prSet/>
      <dgm:spPr/>
      <dgm:t>
        <a:bodyPr/>
        <a:lstStyle/>
        <a:p>
          <a:endParaRPr lang="en-US"/>
        </a:p>
      </dgm:t>
    </dgm:pt>
    <dgm:pt modelId="{C425E482-E9F1-4EE8-876B-D2AFF3AB43F3}">
      <dgm:prSet/>
      <dgm:spPr>
        <a:noFill/>
      </dgm:spPr>
      <dgm:t>
        <a:bodyPr/>
        <a:lstStyle/>
        <a:p>
          <a:endParaRPr lang="en-US"/>
        </a:p>
      </dgm:t>
    </dgm:pt>
    <dgm:pt modelId="{EAAB01D8-A22E-44C3-ABC6-18DF43DA98F1}" type="parTrans" cxnId="{66B98B7E-72C2-4F37-96E8-B9C679950F27}">
      <dgm:prSet/>
      <dgm:spPr/>
      <dgm:t>
        <a:bodyPr/>
        <a:lstStyle/>
        <a:p>
          <a:endParaRPr lang="en-US"/>
        </a:p>
      </dgm:t>
    </dgm:pt>
    <dgm:pt modelId="{F83AE088-5D35-49DE-8AA9-BD53E996C7C8}" type="sibTrans" cxnId="{66B98B7E-72C2-4F37-96E8-B9C679950F27}">
      <dgm:prSet/>
      <dgm:spPr/>
      <dgm:t>
        <a:bodyPr/>
        <a:lstStyle/>
        <a:p>
          <a:endParaRPr lang="en-US"/>
        </a:p>
      </dgm:t>
    </dgm:pt>
    <dgm:pt modelId="{6D3E7EB4-312D-40BF-B5AB-F6477A2773FE}">
      <dgm:prSet/>
      <dgm:spPr>
        <a:noFill/>
      </dgm:spPr>
      <dgm:t>
        <a:bodyPr/>
        <a:lstStyle/>
        <a:p>
          <a:r>
            <a:rPr lang="en-US" dirty="0" err="1" smtClean="0"/>
            <a:t>Terconazole</a:t>
          </a:r>
          <a:r>
            <a:rPr lang="en-US" dirty="0" smtClean="0"/>
            <a:t> 80mg vaginal suppository, one suppository for 3 days</a:t>
          </a:r>
          <a:endParaRPr lang="en-US" dirty="0"/>
        </a:p>
      </dgm:t>
    </dgm:pt>
    <dgm:pt modelId="{1F4E88CC-ECB0-46A3-8334-C173A320DCB3}" type="parTrans" cxnId="{2D428DC9-75FF-47E5-9FA7-57C798DA2AC1}">
      <dgm:prSet/>
      <dgm:spPr/>
      <dgm:t>
        <a:bodyPr/>
        <a:lstStyle/>
        <a:p>
          <a:endParaRPr lang="en-US"/>
        </a:p>
      </dgm:t>
    </dgm:pt>
    <dgm:pt modelId="{38A87661-C5A9-4C6E-A6A1-958743CDA846}" type="sibTrans" cxnId="{2D428DC9-75FF-47E5-9FA7-57C798DA2AC1}">
      <dgm:prSet/>
      <dgm:spPr/>
      <dgm:t>
        <a:bodyPr/>
        <a:lstStyle/>
        <a:p>
          <a:endParaRPr lang="en-US"/>
        </a:p>
      </dgm:t>
    </dgm:pt>
    <dgm:pt modelId="{53139AF6-A2EA-4FD5-BF6B-09A336DDDFFD}" type="pres">
      <dgm:prSet presAssocID="{3647670E-F4A8-4DD3-89A1-A03080BAAAD3}" presName="Name0" presStyleCnt="0">
        <dgm:presLayoutVars>
          <dgm:dir/>
          <dgm:animLvl val="lvl"/>
          <dgm:resizeHandles val="exact"/>
        </dgm:presLayoutVars>
      </dgm:prSet>
      <dgm:spPr/>
      <dgm:t>
        <a:bodyPr/>
        <a:lstStyle/>
        <a:p>
          <a:endParaRPr lang="en-US"/>
        </a:p>
      </dgm:t>
    </dgm:pt>
    <dgm:pt modelId="{537580E4-F84C-4EC8-9564-DFF801CA4131}" type="pres">
      <dgm:prSet presAssocID="{AEEC3A9A-5F6E-4945-BA75-DF532528C2B2}" presName="composite" presStyleCnt="0"/>
      <dgm:spPr/>
    </dgm:pt>
    <dgm:pt modelId="{9E5E73B5-46AA-45D5-81E5-A29FD1FF7F13}" type="pres">
      <dgm:prSet presAssocID="{AEEC3A9A-5F6E-4945-BA75-DF532528C2B2}" presName="parTx" presStyleLbl="alignNode1" presStyleIdx="0" presStyleCnt="2" custLinFactNeighborX="-1" custLinFactNeighborY="-5147">
        <dgm:presLayoutVars>
          <dgm:chMax val="0"/>
          <dgm:chPref val="0"/>
          <dgm:bulletEnabled val="1"/>
        </dgm:presLayoutVars>
      </dgm:prSet>
      <dgm:spPr/>
      <dgm:t>
        <a:bodyPr/>
        <a:lstStyle/>
        <a:p>
          <a:endParaRPr lang="en-US"/>
        </a:p>
      </dgm:t>
    </dgm:pt>
    <dgm:pt modelId="{307190A7-D79F-4B27-B2C4-2D77BC671132}" type="pres">
      <dgm:prSet presAssocID="{AEEC3A9A-5F6E-4945-BA75-DF532528C2B2}" presName="desTx" presStyleLbl="alignAccFollowNode1" presStyleIdx="0" presStyleCnt="2">
        <dgm:presLayoutVars>
          <dgm:bulletEnabled val="1"/>
        </dgm:presLayoutVars>
      </dgm:prSet>
      <dgm:spPr/>
      <dgm:t>
        <a:bodyPr/>
        <a:lstStyle/>
        <a:p>
          <a:endParaRPr lang="en-US"/>
        </a:p>
      </dgm:t>
    </dgm:pt>
    <dgm:pt modelId="{59001A70-8223-4379-8014-17F8D8371758}" type="pres">
      <dgm:prSet presAssocID="{6606058E-64C8-4C5D-BB24-A6B76B5D1382}" presName="space" presStyleCnt="0"/>
      <dgm:spPr/>
    </dgm:pt>
    <dgm:pt modelId="{B80621FF-7175-49C0-97C4-07ACBCE21F89}" type="pres">
      <dgm:prSet presAssocID="{2FF80299-F5F5-4029-87B5-C2D1921D7F15}" presName="composite" presStyleCnt="0"/>
      <dgm:spPr/>
    </dgm:pt>
    <dgm:pt modelId="{9ECD4B34-A3CD-41AC-888C-D0F8D5DE361D}" type="pres">
      <dgm:prSet presAssocID="{2FF80299-F5F5-4029-87B5-C2D1921D7F15}" presName="parTx" presStyleLbl="alignNode1" presStyleIdx="1" presStyleCnt="2">
        <dgm:presLayoutVars>
          <dgm:chMax val="0"/>
          <dgm:chPref val="0"/>
          <dgm:bulletEnabled val="1"/>
        </dgm:presLayoutVars>
      </dgm:prSet>
      <dgm:spPr/>
      <dgm:t>
        <a:bodyPr/>
        <a:lstStyle/>
        <a:p>
          <a:endParaRPr lang="en-US"/>
        </a:p>
      </dgm:t>
    </dgm:pt>
    <dgm:pt modelId="{3FC2A473-A296-4F87-9001-C08CC3B245BB}" type="pres">
      <dgm:prSet presAssocID="{2FF80299-F5F5-4029-87B5-C2D1921D7F15}" presName="desTx" presStyleLbl="alignAccFollowNode1" presStyleIdx="1" presStyleCnt="2">
        <dgm:presLayoutVars>
          <dgm:bulletEnabled val="1"/>
        </dgm:presLayoutVars>
      </dgm:prSet>
      <dgm:spPr/>
      <dgm:t>
        <a:bodyPr/>
        <a:lstStyle/>
        <a:p>
          <a:endParaRPr lang="en-US"/>
        </a:p>
      </dgm:t>
    </dgm:pt>
  </dgm:ptLst>
  <dgm:cxnLst>
    <dgm:cxn modelId="{F406E22A-CDF4-4A9F-85DC-924F3F02F13F}" type="presOf" srcId="{8CEB3384-95CC-4532-81A9-56FB5B9754B7}" destId="{307190A7-D79F-4B27-B2C4-2D77BC671132}" srcOrd="0" destOrd="4" presId="urn:microsoft.com/office/officeart/2005/8/layout/hList1"/>
    <dgm:cxn modelId="{E24D113F-31E5-4E0F-816A-EDB4F0B5E9C3}" type="presOf" srcId="{66564520-6C7B-4ABF-82B7-4F08B29F014A}" destId="{307190A7-D79F-4B27-B2C4-2D77BC671132}" srcOrd="0" destOrd="5" presId="urn:microsoft.com/office/officeart/2005/8/layout/hList1"/>
    <dgm:cxn modelId="{D646810C-CC70-47AC-92DA-E6AAC3F9DA72}" srcId="{AEEC3A9A-5F6E-4945-BA75-DF532528C2B2}" destId="{5D30532A-1F4E-4E69-9434-BE473C7CACD3}" srcOrd="10" destOrd="0" parTransId="{9DD18F9E-CCC8-4920-8633-1176BE398849}" sibTransId="{51BD7286-E6B8-4B6C-BDAF-58E1EB0E3728}"/>
    <dgm:cxn modelId="{92A0061E-FEA0-45BB-AC51-708CD384B903}" srcId="{AEEC3A9A-5F6E-4945-BA75-DF532528C2B2}" destId="{81CF0AFC-EEEE-480A-B296-A0A7F73E0FB6}" srcOrd="1" destOrd="0" parTransId="{A3E03625-D9B5-437D-8949-2E55FB8922EE}" sibTransId="{FEBFD2AD-05F8-4DA8-8967-FC5A8804CB7A}"/>
    <dgm:cxn modelId="{473DE8D6-9C2C-4529-A155-957C17CAC47F}" srcId="{3647670E-F4A8-4DD3-89A1-A03080BAAAD3}" destId="{AEEC3A9A-5F6E-4945-BA75-DF532528C2B2}" srcOrd="0" destOrd="0" parTransId="{EEEF4876-6BBF-46E2-BF00-343EEB67C66B}" sibTransId="{6606058E-64C8-4C5D-BB24-A6B76B5D1382}"/>
    <dgm:cxn modelId="{66B98B7E-72C2-4F37-96E8-B9C679950F27}" srcId="{2FF80299-F5F5-4029-87B5-C2D1921D7F15}" destId="{C425E482-E9F1-4EE8-876B-D2AFF3AB43F3}" srcOrd="7" destOrd="0" parTransId="{EAAB01D8-A22E-44C3-ABC6-18DF43DA98F1}" sibTransId="{F83AE088-5D35-49DE-8AA9-BD53E996C7C8}"/>
    <dgm:cxn modelId="{E33B526E-4080-4F9C-BD7F-A35DC82853BB}" type="presOf" srcId="{63DD308A-C3FB-45EF-9A50-5835929B8CA6}" destId="{307190A7-D79F-4B27-B2C4-2D77BC671132}" srcOrd="0" destOrd="9" presId="urn:microsoft.com/office/officeart/2005/8/layout/hList1"/>
    <dgm:cxn modelId="{30A545E1-5084-47E3-970D-5850D84F89DA}" type="presOf" srcId="{3EB660D0-22A0-4E29-A218-DCE667DE8689}" destId="{307190A7-D79F-4B27-B2C4-2D77BC671132}" srcOrd="0" destOrd="2" presId="urn:microsoft.com/office/officeart/2005/8/layout/hList1"/>
    <dgm:cxn modelId="{A06D5C4F-EAD5-4933-8D82-D70F6F278832}" type="presOf" srcId="{3647670E-F4A8-4DD3-89A1-A03080BAAAD3}" destId="{53139AF6-A2EA-4FD5-BF6B-09A336DDDFFD}" srcOrd="0" destOrd="0" presId="urn:microsoft.com/office/officeart/2005/8/layout/hList1"/>
    <dgm:cxn modelId="{48BF5273-FF20-49CF-B897-88121126195F}" type="presOf" srcId="{BD32D410-FB3E-43D5-BEA7-9D08A30AEDF7}" destId="{307190A7-D79F-4B27-B2C4-2D77BC671132}" srcOrd="0" destOrd="16" presId="urn:microsoft.com/office/officeart/2005/8/layout/hList1"/>
    <dgm:cxn modelId="{0A2761B9-1A43-4256-AB80-55A8A7F2FD54}" srcId="{2FF80299-F5F5-4029-87B5-C2D1921D7F15}" destId="{44122FB6-7FBB-4BA3-BE00-554D374D5166}" srcOrd="0" destOrd="0" parTransId="{A4733525-D04D-4EFF-8A50-87067760319A}" sibTransId="{3421CD76-60F0-4644-9DB7-C09BD8F03409}"/>
    <dgm:cxn modelId="{9EF49E98-EB17-42C0-A5C0-05228B5B8573}" srcId="{AEEC3A9A-5F6E-4945-BA75-DF532528C2B2}" destId="{45C20995-B79D-49C0-87C0-5F3C97C8ED20}" srcOrd="6" destOrd="0" parTransId="{3480505C-C268-4C44-BF4C-2F4C8566CC57}" sibTransId="{5F9053C8-7623-4504-8865-E7A99C642797}"/>
    <dgm:cxn modelId="{182FB39F-4329-4FAD-B3C0-FE286CB30BA1}" srcId="{2FF80299-F5F5-4029-87B5-C2D1921D7F15}" destId="{FE9105C7-6AB7-45C3-8069-AD7A247CBC42}" srcOrd="3" destOrd="0" parTransId="{52A52A44-E8A6-4E55-8054-923D5DC010CD}" sibTransId="{CEF3E736-EF03-4ECB-BEBF-37D72E564C0A}"/>
    <dgm:cxn modelId="{9500745D-6C01-4525-8CF4-629BF3A19345}" type="presOf" srcId="{9ADB9952-C456-46BC-A084-D510C22227E7}" destId="{3FC2A473-A296-4F87-9001-C08CC3B245BB}" srcOrd="0" destOrd="2" presId="urn:microsoft.com/office/officeart/2005/8/layout/hList1"/>
    <dgm:cxn modelId="{7D1DAD9D-A619-4F99-A163-587B33D86CDE}" srcId="{2FF80299-F5F5-4029-87B5-C2D1921D7F15}" destId="{9ADB9952-C456-46BC-A084-D510C22227E7}" srcOrd="2" destOrd="0" parTransId="{B1DCFE88-3B80-4BD8-AE3B-CDF92B88E2E4}" sibTransId="{733BD4BB-A578-4938-B4BB-B84A6548EF0A}"/>
    <dgm:cxn modelId="{43A01550-E895-4243-ACF3-E0C9DC380979}" srcId="{2FF80299-F5F5-4029-87B5-C2D1921D7F15}" destId="{4110452C-552D-4A75-A583-DE9DF547E8E9}" srcOrd="5" destOrd="0" parTransId="{6C43E622-3184-4B0B-AC7C-A43AB47F7FB1}" sibTransId="{807E636F-18A4-46F5-A4A6-CB4F92226265}"/>
    <dgm:cxn modelId="{75D38A5A-046D-43B5-87D3-2836E308AAC0}" type="presOf" srcId="{AEEC3A9A-5F6E-4945-BA75-DF532528C2B2}" destId="{9E5E73B5-46AA-45D5-81E5-A29FD1FF7F13}" srcOrd="0" destOrd="0" presId="urn:microsoft.com/office/officeart/2005/8/layout/hList1"/>
    <dgm:cxn modelId="{77D8BDFF-93F5-44CC-952C-8E4C51D95276}" type="presOf" srcId="{FE9105C7-6AB7-45C3-8069-AD7A247CBC42}" destId="{3FC2A473-A296-4F87-9001-C08CC3B245BB}" srcOrd="0" destOrd="3" presId="urn:microsoft.com/office/officeart/2005/8/layout/hList1"/>
    <dgm:cxn modelId="{20F41559-8EC6-4CC1-B29F-BFF5D9FB6588}" srcId="{AEEC3A9A-5F6E-4945-BA75-DF532528C2B2}" destId="{325E4B4E-404E-4ED0-9258-3F679F63D0E4}" srcOrd="7" destOrd="0" parTransId="{EEFDD375-FD5C-4523-A1BA-86E0EE823DBD}" sibTransId="{9F43C8C4-0FAF-48D0-AB7C-8BF4C48D286A}"/>
    <dgm:cxn modelId="{124FF095-558E-466D-8DAD-67C6D5DCDC83}" type="presOf" srcId="{94196643-1CA2-4A40-BB70-E379127B0D72}" destId="{307190A7-D79F-4B27-B2C4-2D77BC671132}" srcOrd="0" destOrd="8" presId="urn:microsoft.com/office/officeart/2005/8/layout/hList1"/>
    <dgm:cxn modelId="{13EA78AB-5444-4396-881F-71CC6EB153DC}" type="presOf" srcId="{45C20995-B79D-49C0-87C0-5F3C97C8ED20}" destId="{307190A7-D79F-4B27-B2C4-2D77BC671132}" srcOrd="0" destOrd="6" presId="urn:microsoft.com/office/officeart/2005/8/layout/hList1"/>
    <dgm:cxn modelId="{36EA6D6A-CA6E-426A-8FDA-8AC5523B48EA}" type="presOf" srcId="{2FF80299-F5F5-4029-87B5-C2D1921D7F15}" destId="{9ECD4B34-A3CD-41AC-888C-D0F8D5DE361D}" srcOrd="0" destOrd="0" presId="urn:microsoft.com/office/officeart/2005/8/layout/hList1"/>
    <dgm:cxn modelId="{09FB5477-76F8-46D3-93D7-FCC4220738AD}" srcId="{AEEC3A9A-5F6E-4945-BA75-DF532528C2B2}" destId="{4CB7CFFA-D182-4250-9158-D7B0A64F35D7}" srcOrd="15" destOrd="0" parTransId="{864A4453-C3D4-44F7-8755-7BE066ADD159}" sibTransId="{913B07B4-8895-41D2-B4B6-CFDF664251AC}"/>
    <dgm:cxn modelId="{21EC5C3E-DACC-4D6A-A0B5-1D7437A07E34}" srcId="{AEEC3A9A-5F6E-4945-BA75-DF532528C2B2}" destId="{3EB660D0-22A0-4E29-A218-DCE667DE8689}" srcOrd="2" destOrd="0" parTransId="{EB5911DB-56A1-49AD-8F34-AADCED9AB7CE}" sibTransId="{C7FB0052-05A4-4FA5-81E0-35E8E6E67841}"/>
    <dgm:cxn modelId="{75D0C612-7BED-4C3C-AE1E-D3530A3D76E7}" srcId="{3647670E-F4A8-4DD3-89A1-A03080BAAAD3}" destId="{2FF80299-F5F5-4029-87B5-C2D1921D7F15}" srcOrd="1" destOrd="0" parTransId="{EDFF1145-E405-4506-ACF4-49C2DC0D06AF}" sibTransId="{03C46C79-B3DB-4F99-820A-7943B6547B4F}"/>
    <dgm:cxn modelId="{307EF2AE-803C-4400-9C7B-98194F5AE56D}" type="presOf" srcId="{D924E440-8C78-437E-A599-1461BAAE54B9}" destId="{307190A7-D79F-4B27-B2C4-2D77BC671132}" srcOrd="0" destOrd="14" presId="urn:microsoft.com/office/officeart/2005/8/layout/hList1"/>
    <dgm:cxn modelId="{606BADCA-D8FF-4A78-9A73-E1DBF638621F}" srcId="{AEEC3A9A-5F6E-4945-BA75-DF532528C2B2}" destId="{D2BD1605-8E84-4C88-95A7-EBFBE9664C4A}" srcOrd="0" destOrd="0" parTransId="{761B302D-2D24-4A99-B7E9-67CB30253AE1}" sibTransId="{DD4B8526-068F-4BA4-89EE-FB96C95C9D89}"/>
    <dgm:cxn modelId="{48DA209B-F87E-499E-9485-6045B0303236}" type="presOf" srcId="{58FD43C0-78C2-4875-BD24-D7F0311228FB}" destId="{307190A7-D79F-4B27-B2C4-2D77BC671132}" srcOrd="0" destOrd="13" presId="urn:microsoft.com/office/officeart/2005/8/layout/hList1"/>
    <dgm:cxn modelId="{20244200-4579-4BA9-9E8D-36E1D76FBE6F}" srcId="{AEEC3A9A-5F6E-4945-BA75-DF532528C2B2}" destId="{94196643-1CA2-4A40-BB70-E379127B0D72}" srcOrd="8" destOrd="0" parTransId="{A7A2E9F8-8957-42AE-98D2-BF84889E8953}" sibTransId="{DAEDD430-CEA9-4E79-856E-375CA1E16346}"/>
    <dgm:cxn modelId="{3E261911-0479-44FE-912F-EB6BA503F253}" srcId="{2FF80299-F5F5-4029-87B5-C2D1921D7F15}" destId="{E472A1C3-7861-4E4C-AA79-0DDC396E79C7}" srcOrd="4" destOrd="0" parTransId="{3F46E19C-22F7-483E-8549-4F603D47217A}" sibTransId="{C5273106-37AA-4E9A-93C0-1480718D56B7}"/>
    <dgm:cxn modelId="{65200F32-382B-4E17-9077-4539C858127D}" srcId="{AEEC3A9A-5F6E-4945-BA75-DF532528C2B2}" destId="{58FD43C0-78C2-4875-BD24-D7F0311228FB}" srcOrd="13" destOrd="0" parTransId="{35616DD7-3DB3-4619-AA40-F34305A3C4B8}" sibTransId="{C1BE74E3-4E19-40DF-9204-33B07B36F465}"/>
    <dgm:cxn modelId="{F1B8E86B-FCA7-4004-B78E-2A46525A8E9B}" type="presOf" srcId="{81CF0AFC-EEEE-480A-B296-A0A7F73E0FB6}" destId="{307190A7-D79F-4B27-B2C4-2D77BC671132}" srcOrd="0" destOrd="1" presId="urn:microsoft.com/office/officeart/2005/8/layout/hList1"/>
    <dgm:cxn modelId="{AD52131A-3B7D-4D73-8E65-94D8DE2B3BA8}" srcId="{AEEC3A9A-5F6E-4945-BA75-DF532528C2B2}" destId="{63DD308A-C3FB-45EF-9A50-5835929B8CA6}" srcOrd="9" destOrd="0" parTransId="{C41337F0-F949-4A7A-9D59-0433A283893C}" sibTransId="{C6CA19C3-71B7-4639-8165-E5B49A2A3171}"/>
    <dgm:cxn modelId="{9127200E-541C-4580-B5A8-A6A1B511862D}" type="presOf" srcId="{0A8BD3E8-B7C0-487B-945F-E45989BEF3B6}" destId="{3FC2A473-A296-4F87-9001-C08CC3B245BB}" srcOrd="0" destOrd="1" presId="urn:microsoft.com/office/officeart/2005/8/layout/hList1"/>
    <dgm:cxn modelId="{C63AF7CD-FFE2-4E40-9B0E-266791B89ECD}" type="presOf" srcId="{C425E482-E9F1-4EE8-876B-D2AFF3AB43F3}" destId="{3FC2A473-A296-4F87-9001-C08CC3B245BB}" srcOrd="0" destOrd="7" presId="urn:microsoft.com/office/officeart/2005/8/layout/hList1"/>
    <dgm:cxn modelId="{21A5B551-1A56-4D70-9631-35FE16DDE70D}" srcId="{AEEC3A9A-5F6E-4945-BA75-DF532528C2B2}" destId="{D59F97A9-822D-47BE-8A9A-DE6AFF761FDE}" srcOrd="12" destOrd="0" parTransId="{E4C31A7B-E5B5-4872-8F8F-15939B24C265}" sibTransId="{E4761595-CF83-40CF-ACED-6CEAC23CEBB1}"/>
    <dgm:cxn modelId="{5007D6F5-6C55-40B2-9D35-94ABFDCF640C}" srcId="{AEEC3A9A-5F6E-4945-BA75-DF532528C2B2}" destId="{66564520-6C7B-4ABF-82B7-4F08B29F014A}" srcOrd="5" destOrd="0" parTransId="{273B9EE9-3D98-4BBC-83F1-381864255E61}" sibTransId="{28C7E7AA-39E1-476D-B4EB-6653BF39CB7F}"/>
    <dgm:cxn modelId="{7608D11E-24AC-472D-9D02-648F70D70B95}" srcId="{AEEC3A9A-5F6E-4945-BA75-DF532528C2B2}" destId="{8CEB3384-95CC-4532-81A9-56FB5B9754B7}" srcOrd="4" destOrd="0" parTransId="{204D033A-B554-4A99-88BB-43D71D68A4A6}" sibTransId="{2C99F905-54FA-4B74-8BA5-749F3DEBE310}"/>
    <dgm:cxn modelId="{5903D0D2-E56F-4FB0-9DCF-C54EC6694C1E}" type="presOf" srcId="{B8EBC8CB-FB99-48FD-A005-C66A7FD534E3}" destId="{3FC2A473-A296-4F87-9001-C08CC3B245BB}" srcOrd="0" destOrd="6" presId="urn:microsoft.com/office/officeart/2005/8/layout/hList1"/>
    <dgm:cxn modelId="{7D53CEAA-8407-4067-8968-E2915A4837A4}" srcId="{AEEC3A9A-5F6E-4945-BA75-DF532528C2B2}" destId="{BD32D410-FB3E-43D5-BEA7-9D08A30AEDF7}" srcOrd="16" destOrd="0" parTransId="{C7DBBD0F-3088-42A9-8F47-FFBB516DA7D4}" sibTransId="{BD173FD0-469A-4361-B2AB-67F5D3CC38CB}"/>
    <dgm:cxn modelId="{2D428DC9-75FF-47E5-9FA7-57C798DA2AC1}" srcId="{2FF80299-F5F5-4029-87B5-C2D1921D7F15}" destId="{6D3E7EB4-312D-40BF-B5AB-F6477A2773FE}" srcOrd="8" destOrd="0" parTransId="{1F4E88CC-ECB0-46A3-8334-C173A320DCB3}" sibTransId="{38A87661-C5A9-4C6E-A6A1-958743CDA846}"/>
    <dgm:cxn modelId="{C27915F7-D221-420A-986D-96E3F1736D2E}" srcId="{AEEC3A9A-5F6E-4945-BA75-DF532528C2B2}" destId="{1C1D6558-D242-4A25-9B81-421E59B9E4F5}" srcOrd="3" destOrd="0" parTransId="{6880263C-D764-4F02-9065-09D978539D51}" sibTransId="{39B3B905-8EDA-4939-90D5-621EEA0186BD}"/>
    <dgm:cxn modelId="{DD82543F-E7BD-46E9-8B93-1E3D01914622}" type="presOf" srcId="{AD517C7C-4E4C-4475-8612-1CD07F693F2E}" destId="{307190A7-D79F-4B27-B2C4-2D77BC671132}" srcOrd="0" destOrd="11" presId="urn:microsoft.com/office/officeart/2005/8/layout/hList1"/>
    <dgm:cxn modelId="{28B1C255-DB0C-4104-9333-8B9A5C295F79}" srcId="{AEEC3A9A-5F6E-4945-BA75-DF532528C2B2}" destId="{D924E440-8C78-437E-A599-1461BAAE54B9}" srcOrd="14" destOrd="0" parTransId="{982CC21D-4933-44F8-BB51-536DB1E10F90}" sibTransId="{61C633DE-3883-45C9-A293-F3ECDE0C6DDE}"/>
    <dgm:cxn modelId="{D237353F-D31A-4D16-9970-C8EA33AE2D10}" type="presOf" srcId="{E472A1C3-7861-4E4C-AA79-0DDC396E79C7}" destId="{3FC2A473-A296-4F87-9001-C08CC3B245BB}" srcOrd="0" destOrd="4" presId="urn:microsoft.com/office/officeart/2005/8/layout/hList1"/>
    <dgm:cxn modelId="{AB3DD99A-87F7-45A6-8E3B-2B9ED35E62CF}" type="presOf" srcId="{325E4B4E-404E-4ED0-9258-3F679F63D0E4}" destId="{307190A7-D79F-4B27-B2C4-2D77BC671132}" srcOrd="0" destOrd="7" presId="urn:microsoft.com/office/officeart/2005/8/layout/hList1"/>
    <dgm:cxn modelId="{CACEC304-5690-40FE-95F4-B0193409473C}" srcId="{2FF80299-F5F5-4029-87B5-C2D1921D7F15}" destId="{B8EBC8CB-FB99-48FD-A005-C66A7FD534E3}" srcOrd="6" destOrd="0" parTransId="{D5F71498-2E10-4F37-B0E9-CD791547CCF1}" sibTransId="{CE25D6FF-3B95-436A-AC4B-E19199445BA4}"/>
    <dgm:cxn modelId="{5A705F95-CCE8-45D2-9EBC-364109DA1698}" type="presOf" srcId="{6D3E7EB4-312D-40BF-B5AB-F6477A2773FE}" destId="{3FC2A473-A296-4F87-9001-C08CC3B245BB}" srcOrd="0" destOrd="8" presId="urn:microsoft.com/office/officeart/2005/8/layout/hList1"/>
    <dgm:cxn modelId="{B1C6C881-F0BE-4709-AC95-BBE0C6F14425}" type="presOf" srcId="{4110452C-552D-4A75-A583-DE9DF547E8E9}" destId="{3FC2A473-A296-4F87-9001-C08CC3B245BB}" srcOrd="0" destOrd="5" presId="urn:microsoft.com/office/officeart/2005/8/layout/hList1"/>
    <dgm:cxn modelId="{E9E8AC2A-FBCF-4A9E-B9E9-482864881B20}" type="presOf" srcId="{4CB7CFFA-D182-4250-9158-D7B0A64F35D7}" destId="{307190A7-D79F-4B27-B2C4-2D77BC671132}" srcOrd="0" destOrd="15" presId="urn:microsoft.com/office/officeart/2005/8/layout/hList1"/>
    <dgm:cxn modelId="{8B1A9C7F-9FB4-4E91-BE13-24F4B4BF55BD}" type="presOf" srcId="{D59F97A9-822D-47BE-8A9A-DE6AFF761FDE}" destId="{307190A7-D79F-4B27-B2C4-2D77BC671132}" srcOrd="0" destOrd="12" presId="urn:microsoft.com/office/officeart/2005/8/layout/hList1"/>
    <dgm:cxn modelId="{A5DDE66A-1ABC-4171-8607-6D3001198CD1}" type="presOf" srcId="{44122FB6-7FBB-4BA3-BE00-554D374D5166}" destId="{3FC2A473-A296-4F87-9001-C08CC3B245BB}" srcOrd="0" destOrd="0" presId="urn:microsoft.com/office/officeart/2005/8/layout/hList1"/>
    <dgm:cxn modelId="{27008CA4-C3C3-46F2-BF78-62A020E5622B}" srcId="{2FF80299-F5F5-4029-87B5-C2D1921D7F15}" destId="{0A8BD3E8-B7C0-487B-945F-E45989BEF3B6}" srcOrd="1" destOrd="0" parTransId="{B86B8846-795B-4C16-B128-D812E8010BE6}" sibTransId="{04433333-875C-41C3-85D1-2B20E4612DD7}"/>
    <dgm:cxn modelId="{6A1019FC-A591-4685-8A7D-6D941AD587BD}" type="presOf" srcId="{5D30532A-1F4E-4E69-9434-BE473C7CACD3}" destId="{307190A7-D79F-4B27-B2C4-2D77BC671132}" srcOrd="0" destOrd="10" presId="urn:microsoft.com/office/officeart/2005/8/layout/hList1"/>
    <dgm:cxn modelId="{07DDD0D0-A037-4558-9801-E3C42E2B3729}" type="presOf" srcId="{1C1D6558-D242-4A25-9B81-421E59B9E4F5}" destId="{307190A7-D79F-4B27-B2C4-2D77BC671132}" srcOrd="0" destOrd="3" presId="urn:microsoft.com/office/officeart/2005/8/layout/hList1"/>
    <dgm:cxn modelId="{D4C4D2EC-98F7-429C-8D9B-F32CB5F59F99}" srcId="{AEEC3A9A-5F6E-4945-BA75-DF532528C2B2}" destId="{AD517C7C-4E4C-4475-8612-1CD07F693F2E}" srcOrd="11" destOrd="0" parTransId="{2A374565-F628-4A61-AD10-9F1DE7DE0C95}" sibTransId="{AE1E7C83-618B-4D65-AC76-EFA4157AC251}"/>
    <dgm:cxn modelId="{F96ADD9F-66AB-4A0A-A5F8-2DE60B7B87FA}" type="presOf" srcId="{D2BD1605-8E84-4C88-95A7-EBFBE9664C4A}" destId="{307190A7-D79F-4B27-B2C4-2D77BC671132}" srcOrd="0" destOrd="0" presId="urn:microsoft.com/office/officeart/2005/8/layout/hList1"/>
    <dgm:cxn modelId="{D0C864FA-EC81-44B3-A70B-8106F90DBF6A}" type="presParOf" srcId="{53139AF6-A2EA-4FD5-BF6B-09A336DDDFFD}" destId="{537580E4-F84C-4EC8-9564-DFF801CA4131}" srcOrd="0" destOrd="0" presId="urn:microsoft.com/office/officeart/2005/8/layout/hList1"/>
    <dgm:cxn modelId="{38613058-6715-43B2-B9CF-3484F2C54BB4}" type="presParOf" srcId="{537580E4-F84C-4EC8-9564-DFF801CA4131}" destId="{9E5E73B5-46AA-45D5-81E5-A29FD1FF7F13}" srcOrd="0" destOrd="0" presId="urn:microsoft.com/office/officeart/2005/8/layout/hList1"/>
    <dgm:cxn modelId="{543BBBFC-7878-4B55-9DAC-90E63C6A0DD8}" type="presParOf" srcId="{537580E4-F84C-4EC8-9564-DFF801CA4131}" destId="{307190A7-D79F-4B27-B2C4-2D77BC671132}" srcOrd="1" destOrd="0" presId="urn:microsoft.com/office/officeart/2005/8/layout/hList1"/>
    <dgm:cxn modelId="{60E7B88B-838A-4B2E-B195-C8CE6671D056}" type="presParOf" srcId="{53139AF6-A2EA-4FD5-BF6B-09A336DDDFFD}" destId="{59001A70-8223-4379-8014-17F8D8371758}" srcOrd="1" destOrd="0" presId="urn:microsoft.com/office/officeart/2005/8/layout/hList1"/>
    <dgm:cxn modelId="{3E1DF87F-115F-4D1F-AA0F-898316593E6F}" type="presParOf" srcId="{53139AF6-A2EA-4FD5-BF6B-09A336DDDFFD}" destId="{B80621FF-7175-49C0-97C4-07ACBCE21F89}" srcOrd="2" destOrd="0" presId="urn:microsoft.com/office/officeart/2005/8/layout/hList1"/>
    <dgm:cxn modelId="{2BB127B0-9787-4829-A37B-81EC6D3943CD}" type="presParOf" srcId="{B80621FF-7175-49C0-97C4-07ACBCE21F89}" destId="{9ECD4B34-A3CD-41AC-888C-D0F8D5DE361D}" srcOrd="0" destOrd="0" presId="urn:microsoft.com/office/officeart/2005/8/layout/hList1"/>
    <dgm:cxn modelId="{0D8BEB2C-98DB-4FAE-A94B-A4BD0222CBB5}" type="presParOf" srcId="{B80621FF-7175-49C0-97C4-07ACBCE21F89}" destId="{3FC2A473-A296-4F87-9001-C08CC3B245B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3E62B-845E-4072-B033-8F5835562947}">
      <dsp:nvSpPr>
        <dsp:cNvPr id="0" name=""/>
        <dsp:cNvSpPr/>
      </dsp:nvSpPr>
      <dsp:spPr>
        <a:xfrm>
          <a:off x="914395" y="152403"/>
          <a:ext cx="1888628" cy="1133177"/>
        </a:xfrm>
        <a:prstGeom prst="rect">
          <a:avLst/>
        </a:prstGeom>
        <a:gradFill rotWithShape="0">
          <a:gsLst>
            <a:gs pos="0">
              <a:schemeClr val="accent2">
                <a:lumMod val="75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Incidence</a:t>
          </a:r>
          <a:endParaRPr lang="en-US" sz="2600" kern="1200" dirty="0"/>
        </a:p>
      </dsp:txBody>
      <dsp:txXfrm>
        <a:off x="914395" y="152403"/>
        <a:ext cx="1888628" cy="1133177"/>
      </dsp:txXfrm>
    </dsp:sp>
    <dsp:sp modelId="{519C68D2-24BA-4EC2-A347-B915BE16E0F3}">
      <dsp:nvSpPr>
        <dsp:cNvPr id="0" name=""/>
        <dsp:cNvSpPr/>
      </dsp:nvSpPr>
      <dsp:spPr>
        <a:xfrm>
          <a:off x="914395" y="1371596"/>
          <a:ext cx="1888628" cy="1133177"/>
        </a:xfrm>
        <a:prstGeom prst="rect">
          <a:avLst/>
        </a:prstGeom>
        <a:gradFill rotWithShape="0">
          <a:gsLst>
            <a:gs pos="0">
              <a:schemeClr val="accent2">
                <a:lumMod val="75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Prevalence</a:t>
          </a:r>
          <a:endParaRPr lang="en-US" sz="2600" kern="1200" dirty="0"/>
        </a:p>
      </dsp:txBody>
      <dsp:txXfrm>
        <a:off x="914395" y="1371596"/>
        <a:ext cx="1888628" cy="1133177"/>
      </dsp:txXfrm>
    </dsp:sp>
    <dsp:sp modelId="{1C076527-128C-4E64-AF97-79C736B71068}">
      <dsp:nvSpPr>
        <dsp:cNvPr id="0" name=""/>
        <dsp:cNvSpPr/>
      </dsp:nvSpPr>
      <dsp:spPr>
        <a:xfrm>
          <a:off x="914395" y="2590801"/>
          <a:ext cx="1888628" cy="1133177"/>
        </a:xfrm>
        <a:prstGeom prst="rect">
          <a:avLst/>
        </a:prstGeom>
        <a:gradFill rotWithShape="0">
          <a:gsLst>
            <a:gs pos="0">
              <a:schemeClr val="accent2">
                <a:lumMod val="75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Increased Risk</a:t>
          </a:r>
          <a:endParaRPr lang="en-US" sz="2600" kern="1200" dirty="0"/>
        </a:p>
      </dsp:txBody>
      <dsp:txXfrm>
        <a:off x="914395" y="2590801"/>
        <a:ext cx="1888628" cy="1133177"/>
      </dsp:txXfrm>
    </dsp:sp>
    <dsp:sp modelId="{CDF9527B-8799-4F80-94AD-A58E34FC3566}">
      <dsp:nvSpPr>
        <dsp:cNvPr id="0" name=""/>
        <dsp:cNvSpPr/>
      </dsp:nvSpPr>
      <dsp:spPr>
        <a:xfrm>
          <a:off x="914395" y="3810005"/>
          <a:ext cx="1888628" cy="1133177"/>
        </a:xfrm>
        <a:prstGeom prst="rect">
          <a:avLst/>
        </a:prstGeom>
        <a:gradFill rotWithShape="0">
          <a:gsLst>
            <a:gs pos="0">
              <a:schemeClr val="accent2">
                <a:lumMod val="75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Cost</a:t>
          </a:r>
          <a:endParaRPr lang="en-US" sz="2600" kern="1200" dirty="0"/>
        </a:p>
      </dsp:txBody>
      <dsp:txXfrm>
        <a:off x="914395" y="3810005"/>
        <a:ext cx="1888628" cy="11331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689E1-3355-4F78-85C4-79EA5661F5BD}">
      <dsp:nvSpPr>
        <dsp:cNvPr id="0" name=""/>
        <dsp:cNvSpPr/>
      </dsp:nvSpPr>
      <dsp:spPr>
        <a:xfrm>
          <a:off x="36" y="209468"/>
          <a:ext cx="3525105" cy="662400"/>
        </a:xfrm>
        <a:prstGeom prst="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kern="1200" dirty="0" smtClean="0"/>
            <a:t>Recommended regimen</a:t>
          </a:r>
          <a:endParaRPr lang="en-US" sz="2300" kern="1200" dirty="0"/>
        </a:p>
      </dsp:txBody>
      <dsp:txXfrm>
        <a:off x="36" y="209468"/>
        <a:ext cx="3525105" cy="662400"/>
      </dsp:txXfrm>
    </dsp:sp>
    <dsp:sp modelId="{BC33552D-64B9-4C55-A902-F353A39AAFEC}">
      <dsp:nvSpPr>
        <dsp:cNvPr id="0" name=""/>
        <dsp:cNvSpPr/>
      </dsp:nvSpPr>
      <dsp:spPr>
        <a:xfrm>
          <a:off x="36" y="871868"/>
          <a:ext cx="3525105" cy="3338263"/>
        </a:xfrm>
        <a:prstGeom prst="rect">
          <a:avLst/>
        </a:prstGeom>
        <a:solidFill>
          <a:srgbClr val="006699">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err="1" smtClean="0">
              <a:solidFill>
                <a:schemeClr val="bg1"/>
              </a:solidFill>
            </a:rPr>
            <a:t>Metronidazole</a:t>
          </a:r>
          <a:r>
            <a:rPr lang="en-US" sz="2300" kern="1200" dirty="0" smtClean="0">
              <a:solidFill>
                <a:schemeClr val="bg1"/>
              </a:solidFill>
            </a:rPr>
            <a:t> 500 mg PO x BID </a:t>
          </a:r>
          <a:r>
            <a:rPr lang="en-US" sz="2300" kern="1200" dirty="0" err="1" smtClean="0">
              <a:solidFill>
                <a:schemeClr val="bg1"/>
              </a:solidFill>
            </a:rPr>
            <a:t>x</a:t>
          </a:r>
          <a:r>
            <a:rPr lang="en-US" sz="2300" kern="1200" dirty="0" smtClean="0">
              <a:solidFill>
                <a:schemeClr val="bg1"/>
              </a:solidFill>
            </a:rPr>
            <a:t> 7 days</a:t>
          </a:r>
          <a:endParaRPr lang="en-US" sz="2300" kern="1200" dirty="0">
            <a:solidFill>
              <a:schemeClr val="bg1"/>
            </a:solidFill>
          </a:endParaRPr>
        </a:p>
        <a:p>
          <a:pPr marL="228600" lvl="1" indent="-228600" algn="l" defTabSz="1022350" rtl="0">
            <a:lnSpc>
              <a:spcPct val="90000"/>
            </a:lnSpc>
            <a:spcBef>
              <a:spcPct val="0"/>
            </a:spcBef>
            <a:spcAft>
              <a:spcPct val="15000"/>
            </a:spcAft>
            <a:buChar char="••"/>
          </a:pPr>
          <a:r>
            <a:rPr lang="en-US" sz="2300" kern="1200" dirty="0" err="1" smtClean="0">
              <a:solidFill>
                <a:schemeClr val="bg1"/>
              </a:solidFill>
            </a:rPr>
            <a:t>Metronidazole</a:t>
          </a:r>
          <a:r>
            <a:rPr lang="en-US" sz="2300" kern="1200" dirty="0" smtClean="0">
              <a:solidFill>
                <a:schemeClr val="bg1"/>
              </a:solidFill>
            </a:rPr>
            <a:t> gel, 0.75%, 1 full applicator (5 g) PV OD x 5 days</a:t>
          </a:r>
          <a:endParaRPr lang="en-US" sz="2300" kern="1200" dirty="0">
            <a:solidFill>
              <a:schemeClr val="bg1"/>
            </a:solidFill>
          </a:endParaRPr>
        </a:p>
        <a:p>
          <a:pPr marL="228600" lvl="1" indent="-228600" algn="l" defTabSz="1022350" rtl="0">
            <a:lnSpc>
              <a:spcPct val="90000"/>
            </a:lnSpc>
            <a:spcBef>
              <a:spcPct val="0"/>
            </a:spcBef>
            <a:spcAft>
              <a:spcPct val="15000"/>
            </a:spcAft>
            <a:buChar char="••"/>
          </a:pPr>
          <a:r>
            <a:rPr lang="en-US" sz="2300" b="0" kern="1200" dirty="0" err="1" smtClean="0"/>
            <a:t>Clindamycin</a:t>
          </a:r>
          <a:r>
            <a:rPr lang="en-US" sz="2300" b="0" kern="1200" dirty="0" smtClean="0"/>
            <a:t> </a:t>
          </a:r>
          <a:r>
            <a:rPr lang="en-US" sz="2300" kern="1200" dirty="0" smtClean="0"/>
            <a:t>cream, 2%, 1 full applicator   (5 g) PV QHS x 7 days</a:t>
          </a:r>
          <a:endParaRPr lang="en-US" sz="2300" kern="1200" dirty="0">
            <a:solidFill>
              <a:schemeClr val="bg1"/>
            </a:solidFill>
          </a:endParaRPr>
        </a:p>
      </dsp:txBody>
      <dsp:txXfrm>
        <a:off x="36" y="871868"/>
        <a:ext cx="3525105" cy="3338263"/>
      </dsp:txXfrm>
    </dsp:sp>
    <dsp:sp modelId="{68B18A44-57E3-4CF6-A558-8E738EABF6C4}">
      <dsp:nvSpPr>
        <dsp:cNvPr id="0" name=""/>
        <dsp:cNvSpPr/>
      </dsp:nvSpPr>
      <dsp:spPr>
        <a:xfrm>
          <a:off x="4018657" y="209468"/>
          <a:ext cx="3525105" cy="662400"/>
        </a:xfrm>
        <a:prstGeom prst="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kern="1200" dirty="0" smtClean="0"/>
            <a:t>Alternative treatment</a:t>
          </a:r>
          <a:endParaRPr lang="en-US" sz="2300" kern="1200" dirty="0"/>
        </a:p>
      </dsp:txBody>
      <dsp:txXfrm>
        <a:off x="4018657" y="209468"/>
        <a:ext cx="3525105" cy="662400"/>
      </dsp:txXfrm>
    </dsp:sp>
    <dsp:sp modelId="{2FC30809-F0B6-4518-BD33-C31BF2BE7526}">
      <dsp:nvSpPr>
        <dsp:cNvPr id="0" name=""/>
        <dsp:cNvSpPr/>
      </dsp:nvSpPr>
      <dsp:spPr>
        <a:xfrm>
          <a:off x="4018694" y="900277"/>
          <a:ext cx="3525105" cy="3338263"/>
        </a:xfrm>
        <a:prstGeom prst="rect">
          <a:avLst/>
        </a:prstGeom>
        <a:solidFill>
          <a:srgbClr val="006699">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b="1" kern="1200" dirty="0" err="1" smtClean="0"/>
            <a:t>Clindamycin</a:t>
          </a:r>
          <a:r>
            <a:rPr lang="en-US" sz="2300" kern="1200" dirty="0" smtClean="0"/>
            <a:t> 300 mg PO BID x 7 days</a:t>
          </a:r>
          <a:endParaRPr lang="en-US" sz="2300" kern="1200" dirty="0">
            <a:solidFill>
              <a:schemeClr val="bg1"/>
            </a:solidFill>
          </a:endParaRPr>
        </a:p>
        <a:p>
          <a:pPr marL="228600" lvl="1" indent="-228600" algn="l" defTabSz="1022350">
            <a:lnSpc>
              <a:spcPct val="90000"/>
            </a:lnSpc>
            <a:spcBef>
              <a:spcPct val="0"/>
            </a:spcBef>
            <a:spcAft>
              <a:spcPct val="15000"/>
            </a:spcAft>
            <a:buChar char="••"/>
          </a:pPr>
          <a:r>
            <a:rPr lang="en-US" sz="2300" b="1" kern="1200" dirty="0" err="1" smtClean="0"/>
            <a:t>Clindamycin</a:t>
          </a:r>
          <a:r>
            <a:rPr lang="en-US" sz="2300" kern="1200" dirty="0" smtClean="0"/>
            <a:t> ovules 100 mg  PV QHS x 3 days</a:t>
          </a:r>
          <a:endParaRPr lang="en-US" sz="2300" kern="1200" dirty="0"/>
        </a:p>
        <a:p>
          <a:pPr marL="228600" lvl="1" indent="-228600" algn="l" defTabSz="1022350">
            <a:lnSpc>
              <a:spcPct val="90000"/>
            </a:lnSpc>
            <a:spcBef>
              <a:spcPct val="0"/>
            </a:spcBef>
            <a:spcAft>
              <a:spcPct val="15000"/>
            </a:spcAft>
            <a:buChar char="••"/>
          </a:pPr>
          <a:r>
            <a:rPr lang="en-US" sz="2300" b="1" kern="1200" dirty="0" err="1" smtClean="0"/>
            <a:t>Tinidazole</a:t>
          </a:r>
          <a:r>
            <a:rPr lang="en-US" sz="2300" b="1" kern="1200" dirty="0" smtClean="0"/>
            <a:t> </a:t>
          </a:r>
          <a:r>
            <a:rPr lang="en-US" sz="2300" kern="1200" dirty="0" smtClean="0"/>
            <a:t>2g PO OD x 2 days</a:t>
          </a:r>
          <a:endParaRPr lang="en-US" sz="2300" kern="1200" dirty="0"/>
        </a:p>
        <a:p>
          <a:pPr marL="228600" lvl="1" indent="-228600" algn="l" defTabSz="1022350">
            <a:lnSpc>
              <a:spcPct val="90000"/>
            </a:lnSpc>
            <a:spcBef>
              <a:spcPct val="0"/>
            </a:spcBef>
            <a:spcAft>
              <a:spcPct val="15000"/>
            </a:spcAft>
            <a:buChar char="••"/>
          </a:pPr>
          <a:r>
            <a:rPr lang="en-US" sz="2300" b="1" kern="1200" dirty="0" err="1" smtClean="0"/>
            <a:t>Tinidazole</a:t>
          </a:r>
          <a:r>
            <a:rPr lang="en-US" sz="2300" kern="1200" dirty="0" smtClean="0"/>
            <a:t> 1g PO OD x 5 days</a:t>
          </a:r>
          <a:endParaRPr lang="en-US" sz="2300" kern="1200" dirty="0"/>
        </a:p>
      </dsp:txBody>
      <dsp:txXfrm>
        <a:off x="4018694" y="900277"/>
        <a:ext cx="3525105" cy="33382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91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FFA3909-FC05-4AB0-8CB8-31920C4611ED}" type="slidenum">
              <a:rPr lang="en-US"/>
              <a:pPr>
                <a:defRPr/>
              </a:pPr>
              <a:t>‹#›</a:t>
            </a:fld>
            <a:endParaRPr lang="en-US"/>
          </a:p>
        </p:txBody>
      </p:sp>
    </p:spTree>
    <p:extLst>
      <p:ext uri="{BB962C8B-B14F-4D97-AF65-F5344CB8AC3E}">
        <p14:creationId xmlns:p14="http://schemas.microsoft.com/office/powerpoint/2010/main" val="597643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 Id="rId3" Type="http://schemas.openxmlformats.org/officeDocument/2006/relationships/hyperlink" Target="http://www.cdc.gov/std/treatment/2010/gonococcal-infections.htm" TargetMode="Externa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8.xml.rels><?xml version="1.0" encoding="UTF-8" standalone="yes"?>
<Relationships xmlns="http://schemas.openxmlformats.org/package/2006/relationships"><Relationship Id="rId3" Type="http://schemas.openxmlformats.org/officeDocument/2006/relationships/hyperlink" Target="http://www.cdc.gov/std/treatment/2010/references.htm" TargetMode="External"/><Relationship Id="rId4" Type="http://schemas.openxmlformats.org/officeDocument/2006/relationships/hyperlink" Target="http://www.cdc.gov/std/treatment/2010/gonococcal-infections.htm" TargetMode="External"/><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http://www.cdc.gov/sTd/treatment/EPTFinalReport2006.pdf" TargetMode="External"/><Relationship Id="rId4" Type="http://schemas.openxmlformats.org/officeDocument/2006/relationships/hyperlink" Target="http://www.cdc.gov/std/treatment/2010/clinical.htm" TargetMode="External"/><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 Id="rId3" Type="http://schemas.openxmlformats.org/officeDocument/2006/relationships/hyperlink" Target="http://www.cdc.gov/std/ept/GC-Guidance.ht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 Id="rId3" Type="http://schemas.openxmlformats.org/officeDocument/2006/relationships/hyperlink" Target="http://www.cdc.gov/hiv/surveillance/resources/reports/2010supp_vol17no4/index.htm" TargetMode="Externa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3" Type="http://schemas.openxmlformats.org/officeDocument/2006/relationships/hyperlink" Target="http://www.cdc.gov/std/treatment/2010/references.htm" TargetMode="External"/><Relationship Id="rId4" Type="http://schemas.openxmlformats.org/officeDocument/2006/relationships/hyperlink" Target="http://www.cdc.gov/mmwr/preview/mmwrhtml/rr5212a1.htm" TargetMode="External"/><Relationship Id="rId5" Type="http://schemas.openxmlformats.org/officeDocument/2006/relationships/hyperlink" Target="http://www.cdc.gov/nchhstp/partners/Recommendations.html" TargetMode="External"/><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apps.nccd.cdc.gov/youthonline/app/Results.aspx?TT=L&amp;OUT=0&amp;SID=HS&amp;QID=H63&amp;LID=XX&amp;YID=YY&amp;LID2=&amp;YID2=&amp;COL=S&amp;ROW1=N&amp;ROW2=N&amp;HT=&amp;LCT=&amp;FS=&amp;FR=1&amp;FG=1&amp;FSL=1&amp;FRL=&amp;FGL=&amp;PV=&amp;TST=False&amp;C1=&amp;C2=&amp;QP=L&amp;DP=1&amp;VA=CI&amp;CS=N&amp;SYID=1991&amp;EYID=2009&amp;SC=DEFAULT&amp;SO=ASC&amp;PF=1" TargetMode="Externa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 Id="rId3" Type="http://schemas.openxmlformats.org/officeDocument/2006/relationships/hyperlink" Target="http://www.cdc.gov/std/treatment/2010/specialpops.htm" TargetMode="Externa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 Id="rId3" Type="http://schemas.openxmlformats.org/officeDocument/2006/relationships/hyperlink" Target="http://www.cdc.gov/std/HPV/STDFact-HPV.htm" TargetMode="Externa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 Id="rId3" Type="http://schemas.openxmlformats.org/officeDocument/2006/relationships/hyperlink" Target="http://www.fda.gov/NewsEvents/Newsroom/PressAnnouncements/2009/ucm187048.htm" TargetMode="Externa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 Id="rId3" Type="http://schemas.openxmlformats.org/officeDocument/2006/relationships/hyperlink" Target="http://www.cdc.gov/mmwr/preview/mmwrhtml/rr5602a1.htm" TargetMode="Externa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 Id="rId3" Type="http://schemas.openxmlformats.org/officeDocument/2006/relationships/hyperlink" Target="http://www.fda.gov/biologicsbloodvaccines/vaccines/approvedproducts/ucm094042.htm" TargetMode="Externa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 Id="rId3" Type="http://schemas.openxmlformats.org/officeDocument/2006/relationships/hyperlink" Target="http://www.cdc.gov/mmwr/preview/mmwrhtml/mm5920a5.htm" TargetMode="Externa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 Id="rId3" Type="http://schemas.openxmlformats.org/officeDocument/2006/relationships/hyperlink" Target="http://www.nytimes.com/2012/10/31/opinion/influencing-teenagers-advice-from-a-pediatrician.html" TargetMode="External"/></Relationships>
</file>

<file path=ppt/notesSlides/_rels/notesSlide204.xml.rels><?xml version="1.0" encoding="UTF-8" standalone="yes"?>
<Relationships xmlns="http://schemas.openxmlformats.org/package/2006/relationships"><Relationship Id="rId3" Type="http://schemas.openxmlformats.org/officeDocument/2006/relationships/hyperlink" Target="http://pediatrics.aappublications.org/search?author1=Robert+A.+Bednarczyk&amp;sortspec=date&amp;submit=Submit" TargetMode="External"/><Relationship Id="rId4" Type="http://schemas.openxmlformats.org/officeDocument/2006/relationships/hyperlink" Target="http://pediatrics.aappublications.org/content/early/2012/10/10/peds.2012-1516.abstract" TargetMode="External"/><Relationship Id="rId5" Type="http://schemas.openxmlformats.org/officeDocument/2006/relationships/hyperlink" Target="http://pediatrics.aappublications.org/search?author1=Robert+Davis&amp;sortspec=date&amp;submit=Submit" TargetMode="External"/><Relationship Id="rId6" Type="http://schemas.openxmlformats.org/officeDocument/2006/relationships/hyperlink" Target="http://pediatrics.aappublications.org/search?author1=Kevin+Ault&amp;sortspec=date&amp;submit=Submit" TargetMode="External"/><Relationship Id="rId7" Type="http://schemas.openxmlformats.org/officeDocument/2006/relationships/hyperlink" Target="http://pediatrics.aappublications.org/search?author1=Walter+Orenstein&amp;sortspec=date&amp;submit=Submit" TargetMode="External"/><Relationship Id="rId8" Type="http://schemas.openxmlformats.org/officeDocument/2006/relationships/hyperlink" Target="http://pediatrics.aappublications.org/search?author1=Saad+B.+Omer&amp;sortspec=date&amp;submit=Submit" TargetMode="External"/><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cog.org/About_ACOG/Announcements/New_Cervical_Cancer_Screening_Recommendations" TargetMode="External"/><Relationship Id="rId4" Type="http://schemas.openxmlformats.org/officeDocument/2006/relationships/hyperlink" Target="http://www.acog.org/About_ACOG/News_Room/News_Releases/2012/Ob-Gyns_Recommend_Women_Wait_3_to_5_Years_Between_Pap_Tests"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cdc.gov/std/stats/STI-Estimates-Fact-Sheet-Feb-2013.pdf"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cdc.gov/std/trichomonas/STDFact-Trichomoniasis.htm" TargetMode="External"/><Relationship Id="rId4" Type="http://schemas.openxmlformats.org/officeDocument/2006/relationships/hyperlink" Target="http://www.cdc.gov/std/trichomonas/stats.htm" TargetMode="External"/><Relationship Id="rId5" Type="http://schemas.openxmlformats.org/officeDocument/2006/relationships/hyperlink" Target="http://www.journals.uchicago.edu/doi/full/10.1086/522532" TargetMode="External"/><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 Id="rId3" Type="http://schemas.openxmlformats.org/officeDocument/2006/relationships/hyperlink" Target="http://www.cdc.gov/std/trichomonas/STDFact-Trichomoniasis.ht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cdc.gov/std/stats/STI-Estimates-Fact-Sheet-Feb-2013.pdf"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cdc.gov/std/bv/default.htm" TargetMode="External"/><Relationship Id="rId4" Type="http://schemas.openxmlformats.org/officeDocument/2006/relationships/hyperlink" Target="http://www.cdc.gov/std/bv/stats.htm" TargetMode="External"/><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 Id="rId3" Type="http://schemas.openxmlformats.org/officeDocument/2006/relationships/hyperlink" Target="http://www.cdc.gov/fungal/Candidiasis/genital/definition.html"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 Id="rId3" Type="http://schemas.openxmlformats.org/officeDocument/2006/relationships/hyperlink" Target="http://www.cdc.gov/fungal/Candidiasis/genital/symptoms.html"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cdc.gov/std/treatment/2010/references.htm"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 Id="rId3" Type="http://schemas.openxmlformats.org/officeDocument/2006/relationships/hyperlink" Target="https://www.stdhivtraining.org/clinical_resources.html"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 Id="rId3" Type="http://schemas.openxmlformats.org/officeDocument/2006/relationships/hyperlink" Target="http://www.cdc.gov/std/treatment/2006/ref.htm"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cbi.nlm.nih.gov/pubmed/22617581" TargetMode="External"/><Relationship Id="rId4" Type="http://schemas.openxmlformats.org/officeDocument/2006/relationships/hyperlink" Target="http://www.ncbi.nlm.nih.gov/pubmed?term=Hwang%20LY%5BAuthor%5D&amp;cauthor=true&amp;cauthor_uid=22617581" TargetMode="External"/><Relationship Id="rId5" Type="http://schemas.openxmlformats.org/officeDocument/2006/relationships/hyperlink" Target="http://www.ncbi.nlm.nih.gov/pubmed?term=Lieberman%20JA%5BAuthor%5D&amp;cauthor=true&amp;cauthor_uid=22617581" TargetMode="External"/><Relationship Id="rId6" Type="http://schemas.openxmlformats.org/officeDocument/2006/relationships/hyperlink" Target="http://www.ncbi.nlm.nih.gov/pubmed?term=Ma%20Y%5BAuthor%5D&amp;cauthor=true&amp;cauthor_uid=22617581" TargetMode="External"/><Relationship Id="rId7" Type="http://schemas.openxmlformats.org/officeDocument/2006/relationships/hyperlink" Target="http://www.ncbi.nlm.nih.gov/pubmed?term=Farhat%20S%5BAuthor%5D&amp;cauthor=true&amp;cauthor_uid=22617581" TargetMode="External"/><Relationship Id="rId8" Type="http://schemas.openxmlformats.org/officeDocument/2006/relationships/hyperlink" Target="http://www.ncbi.nlm.nih.gov/pubmed?term=Moscicki%20AB%5BAuthor%5D&amp;cauthor=true&amp;cauthor_uid=22617581"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 Id="rId3" Type="http://schemas.openxmlformats.org/officeDocument/2006/relationships/hyperlink" Target="http://www.cdc.gov/std/chlamydia/STDFact-chlamydia-detailed.htm" TargetMode="Externa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cdc.gov/std/stats12/tables/1.htm" TargetMode="External"/><Relationship Id="rId4" Type="http://schemas.openxmlformats.org/officeDocument/2006/relationships/hyperlink" Target="http://www.cdc.gov/std/stats12/figures/1.htm" TargetMode="External"/><Relationship Id="rId5" Type="http://schemas.openxmlformats.org/officeDocument/2006/relationships/hyperlink" Target="http://www.cdc.gov/std/stats12/tables/4.htm" TargetMode="External"/><Relationship Id="rId6" Type="http://schemas.openxmlformats.org/officeDocument/2006/relationships/hyperlink" Target="http://www.cdc.gov/std/stats12/tables/5.htm" TargetMode="External"/><Relationship Id="rId7" Type="http://schemas.openxmlformats.org/officeDocument/2006/relationships/hyperlink" Target="http://www.cdc.gov/std/stats11/tables/3.htm" TargetMode="External"/><Relationship Id="rId8" Type="http://schemas.openxmlformats.org/officeDocument/2006/relationships/hyperlink" Target="http://www.cdc.gov/std/treatment/2010/default.htm" TargetMode="External"/><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www.cdc.gov/std/stats12/figures/5.htm" TargetMode="External"/><Relationship Id="rId4" Type="http://schemas.openxmlformats.org/officeDocument/2006/relationships/hyperlink" Target="http://www.cdc.gov/std/stats12/tables/10.htm" TargetMode="External"/><Relationship Id="rId5" Type="http://schemas.openxmlformats.org/officeDocument/2006/relationships/hyperlink" Target="http://www.cdc.gov/std/stats12/tables/12.htm" TargetMode="External"/><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www.cdc.gov/std/stats12/figures/l.htm" TargetMode="External"/><Relationship Id="rId4" Type="http://schemas.openxmlformats.org/officeDocument/2006/relationships/hyperlink" Target="http://www.cdc.gov/std/stats12/tables/11b.htm" TargetMode="External"/><Relationship Id="rId5" Type="http://schemas.openxmlformats.org/officeDocument/2006/relationships/hyperlink" Target="http://www.cdc.gov/std/stats12/figures/6.htm" TargetMode="External"/><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cdc.gov/std/stats11/womenandinf.htm" TargetMode="External"/><Relationship Id="rId4" Type="http://schemas.openxmlformats.org/officeDocument/2006/relationships/hyperlink" Target="http://www.cdc.gov/std/chlamydia/STDFact-chlamydia-detailed.htm" TargetMode="External"/><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www.cdc.gov/std/stats11/womenandinf.htm" TargetMode="External"/><Relationship Id="rId4" Type="http://schemas.openxmlformats.org/officeDocument/2006/relationships/hyperlink" Target="http://www.cdc.gov/std/chlamydia/STDFact-chlamydia-detailed.htm" TargetMode="External"/><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cdc.gov/std/chlamydia/STDFact-chlamydia-detailed.htm" TargetMode="External"/><Relationship Id="rId4" Type="http://schemas.openxmlformats.org/officeDocument/2006/relationships/hyperlink" Target="http://www.cdc.gov/std/chlamydia/stdfact-chlamydia.htm" TargetMode="External"/><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www.cdc.gov/std/chlamydia/STDFact-chlamydia-detailed.htm" TargetMode="External"/><Relationship Id="rId4" Type="http://schemas.openxmlformats.org/officeDocument/2006/relationships/hyperlink" Target="http://www.cdc.gov/std/treatment/2010/default.htm" TargetMode="External"/><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cdc.gov/std/chlamydia/STDFact-chlamydia-detailed.htm" TargetMode="External"/><Relationship Id="rId4" Type="http://schemas.openxmlformats.org/officeDocument/2006/relationships/hyperlink" Target="http://www.cdc.gov/std/treatment/2010/default.htm" TargetMode="External"/><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 Id="rId3" Type="http://schemas.openxmlformats.org/officeDocument/2006/relationships/hyperlink" Target="http://www.cdc.gov/std/gonorrhea/STDFact-gonorrhea.htm" TargetMode="Externa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www.cdc.gov/std/stats12/tables/22a.htm" TargetMode="External"/><Relationship Id="rId4" Type="http://schemas.openxmlformats.org/officeDocument/2006/relationships/hyperlink" Target="http://www.cdc.gov/std/stats12/tables/22b.htm" TargetMode="External"/><Relationship Id="rId5" Type="http://schemas.openxmlformats.org/officeDocument/2006/relationships/hyperlink" Target="http://www.cdc.gov/std/stats12/figures/m.htm" TargetMode="External"/><Relationship Id="rId6" Type="http://schemas.openxmlformats.org/officeDocument/2006/relationships/hyperlink" Target="http://www.cdc.gov/std/stats12/figures/n.htm" TargetMode="External"/><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 Id="rId3" Type="http://schemas.openxmlformats.org/officeDocument/2006/relationships/hyperlink" Target="http://www.niaid.nih.gov/topics/gonorrhea/understanding/Pages/symptoms.aspx" TargetMode="Externa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www.cdc.gov/std/treatment/2010/gonococcal-infections.htm" TargetMode="External"/><Relationship Id="rId4" Type="http://schemas.openxmlformats.org/officeDocument/2006/relationships/hyperlink" Target="http://www.uspreventiveservicestaskforce.org/uspstf/uspsgono.htm" TargetMode="External"/><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 Id="rId3" Type="http://schemas.openxmlformats.org/officeDocument/2006/relationships/hyperlink" Target="http://www.cdc.gov/std/treatment/2010/gonococcal-infections.htm" TargetMode="Externa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 Id="rId3" Type="http://schemas.openxmlformats.org/officeDocument/2006/relationships/hyperlink" Target="http://www.cdc.gov/std/treatment/2010/gonococcal-infections.htm" TargetMode="Externa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endParaRPr lang="en-US" dirty="0" smtClean="0">
              <a:latin typeface="Arial" pitchFamily="34" charset="0"/>
              <a:ea typeface="ＭＳ Ｐゴシック" pitchFamily="34" charset="-128"/>
            </a:endParaRPr>
          </a:p>
        </p:txBody>
      </p:sp>
      <p:sp>
        <p:nvSpPr>
          <p:cNvPr id="192516" name="Slide Number Placeholder 3"/>
          <p:cNvSpPr>
            <a:spLocks noGrp="1"/>
          </p:cNvSpPr>
          <p:nvPr>
            <p:ph type="sldNum" sz="quarter" idx="5"/>
          </p:nvPr>
        </p:nvSpPr>
        <p:spPr>
          <a:noFill/>
        </p:spPr>
        <p:txBody>
          <a:bodyPr/>
          <a:lstStyle/>
          <a:p>
            <a:fld id="{C944075B-E21F-4FF8-AC53-198975AD7456}"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Adapted from, “Hanging out or Hooking Up: Clinical Guidelines on responding to Adolescent Relationship Abuse” by Elizabeth Miller, MD, PhD and Rebecca </a:t>
            </a:r>
            <a:r>
              <a:rPr lang="en-US" sz="1200" kern="1200" dirty="0" err="1" smtClean="0">
                <a:solidFill>
                  <a:schemeClr val="tx1"/>
                </a:solidFill>
                <a:latin typeface="+mn-lt"/>
                <a:ea typeface="+mn-ea"/>
                <a:cs typeface="+mn-cs"/>
              </a:rPr>
              <a:t>Levenson</a:t>
            </a:r>
            <a:r>
              <a:rPr lang="en-US" sz="1200" kern="1200" dirty="0" smtClean="0">
                <a:solidFill>
                  <a:schemeClr val="tx1"/>
                </a:solidFill>
                <a:latin typeface="+mn-lt"/>
                <a:ea typeface="+mn-ea"/>
                <a:cs typeface="+mn-cs"/>
              </a:rPr>
              <a:t>, MA. (pg.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15)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800" dirty="0" smtClean="0"/>
              <a:t>Girls may fear retaliation from partners when notifying them of STI infection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D69AABC-C3A5-4BE0-A063-B5BF9A7D2A82}"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p:spPr>
        <p:txBody>
          <a:bodyPr/>
          <a:lstStyle/>
          <a:p>
            <a:pPr eaLnBrk="1" hangingPunct="1"/>
            <a:r>
              <a:rPr lang="en-US" smtClean="0">
                <a:latin typeface="Arial" pitchFamily="34" charset="0"/>
                <a:ea typeface="ＭＳ Ｐゴシック" pitchFamily="34" charset="-128"/>
              </a:rPr>
              <a:t>http://www.cdc.gov/hepatitis/Populations/PDFs/RiskPopulationTable.pdf</a:t>
            </a:r>
          </a:p>
        </p:txBody>
      </p:sp>
      <p:sp>
        <p:nvSpPr>
          <p:cNvPr id="280580" name="Slide Number Placeholder 3"/>
          <p:cNvSpPr>
            <a:spLocks noGrp="1"/>
          </p:cNvSpPr>
          <p:nvPr>
            <p:ph type="sldNum" sz="quarter" idx="5"/>
          </p:nvPr>
        </p:nvSpPr>
        <p:spPr>
          <a:noFill/>
        </p:spPr>
        <p:txBody>
          <a:bodyPr/>
          <a:lstStyle/>
          <a:p>
            <a:fld id="{E8A094AA-CCC5-4E8F-93B5-441DA506D827}" type="slidenum">
              <a:rPr lang="en-US"/>
              <a:pPr/>
              <a:t>102</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281604" name="Slide Number Placeholder 3"/>
          <p:cNvSpPr>
            <a:spLocks noGrp="1"/>
          </p:cNvSpPr>
          <p:nvPr>
            <p:ph type="sldNum" sz="quarter" idx="5"/>
          </p:nvPr>
        </p:nvSpPr>
        <p:spPr>
          <a:noFill/>
        </p:spPr>
        <p:txBody>
          <a:bodyPr/>
          <a:lstStyle/>
          <a:p>
            <a:fld id="{7FDBE169-54D5-44CD-AF11-20B2343B8C8A}" type="slidenum">
              <a:rPr lang="en-US"/>
              <a:pPr/>
              <a:t>103</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p:cNvSpPr>
          <p:nvPr>
            <p:ph type="sldImg"/>
          </p:nvPr>
        </p:nvSpPr>
        <p:spPr bwMode="auto">
          <a:noFill/>
          <a:ln>
            <a:solidFill>
              <a:srgbClr val="000000"/>
            </a:solidFill>
            <a:miter lim="800000"/>
            <a:headEnd/>
            <a:tailEnd/>
          </a:ln>
        </p:spPr>
      </p:sp>
      <p:sp>
        <p:nvSpPr>
          <p:cNvPr id="204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solidFill>
                <a:srgbClr val="FF0000"/>
              </a:solidFill>
            </a:endParaRPr>
          </a:p>
        </p:txBody>
      </p:sp>
      <p:sp>
        <p:nvSpPr>
          <p:cNvPr id="204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EA886-7341-4833-95F2-5A2C691F1945}" type="slidenum">
              <a:rPr lang="en-US">
                <a:solidFill>
                  <a:srgbClr val="000000"/>
                </a:solidFill>
              </a:rPr>
              <a:pPr fontAlgn="base">
                <a:spcBef>
                  <a:spcPct val="0"/>
                </a:spcBef>
                <a:spcAft>
                  <a:spcPct val="0"/>
                </a:spcAft>
              </a:pPr>
              <a:t>104</a:t>
            </a:fld>
            <a:endParaRPr lang="en-US">
              <a:solidFill>
                <a:srgbClr val="000000"/>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p:cNvSpPr>
          <p:nvPr>
            <p:ph type="sldImg"/>
          </p:nvPr>
        </p:nvSpPr>
        <p:spPr bwMode="auto">
          <a:noFill/>
          <a:ln>
            <a:solidFill>
              <a:srgbClr val="000000"/>
            </a:solidFill>
            <a:miter lim="800000"/>
            <a:headEnd/>
            <a:tailEnd/>
          </a:ln>
        </p:spPr>
      </p:sp>
      <p:sp>
        <p:nvSpPr>
          <p:cNvPr id="208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8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DEB90E-34B2-404C-B1EC-411B5905158C}" type="slidenum">
              <a:rPr lang="en-US">
                <a:solidFill>
                  <a:srgbClr val="000000"/>
                </a:solidFill>
              </a:rPr>
              <a:pPr fontAlgn="base">
                <a:spcBef>
                  <a:spcPct val="0"/>
                </a:spcBef>
                <a:spcAft>
                  <a:spcPct val="0"/>
                </a:spcAft>
              </a:pPr>
              <a:t>105</a:t>
            </a:fld>
            <a:endParaRPr lang="en-US">
              <a:solidFill>
                <a:srgbClr val="000000"/>
              </a:solidFil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2B4424-3805-42B4-9E0F-648CE92B50F1}" type="slidenum">
              <a:rPr lang="en-US">
                <a:solidFill>
                  <a:srgbClr val="000000"/>
                </a:solidFill>
                <a:latin typeface="Arial" charset="0"/>
              </a:rPr>
              <a:pPr fontAlgn="base">
                <a:spcBef>
                  <a:spcPct val="0"/>
                </a:spcBef>
                <a:spcAft>
                  <a:spcPct val="0"/>
                </a:spcAft>
              </a:pPr>
              <a:t>106</a:t>
            </a:fld>
            <a:endParaRPr lang="en-US">
              <a:solidFill>
                <a:srgbClr val="000000"/>
              </a:solidFill>
              <a:latin typeface="Arial" charset="0"/>
            </a:endParaRPr>
          </a:p>
        </p:txBody>
      </p:sp>
      <p:sp>
        <p:nvSpPr>
          <p:cNvPr id="21913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1913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a:cs typeface="ＭＳ Ｐゴシック"/>
              </a:rPr>
              <a:t>CDC now recommends treatment with </a:t>
            </a:r>
            <a:r>
              <a:rPr lang="en-US" b="1" dirty="0" smtClean="0">
                <a:ea typeface="ＭＳ Ｐゴシック"/>
                <a:cs typeface="ＭＳ Ｐゴシック"/>
              </a:rPr>
              <a:t>TWO</a:t>
            </a:r>
            <a:r>
              <a:rPr lang="en-US" dirty="0" smtClean="0">
                <a:ea typeface="ＭＳ Ｐゴシック"/>
                <a:cs typeface="ＭＳ Ｐゴシック"/>
              </a:rPr>
              <a:t> antibiotics</a:t>
            </a:r>
            <a:r>
              <a:rPr lang="en-US" baseline="0" dirty="0" smtClean="0">
                <a:ea typeface="ＭＳ Ｐゴシック"/>
                <a:cs typeface="ＭＳ Ｐゴシック"/>
              </a:rPr>
              <a:t> rather than one. So the current recommendation for treatment of uncomplicated gonorrhea in the cervix, urethra and rectum is ceftriaxone 250 mg (up from 125 mg) </a:t>
            </a:r>
            <a:r>
              <a:rPr lang="en-US" b="1" baseline="0" dirty="0" smtClean="0">
                <a:ea typeface="ＭＳ Ｐゴシック"/>
                <a:cs typeface="ＭＳ Ｐゴシック"/>
              </a:rPr>
              <a:t>AND</a:t>
            </a:r>
            <a:r>
              <a:rPr lang="en-US" baseline="0" dirty="0" smtClean="0">
                <a:ea typeface="ＭＳ Ｐゴシック"/>
                <a:cs typeface="ＭＳ Ｐゴシック"/>
              </a:rPr>
              <a:t> either azithromycin 1 gram or doxycycline 100 mg twice daily for 7 days. The </a:t>
            </a:r>
            <a:r>
              <a:rPr lang="en-US" baseline="0" dirty="0" err="1" smtClean="0">
                <a:ea typeface="ＭＳ Ｐゴシック"/>
                <a:cs typeface="ＭＳ Ｐゴシック"/>
              </a:rPr>
              <a:t>azithro</a:t>
            </a:r>
            <a:r>
              <a:rPr lang="en-US" baseline="0" dirty="0" smtClean="0">
                <a:ea typeface="ＭＳ Ｐゴシック"/>
                <a:cs typeface="ＭＳ Ｐゴシック"/>
              </a:rPr>
              <a:t> or doxy is </a:t>
            </a:r>
            <a:r>
              <a:rPr lang="en-US" b="1" baseline="0" dirty="0" smtClean="0">
                <a:ea typeface="ＭＳ Ｐゴシック"/>
                <a:cs typeface="ＭＳ Ｐゴシック"/>
              </a:rPr>
              <a:t>not</a:t>
            </a:r>
            <a:r>
              <a:rPr lang="en-US" baseline="0" dirty="0" smtClean="0">
                <a:ea typeface="ＭＳ Ｐゴシック"/>
                <a:cs typeface="ＭＳ Ｐゴシック"/>
              </a:rPr>
              <a:t> to treat an undiagnosed chlamydia infection, but CDC now recommends </a:t>
            </a:r>
            <a:r>
              <a:rPr lang="en-US" b="1" baseline="0" dirty="0" smtClean="0">
                <a:ea typeface="ＭＳ Ｐゴシック"/>
                <a:cs typeface="ＭＳ Ｐゴシック"/>
              </a:rPr>
              <a:t>two</a:t>
            </a:r>
            <a:r>
              <a:rPr lang="en-US" baseline="0" dirty="0" smtClean="0">
                <a:ea typeface="ＭＳ Ｐゴシック"/>
                <a:cs typeface="ＭＳ Ｐゴシック"/>
              </a:rPr>
              <a:t> antibiotics for enhanced synergy and decreased likelihood of a strain resistant to this antibiotic combination. </a:t>
            </a:r>
            <a:endParaRPr lang="en-US" dirty="0" smtClean="0">
              <a:ea typeface="ＭＳ Ｐゴシック"/>
              <a:cs typeface="ＭＳ Ｐゴシック"/>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5DA9AF-299E-40EF-8E6C-0E39E3DD86F0}" type="slidenum">
              <a:rPr lang="en-US">
                <a:solidFill>
                  <a:srgbClr val="000000"/>
                </a:solidFill>
                <a:latin typeface="Arial" charset="0"/>
              </a:rPr>
              <a:pPr fontAlgn="base">
                <a:spcBef>
                  <a:spcPct val="0"/>
                </a:spcBef>
                <a:spcAft>
                  <a:spcPct val="0"/>
                </a:spcAft>
              </a:pPr>
              <a:t>107</a:t>
            </a:fld>
            <a:endParaRPr lang="en-US">
              <a:solidFill>
                <a:srgbClr val="000000"/>
              </a:solidFill>
              <a:latin typeface="Arial" charset="0"/>
            </a:endParaRPr>
          </a:p>
        </p:txBody>
      </p:sp>
      <p:sp>
        <p:nvSpPr>
          <p:cNvPr id="221186"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21187"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a:cs typeface="ＭＳ Ｐゴシック"/>
              </a:rPr>
              <a:t>Some offices do not provide IM infections</a:t>
            </a:r>
            <a:r>
              <a:rPr lang="en-US" baseline="0" dirty="0" smtClean="0">
                <a:ea typeface="ＭＳ Ｐゴシック"/>
                <a:cs typeface="ＭＳ Ｐゴシック"/>
              </a:rPr>
              <a:t> or cannot bring patients back for treatment in a timely manor. In those cases, an alternative regimen can be used with just oral antibiotics that consists of </a:t>
            </a:r>
            <a:r>
              <a:rPr lang="en-US" baseline="0" dirty="0" err="1" smtClean="0">
                <a:ea typeface="ＭＳ Ｐゴシック"/>
                <a:cs typeface="ＭＳ Ｐゴシック"/>
              </a:rPr>
              <a:t>cefixime</a:t>
            </a:r>
            <a:r>
              <a:rPr lang="en-US" baseline="0" dirty="0" smtClean="0">
                <a:ea typeface="ＭＳ Ｐゴシック"/>
                <a:cs typeface="ＭＳ Ｐゴシック"/>
              </a:rPr>
              <a:t> orally PLUS either azithromycin or doxycycline, but to ensure a cure, providers should perform a test of cure 1 week after treatment is complete. The test of cure should preferable be a culture so that antibiotic susceptibility testing can be done. But if culture is not available, providers can use a NAAT. Although for chlamydia, it can take 3 weeks for the DNA or RNA to clear, for gonorrhea, studies show that the DNA or RNA clears by 5 days after treatment. So, a NAAT can be performed in a week.</a:t>
            </a:r>
            <a:endParaRPr lang="en-US" dirty="0" smtClean="0">
              <a:ea typeface="ＭＳ Ｐゴシック"/>
              <a:cs typeface="ＭＳ Ｐゴシック"/>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p:spPr>
        <p:txBody>
          <a:bodyPr/>
          <a:lstStyle/>
          <a:p>
            <a:pPr eaLnBrk="1" hangingPunct="1"/>
            <a:r>
              <a:rPr lang="en-US" dirty="0" smtClean="0">
                <a:latin typeface="Arial" pitchFamily="34" charset="0"/>
                <a:ea typeface="ＭＳ Ｐゴシック" pitchFamily="34" charset="-128"/>
              </a:rPr>
              <a:t>Treatment</a:t>
            </a:r>
            <a:r>
              <a:rPr lang="en-US" baseline="0" dirty="0" smtClean="0">
                <a:latin typeface="Arial" pitchFamily="34" charset="0"/>
                <a:ea typeface="ＭＳ Ｐゴシック" pitchFamily="34" charset="-128"/>
              </a:rPr>
              <a:t> for the uncomplicated gonorrhea infection of the pharynx</a:t>
            </a:r>
          </a:p>
          <a:p>
            <a:pPr eaLnBrk="1" hangingPunct="1"/>
            <a:endParaRPr lang="en-US" baseline="0"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a:t>
            </a:r>
            <a:endParaRPr lang="en-US" dirty="0" smtClean="0">
              <a:latin typeface="Arial" pitchFamily="34" charset="0"/>
              <a:ea typeface="ＭＳ Ｐゴシック" pitchFamily="34" charset="-128"/>
            </a:endParaRPr>
          </a:p>
          <a:p>
            <a:pPr eaLnBrk="1" hangingPunct="1"/>
            <a:r>
              <a:rPr lang="en-US" sz="1200" u="sng" kern="1200" dirty="0" smtClean="0">
                <a:solidFill>
                  <a:schemeClr val="tx1"/>
                </a:solidFill>
                <a:latin typeface="Arial" charset="0"/>
                <a:ea typeface="ＭＳ Ｐゴシック" charset="-128"/>
                <a:cs typeface="ＭＳ Ｐゴシック" charset="-128"/>
                <a:hlinkClick r:id="rId3"/>
              </a:rPr>
              <a:t>http://www.cdc.gov/std/treatment/2010/gonococcal-infections.htm</a:t>
            </a:r>
            <a:endParaRPr lang="en-US" dirty="0" smtClean="0">
              <a:latin typeface="Arial" pitchFamily="34" charset="0"/>
              <a:ea typeface="ＭＳ Ｐゴシック" pitchFamily="34" charset="-128"/>
            </a:endParaRPr>
          </a:p>
        </p:txBody>
      </p:sp>
      <p:sp>
        <p:nvSpPr>
          <p:cNvPr id="282628" name="Slide Number Placeholder 3"/>
          <p:cNvSpPr>
            <a:spLocks noGrp="1"/>
          </p:cNvSpPr>
          <p:nvPr>
            <p:ph type="sldNum" sz="quarter" idx="5"/>
          </p:nvPr>
        </p:nvSpPr>
        <p:spPr>
          <a:noFill/>
        </p:spPr>
        <p:txBody>
          <a:bodyPr/>
          <a:lstStyle/>
          <a:p>
            <a:fld id="{2379A5A1-52B2-4325-893D-559076748F5F}" type="slidenum">
              <a:rPr lang="en-US"/>
              <a:pPr/>
              <a:t>108</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5E7B03-16BA-48F8-832B-E035DD01C7B5}" type="slidenum">
              <a:rPr lang="en-US">
                <a:solidFill>
                  <a:srgbClr val="000000"/>
                </a:solidFill>
                <a:latin typeface="Arial" charset="0"/>
              </a:rPr>
              <a:pPr fontAlgn="base">
                <a:spcBef>
                  <a:spcPct val="0"/>
                </a:spcBef>
                <a:spcAft>
                  <a:spcPct val="0"/>
                </a:spcAft>
              </a:pPr>
              <a:t>109</a:t>
            </a:fld>
            <a:endParaRPr lang="en-US">
              <a:solidFill>
                <a:srgbClr val="000000"/>
              </a:solidFill>
              <a:latin typeface="Arial" charset="0"/>
            </a:endParaRPr>
          </a:p>
        </p:txBody>
      </p:sp>
      <p:sp>
        <p:nvSpPr>
          <p:cNvPr id="225282"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25283"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a:cs typeface="ＭＳ Ｐゴシック"/>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p:spPr>
        <p:txBody>
          <a:bodyPr/>
          <a:lstStyle/>
          <a:p>
            <a:pPr eaLnBrk="1" hangingPunct="1"/>
            <a:r>
              <a:rPr lang="en-US" dirty="0" smtClean="0"/>
              <a:t>Patients infected with </a:t>
            </a:r>
            <a:r>
              <a:rPr lang="en-US" i="1" dirty="0" smtClean="0"/>
              <a:t>N. </a:t>
            </a:r>
            <a:r>
              <a:rPr lang="en-US" i="1" dirty="0" err="1" smtClean="0"/>
              <a:t>gonorrhoeae</a:t>
            </a:r>
            <a:r>
              <a:rPr lang="en-US" dirty="0" smtClean="0"/>
              <a:t> frequently are </a:t>
            </a:r>
            <a:r>
              <a:rPr lang="en-US" dirty="0" err="1" smtClean="0"/>
              <a:t>coinfected</a:t>
            </a:r>
            <a:r>
              <a:rPr lang="en-US" dirty="0" smtClean="0"/>
              <a:t> with </a:t>
            </a:r>
            <a:r>
              <a:rPr lang="en-US" i="1" dirty="0" smtClean="0"/>
              <a:t>C. </a:t>
            </a:r>
            <a:r>
              <a:rPr lang="en-US" i="1" dirty="0" err="1" smtClean="0"/>
              <a:t>trachomatis</a:t>
            </a:r>
            <a:r>
              <a:rPr lang="en-US" dirty="0" smtClean="0"/>
              <a:t>; this finding has led to the recommendation that patients treated for </a:t>
            </a:r>
            <a:r>
              <a:rPr lang="en-US" dirty="0" err="1" smtClean="0"/>
              <a:t>gonococcal</a:t>
            </a:r>
            <a:r>
              <a:rPr lang="en-US" dirty="0" smtClean="0"/>
              <a:t> infection also be treated routinely with a regimen that is effective against uncomplicated genital </a:t>
            </a:r>
            <a:r>
              <a:rPr lang="en-US" i="1" dirty="0" smtClean="0"/>
              <a:t>C. </a:t>
            </a:r>
            <a:r>
              <a:rPr lang="en-US" i="1" dirty="0" err="1" smtClean="0"/>
              <a:t>trachomatis</a:t>
            </a:r>
            <a:r>
              <a:rPr lang="en-US" dirty="0" smtClean="0"/>
              <a:t> infection (</a:t>
            </a:r>
            <a:r>
              <a:rPr lang="en-US" dirty="0" smtClean="0">
                <a:hlinkClick r:id="rId3"/>
              </a:rPr>
              <a:t>294</a:t>
            </a:r>
            <a:r>
              <a:rPr lang="en-US" dirty="0" smtClean="0"/>
              <a:t>). </a:t>
            </a:r>
          </a:p>
          <a:p>
            <a:pPr eaLnBrk="1" hangingPunct="1"/>
            <a:endParaRPr lang="en-US" dirty="0" smtClean="0"/>
          </a:p>
          <a:p>
            <a:pPr eaLnBrk="1" hangingPunct="1"/>
            <a:r>
              <a:rPr lang="en-US" dirty="0" smtClean="0"/>
              <a:t>Because most gonococci in the United States are susceptible to </a:t>
            </a:r>
            <a:r>
              <a:rPr lang="en-US" dirty="0" err="1" smtClean="0"/>
              <a:t>doxycycline</a:t>
            </a:r>
            <a:r>
              <a:rPr lang="en-US" dirty="0" smtClean="0"/>
              <a:t> and </a:t>
            </a:r>
            <a:r>
              <a:rPr lang="en-US" dirty="0" err="1" smtClean="0"/>
              <a:t>azithromycin</a:t>
            </a:r>
            <a:r>
              <a:rPr lang="en-US" dirty="0" smtClean="0"/>
              <a:t>, routine </a:t>
            </a:r>
            <a:r>
              <a:rPr lang="en-US" dirty="0" err="1" smtClean="0"/>
              <a:t>cotreatment</a:t>
            </a:r>
            <a:r>
              <a:rPr lang="en-US" dirty="0" smtClean="0"/>
              <a:t> might also hinder the development of antimicrobial-resistant </a:t>
            </a:r>
            <a:r>
              <a:rPr lang="en-US" i="1" dirty="0" smtClean="0"/>
              <a:t>N. </a:t>
            </a:r>
            <a:r>
              <a:rPr lang="en-US" i="1" dirty="0" err="1" smtClean="0"/>
              <a:t>gonorrhoeae</a:t>
            </a:r>
            <a:r>
              <a:rPr lang="en-US" dirty="0" smtClean="0"/>
              <a:t>. </a:t>
            </a:r>
          </a:p>
          <a:p>
            <a:pPr eaLnBrk="1" hangingPunct="1"/>
            <a:endParaRPr lang="en-US" dirty="0" smtClean="0"/>
          </a:p>
          <a:p>
            <a:pPr eaLnBrk="1" hangingPunct="1"/>
            <a:r>
              <a:rPr lang="en-US" dirty="0" smtClean="0"/>
              <a:t>Limited data suggest that dual treatment with </a:t>
            </a:r>
            <a:r>
              <a:rPr lang="en-US" dirty="0" err="1" smtClean="0"/>
              <a:t>azithromycin</a:t>
            </a:r>
            <a:r>
              <a:rPr lang="en-US" dirty="0" smtClean="0"/>
              <a:t> might enhance treatment efficacy for pharyngeal infection when using oral </a:t>
            </a:r>
            <a:r>
              <a:rPr lang="en-US" dirty="0" err="1" smtClean="0"/>
              <a:t>cephalosporins</a:t>
            </a:r>
            <a:r>
              <a:rPr lang="en-US" dirty="0" smtClean="0"/>
              <a:t> (</a:t>
            </a:r>
            <a:r>
              <a:rPr lang="en-US" dirty="0" smtClean="0">
                <a:hlinkClick r:id="rId3"/>
              </a:rPr>
              <a:t>295</a:t>
            </a:r>
            <a:r>
              <a:rPr lang="en-US" dirty="0" smtClean="0"/>
              <a:t>,</a:t>
            </a:r>
            <a:r>
              <a:rPr lang="en-US" dirty="0" smtClean="0">
                <a:hlinkClick r:id="rId3"/>
              </a:rPr>
              <a:t>296</a:t>
            </a:r>
            <a:r>
              <a:rPr lang="en-US" dirty="0" smtClean="0"/>
              <a:t>).</a:t>
            </a:r>
            <a:endParaRPr lang="en-US" baseline="0"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a:t>
            </a:r>
            <a:endParaRPr lang="en-US" dirty="0" smtClean="0">
              <a:latin typeface="Arial" pitchFamily="34" charset="0"/>
              <a:ea typeface="ＭＳ Ｐゴシック" pitchFamily="34" charset="-128"/>
            </a:endParaRPr>
          </a:p>
          <a:p>
            <a:pPr eaLnBrk="1" hangingPunct="1"/>
            <a:r>
              <a:rPr lang="en-US" sz="1200" u="sng" kern="1200" dirty="0" smtClean="0">
                <a:solidFill>
                  <a:schemeClr val="tx1"/>
                </a:solidFill>
                <a:latin typeface="Arial" charset="0"/>
                <a:ea typeface="ＭＳ Ｐゴシック" charset="-128"/>
                <a:cs typeface="ＭＳ Ｐゴシック" charset="-128"/>
                <a:hlinkClick r:id="rId4"/>
              </a:rPr>
              <a:t>http://www.cdc.gov/std/treatment/2010/gonococcal-infections.htm</a:t>
            </a:r>
            <a:endParaRPr lang="en-US" dirty="0" smtClean="0">
              <a:latin typeface="Arial" pitchFamily="34" charset="0"/>
              <a:ea typeface="ＭＳ Ｐゴシック" pitchFamily="34" charset="-128"/>
            </a:endParaRPr>
          </a:p>
        </p:txBody>
      </p:sp>
      <p:sp>
        <p:nvSpPr>
          <p:cNvPr id="282628" name="Slide Number Placeholder 3"/>
          <p:cNvSpPr>
            <a:spLocks noGrp="1"/>
          </p:cNvSpPr>
          <p:nvPr>
            <p:ph type="sldNum" sz="quarter" idx="5"/>
          </p:nvPr>
        </p:nvSpPr>
        <p:spPr>
          <a:noFill/>
        </p:spPr>
        <p:txBody>
          <a:bodyPr/>
          <a:lstStyle/>
          <a:p>
            <a:fld id="{2379A5A1-52B2-4325-893D-559076748F5F}" type="slidenum">
              <a:rPr lang="en-US"/>
              <a:pPr/>
              <a:t>110</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30E77F-58BB-4BD8-A06D-09EB77AA9880}" type="slidenum">
              <a:rPr lang="en-US">
                <a:solidFill>
                  <a:srgbClr val="000000"/>
                </a:solidFill>
                <a:latin typeface="Arial" charset="0"/>
              </a:rPr>
              <a:pPr fontAlgn="base">
                <a:spcBef>
                  <a:spcPct val="0"/>
                </a:spcBef>
                <a:spcAft>
                  <a:spcPct val="0"/>
                </a:spcAft>
              </a:pPr>
              <a:t>111</a:t>
            </a:fld>
            <a:endParaRPr lang="en-US">
              <a:solidFill>
                <a:srgbClr val="000000"/>
              </a:solidFill>
              <a:latin typeface="Arial" charset="0"/>
            </a:endParaRPr>
          </a:p>
        </p:txBody>
      </p:sp>
      <p:sp>
        <p:nvSpPr>
          <p:cNvPr id="227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7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Disagreements and arguments are a normal part of any intimate relationship. What is it like when you and your partner get into an argument? How do you usually resolve it?</a:t>
            </a:r>
          </a:p>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D69AABC-C3A5-4BE0-A063-B5BF9A7D2A82}"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bwMode="auto">
          <a:noFill/>
          <a:ln>
            <a:solidFill>
              <a:srgbClr val="000000"/>
            </a:solidFill>
            <a:miter lim="800000"/>
            <a:headEnd/>
            <a:tailEnd/>
          </a:ln>
        </p:spPr>
      </p:sp>
      <p:sp>
        <p:nvSpPr>
          <p:cNvPr id="229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9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CB54C9-20D1-43F3-A661-1728B03B1574}" type="slidenum">
              <a:rPr lang="en-US"/>
              <a:pPr fontAlgn="base">
                <a:spcBef>
                  <a:spcPct val="0"/>
                </a:spcBef>
                <a:spcAft>
                  <a:spcPct val="0"/>
                </a:spcAft>
              </a:pPr>
              <a:t>112</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p:spPr>
        <p:txBody>
          <a:bodyPr/>
          <a:lstStyle/>
          <a:p>
            <a:pPr eaLnBrk="1" hangingPunct="1"/>
            <a:r>
              <a:rPr lang="en-US" smtClean="0">
                <a:latin typeface="Arial" pitchFamily="34" charset="0"/>
                <a:ea typeface="ＭＳ Ｐゴシック" pitchFamily="34" charset="-128"/>
              </a:rPr>
              <a:t>Preemptively treat for chlamydia when NAAT is not available because the sensitivity for non-amplified tests are too low. </a:t>
            </a:r>
          </a:p>
        </p:txBody>
      </p:sp>
      <p:sp>
        <p:nvSpPr>
          <p:cNvPr id="283652" name="Slide Number Placeholder 3"/>
          <p:cNvSpPr>
            <a:spLocks noGrp="1"/>
          </p:cNvSpPr>
          <p:nvPr>
            <p:ph type="sldNum" sz="quarter" idx="5"/>
          </p:nvPr>
        </p:nvSpPr>
        <p:spPr>
          <a:noFill/>
        </p:spPr>
        <p:txBody>
          <a:bodyPr/>
          <a:lstStyle/>
          <a:p>
            <a:fld id="{E2ED393D-3D60-422A-9261-082F84E27D4E}" type="slidenum">
              <a:rPr lang="en-US"/>
              <a:pPr/>
              <a:t>113</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8E747BC6-0CC6-4DFA-87FA-C8AF99AA81B8}" type="slidenum">
              <a:rPr lang="en-US"/>
              <a:pPr/>
              <a:t>114</a:t>
            </a:fld>
            <a:endParaRPr lang="en-US"/>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buFontTx/>
              <a:buChar char="•"/>
            </a:pPr>
            <a:r>
              <a:rPr lang="en-US" dirty="0" smtClean="0">
                <a:latin typeface="Arial" pitchFamily="34" charset="0"/>
                <a:ea typeface="ＭＳ Ｐゴシック" pitchFamily="34" charset="-128"/>
              </a:rPr>
              <a:t>When available, on-site single dose treatments should be used for teens. Directly observed.</a:t>
            </a:r>
          </a:p>
          <a:p>
            <a:pPr eaLnBrk="1" hangingPunct="1">
              <a:buFontTx/>
              <a:buChar char="•"/>
            </a:pPr>
            <a:r>
              <a:rPr lang="en-US" sz="1400" kern="1200" dirty="0" smtClean="0">
                <a:solidFill>
                  <a:schemeClr val="tx1"/>
                </a:solidFill>
                <a:latin typeface="Arial" charset="0"/>
                <a:ea typeface="ＭＳ Ｐゴシック" charset="-128"/>
                <a:cs typeface="+mn-cs"/>
              </a:rPr>
              <a:t>Source: </a:t>
            </a:r>
            <a:r>
              <a:rPr lang="en-US" sz="1200" kern="1200" dirty="0" smtClean="0">
                <a:solidFill>
                  <a:schemeClr val="tx1"/>
                </a:solidFill>
                <a:latin typeface="Arial" charset="0"/>
                <a:ea typeface="ＭＳ Ｐゴシック" charset="-128"/>
                <a:cs typeface="+mn-cs"/>
              </a:rPr>
              <a:t>Centers for Disease Control and Prevention. Sexually Transmitted Diseases Treatment Guidelines, 2010.  MMWR 2010;59(12):1-116</a:t>
            </a:r>
            <a:endParaRPr lang="en-US" sz="1400" kern="1200" dirty="0" smtClean="0">
              <a:solidFill>
                <a:schemeClr val="tx1"/>
              </a:solidFill>
              <a:latin typeface="Arial" charset="0"/>
              <a:ea typeface="ＭＳ Ｐゴシック" charset="-128"/>
              <a:cs typeface="+mn-cs"/>
            </a:endParaRP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p:spPr>
        <p:txBody>
          <a:bodyPr/>
          <a:lstStyle/>
          <a:p>
            <a:pPr eaLnBrk="1" hangingPunct="1"/>
            <a:r>
              <a:rPr lang="en-US" sz="1200" kern="1200" dirty="0" smtClean="0">
                <a:solidFill>
                  <a:schemeClr val="tx1"/>
                </a:solidFill>
                <a:latin typeface="Arial" charset="0"/>
                <a:ea typeface="ＭＳ Ｐゴシック" charset="-128"/>
                <a:cs typeface="ＭＳ Ｐゴシック" charset="-128"/>
              </a:rPr>
              <a:t>PPT Presentation by Dr. Burstein “Changes in the 2010 STD Treatment Guidelines”</a:t>
            </a:r>
            <a:endParaRPr lang="en-US" dirty="0" smtClean="0">
              <a:latin typeface="Arial" pitchFamily="34" charset="0"/>
              <a:ea typeface="ＭＳ Ｐゴシック" pitchFamily="34" charset="-128"/>
            </a:endParaRPr>
          </a:p>
        </p:txBody>
      </p:sp>
      <p:sp>
        <p:nvSpPr>
          <p:cNvPr id="285700" name="Slide Number Placeholder 3"/>
          <p:cNvSpPr>
            <a:spLocks noGrp="1"/>
          </p:cNvSpPr>
          <p:nvPr>
            <p:ph type="sldNum" sz="quarter" idx="5"/>
          </p:nvPr>
        </p:nvSpPr>
        <p:spPr>
          <a:noFill/>
        </p:spPr>
        <p:txBody>
          <a:bodyPr/>
          <a:lstStyle/>
          <a:p>
            <a:fld id="{755F6555-A512-4BD4-86DE-444A5AD436ED}" type="slidenum">
              <a:rPr lang="en-US"/>
              <a:pPr/>
              <a:t>115</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Partners</a:t>
            </a:r>
            <a:r>
              <a:rPr lang="en-US" baseline="0" dirty="0" smtClean="0">
                <a:latin typeface="Arial" pitchFamily="34" charset="0"/>
                <a:ea typeface="ＭＳ Ｐゴシック" pitchFamily="34" charset="-128"/>
              </a:rPr>
              <a:t> collect  medication at public health center or other venues</a:t>
            </a:r>
          </a:p>
          <a:p>
            <a:endParaRPr lang="en-US" baseline="0" dirty="0" smtClean="0">
              <a:latin typeface="Arial" pitchFamily="34" charset="0"/>
              <a:ea typeface="ＭＳ Ｐゴシック" pitchFamily="34" charset="-128"/>
            </a:endParaRPr>
          </a:p>
          <a:p>
            <a:r>
              <a:rPr lang="en-US" baseline="0" dirty="0" smtClean="0">
                <a:latin typeface="Arial" pitchFamily="34" charset="0"/>
                <a:ea typeface="ＭＳ Ｐゴシック" pitchFamily="34" charset="-128"/>
              </a:rPr>
              <a:t>Public health workers deliver medications to partners in non-clinical settings. </a:t>
            </a:r>
            <a:endParaRPr lang="en-US" dirty="0" smtClean="0">
              <a:latin typeface="Arial" pitchFamily="34" charset="0"/>
              <a:ea typeface="ＭＳ Ｐゴシック" pitchFamily="34" charset="-128"/>
            </a:endParaRPr>
          </a:p>
        </p:txBody>
      </p:sp>
      <p:sp>
        <p:nvSpPr>
          <p:cNvPr id="286724" name="Slide Number Placeholder 3"/>
          <p:cNvSpPr>
            <a:spLocks noGrp="1"/>
          </p:cNvSpPr>
          <p:nvPr>
            <p:ph type="sldNum" sz="quarter" idx="5"/>
          </p:nvPr>
        </p:nvSpPr>
        <p:spPr>
          <a:noFill/>
        </p:spPr>
        <p:txBody>
          <a:bodyPr/>
          <a:lstStyle/>
          <a:p>
            <a:fld id="{305FAAC8-657C-4DFE-8F8A-C1C6A895AA93}" type="slidenum">
              <a:rPr lang="en-US"/>
              <a:pPr/>
              <a:t>116</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Source: http://www.cdc.gov/sTd/ept/legal/default.htm</a:t>
            </a:r>
          </a:p>
          <a:p>
            <a:endParaRPr lang="en-US" dirty="0" smtClean="0">
              <a:latin typeface="Arial" pitchFamily="34" charset="0"/>
              <a:ea typeface="ＭＳ Ｐゴシック" pitchFamily="34" charset="-128"/>
            </a:endParaRPr>
          </a:p>
          <a:p>
            <a:r>
              <a:rPr lang="en-US" sz="1200" b="0" i="0" kern="1200" dirty="0" smtClean="0">
                <a:solidFill>
                  <a:schemeClr val="tx1"/>
                </a:solidFill>
                <a:latin typeface="Arial" charset="0"/>
                <a:ea typeface="ＭＳ Ｐゴシック" charset="-128"/>
                <a:cs typeface="ＭＳ Ｐゴシック" charset="-128"/>
              </a:rPr>
              <a:t>An alternative approach to assuring treatment of partners is expedited partner therapy (EPT). EPT is the delivery of medications or prescriptions by persons infected with an STD to their sex partners without clinical assessment of the partners. Clinicians (e.g., physicians, nurse practitioners, physician assistants, pharmacists, public health workers) provide patients with sufficient medications directly or via prescription for the patients and their partners. After evaluating multiple studies involving EPT, </a:t>
            </a:r>
            <a:r>
              <a:rPr lang="en-US" sz="1200" b="0" i="0" u="sng" strike="noStrike" kern="1200" dirty="0" smtClean="0">
                <a:solidFill>
                  <a:schemeClr val="tx1"/>
                </a:solidFill>
                <a:latin typeface="Arial" charset="0"/>
                <a:ea typeface="ＭＳ Ｐゴシック" charset="-128"/>
                <a:cs typeface="ＭＳ Ｐゴシック" charset="-128"/>
                <a:hlinkClick r:id="rId3"/>
              </a:rPr>
              <a:t>CDC concluded that EPT is a “useful option” to further partner treatment, particularly for male partners of women with </a:t>
            </a:r>
            <a:r>
              <a:rPr lang="en-US" sz="1200" b="0" i="0" u="sng" strike="noStrike" kern="1200" dirty="0" err="1" smtClean="0">
                <a:solidFill>
                  <a:schemeClr val="tx1"/>
                </a:solidFill>
                <a:latin typeface="Arial" charset="0"/>
                <a:ea typeface="ＭＳ Ｐゴシック" charset="-128"/>
                <a:cs typeface="ＭＳ Ｐゴシック" charset="-128"/>
                <a:hlinkClick r:id="rId3"/>
              </a:rPr>
              <a:t>chlamydia</a:t>
            </a:r>
            <a:r>
              <a:rPr lang="en-US" sz="1200" b="0" i="0" u="sng" strike="noStrike" kern="1200" dirty="0" smtClean="0">
                <a:solidFill>
                  <a:schemeClr val="tx1"/>
                </a:solidFill>
                <a:latin typeface="Arial" charset="0"/>
                <a:ea typeface="ＭＳ Ｐゴシック" charset="-128"/>
                <a:cs typeface="ＭＳ Ｐゴシック" charset="-128"/>
                <a:hlinkClick r:id="rId3"/>
              </a:rPr>
              <a:t> or gonorrhea</a:t>
            </a:r>
            <a:r>
              <a:rPr lang="en-US" sz="1200" b="0" i="0" u="none" strike="noStrike" kern="1200" dirty="0" smtClean="0">
                <a:solidFill>
                  <a:schemeClr val="tx1"/>
                </a:solidFill>
                <a:latin typeface="Arial" charset="0"/>
                <a:ea typeface="ＭＳ Ｐゴシック" charset="-128"/>
                <a:cs typeface="ＭＳ Ｐゴシック" charset="-128"/>
                <a:hlinkClick r:id="rId3"/>
              </a:rPr>
              <a:t> </a:t>
            </a:r>
            <a:r>
              <a:rPr lang="en-US" sz="1200" b="0" i="0" kern="1200" dirty="0" smtClean="0">
                <a:solidFill>
                  <a:schemeClr val="tx1"/>
                </a:solidFill>
                <a:latin typeface="Arial" charset="0"/>
                <a:ea typeface="ＭＳ Ｐゴシック" charset="-128"/>
                <a:cs typeface="ＭＳ Ｐゴシック" charset="-128"/>
              </a:rPr>
              <a:t>. </a:t>
            </a:r>
            <a:r>
              <a:rPr lang="en-US" sz="1200" b="1" i="0" kern="1200" dirty="0" smtClean="0">
                <a:solidFill>
                  <a:schemeClr val="tx1"/>
                </a:solidFill>
                <a:latin typeface="Arial" charset="0"/>
                <a:ea typeface="ＭＳ Ｐゴシック" charset="-128"/>
                <a:cs typeface="ＭＳ Ｐゴシック" charset="-128"/>
              </a:rPr>
              <a:t>In August 2006, CDC recommended the practice of EPT for certain populations and specific conditions and CDC continues to recommend it in </a:t>
            </a:r>
            <a:r>
              <a:rPr lang="en-US" sz="1200" b="1" i="0" u="sng" kern="1200" dirty="0" smtClean="0">
                <a:solidFill>
                  <a:schemeClr val="tx1"/>
                </a:solidFill>
                <a:latin typeface="Arial" charset="0"/>
                <a:ea typeface="ＭＳ Ｐゴシック" charset="-128"/>
                <a:cs typeface="ＭＳ Ｐゴシック" charset="-128"/>
                <a:hlinkClick r:id="rId4"/>
              </a:rPr>
              <a:t>Sexually Transmitted Diseases Treatment Guidelines, 2010</a:t>
            </a:r>
            <a:r>
              <a:rPr lang="en-US" sz="1200" b="1" i="0" kern="1200" dirty="0" smtClean="0">
                <a:solidFill>
                  <a:schemeClr val="tx1"/>
                </a:solidFill>
                <a:latin typeface="Arial" charset="0"/>
                <a:ea typeface="ＭＳ Ｐゴシック" charset="-128"/>
                <a:cs typeface="ＭＳ Ｐゴシック" charset="-128"/>
              </a:rPr>
              <a:t>.</a:t>
            </a:r>
            <a:endParaRPr lang="en-US" b="1"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Patients should be instructed to refer their sex partners for evaluation, testing, and treatment. The following recommendations on exposure intervals are based on limited evaluation. Sex partners should be evaluated, tested, and treated if they had sexual contact with the patient during the 60 days preceding onset of symptoms in the patient or diagnosis of </a:t>
            </a:r>
            <a:r>
              <a:rPr lang="en-US" dirty="0" err="1" smtClean="0">
                <a:latin typeface="Arial" pitchFamily="34" charset="0"/>
                <a:ea typeface="ＭＳ Ｐゴシック" pitchFamily="34" charset="-128"/>
              </a:rPr>
              <a:t>chlamydia</a:t>
            </a:r>
            <a:r>
              <a:rPr lang="en-US" dirty="0" smtClean="0">
                <a:latin typeface="Arial" pitchFamily="34" charset="0"/>
                <a:ea typeface="ＭＳ Ｐゴシック" pitchFamily="34" charset="-128"/>
              </a:rPr>
              <a:t>. The most recent sex partner should be evaluated and treated, even if the time of the last sexual contact was &gt;60 days before symptom onset or diagnosis. </a:t>
            </a:r>
          </a:p>
          <a:p>
            <a:endParaRPr lang="en-US" dirty="0" smtClean="0">
              <a:latin typeface="Arial" pitchFamily="34" charset="0"/>
              <a:ea typeface="ＭＳ Ｐゴシック" pitchFamily="34" charset="-128"/>
            </a:endParaRPr>
          </a:p>
          <a:p>
            <a:r>
              <a:rPr lang="en-US" sz="1200" b="1" i="0" kern="1200" dirty="0" smtClean="0">
                <a:solidFill>
                  <a:schemeClr val="tx1"/>
                </a:solidFill>
                <a:latin typeface="Arial" charset="0"/>
                <a:ea typeface="ＭＳ Ｐゴシック" charset="-128"/>
                <a:cs typeface="ＭＳ Ｐゴシック" charset="-128"/>
              </a:rPr>
              <a:t>EPT is not routinely recommended for MSM because of a high risk for coexisting infections, especially undiagnosed HIV infection, in their partners.</a:t>
            </a:r>
            <a:endParaRPr lang="en-US" b="1"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If concerns exist that sex partners will not seek evaluation and treatment, or if other management strategies are impractical or unsuccessful, then delivery of antibiotic therapy (either a prescription or medication) by heterosexual male or female patients to their partners might be an option. Limited studies to date have demonstrated a trend toward a decrease in rates of persistent or recurrent </a:t>
            </a:r>
            <a:r>
              <a:rPr lang="en-US" dirty="0" err="1" smtClean="0">
                <a:latin typeface="Arial" pitchFamily="34" charset="0"/>
                <a:ea typeface="ＭＳ Ｐゴシック" pitchFamily="34" charset="-128"/>
              </a:rPr>
              <a:t>chlamydia</a:t>
            </a:r>
            <a:r>
              <a:rPr lang="en-US" dirty="0" smtClean="0">
                <a:latin typeface="Arial" pitchFamily="34" charset="0"/>
                <a:ea typeface="ＭＳ Ｐゴシック" pitchFamily="34" charset="-128"/>
              </a:rPr>
              <a:t> with this approach compared with standard partner referral. Male patients must inform female partners of their infection and be given accompanying written materials about the importance of seeking evaluation for PID (especially if symptomatic). </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Patients should be instructed to abstain from sexual intercourse until they and their sex partners have completed treatment. Abstinence should be continued until seven days after a single-dose regimen or after completion of a seven-day regimen. Timely treatment of sexual partners is essential for decreasing the risk for </a:t>
            </a:r>
            <a:r>
              <a:rPr lang="en-US" dirty="0" err="1" smtClean="0">
                <a:latin typeface="Arial" pitchFamily="34" charset="0"/>
                <a:ea typeface="ＭＳ Ｐゴシック" pitchFamily="34" charset="-128"/>
              </a:rPr>
              <a:t>reinfecting</a:t>
            </a:r>
            <a:r>
              <a:rPr lang="en-US" dirty="0" smtClean="0">
                <a:latin typeface="Arial" pitchFamily="34" charset="0"/>
                <a:ea typeface="ＭＳ Ｐゴシック" pitchFamily="34" charset="-128"/>
              </a:rPr>
              <a:t> the index patient. </a:t>
            </a:r>
          </a:p>
          <a:p>
            <a:endParaRPr lang="en-US" dirty="0" smtClean="0">
              <a:latin typeface="Arial" pitchFamily="34" charset="0"/>
              <a:ea typeface="ＭＳ Ｐゴシック" pitchFamily="34" charset="-128"/>
            </a:endParaRPr>
          </a:p>
          <a:p>
            <a:r>
              <a:rPr lang="en-US" sz="1200" kern="1200" baseline="0" dirty="0" smtClean="0">
                <a:solidFill>
                  <a:schemeClr val="tx1"/>
                </a:solidFill>
                <a:latin typeface="Arial" charset="0"/>
                <a:ea typeface="ＭＳ Ｐゴシック" charset="-128"/>
                <a:cs typeface="ＭＳ Ｐゴシック" charset="-128"/>
              </a:rPr>
              <a:t>Centers for Disease Control and Prevention. </a:t>
            </a:r>
            <a:r>
              <a:rPr lang="en-US" sz="1200" i="1" kern="1200" baseline="0" dirty="0" smtClean="0">
                <a:solidFill>
                  <a:schemeClr val="tx1"/>
                </a:solidFill>
                <a:latin typeface="Arial" charset="0"/>
                <a:ea typeface="ＭＳ Ｐゴシック" charset="-128"/>
                <a:cs typeface="ＭＳ Ｐゴシック" charset="-128"/>
              </a:rPr>
              <a:t>Expedited partner therapy in the management of sexually transmitted diseases. Atlanta, GA: US Department of Health and Human Services, 2006. </a:t>
            </a:r>
          </a:p>
          <a:p>
            <a:r>
              <a:rPr lang="en-US" dirty="0" smtClean="0">
                <a:latin typeface="Arial" pitchFamily="34" charset="0"/>
                <a:ea typeface="ＭＳ Ｐゴシック" pitchFamily="34" charset="-128"/>
              </a:rPr>
              <a:t>http://www.cdc.gov/std/treatment/EPTFinalReport2006.pdf</a:t>
            </a:r>
          </a:p>
          <a:p>
            <a:endParaRPr lang="en-US" dirty="0" smtClean="0">
              <a:latin typeface="Arial" pitchFamily="34" charset="0"/>
              <a:ea typeface="ＭＳ Ｐゴシック" pitchFamily="34" charset="-128"/>
            </a:endParaRPr>
          </a:p>
          <a:p>
            <a:pPr eaLnBrk="1" hangingPunct="1">
              <a:spcBef>
                <a:spcPct val="0"/>
              </a:spcBef>
            </a:pPr>
            <a:endParaRPr lang="en-US" dirty="0" smtClean="0">
              <a:latin typeface="Arial" pitchFamily="34" charset="0"/>
              <a:ea typeface="ＭＳ Ｐゴシック" pitchFamily="34" charset="-128"/>
            </a:endParaRPr>
          </a:p>
        </p:txBody>
      </p:sp>
      <p:sp>
        <p:nvSpPr>
          <p:cNvPr id="287748" name="Slide Number Placeholder 3"/>
          <p:cNvSpPr>
            <a:spLocks noGrp="1"/>
          </p:cNvSpPr>
          <p:nvPr>
            <p:ph type="sldNum" sz="quarter" idx="5"/>
          </p:nvPr>
        </p:nvSpPr>
        <p:spPr>
          <a:noFill/>
        </p:spPr>
        <p:txBody>
          <a:bodyPr/>
          <a:lstStyle/>
          <a:p>
            <a:fld id="{05F0555C-2363-4802-9DA3-A9098220D5AC}" type="slidenum">
              <a:rPr lang="en-US"/>
              <a:pPr/>
              <a:t>117</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EE285599-6D8C-4C03-B3CE-78E278FB5308}" type="slidenum">
              <a:rPr lang="en-US"/>
              <a:pPr/>
              <a:t>118</a:t>
            </a:fld>
            <a:endParaRPr lang="en-US"/>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Centers for Disease Control and Prevention. </a:t>
            </a:r>
            <a:r>
              <a:rPr lang="en-US" sz="1200" i="1" kern="1200" baseline="0" dirty="0" smtClean="0">
                <a:solidFill>
                  <a:schemeClr val="tx1"/>
                </a:solidFill>
                <a:latin typeface="Arial" charset="0"/>
                <a:ea typeface="ＭＳ Ｐゴシック" charset="-128"/>
                <a:cs typeface="ＭＳ Ｐゴシック" charset="-128"/>
              </a:rPr>
              <a:t>Expedited partner therapy in the management of sexually transmitted diseases. Atlanta, GA: US Department of Health and Human Services, 2006. </a:t>
            </a:r>
          </a:p>
          <a:p>
            <a:r>
              <a:rPr lang="en-US" dirty="0" smtClean="0">
                <a:latin typeface="Arial" pitchFamily="34" charset="0"/>
                <a:ea typeface="ＭＳ Ｐゴシック" pitchFamily="34" charset="-128"/>
              </a:rPr>
              <a:t>http://www.cdc.gov/std/treatment/EPTFinalReport2006.pdf</a:t>
            </a:r>
          </a:p>
          <a:p>
            <a:endParaRPr lang="en-US" dirty="0" smtClean="0">
              <a:latin typeface="Arial" pitchFamily="34" charset="0"/>
              <a:ea typeface="ＭＳ Ｐゴシック" pitchFamily="34" charset="-128"/>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12B3FC-7146-460E-BFD7-E3C7D0DC2C68}" type="slidenum">
              <a:rPr lang="en-US" sz="1200">
                <a:latin typeface="Calibri" pitchFamily="34" charset="0"/>
              </a:rPr>
              <a:pPr algn="r"/>
              <a:t>119</a:t>
            </a:fld>
            <a:endParaRPr lang="en-US" sz="1200">
              <a:latin typeface="Calibri" pitchFamily="34" charset="0"/>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lvl="0"/>
            <a:r>
              <a:rPr lang="en-US" sz="1200" kern="1200" dirty="0" smtClean="0">
                <a:solidFill>
                  <a:schemeClr val="tx1"/>
                </a:solidFill>
                <a:latin typeface="Arial" charset="0"/>
                <a:ea typeface="ＭＳ Ｐゴシック" charset="-128"/>
                <a:cs typeface="+mn-cs"/>
              </a:rPr>
              <a:t>About</a:t>
            </a:r>
            <a:r>
              <a:rPr lang="en-US" sz="1200" kern="1200" baseline="0" dirty="0" smtClean="0">
                <a:solidFill>
                  <a:schemeClr val="tx1"/>
                </a:solidFill>
                <a:latin typeface="Arial" charset="0"/>
                <a:ea typeface="ＭＳ Ｐゴシック" charset="-128"/>
                <a:cs typeface="+mn-cs"/>
              </a:rPr>
              <a:t> </a:t>
            </a:r>
            <a:r>
              <a:rPr lang="en-US" sz="1200" kern="1200" baseline="0" dirty="0" err="1" smtClean="0">
                <a:solidFill>
                  <a:schemeClr val="tx1"/>
                </a:solidFill>
                <a:latin typeface="Arial" charset="0"/>
                <a:ea typeface="ＭＳ Ｐゴシック" charset="-128"/>
                <a:cs typeface="+mn-cs"/>
              </a:rPr>
              <a:t>Schillinger</a:t>
            </a:r>
            <a:r>
              <a:rPr lang="en-US" sz="1200" kern="1200" baseline="0" dirty="0" smtClean="0">
                <a:solidFill>
                  <a:schemeClr val="tx1"/>
                </a:solidFill>
                <a:latin typeface="Arial" charset="0"/>
                <a:ea typeface="ＭＳ Ｐゴシック" charset="-128"/>
                <a:cs typeface="+mn-cs"/>
              </a:rPr>
              <a:t> RCT:</a:t>
            </a:r>
            <a:endParaRPr lang="en-US" sz="1200" kern="1200" dirty="0" smtClean="0">
              <a:solidFill>
                <a:schemeClr val="tx1"/>
              </a:solidFill>
              <a:latin typeface="Arial" charset="0"/>
              <a:ea typeface="ＭＳ Ｐゴシック" charset="-128"/>
              <a:cs typeface="+mn-cs"/>
            </a:endParaRPr>
          </a:p>
          <a:p>
            <a:pPr lvl="0"/>
            <a:r>
              <a:rPr lang="en-US" sz="1200" kern="1200" dirty="0" smtClean="0">
                <a:solidFill>
                  <a:schemeClr val="tx1"/>
                </a:solidFill>
                <a:latin typeface="Arial" charset="0"/>
                <a:ea typeface="ＭＳ Ｐゴシック" charset="-128"/>
                <a:cs typeface="+mn-cs"/>
              </a:rPr>
              <a:t>-Multi-center, multi-venue, randomized clinical trial</a:t>
            </a:r>
          </a:p>
          <a:p>
            <a:pPr lvl="0"/>
            <a:r>
              <a:rPr lang="en-US" sz="1200" kern="1200" dirty="0" smtClean="0">
                <a:solidFill>
                  <a:schemeClr val="tx1"/>
                </a:solidFill>
                <a:latin typeface="Arial" charset="0"/>
                <a:ea typeface="ＭＳ Ｐゴシック" charset="-128"/>
                <a:cs typeface="+mn-cs"/>
              </a:rPr>
              <a:t>-728 women with CT randomized to PDPT; 726 to patient referral</a:t>
            </a:r>
          </a:p>
          <a:p>
            <a:pPr lvl="0"/>
            <a:r>
              <a:rPr lang="en-US" sz="1200" kern="1200" dirty="0" smtClean="0">
                <a:solidFill>
                  <a:schemeClr val="tx1"/>
                </a:solidFill>
                <a:latin typeface="Arial" charset="0"/>
                <a:ea typeface="ＭＳ Ｐゴシック" charset="-128"/>
                <a:cs typeface="+mn-cs"/>
              </a:rPr>
              <a:t>-Rate of </a:t>
            </a:r>
            <a:r>
              <a:rPr lang="en-US" sz="1200" kern="1200" dirty="0" err="1" smtClean="0">
                <a:solidFill>
                  <a:schemeClr val="tx1"/>
                </a:solidFill>
                <a:latin typeface="Arial" charset="0"/>
                <a:ea typeface="ＭＳ Ｐゴシック" charset="-128"/>
                <a:cs typeface="+mn-cs"/>
              </a:rPr>
              <a:t>reinfection</a:t>
            </a:r>
            <a:r>
              <a:rPr lang="en-US" sz="1200" kern="1200" dirty="0" smtClean="0">
                <a:solidFill>
                  <a:schemeClr val="tx1"/>
                </a:solidFill>
                <a:latin typeface="Arial" charset="0"/>
                <a:ea typeface="ＭＳ Ｐゴシック" charset="-128"/>
                <a:cs typeface="+mn-cs"/>
              </a:rPr>
              <a:t> 20% lower in PDPT group (12% </a:t>
            </a:r>
            <a:r>
              <a:rPr lang="en-US" sz="1200" kern="1200" dirty="0" err="1" smtClean="0">
                <a:solidFill>
                  <a:schemeClr val="tx1"/>
                </a:solidFill>
                <a:latin typeface="Arial" charset="0"/>
                <a:ea typeface="ＭＳ Ｐゴシック" charset="-128"/>
                <a:cs typeface="+mn-cs"/>
              </a:rPr>
              <a:t>vs</a:t>
            </a:r>
            <a:r>
              <a:rPr lang="en-US" sz="1200" kern="1200" dirty="0" smtClean="0">
                <a:solidFill>
                  <a:schemeClr val="tx1"/>
                </a:solidFill>
                <a:latin typeface="Arial" charset="0"/>
                <a:ea typeface="ＭＳ Ｐゴシック" charset="-128"/>
                <a:cs typeface="+mn-cs"/>
              </a:rPr>
              <a:t> 15%,  p= .102)</a:t>
            </a:r>
          </a:p>
          <a:p>
            <a:r>
              <a:rPr lang="en-US" sz="1200" kern="1200" dirty="0" smtClean="0">
                <a:solidFill>
                  <a:schemeClr val="tx1"/>
                </a:solidFill>
                <a:latin typeface="Arial" charset="0"/>
                <a:ea typeface="ＭＳ Ｐゴシック" charset="-128"/>
                <a:cs typeface="ＭＳ Ｐゴシック" charset="-128"/>
              </a:rPr>
              <a:t>Source: </a:t>
            </a:r>
            <a:r>
              <a:rPr lang="en-US" sz="1200" kern="1200" baseline="0" dirty="0" smtClean="0">
                <a:solidFill>
                  <a:schemeClr val="tx1"/>
                </a:solidFill>
                <a:latin typeface="Arial" charset="0"/>
                <a:ea typeface="ＭＳ Ｐゴシック" charset="-128"/>
                <a:cs typeface="ＭＳ Ｐゴシック" charset="-128"/>
              </a:rPr>
              <a:t>Centers for Disease Control and Prevention. </a:t>
            </a:r>
            <a:r>
              <a:rPr lang="en-US" sz="1200" i="1" kern="1200" baseline="0" dirty="0" smtClean="0">
                <a:solidFill>
                  <a:schemeClr val="tx1"/>
                </a:solidFill>
                <a:latin typeface="Arial" charset="0"/>
                <a:ea typeface="ＭＳ Ｐゴシック" charset="-128"/>
                <a:cs typeface="ＭＳ Ｐゴシック" charset="-128"/>
              </a:rPr>
              <a:t>Expedited partner therapy in the management of sexually transmitted diseases. Atlanta, GA: US Department of Health and Human Services, 2006. </a:t>
            </a:r>
          </a:p>
          <a:p>
            <a:r>
              <a:rPr lang="en-US" dirty="0" smtClean="0">
                <a:latin typeface="Arial" pitchFamily="34" charset="0"/>
                <a:ea typeface="ＭＳ Ｐゴシック" pitchFamily="34" charset="-128"/>
              </a:rPr>
              <a:t>http://www.cdc.gov/std/treatment/EPTFinalReport2006.pdf</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ＭＳ Ｐゴシック" charset="-128"/>
              <a:cs typeface="ＭＳ Ｐゴシック" charset="-128"/>
            </a:endParaRPr>
          </a:p>
          <a:p>
            <a:pPr lvl="0"/>
            <a:endParaRPr lang="en-US" sz="1200" kern="1200" dirty="0" smtClean="0">
              <a:solidFill>
                <a:schemeClr val="tx1"/>
              </a:solidFill>
              <a:latin typeface="Arial" charset="0"/>
              <a:ea typeface="ＭＳ Ｐゴシック" charset="-128"/>
              <a:cs typeface="+mn-cs"/>
            </a:endParaRPr>
          </a:p>
          <a:p>
            <a:pPr>
              <a:spcBef>
                <a:spcPct val="0"/>
              </a:spcBef>
            </a:pPr>
            <a:endParaRPr lang="en-US" dirty="0" smtClean="0">
              <a:latin typeface="Arial" pitchFamily="34" charset="0"/>
              <a:ea typeface="ＭＳ Ｐゴシック" pitchFamily="34" charset="-128"/>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p:spPr>
        <p:txBody>
          <a:bodyPr/>
          <a:lstStyle/>
          <a:p>
            <a:pPr lvl="0"/>
            <a:r>
              <a:rPr lang="en-US" sz="1200" kern="1200" dirty="0" smtClean="0">
                <a:solidFill>
                  <a:schemeClr val="tx1"/>
                </a:solidFill>
                <a:latin typeface="Arial" charset="0"/>
                <a:ea typeface="ＭＳ Ｐゴシック" charset="-128"/>
                <a:cs typeface="+mn-cs"/>
              </a:rPr>
              <a:t>About Golden Study:</a:t>
            </a:r>
            <a:r>
              <a:rPr lang="en-US" sz="1200" kern="1200" baseline="0" dirty="0" smtClean="0">
                <a:solidFill>
                  <a:schemeClr val="tx1"/>
                </a:solidFill>
                <a:latin typeface="Arial" charset="0"/>
                <a:ea typeface="ＭＳ Ｐゴシック" charset="-128"/>
                <a:cs typeface="+mn-cs"/>
              </a:rPr>
              <a:t> </a:t>
            </a:r>
            <a:endParaRPr lang="en-US" sz="1200" kern="1200" dirty="0" smtClean="0">
              <a:solidFill>
                <a:schemeClr val="tx1"/>
              </a:solidFill>
              <a:latin typeface="Arial" charset="0"/>
              <a:ea typeface="ＭＳ Ｐゴシック" charset="-128"/>
              <a:cs typeface="+mn-cs"/>
            </a:endParaRPr>
          </a:p>
          <a:p>
            <a:pPr lvl="0"/>
            <a:r>
              <a:rPr lang="en-US" sz="1200" kern="1200" dirty="0" smtClean="0">
                <a:solidFill>
                  <a:schemeClr val="tx1"/>
                </a:solidFill>
                <a:latin typeface="Arial" charset="0"/>
                <a:ea typeface="ＭＳ Ｐゴシック" charset="-128"/>
                <a:cs typeface="+mn-cs"/>
              </a:rPr>
              <a:t>- RCT of EPT </a:t>
            </a:r>
            <a:r>
              <a:rPr lang="en-US" sz="1200" kern="1200" dirty="0" err="1" smtClean="0">
                <a:solidFill>
                  <a:schemeClr val="tx1"/>
                </a:solidFill>
                <a:latin typeface="Arial" charset="0"/>
                <a:ea typeface="ＭＳ Ｐゴシック" charset="-128"/>
                <a:cs typeface="+mn-cs"/>
              </a:rPr>
              <a:t>vs</a:t>
            </a:r>
            <a:r>
              <a:rPr lang="en-US" sz="1200" kern="1200" dirty="0" smtClean="0">
                <a:solidFill>
                  <a:schemeClr val="tx1"/>
                </a:solidFill>
                <a:latin typeface="Arial" charset="0"/>
                <a:ea typeface="ＭＳ Ｐゴシック" charset="-128"/>
                <a:cs typeface="+mn-cs"/>
              </a:rPr>
              <a:t> standard partner referral</a:t>
            </a:r>
          </a:p>
          <a:p>
            <a:pPr lvl="0"/>
            <a:r>
              <a:rPr lang="en-US" sz="1200" kern="1200" dirty="0" smtClean="0">
                <a:solidFill>
                  <a:schemeClr val="tx1"/>
                </a:solidFill>
                <a:latin typeface="Arial" charset="0"/>
                <a:ea typeface="ＭＳ Ｐゴシック" charset="-128"/>
                <a:cs typeface="+mn-cs"/>
              </a:rPr>
              <a:t>- 929 patients in EPT arm </a:t>
            </a:r>
            <a:r>
              <a:rPr lang="en-US" sz="1200" kern="1200" dirty="0" err="1" smtClean="0">
                <a:solidFill>
                  <a:schemeClr val="tx1"/>
                </a:solidFill>
                <a:latin typeface="Arial" charset="0"/>
                <a:ea typeface="ＭＳ Ｐゴシック" charset="-128"/>
                <a:cs typeface="+mn-cs"/>
              </a:rPr>
              <a:t>vs</a:t>
            </a:r>
            <a:r>
              <a:rPr lang="en-US" sz="1200" kern="1200" dirty="0" smtClean="0">
                <a:solidFill>
                  <a:schemeClr val="tx1"/>
                </a:solidFill>
                <a:latin typeface="Arial" charset="0"/>
                <a:ea typeface="ＭＳ Ｐゴシック" charset="-128"/>
                <a:cs typeface="+mn-cs"/>
              </a:rPr>
              <a:t> 931patients in standard referral arm </a:t>
            </a:r>
          </a:p>
          <a:p>
            <a:pPr lvl="0"/>
            <a:r>
              <a:rPr lang="en-US" sz="1200" kern="1200" dirty="0" smtClean="0">
                <a:solidFill>
                  <a:schemeClr val="tx1"/>
                </a:solidFill>
                <a:latin typeface="Arial" charset="0"/>
                <a:ea typeface="ＭＳ Ｐゴシック" charset="-128"/>
                <a:cs typeface="+mn-cs"/>
              </a:rPr>
              <a:t>- Male and female index cases</a:t>
            </a:r>
          </a:p>
          <a:p>
            <a:pPr lvl="0">
              <a:buFontTx/>
              <a:buChar char="-"/>
            </a:pPr>
            <a:r>
              <a:rPr lang="en-US" sz="1200" kern="1200" dirty="0" smtClean="0">
                <a:solidFill>
                  <a:schemeClr val="tx1"/>
                </a:solidFill>
                <a:latin typeface="Arial" charset="0"/>
                <a:ea typeface="ＭＳ Ｐゴシック" charset="-128"/>
                <a:cs typeface="+mn-cs"/>
              </a:rPr>
              <a:t>Rate of </a:t>
            </a:r>
            <a:r>
              <a:rPr lang="en-US" sz="1200" kern="1200" dirty="0" err="1" smtClean="0">
                <a:solidFill>
                  <a:schemeClr val="tx1"/>
                </a:solidFill>
                <a:latin typeface="Arial" charset="0"/>
                <a:ea typeface="ＭＳ Ｐゴシック" charset="-128"/>
                <a:cs typeface="+mn-cs"/>
              </a:rPr>
              <a:t>reinfection</a:t>
            </a:r>
            <a:r>
              <a:rPr lang="en-US" sz="1200" kern="1200" dirty="0" smtClean="0">
                <a:solidFill>
                  <a:schemeClr val="tx1"/>
                </a:solidFill>
                <a:latin typeface="Arial" charset="0"/>
                <a:ea typeface="ＭＳ Ｐゴシック" charset="-128"/>
                <a:cs typeface="+mn-cs"/>
              </a:rPr>
              <a:t> lower in EPT groups, not robust effect for CT</a:t>
            </a:r>
          </a:p>
          <a:p>
            <a:pPr lvl="0">
              <a:buFontTx/>
              <a:buChar char="-"/>
            </a:pPr>
            <a:endParaRPr lang="en-US" sz="1200" kern="1200" dirty="0" smtClean="0">
              <a:solidFill>
                <a:schemeClr val="tx1"/>
              </a:solidFill>
              <a:latin typeface="Arial" charset="0"/>
              <a:ea typeface="ＭＳ Ｐゴシック" charset="-128"/>
              <a:cs typeface="+mn-cs"/>
            </a:endParaRPr>
          </a:p>
          <a:p>
            <a:r>
              <a:rPr lang="en-US" sz="1200" kern="1200" baseline="0" dirty="0" smtClean="0">
                <a:solidFill>
                  <a:schemeClr val="tx1"/>
                </a:solidFill>
                <a:latin typeface="Arial" charset="0"/>
                <a:ea typeface="ＭＳ Ｐゴシック" charset="-128"/>
                <a:cs typeface="ＭＳ Ｐゴシック" charset="-128"/>
              </a:rPr>
              <a:t>Centers for Disease Control and Prevention. </a:t>
            </a:r>
            <a:r>
              <a:rPr lang="en-US" sz="1200" i="1" kern="1200" baseline="0" dirty="0" smtClean="0">
                <a:solidFill>
                  <a:schemeClr val="tx1"/>
                </a:solidFill>
                <a:latin typeface="Arial" charset="0"/>
                <a:ea typeface="ＭＳ Ｐゴシック" charset="-128"/>
                <a:cs typeface="ＭＳ Ｐゴシック" charset="-128"/>
              </a:rPr>
              <a:t>Expedited partner therapy in the management of sexually transmitted diseases. Atlanta, GA: US Department of Health and Human Services, 2006. </a:t>
            </a:r>
          </a:p>
          <a:p>
            <a:r>
              <a:rPr lang="en-US" dirty="0" smtClean="0">
                <a:latin typeface="Arial" pitchFamily="34" charset="0"/>
                <a:ea typeface="ＭＳ Ｐゴシック" pitchFamily="34" charset="-128"/>
              </a:rPr>
              <a:t>http://www.cdc.gov/std/treatment/EPTFinalReport2006.pdf</a:t>
            </a:r>
          </a:p>
          <a:p>
            <a:endParaRPr lang="en-US" dirty="0" smtClean="0">
              <a:latin typeface="Arial" pitchFamily="34" charset="0"/>
              <a:ea typeface="ＭＳ Ｐゴシック" pitchFamily="34" charset="-128"/>
            </a:endParaRPr>
          </a:p>
        </p:txBody>
      </p:sp>
      <p:sp>
        <p:nvSpPr>
          <p:cNvPr id="290820" name="Slide Number Placeholder 3"/>
          <p:cNvSpPr>
            <a:spLocks noGrp="1"/>
          </p:cNvSpPr>
          <p:nvPr>
            <p:ph type="sldNum" sz="quarter" idx="5"/>
          </p:nvPr>
        </p:nvSpPr>
        <p:spPr>
          <a:noFill/>
        </p:spPr>
        <p:txBody>
          <a:bodyPr/>
          <a:lstStyle/>
          <a:p>
            <a:fld id="{2170BFC0-E66F-4F96-8C4D-4F2C3E98C542}" type="slidenum">
              <a:rPr lang="en-US"/>
              <a:pPr/>
              <a:t>120</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Source: http://www.cdc.gov/std/ept/GC-Guidance.htm</a:t>
            </a:r>
          </a:p>
          <a:p>
            <a:endParaRPr lang="en-US" dirty="0" smtClean="0"/>
          </a:p>
          <a:p>
            <a:r>
              <a:rPr lang="en-US" sz="1200" b="0" i="0" kern="1200" dirty="0" smtClean="0">
                <a:solidFill>
                  <a:schemeClr val="tx1"/>
                </a:solidFill>
                <a:latin typeface="Arial" charset="0"/>
                <a:ea typeface="ＭＳ Ｐゴシック" charset="-128"/>
                <a:cs typeface="ＭＳ Ｐゴシック" charset="-128"/>
              </a:rPr>
              <a:t>CDC no longer recommends the routine use of orally-administered </a:t>
            </a:r>
            <a:r>
              <a:rPr lang="en-US" sz="1200" b="0" i="0" kern="1200" dirty="0" err="1" smtClean="0">
                <a:solidFill>
                  <a:schemeClr val="tx1"/>
                </a:solidFill>
                <a:latin typeface="Arial" charset="0"/>
                <a:ea typeface="ＭＳ Ｐゴシック" charset="-128"/>
                <a:cs typeface="ＭＳ Ｐゴシック" charset="-128"/>
              </a:rPr>
              <a:t>cefixime</a:t>
            </a:r>
            <a:r>
              <a:rPr lang="en-US" sz="1200" b="0" i="0" kern="1200" dirty="0" smtClean="0">
                <a:solidFill>
                  <a:schemeClr val="tx1"/>
                </a:solidFill>
                <a:latin typeface="Arial" charset="0"/>
                <a:ea typeface="ＭＳ Ｐゴシック" charset="-128"/>
                <a:cs typeface="ＭＳ Ｐゴシック" charset="-128"/>
              </a:rPr>
              <a:t> for the treatment of gonorrhea in the United States.  Rather, for treatment of uncomplicated </a:t>
            </a:r>
            <a:r>
              <a:rPr lang="en-US" sz="1200" b="0" i="0" kern="1200" dirty="0" err="1" smtClean="0">
                <a:solidFill>
                  <a:schemeClr val="tx1"/>
                </a:solidFill>
                <a:latin typeface="Arial" charset="0"/>
                <a:ea typeface="ＭＳ Ｐゴシック" charset="-128"/>
                <a:cs typeface="ＭＳ Ｐゴシック" charset="-128"/>
              </a:rPr>
              <a:t>urogenital</a:t>
            </a:r>
            <a:r>
              <a:rPr lang="en-US" sz="1200" b="0" i="0" kern="1200" dirty="0" smtClean="0">
                <a:solidFill>
                  <a:schemeClr val="tx1"/>
                </a:solidFill>
                <a:latin typeface="Arial" charset="0"/>
                <a:ea typeface="ＭＳ Ｐゴシック" charset="-128"/>
                <a:cs typeface="ＭＳ Ｐゴシック" charset="-128"/>
              </a:rPr>
              <a:t>, </a:t>
            </a:r>
            <a:r>
              <a:rPr lang="en-US" sz="1200" b="0" i="0" kern="1200" dirty="0" err="1" smtClean="0">
                <a:solidFill>
                  <a:schemeClr val="tx1"/>
                </a:solidFill>
                <a:latin typeface="Arial" charset="0"/>
                <a:ea typeface="ＭＳ Ｐゴシック" charset="-128"/>
                <a:cs typeface="ＭＳ Ｐゴシック" charset="-128"/>
              </a:rPr>
              <a:t>anorectal</a:t>
            </a:r>
            <a:r>
              <a:rPr lang="en-US" sz="1200" b="0" i="0" kern="1200" dirty="0" smtClean="0">
                <a:solidFill>
                  <a:schemeClr val="tx1"/>
                </a:solidFill>
                <a:latin typeface="Arial" charset="0"/>
                <a:ea typeface="ＭＳ Ｐゴシック" charset="-128"/>
                <a:cs typeface="ＭＳ Ｐゴシック" charset="-128"/>
              </a:rPr>
              <a:t>, and pharyngeal gonorrhea, CDC recommends that combination therapy be used with a single intramuscular dose of </a:t>
            </a:r>
            <a:r>
              <a:rPr lang="en-US" sz="1200" b="0" i="0" kern="1200" dirty="0" err="1" smtClean="0">
                <a:solidFill>
                  <a:schemeClr val="tx1"/>
                </a:solidFill>
                <a:latin typeface="Arial" charset="0"/>
                <a:ea typeface="ＭＳ Ｐゴシック" charset="-128"/>
                <a:cs typeface="ＭＳ Ｐゴシック" charset="-128"/>
              </a:rPr>
              <a:t>ceftriaxone</a:t>
            </a:r>
            <a:r>
              <a:rPr lang="en-US" sz="1200" b="0" i="0" kern="1200" dirty="0" smtClean="0">
                <a:solidFill>
                  <a:schemeClr val="tx1"/>
                </a:solidFill>
                <a:latin typeface="Arial" charset="0"/>
                <a:ea typeface="ＭＳ Ｐゴシック" charset="-128"/>
                <a:cs typeface="ＭＳ Ｐゴシック" charset="-128"/>
              </a:rPr>
              <a:t> 250 mg plus either a single dose of </a:t>
            </a:r>
            <a:r>
              <a:rPr lang="en-US" sz="1200" b="0" i="0" kern="1200" dirty="0" err="1" smtClean="0">
                <a:solidFill>
                  <a:schemeClr val="tx1"/>
                </a:solidFill>
                <a:latin typeface="Arial" charset="0"/>
                <a:ea typeface="ＭＳ Ｐゴシック" charset="-128"/>
                <a:cs typeface="ＭＳ Ｐゴシック" charset="-128"/>
              </a:rPr>
              <a:t>azithromycin</a:t>
            </a:r>
            <a:r>
              <a:rPr lang="en-US" sz="1200" b="0" i="0" kern="1200" dirty="0" smtClean="0">
                <a:solidFill>
                  <a:schemeClr val="tx1"/>
                </a:solidFill>
                <a:latin typeface="Arial" charset="0"/>
                <a:ea typeface="ＭＳ Ｐゴシック" charset="-128"/>
                <a:cs typeface="ＭＳ Ｐゴシック" charset="-128"/>
              </a:rPr>
              <a:t> 1 g orally or </a:t>
            </a:r>
            <a:r>
              <a:rPr lang="en-US" sz="1200" b="0" i="0" kern="1200" dirty="0" err="1" smtClean="0">
                <a:solidFill>
                  <a:schemeClr val="tx1"/>
                </a:solidFill>
                <a:latin typeface="Arial" charset="0"/>
                <a:ea typeface="ＭＳ Ｐゴシック" charset="-128"/>
                <a:cs typeface="ＭＳ Ｐゴシック" charset="-128"/>
              </a:rPr>
              <a:t>doxycycline</a:t>
            </a:r>
            <a:r>
              <a:rPr lang="en-US" sz="1200" b="0" i="0" kern="1200" dirty="0" smtClean="0">
                <a:solidFill>
                  <a:schemeClr val="tx1"/>
                </a:solidFill>
                <a:latin typeface="Arial" charset="0"/>
                <a:ea typeface="ＭＳ Ｐゴシック" charset="-128"/>
                <a:cs typeface="ＭＳ Ｐゴシック" charset="-128"/>
              </a:rPr>
              <a:t> 100 mg orally twice daily for 7 days. </a:t>
            </a:r>
          </a:p>
          <a:p>
            <a:endParaRPr lang="en-US" sz="1200" b="0" i="0" kern="1200" dirty="0" smtClean="0">
              <a:solidFill>
                <a:schemeClr val="tx1"/>
              </a:solidFill>
              <a:latin typeface="Arial" charset="0"/>
              <a:ea typeface="ＭＳ Ｐゴシック" charset="-128"/>
              <a:cs typeface="ＭＳ Ｐゴシック" charset="-128"/>
            </a:endParaRPr>
          </a:p>
          <a:p>
            <a:r>
              <a:rPr lang="en-US" sz="1200" b="0" i="0" kern="1200" dirty="0" smtClean="0">
                <a:solidFill>
                  <a:schemeClr val="tx1"/>
                </a:solidFill>
                <a:latin typeface="Arial" charset="0"/>
                <a:ea typeface="ＭＳ Ｐゴシック" charset="-128"/>
                <a:cs typeface="ＭＳ Ｐゴシック" charset="-128"/>
              </a:rPr>
              <a:t>Since EPT is not possible where treatment involves an injection, the new CDC gonorrhea treatment recommendations have implications for the use of EPT in the treatment of gonorrhea.  </a:t>
            </a:r>
          </a:p>
          <a:p>
            <a:endParaRPr lang="en-US" sz="1200" b="0" i="0" kern="1200" dirty="0" smtClean="0">
              <a:solidFill>
                <a:schemeClr val="tx1"/>
              </a:solidFill>
              <a:latin typeface="Arial" charset="0"/>
              <a:ea typeface="ＭＳ Ｐゴシック" charset="-128"/>
              <a:cs typeface="ＭＳ Ｐゴシック" charset="-128"/>
            </a:endParaRPr>
          </a:p>
          <a:p>
            <a:r>
              <a:rPr lang="en-US" sz="1200" b="1" i="0" kern="1200" dirty="0" smtClean="0">
                <a:solidFill>
                  <a:schemeClr val="tx1"/>
                </a:solidFill>
                <a:latin typeface="Arial" charset="0"/>
                <a:ea typeface="ＭＳ Ｐゴシック" charset="-128"/>
                <a:cs typeface="ＭＳ Ｐゴシック" charset="-128"/>
              </a:rPr>
              <a:t/>
            </a:r>
            <a:br>
              <a:rPr lang="en-US" sz="1200" b="1" i="0" kern="1200" dirty="0" smtClean="0">
                <a:solidFill>
                  <a:schemeClr val="tx1"/>
                </a:solidFill>
                <a:latin typeface="Arial" charset="0"/>
                <a:ea typeface="ＭＳ Ｐゴシック" charset="-128"/>
                <a:cs typeface="ＭＳ Ｐゴシック" charset="-128"/>
              </a:rPr>
            </a:br>
            <a:r>
              <a:rPr lang="en-US" sz="1200" b="1" i="0" kern="1200" dirty="0" smtClean="0">
                <a:solidFill>
                  <a:schemeClr val="tx1"/>
                </a:solidFill>
                <a:latin typeface="Arial" charset="0"/>
                <a:ea typeface="ＭＳ Ｐゴシック" charset="-128"/>
                <a:cs typeface="ＭＳ Ｐゴシック" charset="-128"/>
              </a:rPr>
              <a:t>1. In light of CDC’s recent changes to its gonorrhea treatment recommendations, can EPT be used for gonorrhea?</a:t>
            </a:r>
            <a:endParaRPr lang="en-US" sz="1200" b="0" i="0" kern="1200" dirty="0" smtClean="0">
              <a:solidFill>
                <a:schemeClr val="tx1"/>
              </a:solidFill>
              <a:latin typeface="Arial" charset="0"/>
              <a:ea typeface="ＭＳ Ｐゴシック" charset="-128"/>
              <a:cs typeface="ＭＳ Ｐゴシック" charset="-128"/>
            </a:endParaRPr>
          </a:p>
          <a:p>
            <a:pPr lvl="1"/>
            <a:r>
              <a:rPr lang="en-US" sz="1200" b="0" i="0" kern="1200" dirty="0" smtClean="0">
                <a:solidFill>
                  <a:schemeClr val="tx1"/>
                </a:solidFill>
                <a:latin typeface="Arial" charset="0"/>
                <a:ea typeface="ＭＳ Ｐゴシック" charset="-128"/>
                <a:cs typeface="+mn-cs"/>
              </a:rPr>
              <a:t>Under these new guidelines every effort should be made to ensure that a patient’s sex partners from the past 60 days are evaluated and treated with a recommended regimen (</a:t>
            </a:r>
            <a:r>
              <a:rPr lang="en-US" sz="1200" b="0" i="0" kern="1200" dirty="0" err="1" smtClean="0">
                <a:solidFill>
                  <a:schemeClr val="tx1"/>
                </a:solidFill>
                <a:latin typeface="Arial" charset="0"/>
                <a:ea typeface="ＭＳ Ｐゴシック" charset="-128"/>
                <a:cs typeface="+mn-cs"/>
              </a:rPr>
              <a:t>ceftriaxone</a:t>
            </a:r>
            <a:r>
              <a:rPr lang="en-US" sz="1200" b="0" i="0" kern="1200" dirty="0" smtClean="0">
                <a:solidFill>
                  <a:schemeClr val="tx1"/>
                </a:solidFill>
                <a:latin typeface="Arial" charset="0"/>
                <a:ea typeface="ＭＳ Ｐゴシック" charset="-128"/>
                <a:cs typeface="+mn-cs"/>
              </a:rPr>
              <a:t> 250 </a:t>
            </a:r>
            <a:r>
              <a:rPr lang="en-US" sz="1200" b="0" i="0" kern="1200" dirty="0" err="1" smtClean="0">
                <a:solidFill>
                  <a:schemeClr val="tx1"/>
                </a:solidFill>
                <a:latin typeface="Arial" charset="0"/>
                <a:ea typeface="ＭＳ Ｐゴシック" charset="-128"/>
                <a:cs typeface="+mn-cs"/>
              </a:rPr>
              <a:t>mgIM</a:t>
            </a:r>
            <a:r>
              <a:rPr lang="en-US" sz="1200" b="0" i="0" kern="1200" dirty="0" smtClean="0">
                <a:solidFill>
                  <a:schemeClr val="tx1"/>
                </a:solidFill>
                <a:latin typeface="Arial" charset="0"/>
                <a:ea typeface="ＭＳ Ｐゴシック" charset="-128"/>
                <a:cs typeface="+mn-cs"/>
              </a:rPr>
              <a:t> plus either a single dose of </a:t>
            </a:r>
            <a:r>
              <a:rPr lang="en-US" sz="1200" b="0" i="0" kern="1200" dirty="0" err="1" smtClean="0">
                <a:solidFill>
                  <a:schemeClr val="tx1"/>
                </a:solidFill>
                <a:latin typeface="Arial" charset="0"/>
                <a:ea typeface="ＭＳ Ｐゴシック" charset="-128"/>
                <a:cs typeface="+mn-cs"/>
              </a:rPr>
              <a:t>azithromycin</a:t>
            </a:r>
            <a:r>
              <a:rPr lang="en-US" sz="1200" b="0" i="0" kern="1200" dirty="0" smtClean="0">
                <a:solidFill>
                  <a:schemeClr val="tx1"/>
                </a:solidFill>
                <a:latin typeface="Arial" charset="0"/>
                <a:ea typeface="ＭＳ Ｐゴシック" charset="-128"/>
                <a:cs typeface="+mn-cs"/>
              </a:rPr>
              <a:t> 1 g orally or </a:t>
            </a:r>
            <a:r>
              <a:rPr lang="en-US" sz="1200" b="0" i="0" kern="1200" dirty="0" err="1" smtClean="0">
                <a:solidFill>
                  <a:schemeClr val="tx1"/>
                </a:solidFill>
                <a:latin typeface="Arial" charset="0"/>
                <a:ea typeface="ＭＳ Ｐゴシック" charset="-128"/>
                <a:cs typeface="+mn-cs"/>
              </a:rPr>
              <a:t>doxycycline</a:t>
            </a:r>
            <a:r>
              <a:rPr lang="en-US" sz="1200" b="0" i="0" kern="1200" dirty="0" smtClean="0">
                <a:solidFill>
                  <a:schemeClr val="tx1"/>
                </a:solidFill>
                <a:latin typeface="Arial" charset="0"/>
                <a:ea typeface="ＭＳ Ｐゴシック" charset="-128"/>
                <a:cs typeface="+mn-cs"/>
              </a:rPr>
              <a:t> 100 mg orally twice daily for 7 days). However, because that is not always possible, providers can still consider EPT for heterosexual partners of patients diagnosed with gonorrhea who are unlikely to access timely evaluation and treatment.  EPT is not routinely recommended for MSM because of a high risk for coexisting infections, especially undiagnosed HIV infection, in their partners.</a:t>
            </a:r>
          </a:p>
          <a:p>
            <a:r>
              <a:rPr lang="en-US" sz="1200" b="1" i="0" kern="1200" dirty="0" smtClean="0">
                <a:solidFill>
                  <a:schemeClr val="tx1"/>
                </a:solidFill>
                <a:latin typeface="Arial" charset="0"/>
                <a:ea typeface="ＭＳ Ｐゴシック" charset="-128"/>
                <a:cs typeface="ＭＳ Ｐゴシック" charset="-128"/>
              </a:rPr>
              <a:t>2. Since CDC no longer recommends exclusively oral treatment for gonorrhea, and since CDC recommends that a patient return for a test-of-cure when oral </a:t>
            </a:r>
            <a:r>
              <a:rPr lang="en-US" sz="1200" b="1" i="0" kern="1200" dirty="0" err="1" smtClean="0">
                <a:solidFill>
                  <a:schemeClr val="tx1"/>
                </a:solidFill>
                <a:latin typeface="Arial" charset="0"/>
                <a:ea typeface="ＭＳ Ｐゴシック" charset="-128"/>
                <a:cs typeface="ＭＳ Ｐゴシック" charset="-128"/>
              </a:rPr>
              <a:t>cefixime</a:t>
            </a:r>
            <a:r>
              <a:rPr lang="en-US" sz="1200" b="1" i="0" kern="1200" dirty="0" smtClean="0">
                <a:solidFill>
                  <a:schemeClr val="tx1"/>
                </a:solidFill>
                <a:latin typeface="Arial" charset="0"/>
                <a:ea typeface="ＭＳ Ｐゴシック" charset="-128"/>
                <a:cs typeface="ＭＳ Ｐゴシック" charset="-128"/>
              </a:rPr>
              <a:t> is used as an alternative treatment, how does CDC recommend EPT be practiced for gonorrhea?  </a:t>
            </a:r>
            <a:endParaRPr lang="en-US" sz="1200" b="0" i="0" kern="1200" dirty="0" smtClean="0">
              <a:solidFill>
                <a:schemeClr val="tx1"/>
              </a:solidFill>
              <a:latin typeface="Arial" charset="0"/>
              <a:ea typeface="ＭＳ Ｐゴシック" charset="-128"/>
              <a:cs typeface="ＭＳ Ｐゴシック" charset="-128"/>
            </a:endParaRPr>
          </a:p>
          <a:p>
            <a:pPr lvl="1"/>
            <a:r>
              <a:rPr lang="en-US" sz="1200" b="0" i="0" kern="1200" dirty="0" smtClean="0">
                <a:solidFill>
                  <a:schemeClr val="tx1"/>
                </a:solidFill>
                <a:latin typeface="Arial" charset="0"/>
                <a:ea typeface="ＭＳ Ｐゴシック" charset="-128"/>
                <a:cs typeface="+mn-cs"/>
              </a:rPr>
              <a:t>If a heterosexual partner of a gonorrhea patient cannot be linked to evaluation and treatment in a timely fashion, EPT with </a:t>
            </a:r>
            <a:r>
              <a:rPr lang="en-US" sz="1200" b="0" i="0" kern="1200" dirty="0" err="1" smtClean="0">
                <a:solidFill>
                  <a:schemeClr val="tx1"/>
                </a:solidFill>
                <a:latin typeface="Arial" charset="0"/>
                <a:ea typeface="ＭＳ Ｐゴシック" charset="-128"/>
                <a:cs typeface="+mn-cs"/>
              </a:rPr>
              <a:t>cefixime</a:t>
            </a:r>
            <a:r>
              <a:rPr lang="en-US" sz="1200" b="0" i="0" kern="1200" dirty="0" smtClean="0">
                <a:solidFill>
                  <a:schemeClr val="tx1"/>
                </a:solidFill>
                <a:latin typeface="Arial" charset="0"/>
                <a:ea typeface="ＭＳ Ｐゴシック" charset="-128"/>
                <a:cs typeface="+mn-cs"/>
              </a:rPr>
              <a:t> and </a:t>
            </a:r>
            <a:r>
              <a:rPr lang="en-US" sz="1200" b="0" i="0" kern="1200" dirty="0" err="1" smtClean="0">
                <a:solidFill>
                  <a:schemeClr val="tx1"/>
                </a:solidFill>
                <a:latin typeface="Arial" charset="0"/>
                <a:ea typeface="ＭＳ Ｐゴシック" charset="-128"/>
                <a:cs typeface="+mn-cs"/>
              </a:rPr>
              <a:t>azithromycin</a:t>
            </a:r>
            <a:r>
              <a:rPr lang="en-US" sz="1200" b="0" i="0" kern="1200" dirty="0" smtClean="0">
                <a:solidFill>
                  <a:schemeClr val="tx1"/>
                </a:solidFill>
                <a:latin typeface="Arial" charset="0"/>
                <a:ea typeface="ＭＳ Ｐゴシック" charset="-128"/>
                <a:cs typeface="+mn-cs"/>
              </a:rPr>
              <a:t> should still be considered, as not treating partners is significantly more harmful than is practicing EPT for gonorrhea.  As has always been the case, medication or prescriptions provided as part of EPT should be accompanied by treatment instructions, appropriate warnings about taking medications (if the partner is pregnant or has an allergy to the medication), general gonorrhea health education and counseling, and a statement advising that partners seek personal medical evaluation, particularly women with symptoms of PID.</a:t>
            </a:r>
            <a:r>
              <a:rPr lang="en-US" sz="1200" b="1" i="0" u="none" strike="noStrike" kern="1200" baseline="30000" dirty="0" smtClean="0">
                <a:solidFill>
                  <a:schemeClr val="tx1"/>
                </a:solidFill>
                <a:latin typeface="Arial" charset="0"/>
                <a:ea typeface="ＭＳ Ｐゴシック" charset="-128"/>
                <a:cs typeface="+mn-cs"/>
                <a:hlinkClick r:id="rId3"/>
              </a:rPr>
              <a:t>2</a:t>
            </a:r>
            <a:r>
              <a:rPr lang="en-US" sz="1200" b="0" i="0" kern="1200" dirty="0" smtClean="0">
                <a:solidFill>
                  <a:schemeClr val="tx1"/>
                </a:solidFill>
                <a:latin typeface="Arial" charset="0"/>
                <a:ea typeface="ＭＳ Ｐゴシック" charset="-128"/>
                <a:cs typeface="+mn-cs"/>
              </a:rPr>
              <a:t>  Now, with the new CDC recommendations, instructions for partners should also include a recommendation that the partner receive a test-of-cure approximately one week after finishing their medication.  Given that the partner receiving EPT may have little or no access to health care, information as to where they can receive a test-of-cure or other personal medical evaluations should also be provided.</a:t>
            </a:r>
          </a:p>
          <a:p>
            <a:r>
              <a:rPr lang="en-US" sz="1200" b="0" i="0" kern="1200" dirty="0" smtClean="0">
                <a:solidFill>
                  <a:schemeClr val="tx1"/>
                </a:solidFill>
                <a:latin typeface="Arial" charset="0"/>
                <a:ea typeface="ＭＳ Ｐゴシック" charset="-128"/>
                <a:cs typeface="ＭＳ Ｐゴシック" charset="-128"/>
              </a:rPr>
              <a:t> </a:t>
            </a:r>
          </a:p>
          <a:p>
            <a:endParaRPr lang="en-US" sz="1200" b="0" i="0" kern="1200" dirty="0" smtClean="0">
              <a:solidFill>
                <a:schemeClr val="tx1"/>
              </a:solidFill>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121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 Mars, T., RN,BSN, CEN, Valdez, A.M., RN, MSN, CEN. (2007). Adolescent dating violence: understanding what is “at risk?” Journal of Emergency Nursing, 33(5): 492-494.</a:t>
            </a:r>
          </a:p>
          <a:p>
            <a:endParaRPr lang="en-US" dirty="0"/>
          </a:p>
        </p:txBody>
      </p:sp>
      <p:sp>
        <p:nvSpPr>
          <p:cNvPr id="4" name="Slide Number Placeholder 3"/>
          <p:cNvSpPr>
            <a:spLocks noGrp="1"/>
          </p:cNvSpPr>
          <p:nvPr>
            <p:ph type="sldNum" sz="quarter" idx="10"/>
          </p:nvPr>
        </p:nvSpPr>
        <p:spPr/>
        <p:txBody>
          <a:bodyPr/>
          <a:lstStyle/>
          <a:p>
            <a:fld id="{1D69AABC-C3A5-4BE0-A063-B5BF9A7D2A82}"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122</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44E3BE94-3155-42F1-A2FA-8619CF7B9BDC}" type="slidenum">
              <a:rPr lang="en-US"/>
              <a:pPr/>
              <a:t>123</a:t>
            </a:fld>
            <a:endParaRPr lang="en-US"/>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Centers for Disease Control and Prevention. </a:t>
            </a:r>
            <a:r>
              <a:rPr lang="en-US" sz="1200" i="1" kern="1200" baseline="0" dirty="0" smtClean="0">
                <a:solidFill>
                  <a:schemeClr val="tx1"/>
                </a:solidFill>
                <a:latin typeface="Arial" charset="0"/>
                <a:ea typeface="ＭＳ Ｐゴシック" charset="-128"/>
                <a:cs typeface="ＭＳ Ｐゴシック" charset="-128"/>
              </a:rPr>
              <a:t>Expedited partner therapy in the management of sexually transmitted diseases. Atlanta, GA: US Department of Health and Human Services, 2006. </a:t>
            </a:r>
          </a:p>
          <a:p>
            <a:r>
              <a:rPr lang="en-US" dirty="0" smtClean="0">
                <a:latin typeface="Arial" pitchFamily="34" charset="0"/>
                <a:ea typeface="ＭＳ Ｐゴシック" pitchFamily="34" charset="-128"/>
              </a:rPr>
              <a:t>http://www.cdc.gov/std/treatment/EPTFinalReport2006.pdf</a:t>
            </a:r>
          </a:p>
          <a:p>
            <a:endParaRPr lang="en-US" dirty="0" smtClean="0">
              <a:latin typeface="Arial" pitchFamily="34" charset="0"/>
              <a:ea typeface="ＭＳ Ｐゴシック" pitchFamily="34" charset="-128"/>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67D69CB6-EB6A-47CC-8A1F-5EBBD858EEED}" type="slidenum">
              <a:rPr lang="en-US"/>
              <a:pPr/>
              <a:t>124</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r>
              <a:rPr lang="en-US" dirty="0" smtClean="0">
                <a:latin typeface="Arial" pitchFamily="34" charset="0"/>
                <a:ea typeface="ＭＳ Ｐゴシック" pitchFamily="34" charset="-128"/>
              </a:rPr>
              <a:t>For the last two bullets, it should be stressed that EPT should not be provided without the exhortations provided through patient referral. It’s not known (or even especially likely) that EPT results in fewer people getting evaluated than the current standard (i.e., patient referral). </a:t>
            </a:r>
          </a:p>
          <a:p>
            <a:endParaRPr lang="en-US" dirty="0" smtClean="0">
              <a:latin typeface="Arial" pitchFamily="34" charset="0"/>
              <a:ea typeface="ＭＳ Ｐゴシック" pitchFamily="34" charset="-128"/>
            </a:endParaRPr>
          </a:p>
          <a:p>
            <a:r>
              <a:rPr lang="en-US" sz="1200" kern="1200" baseline="0" dirty="0" smtClean="0">
                <a:solidFill>
                  <a:schemeClr val="tx1"/>
                </a:solidFill>
                <a:latin typeface="Arial" charset="0"/>
                <a:ea typeface="ＭＳ Ｐゴシック" charset="-128"/>
                <a:cs typeface="ＭＳ Ｐゴシック" charset="-128"/>
              </a:rPr>
              <a:t>Centers for Disease Control and Prevention. </a:t>
            </a:r>
            <a:r>
              <a:rPr lang="en-US" sz="1200" i="1" kern="1200" baseline="0" dirty="0" smtClean="0">
                <a:solidFill>
                  <a:schemeClr val="tx1"/>
                </a:solidFill>
                <a:latin typeface="Arial" charset="0"/>
                <a:ea typeface="ＭＳ Ｐゴシック" charset="-128"/>
                <a:cs typeface="ＭＳ Ｐゴシック" charset="-128"/>
              </a:rPr>
              <a:t>Expedited partner therapy in the management of sexually transmitted diseases. Atlanta, GA: US Department of Health and Human Services, 2006. </a:t>
            </a:r>
          </a:p>
          <a:p>
            <a:r>
              <a:rPr lang="en-US" dirty="0" smtClean="0">
                <a:latin typeface="Arial" pitchFamily="34" charset="0"/>
                <a:ea typeface="ＭＳ Ｐゴシック" pitchFamily="34" charset="-128"/>
              </a:rPr>
              <a:t>http://www.cdc.gov/std/treatment/EPTFinalReport2006.pdf</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125</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293892" name="Slide Number Placeholder 3"/>
          <p:cNvSpPr>
            <a:spLocks noGrp="1"/>
          </p:cNvSpPr>
          <p:nvPr>
            <p:ph type="sldNum" sz="quarter" idx="5"/>
          </p:nvPr>
        </p:nvSpPr>
        <p:spPr>
          <a:noFill/>
        </p:spPr>
        <p:txBody>
          <a:bodyPr/>
          <a:lstStyle/>
          <a:p>
            <a:fld id="{DCF9E1AC-B166-45C6-AED9-C96D67938010}" type="slidenum">
              <a:rPr lang="en-US"/>
              <a:pPr/>
              <a:t>126</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 High risk includes: injection-drug users and their sex partners, persons who exchange sex for money or drugs, sex partners of HIV-infected persons, and MSM or heterosexual persons who themselves or whose sex partners have had more than one sex partner since their most recent HIV test.</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Branson B, Handsfield H, et al. Revised Recommendations for HIV Testing of Adults, Adolescents, and Pregnant Women in Health-Care Settings. </a:t>
            </a:r>
            <a:r>
              <a:rPr lang="en-US" i="1" smtClean="0">
                <a:latin typeface="Arial" pitchFamily="34" charset="0"/>
                <a:ea typeface="ＭＳ Ｐゴシック" pitchFamily="34" charset="-128"/>
              </a:rPr>
              <a:t>MMWR </a:t>
            </a:r>
            <a:r>
              <a:rPr lang="en-US" smtClean="0">
                <a:latin typeface="Arial" pitchFamily="34" charset="0"/>
                <a:ea typeface="ＭＳ Ｐゴシック" pitchFamily="34" charset="-128"/>
              </a:rPr>
              <a:t>2006;55(RR14):1–17</a:t>
            </a:r>
          </a:p>
        </p:txBody>
      </p:sp>
      <p:sp>
        <p:nvSpPr>
          <p:cNvPr id="294916" name="Slide Number Placeholder 3"/>
          <p:cNvSpPr>
            <a:spLocks noGrp="1"/>
          </p:cNvSpPr>
          <p:nvPr>
            <p:ph type="sldNum" sz="quarter" idx="5"/>
          </p:nvPr>
        </p:nvSpPr>
        <p:spPr>
          <a:noFill/>
        </p:spPr>
        <p:txBody>
          <a:bodyPr/>
          <a:lstStyle/>
          <a:p>
            <a:fld id="{EDAE7A70-1615-4C6C-923C-048C0A28F860}" type="slidenum">
              <a:rPr lang="en-US"/>
              <a:pPr/>
              <a:t>127</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p:spPr>
        <p:txBody>
          <a:bodyPr/>
          <a:lstStyle/>
          <a:p>
            <a:pPr eaLnBrk="1" hangingPunct="1">
              <a:buFontTx/>
              <a:buChar char="•"/>
            </a:pPr>
            <a:r>
              <a:rPr lang="en-US" dirty="0" smtClean="0">
                <a:latin typeface="Arial" pitchFamily="34" charset="0"/>
                <a:ea typeface="ＭＳ Ｐゴシック" pitchFamily="34" charset="-128"/>
              </a:rPr>
              <a:t>http://www.cdc.gov/hiv/surveillance/resources/reports/2010report/pdf/2010_HIV_Surveillance_Report_vol_22.pdf</a:t>
            </a:r>
          </a:p>
          <a:p>
            <a:pPr eaLnBrk="1" hangingPunct="1">
              <a:buFontTx/>
              <a:buChar char="•"/>
            </a:pPr>
            <a:endParaRPr lang="en-US" dirty="0" smtClean="0">
              <a:latin typeface="Arial" pitchFamily="34" charset="0"/>
              <a:ea typeface="ＭＳ Ｐゴシック" pitchFamily="34" charset="-128"/>
            </a:endParaRPr>
          </a:p>
          <a:p>
            <a:pPr eaLnBrk="1" hangingPunct="1">
              <a:buFontTx/>
              <a:buNone/>
            </a:pPr>
            <a:r>
              <a:rPr lang="en-US" sz="1200" kern="1200" baseline="0" dirty="0" smtClean="0">
                <a:solidFill>
                  <a:schemeClr val="tx1"/>
                </a:solidFill>
                <a:latin typeface="Arial" charset="0"/>
                <a:ea typeface="ＭＳ Ｐゴシック" charset="-128"/>
                <a:cs typeface="ＭＳ Ｐゴシック" charset="-128"/>
              </a:rPr>
              <a:t>**Recent incidence estimates from 2006 through 2009 suggested overall stability in new HIV infections, but a </a:t>
            </a:r>
            <a:r>
              <a:rPr lang="en-US" sz="1200" b="1" kern="1200" baseline="0" dirty="0" smtClean="0">
                <a:solidFill>
                  <a:schemeClr val="tx1"/>
                </a:solidFill>
                <a:latin typeface="Arial" charset="0"/>
                <a:ea typeface="ＭＳ Ｐゴシック" charset="-128"/>
                <a:cs typeface="ＭＳ Ｐゴシック" charset="-128"/>
              </a:rPr>
              <a:t>21% increase in HIV incidence for persons aged 13–29 years. </a:t>
            </a:r>
            <a:endParaRPr lang="en-US" b="1" dirty="0" smtClean="0">
              <a:latin typeface="Arial" pitchFamily="34" charset="0"/>
              <a:ea typeface="ＭＳ Ｐゴシック" pitchFamily="34" charset="-128"/>
            </a:endParaRPr>
          </a:p>
          <a:p>
            <a:endParaRPr lang="en-US" sz="1200" kern="1200" dirty="0" smtClean="0">
              <a:solidFill>
                <a:schemeClr val="tx1"/>
              </a:solidFill>
              <a:latin typeface="Arial" charset="0"/>
              <a:ea typeface="ＭＳ Ｐゴシック" charset="-128"/>
              <a:cs typeface="ＭＳ Ｐゴシック" charset="-128"/>
            </a:endParaRPr>
          </a:p>
          <a:p>
            <a:r>
              <a:rPr lang="en-US" sz="1200" kern="1200" dirty="0" smtClean="0">
                <a:solidFill>
                  <a:schemeClr val="tx1"/>
                </a:solidFill>
                <a:latin typeface="Arial" charset="0"/>
                <a:ea typeface="ＭＳ Ｐゴシック" charset="-128"/>
                <a:cs typeface="ＭＳ Ｐゴシック" charset="-128"/>
              </a:rPr>
              <a:t>The Centers for Disease Control and Prevention released a new report, Estimated HIV Incidence </a:t>
            </a:r>
          </a:p>
          <a:p>
            <a:r>
              <a:rPr lang="en-US" sz="1200" kern="1200" dirty="0" smtClean="0">
                <a:solidFill>
                  <a:schemeClr val="tx1"/>
                </a:solidFill>
                <a:latin typeface="Arial" charset="0"/>
                <a:ea typeface="ＭＳ Ｐゴシック" charset="-128"/>
                <a:cs typeface="ＭＳ Ｐゴシック" charset="-128"/>
              </a:rPr>
              <a:t>among Adults and Adolescents in the United States, 2007-2010 </a:t>
            </a:r>
          </a:p>
          <a:p>
            <a:r>
              <a:rPr lang="en-US" sz="1200" kern="1200" dirty="0" smtClean="0">
                <a:solidFill>
                  <a:schemeClr val="tx1"/>
                </a:solidFill>
                <a:latin typeface="Arial" charset="0"/>
                <a:ea typeface="ＭＳ Ｐゴシック" charset="-128"/>
                <a:cs typeface="ＭＳ Ｐゴシック" charset="-128"/>
              </a:rPr>
              <a:t>(</a:t>
            </a:r>
            <a:r>
              <a:rPr lang="en-US" sz="1200" u="sng" kern="1200" dirty="0" smtClean="0">
                <a:solidFill>
                  <a:schemeClr val="tx1"/>
                </a:solidFill>
                <a:latin typeface="Arial" charset="0"/>
                <a:ea typeface="ＭＳ Ｐゴシック" charset="-128"/>
                <a:cs typeface="ＭＳ Ｐゴシック" charset="-128"/>
                <a:hlinkClick r:id="rId3"/>
              </a:rPr>
              <a:t>http://www.cdc.gov/hiv/surveillance/resources/reports/2010supp_vol17no4/index.htm</a:t>
            </a:r>
            <a:r>
              <a:rPr lang="en-US" sz="1200" kern="1200" dirty="0" smtClean="0">
                <a:solidFill>
                  <a:schemeClr val="tx1"/>
                </a:solidFill>
                <a:latin typeface="Arial" charset="0"/>
                <a:ea typeface="ＭＳ Ｐゴシック" charset="-128"/>
                <a:cs typeface="ＭＳ Ｐゴシック" charset="-128"/>
              </a:rPr>
              <a:t>), which </a:t>
            </a:r>
          </a:p>
          <a:p>
            <a:r>
              <a:rPr lang="en-US" sz="1200" kern="1200" dirty="0" smtClean="0">
                <a:solidFill>
                  <a:schemeClr val="tx1"/>
                </a:solidFill>
                <a:latin typeface="Arial" charset="0"/>
                <a:ea typeface="ＭＳ Ｐゴシック" charset="-128"/>
                <a:cs typeface="ＭＳ Ｐゴシック" charset="-128"/>
              </a:rPr>
              <a:t>includes new HIV incidence estimates for 2010 and updates previously published estimates for  </a:t>
            </a:r>
          </a:p>
          <a:p>
            <a:r>
              <a:rPr lang="en-US" sz="1200" kern="1200" dirty="0" smtClean="0">
                <a:solidFill>
                  <a:schemeClr val="tx1"/>
                </a:solidFill>
                <a:latin typeface="Arial" charset="0"/>
                <a:ea typeface="ＭＳ Ｐゴシック" charset="-128"/>
                <a:cs typeface="ＭＳ Ｐゴシック" charset="-128"/>
              </a:rPr>
              <a:t>2007 through 2009. The report estimates that 47,500 people became infected with HIV in the US </a:t>
            </a:r>
          </a:p>
          <a:p>
            <a:r>
              <a:rPr lang="en-US" sz="1200" kern="1200" dirty="0" smtClean="0">
                <a:solidFill>
                  <a:schemeClr val="tx1"/>
                </a:solidFill>
                <a:latin typeface="Arial" charset="0"/>
                <a:ea typeface="ＭＳ Ｐゴシック" charset="-128"/>
                <a:cs typeface="ＭＳ Ｐゴシック" charset="-128"/>
              </a:rPr>
              <a:t>in 2010, with certain groups, including African Americans, Latinos and gay and bisexual men of </a:t>
            </a:r>
          </a:p>
          <a:p>
            <a:r>
              <a:rPr lang="en-US" sz="1200" kern="1200" dirty="0" smtClean="0">
                <a:solidFill>
                  <a:schemeClr val="tx1"/>
                </a:solidFill>
                <a:latin typeface="Arial" charset="0"/>
                <a:ea typeface="ＭＳ Ｐゴシック" charset="-128"/>
                <a:cs typeface="ＭＳ Ｐゴシック" charset="-128"/>
              </a:rPr>
              <a:t>all races/ethnicities, disproportionately affected. Also, when comparing 2008 and 2010 </a:t>
            </a:r>
          </a:p>
          <a:p>
            <a:r>
              <a:rPr lang="en-US" sz="1200" kern="1200" dirty="0" smtClean="0">
                <a:solidFill>
                  <a:schemeClr val="tx1"/>
                </a:solidFill>
                <a:latin typeface="Arial" charset="0"/>
                <a:ea typeface="ＭＳ Ｐゴシック" charset="-128"/>
                <a:cs typeface="ＭＳ Ｐゴシック" charset="-128"/>
              </a:rPr>
              <a:t>estimates, the report found a continuing increase in new infections among young gay and </a:t>
            </a:r>
          </a:p>
          <a:p>
            <a:r>
              <a:rPr lang="en-US" sz="1200" kern="1200" dirty="0" smtClean="0">
                <a:solidFill>
                  <a:schemeClr val="tx1"/>
                </a:solidFill>
                <a:latin typeface="Arial" charset="0"/>
                <a:ea typeface="ＭＳ Ｐゴシック" charset="-128"/>
                <a:cs typeface="ＭＳ Ｐゴシック" charset="-128"/>
              </a:rPr>
              <a:t>bisexual men, as well as early signs of a decrease in new infections among black women.</a:t>
            </a:r>
          </a:p>
          <a:p>
            <a:pPr eaLnBrk="1" hangingPunct="1">
              <a:buFontTx/>
              <a:buChar char="•"/>
            </a:pPr>
            <a:endParaRPr lang="en-US" dirty="0" smtClean="0">
              <a:latin typeface="Arial" pitchFamily="34" charset="0"/>
              <a:ea typeface="ＭＳ Ｐゴシック" pitchFamily="34" charset="-128"/>
            </a:endParaRPr>
          </a:p>
          <a:p>
            <a:pPr eaLnBrk="1" hangingPunct="1">
              <a:buFontTx/>
              <a:buNone/>
            </a:pPr>
            <a:endParaRPr lang="en-US" dirty="0" smtClean="0">
              <a:latin typeface="Arial" pitchFamily="34" charset="0"/>
              <a:ea typeface="ＭＳ Ｐゴシック" pitchFamily="34" charset="-128"/>
            </a:endParaRPr>
          </a:p>
          <a:p>
            <a:pPr eaLnBrk="1" hangingPunct="1">
              <a:buFontTx/>
              <a:buChar char="•"/>
            </a:pPr>
            <a:r>
              <a:rPr lang="en-US" dirty="0" smtClean="0">
                <a:latin typeface="Arial" pitchFamily="34" charset="0"/>
                <a:ea typeface="ＭＳ Ｐゴシック" pitchFamily="34" charset="-128"/>
              </a:rPr>
              <a:t>In 2006, the incidence of HIV in young people aged 13–29 was 26.8 per 100 000, representing 34% of the total infections. More than half of the infections in this age group were in men who have sex with men (MSM). </a:t>
            </a:r>
          </a:p>
          <a:p>
            <a:pPr eaLnBrk="1" hangingPunct="1">
              <a:buFontTx/>
              <a:buChar char="•"/>
            </a:pPr>
            <a:endParaRPr lang="en-US" dirty="0" smtClean="0">
              <a:latin typeface="Arial" pitchFamily="34" charset="0"/>
              <a:ea typeface="ＭＳ Ｐゴシック" pitchFamily="34" charset="-128"/>
            </a:endParaRPr>
          </a:p>
          <a:p>
            <a:pPr eaLnBrk="1" hangingPunct="1">
              <a:buFontTx/>
              <a:buChar char="•"/>
            </a:pPr>
            <a:r>
              <a:rPr lang="en-US" sz="1200" kern="1200" baseline="0" dirty="0" smtClean="0">
                <a:solidFill>
                  <a:schemeClr val="tx1"/>
                </a:solidFill>
                <a:latin typeface="Arial" charset="0"/>
                <a:ea typeface="ＭＳ Ｐゴシック" charset="-128"/>
                <a:cs typeface="ＭＳ Ｐゴシック" charset="-128"/>
              </a:rPr>
              <a:t>From 2007 through 2010, the annual estimated number and rate of diagnoses of HIV infection remained stable in the 46 states. </a:t>
            </a:r>
          </a:p>
          <a:p>
            <a:pPr eaLnBrk="1" hangingPunct="1">
              <a:buFontTx/>
              <a:buChar char="•"/>
            </a:pPr>
            <a:endParaRPr lang="en-US" sz="1200" kern="1200" baseline="0" dirty="0" smtClean="0">
              <a:solidFill>
                <a:schemeClr val="tx1"/>
              </a:solidFill>
              <a:latin typeface="Arial" charset="0"/>
              <a:ea typeface="ＭＳ Ｐゴシック" charset="-128"/>
            </a:endParaRPr>
          </a:p>
          <a:p>
            <a:pPr eaLnBrk="1" hangingPunct="1">
              <a:buFontTx/>
              <a:buChar char="•"/>
            </a:pPr>
            <a:r>
              <a:rPr lang="en-US" sz="1200" kern="1200" baseline="0" dirty="0" smtClean="0">
                <a:solidFill>
                  <a:schemeClr val="tx1"/>
                </a:solidFill>
                <a:latin typeface="Arial" charset="0"/>
                <a:ea typeface="ＭＳ Ｐゴシック" charset="-128"/>
                <a:cs typeface="ＭＳ Ｐゴシック" charset="-128"/>
              </a:rPr>
              <a:t>As shown in the figure, in 2010, an estimated 77% of diagnosed HIV infections among males were attributed to male-to-male sexual contact, and 86% of diagnosed infections among females were attributed to heterosexual contact.</a:t>
            </a:r>
          </a:p>
          <a:p>
            <a:pPr eaLnBrk="1" hangingPunct="1">
              <a:buFontTx/>
              <a:buChar char="•"/>
            </a:pPr>
            <a:endParaRPr lang="en-US" sz="1200" kern="1200" baseline="0" dirty="0" smtClean="0">
              <a:solidFill>
                <a:schemeClr val="tx1"/>
              </a:solidFill>
              <a:latin typeface="Arial" charset="0"/>
              <a:ea typeface="ＭＳ Ｐゴシック" charset="-128"/>
            </a:endParaRPr>
          </a:p>
          <a:p>
            <a:pPr eaLnBrk="1" hangingPunct="1">
              <a:buFontTx/>
              <a:buChar char="•"/>
            </a:pPr>
            <a:r>
              <a:rPr lang="en-US" sz="1200" kern="1200" baseline="0" dirty="0" smtClean="0">
                <a:solidFill>
                  <a:schemeClr val="tx1"/>
                </a:solidFill>
                <a:latin typeface="Arial" charset="0"/>
                <a:ea typeface="ＭＳ Ｐゴシック" charset="-128"/>
                <a:cs typeface="ＭＳ Ｐゴシック" charset="-128"/>
              </a:rPr>
              <a:t>In 2010, the largest percentage of all diagnoses (16%) and the highest rate per 100,000 population (36.9) were those for persons aged 20–24 years.</a:t>
            </a:r>
            <a:endParaRPr lang="en-US" dirty="0" smtClean="0">
              <a:latin typeface="Arial" pitchFamily="34" charset="0"/>
              <a:ea typeface="ＭＳ Ｐゴシック" pitchFamily="34" charset="-128"/>
            </a:endParaRPr>
          </a:p>
          <a:p>
            <a:pPr eaLnBrk="1" hangingPunct="1">
              <a:buFontTx/>
              <a:buChar char="•"/>
            </a:pPr>
            <a:endParaRPr lang="en-US" dirty="0" smtClean="0">
              <a:latin typeface="Arial" pitchFamily="34" charset="0"/>
              <a:ea typeface="ＭＳ Ｐゴシック" pitchFamily="34" charset="-128"/>
            </a:endParaRPr>
          </a:p>
          <a:p>
            <a:pPr eaLnBrk="1" hangingPunct="1">
              <a:buFontTx/>
              <a:buChar char="•"/>
            </a:pPr>
            <a:r>
              <a:rPr lang="en-US" dirty="0" smtClean="0">
                <a:latin typeface="Arial" pitchFamily="34" charset="0"/>
                <a:ea typeface="ＭＳ Ｐゴシック" pitchFamily="34" charset="-128"/>
              </a:rPr>
              <a:t>Sources: </a:t>
            </a:r>
          </a:p>
          <a:p>
            <a:pPr lvl="1" eaLnBrk="1" hangingPunct="1">
              <a:buFontTx/>
              <a:buChar char="•"/>
            </a:pPr>
            <a:r>
              <a:rPr lang="en-US" dirty="0" err="1" smtClean="0">
                <a:latin typeface="Arial" pitchFamily="34" charset="0"/>
                <a:ea typeface="ＭＳ Ｐゴシック" pitchFamily="34" charset="-128"/>
              </a:rPr>
              <a:t>Chesson</a:t>
            </a:r>
            <a:r>
              <a:rPr lang="en-US" dirty="0" smtClean="0">
                <a:latin typeface="Arial" pitchFamily="34" charset="0"/>
                <a:ea typeface="ＭＳ Ｐゴシック" pitchFamily="34" charset="-128"/>
              </a:rPr>
              <a:t> H, et al. The Estimated Direct Medical Cost of Sexually Transmitted Diseases Among American Youth, 2000. </a:t>
            </a:r>
            <a:r>
              <a:rPr lang="en-US" i="1" dirty="0" err="1" smtClean="0">
                <a:latin typeface="Arial" pitchFamily="34" charset="0"/>
                <a:ea typeface="ＭＳ Ｐゴシック" pitchFamily="34" charset="-128"/>
              </a:rPr>
              <a:t>Perspect</a:t>
            </a:r>
            <a:r>
              <a:rPr lang="en-US" i="1" dirty="0" smtClean="0">
                <a:latin typeface="Arial" pitchFamily="34" charset="0"/>
                <a:ea typeface="ＭＳ Ｐゴシック" pitchFamily="34" charset="-128"/>
              </a:rPr>
              <a:t> Sex Repro Health </a:t>
            </a:r>
            <a:r>
              <a:rPr lang="en-US" dirty="0" smtClean="0">
                <a:latin typeface="Arial" pitchFamily="34" charset="0"/>
                <a:ea typeface="ＭＳ Ｐゴシック" pitchFamily="34" charset="-128"/>
              </a:rPr>
              <a:t>2004;36;1</a:t>
            </a:r>
          </a:p>
          <a:p>
            <a:pPr lvl="1" eaLnBrk="1" hangingPunct="1">
              <a:buFontTx/>
              <a:buChar char="•"/>
            </a:pPr>
            <a:r>
              <a:rPr lang="en-US" dirty="0" err="1" smtClean="0">
                <a:latin typeface="Arial" pitchFamily="34" charset="0"/>
                <a:ea typeface="ＭＳ Ｐゴシック" pitchFamily="34" charset="-128"/>
              </a:rPr>
              <a:t>Weinstock</a:t>
            </a:r>
            <a:r>
              <a:rPr lang="en-US" dirty="0" smtClean="0">
                <a:latin typeface="Arial" pitchFamily="34" charset="0"/>
                <a:ea typeface="ＭＳ Ｐゴシック" pitchFamily="34" charset="-128"/>
              </a:rPr>
              <a:t> H, Berman S, Cates Willard. Sexually Transmitted Diseases Among American Youth: Incidence and Prevalence Estimates, 2000. </a:t>
            </a:r>
            <a:r>
              <a:rPr lang="en-US" i="1" dirty="0" smtClean="0">
                <a:latin typeface="Arial" pitchFamily="34" charset="0"/>
                <a:ea typeface="ＭＳ Ｐゴシック" pitchFamily="34" charset="-128"/>
              </a:rPr>
              <a:t>Perspectives on Sexual and Reproductive Health</a:t>
            </a:r>
            <a:r>
              <a:rPr lang="en-US" dirty="0" smtClean="0">
                <a:latin typeface="Arial" pitchFamily="34" charset="0"/>
                <a:ea typeface="ＭＳ Ｐゴシック" pitchFamily="34" charset="-128"/>
              </a:rPr>
              <a:t> 2004;36:6–10.  </a:t>
            </a:r>
          </a:p>
          <a:p>
            <a:endParaRPr lang="en-US" dirty="0" smtClean="0">
              <a:latin typeface="Arial" pitchFamily="34" charset="0"/>
              <a:ea typeface="ＭＳ Ｐゴシック" pitchFamily="34" charset="-128"/>
            </a:endParaRPr>
          </a:p>
        </p:txBody>
      </p:sp>
      <p:sp>
        <p:nvSpPr>
          <p:cNvPr id="295940" name="Slide Number Placeholder 3"/>
          <p:cNvSpPr>
            <a:spLocks noGrp="1"/>
          </p:cNvSpPr>
          <p:nvPr>
            <p:ph type="sldNum" sz="quarter" idx="5"/>
          </p:nvPr>
        </p:nvSpPr>
        <p:spPr>
          <a:noFill/>
        </p:spPr>
        <p:txBody>
          <a:bodyPr/>
          <a:lstStyle/>
          <a:p>
            <a:fld id="{F7F6B974-16DE-4296-B236-6873CC83F8EA}" type="slidenum">
              <a:rPr lang="en-US"/>
              <a:pPr/>
              <a:t>128</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p:spPr>
        <p:txBody>
          <a:bodyPr/>
          <a:lstStyle/>
          <a:p>
            <a:pPr eaLnBrk="1" hangingPunct="1">
              <a:spcBef>
                <a:spcPct val="0"/>
              </a:spcBef>
            </a:pPr>
            <a:r>
              <a:rPr lang="en-US" smtClean="0">
                <a:latin typeface="Arial" pitchFamily="34" charset="0"/>
                <a:ea typeface="ＭＳ Ｐゴシック" pitchFamily="34" charset="-128"/>
              </a:rPr>
              <a:t>Testing for HIV is usually a two-step process. First, an inexpensive screening test is done. If that test is positive, a second test (Western Blot) is done to confirm the result. Antibody tests are the most common initial screening test used. Most commonly, blood is drawn for an enzyme immunoassay (EIA). The test is usually run in a local laboratory, so results can take one to three days.</a:t>
            </a:r>
          </a:p>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smtClean="0">
                <a:latin typeface="Arial" pitchFamily="34" charset="0"/>
                <a:ea typeface="ＭＳ Ｐゴシック" pitchFamily="34" charset="-128"/>
              </a:rPr>
              <a:t>With each generation of antibody assay, timing of identification of HIV infections is reduced. Newer fourth generation assays combine antibody and p23 antigen detection, and may simplify identification of chronic and acute HIV infection. </a:t>
            </a:r>
          </a:p>
          <a:p>
            <a:pPr eaLnBrk="1" hangingPunct="1">
              <a:spcBef>
                <a:spcPct val="0"/>
              </a:spcBef>
            </a:pPr>
            <a:r>
              <a:rPr lang="en-US" smtClean="0">
                <a:latin typeface="Arial" pitchFamily="34" charset="0"/>
                <a:ea typeface="ＭＳ Ｐゴシック" pitchFamily="34" charset="-128"/>
              </a:rPr>
              <a:t/>
            </a:r>
            <a:br>
              <a:rPr lang="en-US" smtClean="0">
                <a:latin typeface="Arial" pitchFamily="34" charset="0"/>
                <a:ea typeface="ＭＳ Ｐゴシック" pitchFamily="34" charset="-128"/>
              </a:rPr>
            </a:br>
            <a:r>
              <a:rPr lang="en-US" smtClean="0">
                <a:latin typeface="Arial" pitchFamily="34" charset="0"/>
                <a:ea typeface="ＭＳ Ｐゴシック" pitchFamily="34" charset="-128"/>
              </a:rPr>
              <a:t>Other tests can detect antibodies in body fluids other than blood, such as saliva, urine, and vaginal secretions. Some of these are designed to be rapid tests that produce results in approximately 20 minutes. These tests have accuracy rates similar to traditional blood tests.</a:t>
            </a:r>
          </a:p>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smtClean="0">
                <a:latin typeface="Arial" pitchFamily="34" charset="0"/>
                <a:ea typeface="ＭＳ Ｐゴシック" pitchFamily="34" charset="-128"/>
              </a:rPr>
              <a:t>In high-risk populations, pooling sera for nucleic acid amplification testing can be a cost-effective method for diagnosing acute HIV infection. In some public health clinics, pooled RNA testing is now routinely performed on specimens that are negative on EIA tests.</a:t>
            </a:r>
          </a:p>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smtClean="0">
                <a:latin typeface="Arial" pitchFamily="34" charset="0"/>
                <a:ea typeface="ＭＳ Ｐゴシック" pitchFamily="34" charset="-128"/>
              </a:rPr>
              <a:t>Centers for Disease Control and Prevention. Sexually transmitted diseases treatment guidelines, 2006. </a:t>
            </a:r>
            <a:r>
              <a:rPr lang="en-US" i="1" smtClean="0">
                <a:latin typeface="Arial" pitchFamily="34" charset="0"/>
                <a:ea typeface="ＭＳ Ｐゴシック" pitchFamily="34" charset="-128"/>
              </a:rPr>
              <a:t>MMWR Recomm Rep</a:t>
            </a:r>
            <a:r>
              <a:rPr lang="en-US" smtClean="0">
                <a:latin typeface="Arial" pitchFamily="34" charset="0"/>
                <a:ea typeface="ＭＳ Ｐゴシック" pitchFamily="34" charset="-128"/>
              </a:rPr>
              <a:t> 2006 Aug 4; 55:1–94.</a:t>
            </a:r>
          </a:p>
          <a:p>
            <a:pPr eaLnBrk="1" hangingPunct="1">
              <a:spcBef>
                <a:spcPct val="0"/>
              </a:spcBef>
            </a:pPr>
            <a:endParaRPr lang="en-US" smtClean="0">
              <a:latin typeface="Arial" pitchFamily="34" charset="0"/>
              <a:ea typeface="ＭＳ Ｐゴシック" pitchFamily="34" charset="-128"/>
            </a:endParaRPr>
          </a:p>
        </p:txBody>
      </p:sp>
      <p:sp>
        <p:nvSpPr>
          <p:cNvPr id="296964" name="Slide Number Placeholder 3"/>
          <p:cNvSpPr>
            <a:spLocks noGrp="1"/>
          </p:cNvSpPr>
          <p:nvPr>
            <p:ph type="sldNum" sz="quarter" idx="5"/>
          </p:nvPr>
        </p:nvSpPr>
        <p:spPr>
          <a:noFill/>
        </p:spPr>
        <p:txBody>
          <a:bodyPr/>
          <a:lstStyle/>
          <a:p>
            <a:fld id="{6407E0A1-F2E0-4B0C-A33A-2A6B530E0B03}" type="slidenum">
              <a:rPr lang="en-US"/>
              <a:pPr/>
              <a:t>129</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FBA0F9DE-BA4D-4314-9DFA-31A84C720079}" type="slidenum">
              <a:rPr lang="en-US"/>
              <a:pPr/>
              <a:t>130</a:t>
            </a:fld>
            <a:endParaRPr lang="en-US"/>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smtClean="0">
                <a:latin typeface="Arial" pitchFamily="34" charset="0"/>
                <a:ea typeface="ＭＳ Ｐゴシック" pitchFamily="34" charset="-128"/>
              </a:rPr>
              <a:t>Sources:</a:t>
            </a:r>
          </a:p>
          <a:p>
            <a:pPr eaLnBrk="1" hangingPunct="1">
              <a:spcBef>
                <a:spcPct val="0"/>
              </a:spcBef>
            </a:pPr>
            <a:r>
              <a:rPr lang="en-US" smtClean="0">
                <a:latin typeface="Arial" pitchFamily="34" charset="0"/>
                <a:ea typeface="ＭＳ Ｐゴシック" pitchFamily="34" charset="-128"/>
              </a:rPr>
              <a:t>Centers for Disease Control and Prevention. Sexually transmitted diseases treatment guidelines, 2006. </a:t>
            </a:r>
            <a:r>
              <a:rPr lang="en-US" i="1" smtClean="0">
                <a:latin typeface="Arial" pitchFamily="34" charset="0"/>
                <a:ea typeface="ＭＳ Ｐゴシック" pitchFamily="34" charset="-128"/>
              </a:rPr>
              <a:t>MMWR Recomm Rep</a:t>
            </a:r>
            <a:r>
              <a:rPr lang="en-US" smtClean="0">
                <a:latin typeface="Arial" pitchFamily="34" charset="0"/>
                <a:ea typeface="ＭＳ Ｐゴシック" pitchFamily="34" charset="-128"/>
              </a:rPr>
              <a:t> 2006 Aug 4; 55:1–94.</a:t>
            </a:r>
          </a:p>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ACA01C3B-0D57-4008-BA6F-3B6EC5DE5ADA}" type="slidenum">
              <a:rPr lang="en-US"/>
              <a:pPr/>
              <a:t>131</a:t>
            </a:fld>
            <a:endParaRPr lang="en-US"/>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pitchFamily="34" charset="-128"/>
              </a:rPr>
              <a:t>Source: Mitchell H.</a:t>
            </a:r>
            <a:r>
              <a:rPr lang="en-US" b="1" i="1" smtClean="0">
                <a:latin typeface="Arial" pitchFamily="34" charset="0"/>
                <a:ea typeface="ＭＳ Ｐゴシック" pitchFamily="34" charset="-128"/>
              </a:rPr>
              <a:t> </a:t>
            </a:r>
            <a:r>
              <a:rPr lang="en-US" smtClean="0">
                <a:latin typeface="Arial" pitchFamily="34" charset="0"/>
                <a:ea typeface="ＭＳ Ｐゴシック" pitchFamily="34" charset="-128"/>
              </a:rPr>
              <a:t>ABC of sexually transmitted infections. </a:t>
            </a:r>
            <a:r>
              <a:rPr lang="en-US" i="1" smtClean="0">
                <a:latin typeface="Arial" pitchFamily="34" charset="0"/>
                <a:ea typeface="ＭＳ Ｐゴシック" pitchFamily="34" charset="-128"/>
              </a:rPr>
              <a:t>BMJ</a:t>
            </a:r>
            <a:r>
              <a:rPr lang="en-US" smtClean="0">
                <a:latin typeface="Arial" pitchFamily="34" charset="0"/>
                <a:ea typeface="ＭＳ Ｐゴシック" pitchFamily="34" charset="-128"/>
              </a:rPr>
              <a:t>  2004;328:1306–1308.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Glass et al. (2011) Adolescent dating violence: prevalence, risk factors, health outcomes, and implications for clinical practice. </a:t>
            </a:r>
            <a:r>
              <a:rPr lang="en-US" sz="1200" i="1" kern="1200" dirty="0" smtClean="0">
                <a:solidFill>
                  <a:schemeClr val="tx1"/>
                </a:solidFill>
                <a:latin typeface="+mn-lt"/>
                <a:ea typeface="+mn-ea"/>
                <a:cs typeface="+mn-cs"/>
              </a:rPr>
              <a:t>Curr Opin Pediatr, 23</a:t>
            </a:r>
            <a:r>
              <a:rPr lang="en-US" sz="1200" kern="1200" dirty="0" smtClean="0">
                <a:solidFill>
                  <a:schemeClr val="tx1"/>
                </a:solidFill>
                <a:latin typeface="+mn-lt"/>
                <a:ea typeface="+mn-ea"/>
                <a:cs typeface="+mn-cs"/>
              </a:rPr>
              <a:t>(4): 379-83.</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Source: Centers for Disease Control and Prevention. Youth Risk Behavior Surveillance – United States, 2011. Surveillance Summaries, August 2, 2012. MMWR 2012;61(No. 4).</a:t>
            </a:r>
          </a:p>
          <a:p>
            <a:endParaRPr lang="en-US" dirty="0"/>
          </a:p>
        </p:txBody>
      </p:sp>
      <p:sp>
        <p:nvSpPr>
          <p:cNvPr id="4" name="Slide Number Placeholder 3"/>
          <p:cNvSpPr>
            <a:spLocks noGrp="1"/>
          </p:cNvSpPr>
          <p:nvPr>
            <p:ph type="sldNum" sz="quarter" idx="10"/>
          </p:nvPr>
        </p:nvSpPr>
        <p:spPr/>
        <p:txBody>
          <a:bodyPr/>
          <a:lstStyle/>
          <a:p>
            <a:fld id="{1D69AABC-C3A5-4BE0-A063-B5BF9A7D2A82}" type="slidenum">
              <a:rPr lang="en-US" smtClean="0"/>
              <a:pPr/>
              <a:t>13</a:t>
            </a:fld>
            <a:endParaRPr 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r>
              <a:rPr lang="en-US" sz="1200" b="0" i="0" kern="1200" dirty="0" smtClean="0">
                <a:solidFill>
                  <a:schemeClr val="tx1"/>
                </a:solidFill>
                <a:latin typeface="Arial" charset="0"/>
                <a:ea typeface="ＭＳ Ｐゴシック" charset="-128"/>
                <a:cs typeface="ＭＳ Ｐゴシック" charset="-128"/>
              </a:rPr>
              <a:t>Those persons who test positive for HIV should receive prevention counseling before leaving the testing site. Such persons should receive or be referred for a medical evaluation and, if indicated, be provided with behavioral and psychological services as determined by a thorough psychosocial evaluation, which can also be used to identify high-risk behaviors. Providers who refer their HIV-positive patients to other professionals should establish means to ensure that these patients are linked successfully to such services, especially to on-going medical care. </a:t>
            </a:r>
          </a:p>
          <a:p>
            <a:r>
              <a:rPr lang="en-US" sz="1200" b="0" i="0" kern="1200" dirty="0" smtClean="0">
                <a:solidFill>
                  <a:schemeClr val="tx1"/>
                </a:solidFill>
                <a:latin typeface="Arial" charset="0"/>
                <a:ea typeface="ＭＳ Ｐゴシック" charset="-128"/>
                <a:cs typeface="ＭＳ Ｐゴシック" charset="-128"/>
              </a:rPr>
              <a:t>Providers should expect persons to be distressed when first informed of a positive HIV test result. Such persons face multiple major adaptive challenges, including coping with the reactions of others to a stigmatizing illness, developing and adopting strategies for maintaining physical and emotional health, initiating changes in behavior to prevent HIV transmission to others, and reducing the risk for acquiring additional STDs. Many persons will require assistance with making reproductive choices, gaining access to health services, and coping with changes in personal relationships. Therefore, behavioral and psychosocial services are an integral part of health care for HIV-infected persons.</a:t>
            </a:r>
          </a:p>
          <a:p>
            <a:endParaRPr lang="en-US" sz="1200" b="0" i="0" kern="1200" dirty="0" smtClean="0">
              <a:solidFill>
                <a:schemeClr val="tx1"/>
              </a:solidFill>
              <a:latin typeface="Arial" charset="0"/>
              <a:ea typeface="ＭＳ Ｐゴシック" charset="-128"/>
              <a:cs typeface="ＭＳ Ｐゴシック" charset="-128"/>
            </a:endParaRPr>
          </a:p>
          <a:p>
            <a:r>
              <a:rPr lang="en-US" sz="1200" b="0" i="0" kern="1200" dirty="0" smtClean="0">
                <a:solidFill>
                  <a:schemeClr val="tx1"/>
                </a:solidFill>
                <a:latin typeface="Arial" charset="0"/>
                <a:ea typeface="ＭＳ Ｐゴシック" charset="-128"/>
                <a:cs typeface="ＭＳ Ｐゴシック" charset="-128"/>
              </a:rPr>
              <a:t>Patients testing positive for HIV have unique needs. Some patients require referral for specific behavioral interventions (e.g., a substance abuse program), mental health disorders (e.g., depression), or emotional distress. Others might require assistance with securing and maintaining employment and housing. Women should be counseled or appropriately referred regarding reproductive choices and contraceptive options, and patients with multiple psychosocial problems might be candidates for comprehensive risk-reduction counseling and services.</a:t>
            </a:r>
          </a:p>
          <a:p>
            <a:endParaRPr lang="en-US" sz="1200" b="0" i="0" kern="1200" dirty="0" smtClean="0">
              <a:solidFill>
                <a:schemeClr val="tx1"/>
              </a:solidFill>
              <a:latin typeface="Arial" charset="0"/>
              <a:ea typeface="ＭＳ Ｐゴシック" charset="-128"/>
              <a:cs typeface="ＭＳ Ｐゴシック" charset="-128"/>
            </a:endParaRPr>
          </a:p>
          <a:p>
            <a:r>
              <a:rPr lang="en-US" sz="1200" b="1" i="0" kern="1200" dirty="0" smtClean="0">
                <a:solidFill>
                  <a:schemeClr val="tx1"/>
                </a:solidFill>
                <a:latin typeface="Arial" charset="0"/>
                <a:ea typeface="ＭＳ Ｐゴシック" charset="-128"/>
                <a:cs typeface="ＭＳ Ｐゴシック" charset="-128"/>
              </a:rPr>
              <a:t>The following are specific recommendations for HIV counseling and referral:</a:t>
            </a:r>
          </a:p>
          <a:p>
            <a:r>
              <a:rPr lang="en-US" sz="1200" b="0" i="0" kern="1200" dirty="0" smtClean="0">
                <a:solidFill>
                  <a:schemeClr val="tx1"/>
                </a:solidFill>
                <a:latin typeface="Arial" charset="0"/>
                <a:ea typeface="ＭＳ Ｐゴシック" charset="-128"/>
                <a:cs typeface="ＭＳ Ｐゴシック" charset="-128"/>
              </a:rPr>
              <a:t>Persons who test positive for HIV antibody should be counseled, either on site or through referral, concerning the behavioral, psychosocial, and medical implications of HIV infection.</a:t>
            </a:r>
          </a:p>
          <a:p>
            <a:r>
              <a:rPr lang="en-US" sz="1200" b="0" i="0" kern="1200" dirty="0" smtClean="0">
                <a:solidFill>
                  <a:schemeClr val="tx1"/>
                </a:solidFill>
                <a:latin typeface="Arial" charset="0"/>
                <a:ea typeface="ＭＳ Ｐゴシック" charset="-128"/>
                <a:cs typeface="ＭＳ Ｐゴシック" charset="-128"/>
              </a:rPr>
              <a:t>Health-care providers should be alert for medical or psychosocial conditions that require immediate attention.</a:t>
            </a:r>
          </a:p>
          <a:p>
            <a:r>
              <a:rPr lang="en-US" sz="1200" b="0" i="0" kern="1200" dirty="0" smtClean="0">
                <a:solidFill>
                  <a:schemeClr val="tx1"/>
                </a:solidFill>
                <a:latin typeface="Arial" charset="0"/>
                <a:ea typeface="ＭＳ Ｐゴシック" charset="-128"/>
                <a:cs typeface="ＭＳ Ｐゴシック" charset="-128"/>
              </a:rPr>
              <a:t>Providers should assess the needs of newly diagnosed persons for immediate medical care or support and should link them to services provided by health-care personnel experienced in providing care for HIV-infected persons. Such persons might need medical care or services for substance abuse, mental health disorders, emotional distress, reproductive counseling, risk-reduction counseling, and case management. Providers should follow up to ensure that patients have received the needed services.</a:t>
            </a:r>
          </a:p>
          <a:p>
            <a:r>
              <a:rPr lang="en-US" sz="1200" b="0" i="0" kern="1200" dirty="0" smtClean="0">
                <a:solidFill>
                  <a:schemeClr val="tx1"/>
                </a:solidFill>
                <a:latin typeface="Arial" charset="0"/>
                <a:ea typeface="ＭＳ Ｐゴシック" charset="-128"/>
                <a:cs typeface="ＭＳ Ｐゴシック" charset="-128"/>
              </a:rPr>
              <a:t>Patients should be educated about the importance of follow-up medical care as well as what to expect.</a:t>
            </a:r>
          </a:p>
          <a:p>
            <a:r>
              <a:rPr lang="en-US" sz="1200" b="0" i="0" kern="1200" dirty="0" smtClean="0">
                <a:solidFill>
                  <a:schemeClr val="tx1"/>
                </a:solidFill>
                <a:latin typeface="Arial" charset="0"/>
                <a:ea typeface="ＭＳ Ｐゴシック" charset="-128"/>
                <a:cs typeface="ＭＳ Ｐゴシック" charset="-128"/>
              </a:rPr>
              <a:t>Several successful, innovative interventions for HIV prevention have been developed for diverse at-risk populations, and these can be locally replicated or adapted (</a:t>
            </a:r>
            <a:r>
              <a:rPr lang="en-US" sz="1200" b="0" i="0" u="sng" kern="1200" dirty="0" smtClean="0">
                <a:solidFill>
                  <a:schemeClr val="tx1"/>
                </a:solidFill>
                <a:latin typeface="Arial" charset="0"/>
                <a:ea typeface="ＭＳ Ｐゴシック" charset="-128"/>
                <a:cs typeface="ＭＳ Ｐゴシック" charset="-128"/>
                <a:hlinkClick r:id="rId3"/>
              </a:rPr>
              <a:t>11–14</a:t>
            </a:r>
            <a:r>
              <a:rPr lang="en-US" sz="1200" b="0" i="0" kern="1200" dirty="0" smtClean="0">
                <a:solidFill>
                  <a:schemeClr val="tx1"/>
                </a:solidFill>
                <a:latin typeface="Arial" charset="0"/>
                <a:ea typeface="ＭＳ Ｐゴシック" charset="-128"/>
                <a:cs typeface="ＭＳ Ｐゴシック" charset="-128"/>
              </a:rPr>
              <a:t>,</a:t>
            </a:r>
            <a:r>
              <a:rPr lang="en-US" sz="1200" b="0" i="0" u="sng" kern="1200" dirty="0" smtClean="0">
                <a:solidFill>
                  <a:schemeClr val="tx1"/>
                </a:solidFill>
                <a:latin typeface="Arial" charset="0"/>
                <a:ea typeface="ＭＳ Ｐゴシック" charset="-128"/>
                <a:cs typeface="ＭＳ Ｐゴシック" charset="-128"/>
                <a:hlinkClick r:id="rId3"/>
              </a:rPr>
              <a:t>135</a:t>
            </a:r>
            <a:r>
              <a:rPr lang="en-US" sz="1200" b="0" i="0" kern="1200" dirty="0" smtClean="0">
                <a:solidFill>
                  <a:schemeClr val="tx1"/>
                </a:solidFill>
                <a:latin typeface="Arial" charset="0"/>
                <a:ea typeface="ＭＳ Ｐゴシック" charset="-128"/>
                <a:cs typeface="ＭＳ Ｐゴシック" charset="-128"/>
              </a:rPr>
              <a:t>,</a:t>
            </a:r>
            <a:r>
              <a:rPr lang="en-US" sz="1200" b="0" i="0" u="sng" kern="1200" dirty="0" smtClean="0">
                <a:solidFill>
                  <a:schemeClr val="tx1"/>
                </a:solidFill>
                <a:latin typeface="Arial" charset="0"/>
                <a:ea typeface="ＭＳ Ｐゴシック" charset="-128"/>
                <a:cs typeface="ＭＳ Ｐゴシック" charset="-128"/>
                <a:hlinkClick r:id="rId3"/>
              </a:rPr>
              <a:t>136</a:t>
            </a:r>
            <a:r>
              <a:rPr lang="en-US" sz="1200" b="0" i="0" kern="1200" dirty="0" smtClean="0">
                <a:solidFill>
                  <a:schemeClr val="tx1"/>
                </a:solidFill>
                <a:latin typeface="Arial" charset="0"/>
                <a:ea typeface="ＭＳ Ｐゴシック" charset="-128"/>
                <a:cs typeface="ＭＳ Ｐゴシック" charset="-128"/>
              </a:rPr>
              <a:t>). Involvement of nongovernment organizations and community-based organizations might complement such efforts in the clinical setting.</a:t>
            </a:r>
          </a:p>
          <a:p>
            <a:endParaRPr lang="en-US" sz="1200" b="0" i="0" kern="1200" dirty="0" smtClean="0">
              <a:solidFill>
                <a:schemeClr val="tx1"/>
              </a:solidFill>
              <a:latin typeface="Arial" charset="0"/>
              <a:ea typeface="ＭＳ Ｐゴシック" charset="-128"/>
              <a:cs typeface="ＭＳ Ｐゴシック" charset="-128"/>
            </a:endParaRPr>
          </a:p>
          <a:p>
            <a:r>
              <a:rPr lang="en-US" sz="1200" b="0" i="0" kern="1200" dirty="0" smtClean="0">
                <a:solidFill>
                  <a:schemeClr val="tx1"/>
                </a:solidFill>
                <a:latin typeface="Arial" charset="0"/>
                <a:ea typeface="ＭＳ Ｐゴシック" charset="-128"/>
                <a:cs typeface="ＭＳ Ｐゴシック" charset="-128"/>
              </a:rPr>
              <a:t>Source: http://www.cdc.gov/std/treatment/2010/hiv.htm</a:t>
            </a:r>
          </a:p>
          <a:p>
            <a:r>
              <a:rPr lang="en-US" sz="1200" b="0" i="0" kern="1200" dirty="0" smtClean="0">
                <a:solidFill>
                  <a:schemeClr val="tx1"/>
                </a:solidFill>
                <a:latin typeface="Arial" charset="0"/>
                <a:ea typeface="ＭＳ Ｐゴシック" charset="-128"/>
                <a:cs typeface="ＭＳ Ｐゴシック" charset="-128"/>
              </a:rPr>
              <a:t>Sources: </a:t>
            </a:r>
          </a:p>
          <a:p>
            <a:r>
              <a:rPr lang="en-US" sz="1200" b="0" i="0" kern="1200" dirty="0" smtClean="0">
                <a:solidFill>
                  <a:schemeClr val="tx1"/>
                </a:solidFill>
                <a:latin typeface="Arial" charset="0"/>
                <a:ea typeface="ＭＳ Ｐゴシック" charset="-128"/>
                <a:cs typeface="ＭＳ Ｐゴシック" charset="-128"/>
              </a:rPr>
              <a:t>11.CDC, Health Resources and Services Administration, National Institutes of Health, NIV Medicine Association of the Infectious Diseases Society of American, HIV Prevention in Clinical Care Working Group. Recommendations for incorporating human immunodeficiency virus (HIV) prevention into the medical care of persons living with HIV. </a:t>
            </a:r>
            <a:r>
              <a:rPr lang="en-US" sz="1200" b="0" i="0" kern="1200" dirty="0" err="1" smtClean="0">
                <a:solidFill>
                  <a:schemeClr val="tx1"/>
                </a:solidFill>
                <a:latin typeface="Arial" charset="0"/>
                <a:ea typeface="ＭＳ Ｐゴシック" charset="-128"/>
                <a:cs typeface="ＭＳ Ｐゴシック" charset="-128"/>
              </a:rPr>
              <a:t>Clin</a:t>
            </a:r>
            <a:r>
              <a:rPr lang="en-US" sz="1200" b="0" i="0" kern="1200" dirty="0" smtClean="0">
                <a:solidFill>
                  <a:schemeClr val="tx1"/>
                </a:solidFill>
                <a:latin typeface="Arial" charset="0"/>
                <a:ea typeface="ＭＳ Ｐゴシック" charset="-128"/>
                <a:cs typeface="ＭＳ Ｐゴシック" charset="-128"/>
              </a:rPr>
              <a:t> Infect </a:t>
            </a:r>
            <a:r>
              <a:rPr lang="en-US" sz="1200" b="0" i="0" kern="1200" dirty="0" err="1" smtClean="0">
                <a:solidFill>
                  <a:schemeClr val="tx1"/>
                </a:solidFill>
                <a:latin typeface="Arial" charset="0"/>
                <a:ea typeface="ＭＳ Ｐゴシック" charset="-128"/>
                <a:cs typeface="ＭＳ Ｐゴシック" charset="-128"/>
              </a:rPr>
              <a:t>Dis</a:t>
            </a:r>
            <a:r>
              <a:rPr lang="en-US" sz="1200" b="0" i="0" kern="1200" dirty="0" smtClean="0">
                <a:solidFill>
                  <a:schemeClr val="tx1"/>
                </a:solidFill>
                <a:latin typeface="Arial" charset="0"/>
                <a:ea typeface="ＭＳ Ｐゴシック" charset="-128"/>
                <a:cs typeface="ＭＳ Ｐゴシック" charset="-128"/>
              </a:rPr>
              <a:t> 2004;38:104–21.</a:t>
            </a:r>
          </a:p>
          <a:p>
            <a:r>
              <a:rPr lang="en-US" sz="1200" b="0" i="0" kern="1200" dirty="0" err="1" smtClean="0">
                <a:solidFill>
                  <a:schemeClr val="tx1"/>
                </a:solidFill>
                <a:latin typeface="Arial" charset="0"/>
                <a:ea typeface="ＭＳ Ｐゴシック" charset="-128"/>
                <a:cs typeface="ＭＳ Ｐゴシック" charset="-128"/>
              </a:rPr>
              <a:t>Wingood</a:t>
            </a:r>
            <a:r>
              <a:rPr lang="en-US" sz="1200" b="0" i="0" kern="1200" dirty="0" smtClean="0">
                <a:solidFill>
                  <a:schemeClr val="tx1"/>
                </a:solidFill>
                <a:latin typeface="Arial" charset="0"/>
                <a:ea typeface="ＭＳ Ｐゴシック" charset="-128"/>
                <a:cs typeface="ＭＳ Ｐゴシック" charset="-128"/>
              </a:rPr>
              <a:t> GM, </a:t>
            </a:r>
            <a:r>
              <a:rPr lang="en-US" sz="1200" b="0" i="0" kern="1200" dirty="0" err="1" smtClean="0">
                <a:solidFill>
                  <a:schemeClr val="tx1"/>
                </a:solidFill>
                <a:latin typeface="Arial" charset="0"/>
                <a:ea typeface="ＭＳ Ｐゴシック" charset="-128"/>
                <a:cs typeface="ＭＳ Ｐゴシック" charset="-128"/>
              </a:rPr>
              <a:t>DiClemente</a:t>
            </a:r>
            <a:r>
              <a:rPr lang="en-US" sz="1200" b="0" i="0" kern="1200" dirty="0" smtClean="0">
                <a:solidFill>
                  <a:schemeClr val="tx1"/>
                </a:solidFill>
                <a:latin typeface="Arial" charset="0"/>
                <a:ea typeface="ＭＳ Ｐゴシック" charset="-128"/>
                <a:cs typeface="ＭＳ Ｐゴシック" charset="-128"/>
              </a:rPr>
              <a:t> RJ, Mikhail I, et al. A randomized controlled trial to reduce HIV transmission risk behaviors and sexually transmitted diseases among women living with HIV: The </a:t>
            </a:r>
            <a:r>
              <a:rPr lang="en-US" sz="1200" b="0" i="0" kern="1200" dirty="0" err="1" smtClean="0">
                <a:solidFill>
                  <a:schemeClr val="tx1"/>
                </a:solidFill>
                <a:latin typeface="Arial" charset="0"/>
                <a:ea typeface="ＭＳ Ｐゴシック" charset="-128"/>
                <a:cs typeface="ＭＳ Ｐゴシック" charset="-128"/>
              </a:rPr>
              <a:t>WiLLOW</a:t>
            </a:r>
            <a:r>
              <a:rPr lang="en-US" sz="1200" b="0" i="0" kern="1200" dirty="0" smtClean="0">
                <a:solidFill>
                  <a:schemeClr val="tx1"/>
                </a:solidFill>
                <a:latin typeface="Arial" charset="0"/>
                <a:ea typeface="ＭＳ Ｐゴシック" charset="-128"/>
                <a:cs typeface="ＭＳ Ｐゴシック" charset="-128"/>
              </a:rPr>
              <a:t> Program. J </a:t>
            </a:r>
            <a:r>
              <a:rPr lang="en-US" sz="1200" b="0" i="0" kern="1200" dirty="0" err="1" smtClean="0">
                <a:solidFill>
                  <a:schemeClr val="tx1"/>
                </a:solidFill>
                <a:latin typeface="Arial" charset="0"/>
                <a:ea typeface="ＭＳ Ｐゴシック" charset="-128"/>
                <a:cs typeface="ＭＳ Ｐゴシック" charset="-128"/>
              </a:rPr>
              <a:t>Acquir</a:t>
            </a:r>
            <a:r>
              <a:rPr lang="en-US" sz="1200" b="0" i="0" kern="1200" dirty="0" smtClean="0">
                <a:solidFill>
                  <a:schemeClr val="tx1"/>
                </a:solidFill>
                <a:latin typeface="Arial" charset="0"/>
                <a:ea typeface="ＭＳ Ｐゴシック" charset="-128"/>
                <a:cs typeface="ＭＳ Ｐゴシック" charset="-128"/>
              </a:rPr>
              <a:t> Immune </a:t>
            </a:r>
            <a:r>
              <a:rPr lang="en-US" sz="1200" b="0" i="0" kern="1200" dirty="0" err="1" smtClean="0">
                <a:solidFill>
                  <a:schemeClr val="tx1"/>
                </a:solidFill>
                <a:latin typeface="Arial" charset="0"/>
                <a:ea typeface="ＭＳ Ｐゴシック" charset="-128"/>
                <a:cs typeface="ＭＳ Ｐゴシック" charset="-128"/>
              </a:rPr>
              <a:t>Defic</a:t>
            </a:r>
            <a:r>
              <a:rPr lang="en-US" sz="1200" b="0" i="0" kern="1200" dirty="0" smtClean="0">
                <a:solidFill>
                  <a:schemeClr val="tx1"/>
                </a:solidFill>
                <a:latin typeface="Arial" charset="0"/>
                <a:ea typeface="ＭＳ Ｐゴシック" charset="-128"/>
                <a:cs typeface="ＭＳ Ｐゴシック" charset="-128"/>
              </a:rPr>
              <a:t> </a:t>
            </a:r>
            <a:r>
              <a:rPr lang="en-US" sz="1200" b="0" i="0" kern="1200" dirty="0" err="1" smtClean="0">
                <a:solidFill>
                  <a:schemeClr val="tx1"/>
                </a:solidFill>
                <a:latin typeface="Arial" charset="0"/>
                <a:ea typeface="ＭＳ Ｐゴシック" charset="-128"/>
                <a:cs typeface="ＭＳ Ｐゴシック" charset="-128"/>
              </a:rPr>
              <a:t>Syndr</a:t>
            </a:r>
            <a:r>
              <a:rPr lang="en-US" sz="1200" b="0" i="0" kern="1200" dirty="0" smtClean="0">
                <a:solidFill>
                  <a:schemeClr val="tx1"/>
                </a:solidFill>
                <a:latin typeface="Arial" charset="0"/>
                <a:ea typeface="ＭＳ Ｐゴシック" charset="-128"/>
                <a:cs typeface="ＭＳ Ｐゴシック" charset="-128"/>
              </a:rPr>
              <a:t> 2004;37(</a:t>
            </a:r>
            <a:r>
              <a:rPr lang="en-US" sz="1200" b="0" i="0" kern="1200" dirty="0" err="1" smtClean="0">
                <a:solidFill>
                  <a:schemeClr val="tx1"/>
                </a:solidFill>
                <a:latin typeface="Arial" charset="0"/>
                <a:ea typeface="ＭＳ Ｐゴシック" charset="-128"/>
                <a:cs typeface="ＭＳ Ｐゴシック" charset="-128"/>
              </a:rPr>
              <a:t>Suppl</a:t>
            </a:r>
            <a:r>
              <a:rPr lang="en-US" sz="1200" b="0" i="0" kern="1200" dirty="0" smtClean="0">
                <a:solidFill>
                  <a:schemeClr val="tx1"/>
                </a:solidFill>
                <a:latin typeface="Arial" charset="0"/>
                <a:ea typeface="ＭＳ Ｐゴシック" charset="-128"/>
                <a:cs typeface="ＭＳ Ｐゴシック" charset="-128"/>
              </a:rPr>
              <a:t> 2):S58–67.</a:t>
            </a:r>
          </a:p>
          <a:p>
            <a:r>
              <a:rPr lang="en-US" sz="1200" b="0" i="0" kern="1200" dirty="0" smtClean="0">
                <a:solidFill>
                  <a:schemeClr val="tx1"/>
                </a:solidFill>
                <a:latin typeface="Arial" charset="0"/>
                <a:ea typeface="ＭＳ Ｐゴシック" charset="-128"/>
                <a:cs typeface="ＭＳ Ｐゴシック" charset="-128"/>
              </a:rPr>
              <a:t>Richardson JL, Milam J, </a:t>
            </a:r>
            <a:r>
              <a:rPr lang="en-US" sz="1200" b="0" i="0" kern="1200" dirty="0" err="1" smtClean="0">
                <a:solidFill>
                  <a:schemeClr val="tx1"/>
                </a:solidFill>
                <a:latin typeface="Arial" charset="0"/>
                <a:ea typeface="ＭＳ Ｐゴシック" charset="-128"/>
                <a:cs typeface="ＭＳ Ｐゴシック" charset="-128"/>
              </a:rPr>
              <a:t>Stoyanoff</a:t>
            </a:r>
            <a:r>
              <a:rPr lang="en-US" sz="1200" b="0" i="0" kern="1200" dirty="0" smtClean="0">
                <a:solidFill>
                  <a:schemeClr val="tx1"/>
                </a:solidFill>
                <a:latin typeface="Arial" charset="0"/>
                <a:ea typeface="ＭＳ Ｐゴシック" charset="-128"/>
                <a:cs typeface="ＭＳ Ｐゴシック" charset="-128"/>
              </a:rPr>
              <a:t> S, et al. Using patient risk indicators to plan prevention strategies in the clinical care setting. J </a:t>
            </a:r>
            <a:r>
              <a:rPr lang="en-US" sz="1200" b="0" i="0" kern="1200" dirty="0" err="1" smtClean="0">
                <a:solidFill>
                  <a:schemeClr val="tx1"/>
                </a:solidFill>
                <a:latin typeface="Arial" charset="0"/>
                <a:ea typeface="ＭＳ Ｐゴシック" charset="-128"/>
                <a:cs typeface="ＭＳ Ｐゴシック" charset="-128"/>
              </a:rPr>
              <a:t>Acquir</a:t>
            </a:r>
            <a:r>
              <a:rPr lang="en-US" sz="1200" b="0" i="0" kern="1200" dirty="0" smtClean="0">
                <a:solidFill>
                  <a:schemeClr val="tx1"/>
                </a:solidFill>
                <a:latin typeface="Arial" charset="0"/>
                <a:ea typeface="ＭＳ Ｐゴシック" charset="-128"/>
                <a:cs typeface="ＭＳ Ｐゴシック" charset="-128"/>
              </a:rPr>
              <a:t> Immune </a:t>
            </a:r>
            <a:r>
              <a:rPr lang="en-US" sz="1200" b="0" i="0" kern="1200" dirty="0" err="1" smtClean="0">
                <a:solidFill>
                  <a:schemeClr val="tx1"/>
                </a:solidFill>
                <a:latin typeface="Arial" charset="0"/>
                <a:ea typeface="ＭＳ Ｐゴシック" charset="-128"/>
                <a:cs typeface="ＭＳ Ｐゴシック" charset="-128"/>
              </a:rPr>
              <a:t>Defic</a:t>
            </a:r>
            <a:r>
              <a:rPr lang="en-US" sz="1200" b="0" i="0" kern="1200" dirty="0" smtClean="0">
                <a:solidFill>
                  <a:schemeClr val="tx1"/>
                </a:solidFill>
                <a:latin typeface="Arial" charset="0"/>
                <a:ea typeface="ＭＳ Ｐゴシック" charset="-128"/>
                <a:cs typeface="ＭＳ Ｐゴシック" charset="-128"/>
              </a:rPr>
              <a:t> </a:t>
            </a:r>
            <a:r>
              <a:rPr lang="en-US" sz="1200" b="0" i="0" kern="1200" dirty="0" err="1" smtClean="0">
                <a:solidFill>
                  <a:schemeClr val="tx1"/>
                </a:solidFill>
                <a:latin typeface="Arial" charset="0"/>
                <a:ea typeface="ＭＳ Ｐゴシック" charset="-128"/>
                <a:cs typeface="ＭＳ Ｐゴシック" charset="-128"/>
              </a:rPr>
              <a:t>Syndr</a:t>
            </a:r>
            <a:r>
              <a:rPr lang="en-US" sz="1200" b="0" i="0" kern="1200" dirty="0" smtClean="0">
                <a:solidFill>
                  <a:schemeClr val="tx1"/>
                </a:solidFill>
                <a:latin typeface="Arial" charset="0"/>
                <a:ea typeface="ＭＳ Ｐゴシック" charset="-128"/>
                <a:cs typeface="ＭＳ Ｐゴシック" charset="-128"/>
              </a:rPr>
              <a:t> 2004;37(</a:t>
            </a:r>
            <a:r>
              <a:rPr lang="en-US" sz="1200" b="0" i="0" kern="1200" dirty="0" err="1" smtClean="0">
                <a:solidFill>
                  <a:schemeClr val="tx1"/>
                </a:solidFill>
                <a:latin typeface="Arial" charset="0"/>
                <a:ea typeface="ＭＳ Ｐゴシック" charset="-128"/>
                <a:cs typeface="ＭＳ Ｐゴシック" charset="-128"/>
              </a:rPr>
              <a:t>Suppl</a:t>
            </a:r>
            <a:r>
              <a:rPr lang="en-US" sz="1200" b="0" i="0" kern="1200" dirty="0" smtClean="0">
                <a:solidFill>
                  <a:schemeClr val="tx1"/>
                </a:solidFill>
                <a:latin typeface="Arial" charset="0"/>
                <a:ea typeface="ＭＳ Ｐゴシック" charset="-128"/>
                <a:cs typeface="ＭＳ Ｐゴシック" charset="-128"/>
              </a:rPr>
              <a:t> 2):S88–94.</a:t>
            </a:r>
          </a:p>
          <a:p>
            <a:r>
              <a:rPr lang="en-US" sz="1200" b="0" i="0" kern="1200" dirty="0" smtClean="0">
                <a:solidFill>
                  <a:schemeClr val="tx1"/>
                </a:solidFill>
                <a:latin typeface="Arial" charset="0"/>
                <a:ea typeface="ＭＳ Ｐゴシック" charset="-128"/>
                <a:cs typeface="ＭＳ Ｐゴシック" charset="-128"/>
              </a:rPr>
              <a:t>Fisher JD, </a:t>
            </a:r>
            <a:r>
              <a:rPr lang="en-US" sz="1200" b="0" i="0" kern="1200" dirty="0" err="1" smtClean="0">
                <a:solidFill>
                  <a:schemeClr val="tx1"/>
                </a:solidFill>
                <a:latin typeface="Arial" charset="0"/>
                <a:ea typeface="ＭＳ Ｐゴシック" charset="-128"/>
                <a:cs typeface="ＭＳ Ｐゴシック" charset="-128"/>
              </a:rPr>
              <a:t>Cornman</a:t>
            </a:r>
            <a:r>
              <a:rPr lang="en-US" sz="1200" b="0" i="0" kern="1200" dirty="0" smtClean="0">
                <a:solidFill>
                  <a:schemeClr val="tx1"/>
                </a:solidFill>
                <a:latin typeface="Arial" charset="0"/>
                <a:ea typeface="ＭＳ Ｐゴシック" charset="-128"/>
                <a:cs typeface="ＭＳ Ｐゴシック" charset="-128"/>
              </a:rPr>
              <a:t> DH, Osborn CY, et al. Clinician-initiated HIV risk reduction intervention for HIV-positive persons: Formative Research, Acceptability, and Fidelity of the Options Project. J </a:t>
            </a:r>
            <a:r>
              <a:rPr lang="en-US" sz="1200" b="0" i="0" kern="1200" dirty="0" err="1" smtClean="0">
                <a:solidFill>
                  <a:schemeClr val="tx1"/>
                </a:solidFill>
                <a:latin typeface="Arial" charset="0"/>
                <a:ea typeface="ＭＳ Ｐゴシック" charset="-128"/>
                <a:cs typeface="ＭＳ Ｐゴシック" charset="-128"/>
              </a:rPr>
              <a:t>Acquir</a:t>
            </a:r>
            <a:r>
              <a:rPr lang="en-US" sz="1200" b="0" i="0" kern="1200" dirty="0" smtClean="0">
                <a:solidFill>
                  <a:schemeClr val="tx1"/>
                </a:solidFill>
                <a:latin typeface="Arial" charset="0"/>
                <a:ea typeface="ＭＳ Ｐゴシック" charset="-128"/>
                <a:cs typeface="ＭＳ Ｐゴシック" charset="-128"/>
              </a:rPr>
              <a:t> Immune </a:t>
            </a:r>
            <a:r>
              <a:rPr lang="en-US" sz="1200" b="0" i="0" kern="1200" dirty="0" err="1" smtClean="0">
                <a:solidFill>
                  <a:schemeClr val="tx1"/>
                </a:solidFill>
                <a:latin typeface="Arial" charset="0"/>
                <a:ea typeface="ＭＳ Ｐゴシック" charset="-128"/>
                <a:cs typeface="ＭＳ Ｐゴシック" charset="-128"/>
              </a:rPr>
              <a:t>Defic</a:t>
            </a:r>
            <a:r>
              <a:rPr lang="en-US" sz="1200" b="0" i="0" kern="1200" dirty="0" smtClean="0">
                <a:solidFill>
                  <a:schemeClr val="tx1"/>
                </a:solidFill>
                <a:latin typeface="Arial" charset="0"/>
                <a:ea typeface="ＭＳ Ｐゴシック" charset="-128"/>
                <a:cs typeface="ＭＳ Ｐゴシック" charset="-128"/>
              </a:rPr>
              <a:t> </a:t>
            </a:r>
            <a:r>
              <a:rPr lang="en-US" sz="1200" b="0" i="0" kern="1200" dirty="0" err="1" smtClean="0">
                <a:solidFill>
                  <a:schemeClr val="tx1"/>
                </a:solidFill>
                <a:latin typeface="Arial" charset="0"/>
                <a:ea typeface="ＭＳ Ｐゴシック" charset="-128"/>
                <a:cs typeface="ＭＳ Ｐゴシック" charset="-128"/>
              </a:rPr>
              <a:t>Syndr</a:t>
            </a:r>
            <a:r>
              <a:rPr lang="en-US" sz="1200" b="0" i="0" kern="1200" dirty="0" smtClean="0">
                <a:solidFill>
                  <a:schemeClr val="tx1"/>
                </a:solidFill>
                <a:latin typeface="Arial" charset="0"/>
                <a:ea typeface="ＭＳ Ｐゴシック" charset="-128"/>
                <a:cs typeface="ＭＳ Ｐゴシック" charset="-128"/>
              </a:rPr>
              <a:t> 2004;37(</a:t>
            </a:r>
            <a:r>
              <a:rPr lang="en-US" sz="1200" b="0" i="0" kern="1200" dirty="0" err="1" smtClean="0">
                <a:solidFill>
                  <a:schemeClr val="tx1"/>
                </a:solidFill>
                <a:latin typeface="Arial" charset="0"/>
                <a:ea typeface="ＭＳ Ｐゴシック" charset="-128"/>
                <a:cs typeface="ＭＳ Ｐゴシック" charset="-128"/>
              </a:rPr>
              <a:t>Suppl</a:t>
            </a:r>
            <a:r>
              <a:rPr lang="en-US" sz="1200" b="0" i="0" kern="1200" dirty="0" smtClean="0">
                <a:solidFill>
                  <a:schemeClr val="tx1"/>
                </a:solidFill>
                <a:latin typeface="Arial" charset="0"/>
                <a:ea typeface="ＭＳ Ｐゴシック" charset="-128"/>
                <a:cs typeface="ＭＳ Ｐゴシック" charset="-128"/>
              </a:rPr>
              <a:t> 2):S78–87.</a:t>
            </a:r>
          </a:p>
          <a:p>
            <a:r>
              <a:rPr lang="en-US" sz="1200" b="0" i="0" kern="1200" dirty="0" smtClean="0">
                <a:solidFill>
                  <a:schemeClr val="tx1"/>
                </a:solidFill>
                <a:latin typeface="Arial" charset="0"/>
                <a:ea typeface="ＭＳ Ｐゴシック" charset="-128"/>
                <a:cs typeface="ＭＳ Ｐゴシック" charset="-128"/>
              </a:rPr>
              <a:t>Source: CDC. </a:t>
            </a:r>
            <a:r>
              <a:rPr lang="en-US" sz="1200" b="0" i="0" u="none" strike="noStrike" kern="1200" dirty="0" smtClean="0">
                <a:solidFill>
                  <a:schemeClr val="tx1"/>
                </a:solidFill>
                <a:latin typeface="Arial" charset="0"/>
                <a:ea typeface="ＭＳ Ｐゴシック" charset="-128"/>
                <a:cs typeface="ＭＳ Ｐゴシック" charset="-128"/>
                <a:hlinkClick r:id="rId4"/>
              </a:rPr>
              <a:t>Incorporating HIV prevention into the medical care of persons living with HIV: recommendations of CDC, the Health Resources and Services Administration, the National Institutes of Health, and the HIV Medicine Association of the Infectious Diseases Society of America</a:t>
            </a:r>
            <a:r>
              <a:rPr lang="en-US" sz="1200" b="0" i="0" kern="1200" dirty="0" smtClean="0">
                <a:solidFill>
                  <a:schemeClr val="tx1"/>
                </a:solidFill>
                <a:latin typeface="Arial" charset="0"/>
                <a:ea typeface="ＭＳ Ｐゴシック" charset="-128"/>
                <a:cs typeface="ＭＳ Ｐゴシック" charset="-128"/>
              </a:rPr>
              <a:t>. MMWR 2003;52(No. RR-12).</a:t>
            </a:r>
          </a:p>
          <a:p>
            <a:r>
              <a:rPr lang="en-US" sz="1200" b="0" i="0" u="sng" kern="1200" dirty="0" smtClean="0">
                <a:solidFill>
                  <a:schemeClr val="tx1"/>
                </a:solidFill>
                <a:latin typeface="Arial" charset="0"/>
                <a:ea typeface="ＭＳ Ｐゴシック" charset="-128"/>
                <a:cs typeface="ＭＳ Ｐゴシック" charset="-128"/>
                <a:hlinkClick r:id="rId5"/>
              </a:rPr>
              <a:t>CDC. Recommendations for partner services programs for HIV infection, syphilis, gonorrhea, and </a:t>
            </a:r>
            <a:r>
              <a:rPr lang="en-US" sz="1200" b="0" i="0" u="sng" kern="1200" dirty="0" err="1" smtClean="0">
                <a:solidFill>
                  <a:schemeClr val="tx1"/>
                </a:solidFill>
                <a:latin typeface="Arial" charset="0"/>
                <a:ea typeface="ＭＳ Ｐゴシック" charset="-128"/>
                <a:cs typeface="ＭＳ Ｐゴシック" charset="-128"/>
                <a:hlinkClick r:id="rId5"/>
              </a:rPr>
              <a:t>chlamydial</a:t>
            </a:r>
            <a:r>
              <a:rPr lang="en-US" sz="1200" b="0" i="0" u="sng" kern="1200" dirty="0" smtClean="0">
                <a:solidFill>
                  <a:schemeClr val="tx1"/>
                </a:solidFill>
                <a:latin typeface="Arial" charset="0"/>
                <a:ea typeface="ＭＳ Ｐゴシック" charset="-128"/>
                <a:cs typeface="ＭＳ Ｐゴシック" charset="-128"/>
                <a:hlinkClick r:id="rId5"/>
              </a:rPr>
              <a:t> infection</a:t>
            </a:r>
            <a:r>
              <a:rPr lang="en-US" sz="1200" b="0" i="0" kern="1200" dirty="0" smtClean="0">
                <a:solidFill>
                  <a:schemeClr val="tx1"/>
                </a:solidFill>
                <a:latin typeface="Arial" charset="0"/>
                <a:ea typeface="ＭＳ Ｐゴシック" charset="-128"/>
                <a:cs typeface="ＭＳ Ｐゴシック" charset="-128"/>
              </a:rPr>
              <a:t>. MMWR 2008;57(No. RR-9).</a:t>
            </a:r>
          </a:p>
          <a:p>
            <a:endParaRPr lang="en-US" sz="1200" b="0" i="0" kern="1200" dirty="0" smtClean="0">
              <a:solidFill>
                <a:schemeClr val="tx1"/>
              </a:solidFill>
              <a:latin typeface="Arial" charset="0"/>
              <a:ea typeface="ＭＳ Ｐゴシック" charset="-128"/>
              <a:cs typeface="ＭＳ Ｐゴシック" charset="-128"/>
            </a:endParaRPr>
          </a:p>
          <a:p>
            <a:endParaRPr lang="en-US" sz="1200" b="0" i="0" kern="1200" dirty="0" smtClean="0">
              <a:solidFill>
                <a:schemeClr val="tx1"/>
              </a:solidFill>
              <a:latin typeface="Arial" charset="0"/>
              <a:ea typeface="ＭＳ Ｐゴシック" charset="-128"/>
              <a:cs typeface="ＭＳ Ｐゴシック" charset="-128"/>
            </a:endParaRPr>
          </a:p>
          <a:p>
            <a:endParaRPr lang="en-US" dirty="0" smtClean="0">
              <a:latin typeface="Arial" pitchFamily="34" charset="0"/>
              <a:ea typeface="ＭＳ Ｐゴシック" pitchFamily="34" charset="-128"/>
            </a:endParaRPr>
          </a:p>
        </p:txBody>
      </p:sp>
      <p:sp>
        <p:nvSpPr>
          <p:cNvPr id="300036" name="Slide Number Placeholder 3"/>
          <p:cNvSpPr>
            <a:spLocks noGrp="1"/>
          </p:cNvSpPr>
          <p:nvPr>
            <p:ph type="sldNum" sz="quarter" idx="5"/>
          </p:nvPr>
        </p:nvSpPr>
        <p:spPr>
          <a:noFill/>
        </p:spPr>
        <p:txBody>
          <a:bodyPr/>
          <a:lstStyle/>
          <a:p>
            <a:fld id="{86138591-338D-403A-9162-88C32F997976}" type="slidenum">
              <a:rPr lang="en-US"/>
              <a:pPr/>
              <a:t>132</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p:spPr>
        <p:txBody>
          <a:bodyPr/>
          <a:lstStyle/>
          <a:p>
            <a:pPr eaLnBrk="1" hangingPunct="1"/>
            <a:r>
              <a:rPr lang="en-US" smtClean="0">
                <a:latin typeface="Arial" pitchFamily="34" charset="0"/>
                <a:ea typeface="ＭＳ Ｐゴシック" pitchFamily="34" charset="-128"/>
              </a:rPr>
              <a:t>Picture: Getty Images</a:t>
            </a:r>
          </a:p>
        </p:txBody>
      </p:sp>
      <p:sp>
        <p:nvSpPr>
          <p:cNvPr id="302084" name="Slide Number Placeholder 3"/>
          <p:cNvSpPr>
            <a:spLocks noGrp="1"/>
          </p:cNvSpPr>
          <p:nvPr>
            <p:ph type="sldNum" sz="quarter" idx="5"/>
          </p:nvPr>
        </p:nvSpPr>
        <p:spPr>
          <a:noFill/>
        </p:spPr>
        <p:txBody>
          <a:bodyPr/>
          <a:lstStyle/>
          <a:p>
            <a:fld id="{A0E4890F-5683-42F1-AD3F-DA40313AE243}" type="slidenum">
              <a:rPr lang="en-US"/>
              <a:pPr/>
              <a:t>133</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303108" name="Slide Number Placeholder 3"/>
          <p:cNvSpPr>
            <a:spLocks noGrp="1"/>
          </p:cNvSpPr>
          <p:nvPr>
            <p:ph type="sldNum" sz="quarter" idx="5"/>
          </p:nvPr>
        </p:nvSpPr>
        <p:spPr>
          <a:noFill/>
        </p:spPr>
        <p:txBody>
          <a:bodyPr/>
          <a:lstStyle/>
          <a:p>
            <a:fld id="{4AC1F84D-316A-4E8C-8A13-2BB986645E31}" type="slidenum">
              <a:rPr lang="en-US"/>
              <a:pPr/>
              <a:t>134</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p:spPr>
        <p:txBody>
          <a:bodyPr/>
          <a:lstStyle/>
          <a:p>
            <a:pPr eaLnBrk="1" hangingPunct="1"/>
            <a:r>
              <a:rPr lang="en-US" smtClean="0">
                <a:latin typeface="Arial" pitchFamily="34" charset="0"/>
                <a:ea typeface="ＭＳ Ｐゴシック" pitchFamily="34" charset="-128"/>
              </a:rPr>
              <a:t>The lesions associated with herpes usually manifest as a cluster of painful sores on a red base. </a:t>
            </a:r>
          </a:p>
        </p:txBody>
      </p:sp>
      <p:sp>
        <p:nvSpPr>
          <p:cNvPr id="304132" name="Slide Number Placeholder 3"/>
          <p:cNvSpPr>
            <a:spLocks noGrp="1"/>
          </p:cNvSpPr>
          <p:nvPr>
            <p:ph type="sldNum" sz="quarter" idx="5"/>
          </p:nvPr>
        </p:nvSpPr>
        <p:spPr>
          <a:noFill/>
        </p:spPr>
        <p:txBody>
          <a:bodyPr/>
          <a:lstStyle/>
          <a:p>
            <a:fld id="{F7B8E873-A328-4DED-9AF4-22157B49033C}" type="slidenum">
              <a:rPr lang="en-US"/>
              <a:pPr/>
              <a:t>135</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305156" name="Slide Number Placeholder 3"/>
          <p:cNvSpPr>
            <a:spLocks noGrp="1"/>
          </p:cNvSpPr>
          <p:nvPr>
            <p:ph type="sldNum" sz="quarter" idx="5"/>
          </p:nvPr>
        </p:nvSpPr>
        <p:spPr>
          <a:noFill/>
        </p:spPr>
        <p:txBody>
          <a:bodyPr/>
          <a:lstStyle/>
          <a:p>
            <a:fld id="{1A0CAE28-983B-4F83-91DD-9047B55CDBBF}" type="slidenum">
              <a:rPr lang="en-US"/>
              <a:pPr/>
              <a:t>136</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306180" name="Slide Number Placeholder 3"/>
          <p:cNvSpPr>
            <a:spLocks noGrp="1"/>
          </p:cNvSpPr>
          <p:nvPr>
            <p:ph type="sldNum" sz="quarter" idx="5"/>
          </p:nvPr>
        </p:nvSpPr>
        <p:spPr>
          <a:noFill/>
        </p:spPr>
        <p:txBody>
          <a:bodyPr/>
          <a:lstStyle/>
          <a:p>
            <a:fld id="{17CB317C-41EE-4580-9935-FC81E3FC2A64}" type="slidenum">
              <a:rPr lang="en-US"/>
              <a:pPr/>
              <a:t>137</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B8EFCCC2-6841-4259-AF11-99DCEA419175}" type="slidenum">
              <a:rPr lang="en-US"/>
              <a:pPr/>
              <a:t>138</a:t>
            </a:fld>
            <a:endParaRPr lang="en-US"/>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pPr>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C80570F6-F630-43D6-A727-FA4631F299DF}" type="slidenum">
              <a:rPr lang="en-US"/>
              <a:pPr/>
              <a:t>139</a:t>
            </a:fld>
            <a:endParaRPr lang="en-US"/>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pPr>
              <a:spcBef>
                <a:spcPct val="0"/>
              </a:spcBef>
            </a:pPr>
            <a:endParaRPr lang="en-US" sz="1000" smtClean="0">
              <a:latin typeface="Arial" pitchFamily="34" charset="0"/>
              <a:ea typeface="ＭＳ Ｐゴシック" pitchFamily="34" charset="-128"/>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3EEEB396-E336-4C26-93D4-B94FF4177B47}" type="slidenum">
              <a:rPr lang="en-US"/>
              <a:pPr/>
              <a:t>140</a:t>
            </a:fld>
            <a:endParaRPr lang="en-US"/>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pPr>
              <a:spcBef>
                <a:spcPct val="0"/>
              </a:spcBef>
            </a:pPr>
            <a:endParaRPr lang="en-US" smtClean="0">
              <a:solidFill>
                <a:srgbClr val="FF0000"/>
              </a:solidFill>
              <a:latin typeface="Arial" pitchFamily="34" charset="0"/>
              <a:ea typeface="ＭＳ Ｐゴシック" pitchFamily="34" charset="-128"/>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88DEFF8F-A257-4900-AA32-EF372B638495}" type="slidenum">
              <a:rPr lang="en-US"/>
              <a:pPr/>
              <a:t>141</a:t>
            </a:fld>
            <a:endParaRPr lang="en-US"/>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pPr>
              <a:buFontTx/>
              <a:buChar char="•"/>
            </a:pPr>
            <a:r>
              <a:rPr lang="en-US" smtClean="0">
                <a:latin typeface="Arial" pitchFamily="34" charset="0"/>
                <a:ea typeface="ＭＳ Ｐゴシック" pitchFamily="34" charset="-128"/>
              </a:rPr>
              <a:t>Most infections of genital herpes are asymptomatic. </a:t>
            </a:r>
          </a:p>
          <a:p>
            <a:pPr>
              <a:buFontTx/>
              <a:buChar char="•"/>
            </a:pPr>
            <a:r>
              <a:rPr lang="en-US" sz="1000" smtClean="0">
                <a:latin typeface="Arial" pitchFamily="34" charset="0"/>
                <a:ea typeface="ＭＳ Ｐゴシック" pitchFamily="34" charset="-128"/>
              </a:rPr>
              <a:t>Corey L, Wald A. Genital herpes. In: Holmes KK, Sparling PF, Mardh P et al. (eds). Sexually Transmitted Disease, 3rd Edition. New York: McGraw-Hill, 1999, p. 285–312.</a:t>
            </a:r>
          </a:p>
          <a:p>
            <a:pPr>
              <a:buFontTx/>
              <a:buChar char="•"/>
            </a:pPr>
            <a:r>
              <a:rPr lang="en-US" sz="1000" smtClean="0">
                <a:latin typeface="Arial" pitchFamily="34" charset="0"/>
                <a:ea typeface="ＭＳ Ｐゴシック" pitchFamily="34" charset="-128"/>
              </a:rPr>
              <a:t>Corey L, Wald A, Patel R et al. Once-daily valacyclovir to reduce the risk of transmission of genital herpes. </a:t>
            </a:r>
            <a:r>
              <a:rPr lang="en-US" sz="1000" i="1" smtClean="0">
                <a:latin typeface="Arial" pitchFamily="34" charset="0"/>
                <a:ea typeface="ＭＳ Ｐゴシック" pitchFamily="34" charset="-128"/>
              </a:rPr>
              <a:t>New England Journal of</a:t>
            </a:r>
            <a:r>
              <a:rPr lang="en-US" sz="1000" smtClean="0">
                <a:latin typeface="Arial" pitchFamily="34" charset="0"/>
                <a:ea typeface="ＭＳ Ｐゴシック" pitchFamily="34" charset="-128"/>
              </a:rPr>
              <a:t> </a:t>
            </a:r>
            <a:r>
              <a:rPr lang="en-US" sz="1000" i="1" smtClean="0">
                <a:latin typeface="Arial" pitchFamily="34" charset="0"/>
                <a:ea typeface="ＭＳ Ｐゴシック" pitchFamily="34" charset="-128"/>
              </a:rPr>
              <a:t>Medicine </a:t>
            </a:r>
            <a:r>
              <a:rPr lang="en-US" sz="1000" smtClean="0">
                <a:latin typeface="Arial" pitchFamily="34" charset="0"/>
                <a:ea typeface="ＭＳ Ｐゴシック" pitchFamily="34" charset="-128"/>
              </a:rPr>
              <a:t>2004; 350:11–20.</a:t>
            </a:r>
          </a:p>
          <a:p>
            <a:pPr>
              <a:buFontTx/>
              <a:buChar char="•"/>
            </a:pPr>
            <a:r>
              <a:rPr lang="en-US" sz="1000" smtClean="0">
                <a:latin typeface="Arial" pitchFamily="34" charset="0"/>
                <a:ea typeface="ＭＳ Ｐゴシック" pitchFamily="34" charset="-128"/>
              </a:rPr>
              <a:t>Fleming DT, McQuillan GM, Johnson RE, Nahmias AJ, Aral SO, Lee FK, St. Louis ME. Herpes Simplex Virus Type 2 in the United States, 1976 to 1994. </a:t>
            </a:r>
            <a:r>
              <a:rPr lang="en-US" sz="1000" i="1" smtClean="0">
                <a:latin typeface="Arial" pitchFamily="34" charset="0"/>
                <a:ea typeface="ＭＳ Ｐゴシック" pitchFamily="34" charset="-128"/>
              </a:rPr>
              <a:t>New England Journal of Medicine</a:t>
            </a:r>
            <a:r>
              <a:rPr lang="en-US" sz="1000" smtClean="0">
                <a:latin typeface="Arial" pitchFamily="34" charset="0"/>
                <a:ea typeface="ＭＳ Ｐゴシック" pitchFamily="34" charset="-128"/>
              </a:rPr>
              <a:t> 1997; 16:1105–1111.</a:t>
            </a:r>
          </a:p>
          <a:p>
            <a:pPr>
              <a:buFontTx/>
              <a:buChar char="•"/>
            </a:pPr>
            <a:r>
              <a:rPr lang="en-US" sz="1000" smtClean="0">
                <a:latin typeface="Arial" pitchFamily="34" charset="0"/>
                <a:ea typeface="ＭＳ Ｐゴシック" pitchFamily="34" charset="-128"/>
              </a:rPr>
              <a:t>Weinstock H, Berman S, Cates Willard. Sexually Transmitted Diseases Among American Youth: Incidence and Prevalence Estimates, 2000. </a:t>
            </a:r>
            <a:r>
              <a:rPr lang="en-US" sz="1000" i="1" smtClean="0">
                <a:latin typeface="Arial" pitchFamily="34" charset="0"/>
                <a:ea typeface="ＭＳ Ｐゴシック" pitchFamily="34" charset="-128"/>
              </a:rPr>
              <a:t>Perspectives on Sexual and Reproductive Health</a:t>
            </a:r>
            <a:r>
              <a:rPr lang="en-US" sz="1000" smtClean="0">
                <a:latin typeface="Arial" pitchFamily="34" charset="0"/>
                <a:ea typeface="ＭＳ Ｐゴシック" pitchFamily="34" charset="-128"/>
              </a:rPr>
              <a:t> 2004;36:6–10.  </a:t>
            </a:r>
          </a:p>
          <a:p>
            <a:endParaRPr lang="en-US" sz="1000"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F51D2D7B-8733-4FEC-96A0-7BC0F9BD11B0}" type="slidenum">
              <a:rPr lang="en-US"/>
              <a:pPr/>
              <a:t>14</a:t>
            </a:fld>
            <a:endParaRPr lang="en-US"/>
          </a:p>
        </p:txBody>
      </p:sp>
      <p:sp>
        <p:nvSpPr>
          <p:cNvPr id="200707"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00708" name="Rectangle 3"/>
          <p:cNvSpPr>
            <a:spLocks noGrp="1" noChangeArrowheads="1"/>
          </p:cNvSpPr>
          <p:nvPr>
            <p:ph type="body" idx="1"/>
          </p:nvPr>
        </p:nvSpPr>
        <p:spPr>
          <a:xfrm>
            <a:off x="914400" y="4343400"/>
            <a:ext cx="5029200" cy="4114800"/>
          </a:xfrm>
          <a:noFill/>
          <a:ln/>
        </p:spPr>
        <p:txBody>
          <a:bodyPr lIns="88796" tIns="43619" rIns="88796" bIns="43619"/>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p:spPr>
        <p:txBody>
          <a:bodyPr/>
          <a:lstStyle/>
          <a:p>
            <a:pPr>
              <a:lnSpc>
                <a:spcPct val="60000"/>
              </a:lnSpc>
              <a:spcBef>
                <a:spcPct val="0"/>
              </a:spcBef>
            </a:pPr>
            <a:r>
              <a:rPr lang="en-US" sz="2600" u="sng" smtClean="0">
                <a:latin typeface="Arial" pitchFamily="34" charset="0"/>
                <a:ea typeface="ＭＳ Ｐゴシック" pitchFamily="34" charset="-128"/>
              </a:rPr>
              <a:t>First Clinical Episode</a:t>
            </a:r>
          </a:p>
          <a:p>
            <a:pPr>
              <a:lnSpc>
                <a:spcPct val="60000"/>
              </a:lnSpc>
              <a:spcBef>
                <a:spcPct val="0"/>
              </a:spcBef>
              <a:buFontTx/>
              <a:buChar char="•"/>
            </a:pPr>
            <a:r>
              <a:rPr lang="en-US" sz="2600" smtClean="0">
                <a:latin typeface="Arial" pitchFamily="34" charset="0"/>
                <a:ea typeface="ＭＳ Ｐゴシック" pitchFamily="34" charset="-128"/>
              </a:rPr>
              <a:t>Primary infection </a:t>
            </a:r>
          </a:p>
          <a:p>
            <a:pPr lvl="1">
              <a:lnSpc>
                <a:spcPct val="60000"/>
              </a:lnSpc>
              <a:spcBef>
                <a:spcPct val="0"/>
              </a:spcBef>
              <a:buFontTx/>
              <a:buChar char="•"/>
            </a:pPr>
            <a:r>
              <a:rPr lang="en-US" sz="2200" smtClean="0">
                <a:latin typeface="Arial" pitchFamily="34" charset="0"/>
                <a:ea typeface="ＭＳ Ｐゴシック" pitchFamily="34" charset="-128"/>
              </a:rPr>
              <a:t>First infection </a:t>
            </a:r>
            <a:r>
              <a:rPr lang="en-US" sz="2200" b="1" smtClean="0">
                <a:latin typeface="Arial" pitchFamily="34" charset="0"/>
                <a:ea typeface="ＭＳ Ｐゴシック" pitchFamily="34" charset="-128"/>
              </a:rPr>
              <a:t>ever</a:t>
            </a:r>
            <a:r>
              <a:rPr lang="en-US" sz="2200" smtClean="0">
                <a:latin typeface="Arial" pitchFamily="34" charset="0"/>
                <a:ea typeface="ＭＳ Ｐゴシック" pitchFamily="34" charset="-128"/>
              </a:rPr>
              <a:t> with either HSV-1 or HSV-2</a:t>
            </a:r>
          </a:p>
          <a:p>
            <a:pPr lvl="1">
              <a:lnSpc>
                <a:spcPct val="60000"/>
              </a:lnSpc>
              <a:spcBef>
                <a:spcPct val="0"/>
              </a:spcBef>
              <a:buFontTx/>
              <a:buChar char="•"/>
            </a:pPr>
            <a:r>
              <a:rPr lang="en-US" sz="2200" smtClean="0">
                <a:latin typeface="Arial" pitchFamily="34" charset="0"/>
                <a:ea typeface="ＭＳ Ｐゴシック" pitchFamily="34" charset="-128"/>
              </a:rPr>
              <a:t>No antibody present when symptoms appear</a:t>
            </a:r>
          </a:p>
          <a:p>
            <a:pPr lvl="1">
              <a:lnSpc>
                <a:spcPct val="60000"/>
              </a:lnSpc>
              <a:spcBef>
                <a:spcPct val="0"/>
              </a:spcBef>
              <a:buFontTx/>
              <a:buChar char="•"/>
            </a:pPr>
            <a:r>
              <a:rPr lang="en-US" sz="2200" smtClean="0">
                <a:latin typeface="Arial" pitchFamily="34" charset="0"/>
                <a:ea typeface="ＭＳ Ｐゴシック" pitchFamily="34" charset="-128"/>
              </a:rPr>
              <a:t>Disease is more severe than recurrent disease</a:t>
            </a:r>
          </a:p>
          <a:p>
            <a:pPr lvl="1">
              <a:lnSpc>
                <a:spcPct val="60000"/>
              </a:lnSpc>
              <a:spcBef>
                <a:spcPct val="0"/>
              </a:spcBef>
            </a:pPr>
            <a:endParaRPr lang="en-US" sz="2200" smtClean="0">
              <a:latin typeface="Arial" pitchFamily="34" charset="0"/>
              <a:ea typeface="ＭＳ Ｐゴシック" pitchFamily="34" charset="-128"/>
            </a:endParaRPr>
          </a:p>
          <a:p>
            <a:pPr>
              <a:lnSpc>
                <a:spcPct val="60000"/>
              </a:lnSpc>
              <a:spcBef>
                <a:spcPct val="0"/>
              </a:spcBef>
              <a:buFontTx/>
              <a:buChar char="•"/>
            </a:pPr>
            <a:r>
              <a:rPr lang="en-US" sz="2600" smtClean="0">
                <a:latin typeface="Arial" pitchFamily="34" charset="0"/>
                <a:ea typeface="ＭＳ Ｐゴシック" pitchFamily="34" charset="-128"/>
              </a:rPr>
              <a:t>Non-primary infection</a:t>
            </a:r>
          </a:p>
          <a:p>
            <a:pPr lvl="1">
              <a:lnSpc>
                <a:spcPct val="60000"/>
              </a:lnSpc>
              <a:spcBef>
                <a:spcPct val="0"/>
              </a:spcBef>
              <a:buFontTx/>
              <a:buChar char="•"/>
            </a:pPr>
            <a:r>
              <a:rPr lang="en-US" sz="2200" smtClean="0">
                <a:latin typeface="Arial" pitchFamily="34" charset="0"/>
                <a:ea typeface="ＭＳ Ｐゴシック" pitchFamily="34" charset="-128"/>
              </a:rPr>
              <a:t>Newly acquired HSV-1 or HSV-2 infection in an individual previously seropositive to the other virus</a:t>
            </a:r>
          </a:p>
          <a:p>
            <a:pPr lvl="1">
              <a:lnSpc>
                <a:spcPct val="60000"/>
              </a:lnSpc>
              <a:spcBef>
                <a:spcPct val="0"/>
              </a:spcBef>
              <a:buFontTx/>
              <a:buChar char="•"/>
            </a:pPr>
            <a:r>
              <a:rPr lang="en-US" sz="2200" smtClean="0">
                <a:latin typeface="Arial" pitchFamily="34" charset="0"/>
                <a:ea typeface="ＭＳ Ｐゴシック" pitchFamily="34" charset="-128"/>
              </a:rPr>
              <a:t>Symptoms usually milder than primary infection</a:t>
            </a:r>
          </a:p>
          <a:p>
            <a:pPr lvl="1">
              <a:lnSpc>
                <a:spcPct val="60000"/>
              </a:lnSpc>
              <a:spcBef>
                <a:spcPct val="0"/>
              </a:spcBef>
              <a:buFontTx/>
              <a:buChar char="•"/>
            </a:pPr>
            <a:r>
              <a:rPr lang="en-US" sz="2200" smtClean="0">
                <a:latin typeface="Arial" pitchFamily="34" charset="0"/>
                <a:ea typeface="ＭＳ Ｐゴシック" pitchFamily="34" charset="-128"/>
              </a:rPr>
              <a:t>Antibody to new infection may take several weeks to a few months to appear</a:t>
            </a:r>
          </a:p>
          <a:p>
            <a:pPr>
              <a:lnSpc>
                <a:spcPct val="70000"/>
              </a:lnSpc>
              <a:spcBef>
                <a:spcPct val="0"/>
              </a:spcBef>
            </a:pPr>
            <a:endParaRPr lang="en-US" sz="1100" u="sng" smtClean="0">
              <a:latin typeface="Arial" pitchFamily="34" charset="0"/>
              <a:ea typeface="ＭＳ Ｐゴシック" pitchFamily="34" charset="-128"/>
            </a:endParaRPr>
          </a:p>
          <a:p>
            <a:pPr>
              <a:lnSpc>
                <a:spcPct val="70000"/>
              </a:lnSpc>
              <a:spcBef>
                <a:spcPct val="0"/>
              </a:spcBef>
            </a:pPr>
            <a:r>
              <a:rPr lang="en-US" sz="1100" u="sng" smtClean="0">
                <a:latin typeface="Arial" pitchFamily="34" charset="0"/>
                <a:ea typeface="ＭＳ Ｐゴシック" pitchFamily="34" charset="-128"/>
              </a:rPr>
              <a:t>Recurrent symptomatic infection</a:t>
            </a:r>
            <a:endParaRPr lang="en-US" sz="1100" smtClean="0">
              <a:latin typeface="Arial" pitchFamily="34" charset="0"/>
              <a:ea typeface="ＭＳ Ｐゴシック" pitchFamily="34" charset="-128"/>
            </a:endParaRPr>
          </a:p>
          <a:p>
            <a:pPr>
              <a:lnSpc>
                <a:spcPct val="70000"/>
              </a:lnSpc>
              <a:spcBef>
                <a:spcPct val="0"/>
              </a:spcBef>
              <a:buFontTx/>
              <a:buChar char="•"/>
            </a:pPr>
            <a:r>
              <a:rPr lang="en-US" sz="1100" smtClean="0">
                <a:latin typeface="Arial" pitchFamily="34" charset="0"/>
                <a:ea typeface="ＭＳ Ｐゴシック" pitchFamily="34" charset="-128"/>
              </a:rPr>
              <a:t>Antibody present when symptoms appear</a:t>
            </a:r>
          </a:p>
          <a:p>
            <a:pPr>
              <a:lnSpc>
                <a:spcPct val="70000"/>
              </a:lnSpc>
              <a:spcBef>
                <a:spcPct val="0"/>
              </a:spcBef>
              <a:buFontTx/>
              <a:buChar char="•"/>
            </a:pPr>
            <a:r>
              <a:rPr lang="en-US" sz="1100" smtClean="0">
                <a:latin typeface="Arial" pitchFamily="34" charset="0"/>
                <a:ea typeface="ＭＳ Ｐゴシック" pitchFamily="34" charset="-128"/>
              </a:rPr>
              <a:t>Disease usually mild and short in duration</a:t>
            </a:r>
          </a:p>
          <a:p>
            <a:pPr>
              <a:lnSpc>
                <a:spcPct val="70000"/>
              </a:lnSpc>
              <a:spcBef>
                <a:spcPct val="0"/>
              </a:spcBef>
            </a:pPr>
            <a:endParaRPr lang="en-US" sz="1100" u="sng" smtClean="0">
              <a:latin typeface="Arial" pitchFamily="34" charset="0"/>
              <a:ea typeface="ＭＳ Ｐゴシック" pitchFamily="34" charset="-128"/>
            </a:endParaRPr>
          </a:p>
          <a:p>
            <a:pPr>
              <a:lnSpc>
                <a:spcPct val="70000"/>
              </a:lnSpc>
              <a:spcBef>
                <a:spcPct val="0"/>
              </a:spcBef>
            </a:pPr>
            <a:r>
              <a:rPr lang="en-US" sz="1100" u="sng" smtClean="0">
                <a:latin typeface="Arial" pitchFamily="34" charset="0"/>
                <a:ea typeface="ＭＳ Ｐゴシック" pitchFamily="34" charset="-128"/>
              </a:rPr>
              <a:t>Asymptomatic infection</a:t>
            </a:r>
          </a:p>
          <a:p>
            <a:pPr>
              <a:lnSpc>
                <a:spcPct val="70000"/>
              </a:lnSpc>
              <a:spcBef>
                <a:spcPct val="0"/>
              </a:spcBef>
              <a:buFontTx/>
              <a:buChar char="•"/>
            </a:pPr>
            <a:r>
              <a:rPr lang="en-US" sz="1100" smtClean="0">
                <a:latin typeface="Arial" pitchFamily="34" charset="0"/>
                <a:ea typeface="ＭＳ Ｐゴシック" pitchFamily="34" charset="-128"/>
              </a:rPr>
              <a:t>Serum antibody is present </a:t>
            </a:r>
          </a:p>
          <a:p>
            <a:pPr>
              <a:lnSpc>
                <a:spcPct val="70000"/>
              </a:lnSpc>
              <a:spcBef>
                <a:spcPct val="0"/>
              </a:spcBef>
              <a:buFontTx/>
              <a:buChar char="•"/>
            </a:pPr>
            <a:r>
              <a:rPr lang="en-US" sz="1100" smtClean="0">
                <a:latin typeface="Arial" pitchFamily="34" charset="0"/>
                <a:ea typeface="ＭＳ Ｐゴシック" pitchFamily="34" charset="-128"/>
              </a:rPr>
              <a:t>No known history of clinical outbreaks</a:t>
            </a:r>
          </a:p>
          <a:p>
            <a:pPr>
              <a:lnSpc>
                <a:spcPct val="80000"/>
              </a:lnSpc>
              <a:spcBef>
                <a:spcPct val="0"/>
              </a:spcBef>
            </a:pPr>
            <a:endParaRPr lang="en-US" sz="1100" smtClean="0">
              <a:latin typeface="Arial" pitchFamily="34" charset="0"/>
              <a:ea typeface="ＭＳ Ｐゴシック" pitchFamily="34" charset="-128"/>
            </a:endParaRPr>
          </a:p>
        </p:txBody>
      </p:sp>
      <p:sp>
        <p:nvSpPr>
          <p:cNvPr id="311300" name="Slide Number Placeholder 3"/>
          <p:cNvSpPr>
            <a:spLocks noGrp="1"/>
          </p:cNvSpPr>
          <p:nvPr>
            <p:ph type="sldNum" sz="quarter" idx="5"/>
          </p:nvPr>
        </p:nvSpPr>
        <p:spPr>
          <a:noFill/>
        </p:spPr>
        <p:txBody>
          <a:bodyPr/>
          <a:lstStyle/>
          <a:p>
            <a:fld id="{A193DA6A-3CC5-47DA-A7F8-719D0B27BD1C}" type="slidenum">
              <a:rPr lang="en-US"/>
              <a:pPr/>
              <a:t>142</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F7CA21AE-0AE3-43A5-8931-39A2B4596AE4}" type="slidenum">
              <a:rPr lang="en-US"/>
              <a:pPr/>
              <a:t>143</a:t>
            </a:fld>
            <a:endParaRPr lang="en-US"/>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8DE764D3-7A66-4BA4-956D-7F230F5C7F01}" type="slidenum">
              <a:rPr lang="en-US"/>
              <a:pPr/>
              <a:t>144</a:t>
            </a:fld>
            <a:endParaRPr lang="en-US"/>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70AC1F9B-5074-4041-983C-07C57E5B110E}" type="slidenum">
              <a:rPr lang="en-US"/>
              <a:pPr/>
              <a:t>145</a:t>
            </a:fld>
            <a:endParaRPr lang="en-US"/>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315396" name="Slide Number Placeholder 3"/>
          <p:cNvSpPr>
            <a:spLocks noGrp="1"/>
          </p:cNvSpPr>
          <p:nvPr>
            <p:ph type="sldNum" sz="quarter" idx="5"/>
          </p:nvPr>
        </p:nvSpPr>
        <p:spPr>
          <a:noFill/>
        </p:spPr>
        <p:txBody>
          <a:bodyPr/>
          <a:lstStyle/>
          <a:p>
            <a:fld id="{023D4346-5F54-4F02-9891-B6D99D94F81B}" type="slidenum">
              <a:rPr lang="en-US"/>
              <a:pPr/>
              <a:t>146</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011B14F1-F1ED-40B2-B9B1-F0C46F55F69D}" type="slidenum">
              <a:rPr lang="en-US"/>
              <a:pPr/>
              <a:t>147</a:t>
            </a:fld>
            <a:endParaRPr lang="en-US"/>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a:spcBef>
                <a:spcPct val="0"/>
              </a:spcBef>
            </a:pPr>
            <a:endParaRPr lang="en-US" sz="900" smtClean="0">
              <a:latin typeface="Arial" pitchFamily="34" charset="0"/>
              <a:ea typeface="ＭＳ Ｐゴシック" pitchFamily="34" charset="-128"/>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317444" name="Slide Number Placeholder 3"/>
          <p:cNvSpPr>
            <a:spLocks noGrp="1"/>
          </p:cNvSpPr>
          <p:nvPr>
            <p:ph type="sldNum" sz="quarter" idx="5"/>
          </p:nvPr>
        </p:nvSpPr>
        <p:spPr>
          <a:noFill/>
        </p:spPr>
        <p:txBody>
          <a:bodyPr/>
          <a:lstStyle/>
          <a:p>
            <a:fld id="{E8A83EAA-EC91-4127-B3D7-E4CA12721B93}" type="slidenum">
              <a:rPr lang="en-US"/>
              <a:pPr/>
              <a:t>148</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167E5AEE-F671-4E78-893E-63598C1874AB}" type="slidenum">
              <a:rPr lang="en-US"/>
              <a:pPr/>
              <a:t>149</a:t>
            </a:fld>
            <a:endParaRPr lang="en-US"/>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r>
              <a:rPr lang="en-US" b="1" dirty="0" smtClean="0">
                <a:latin typeface="Arial" pitchFamily="34" charset="0"/>
                <a:ea typeface="ＭＳ Ｐゴシック" pitchFamily="34" charset="-128"/>
              </a:rPr>
              <a:t>Primary Stage</a:t>
            </a:r>
            <a:r>
              <a:rPr lang="en-US" dirty="0" smtClean="0">
                <a:latin typeface="Arial" pitchFamily="34" charset="0"/>
                <a:ea typeface="ＭＳ Ｐゴシック" pitchFamily="34" charset="-128"/>
              </a:rPr>
              <a:t/>
            </a:r>
            <a:br>
              <a:rPr lang="en-US" dirty="0" smtClean="0">
                <a:latin typeface="Arial" pitchFamily="34" charset="0"/>
                <a:ea typeface="ＭＳ Ｐゴシック" pitchFamily="34" charset="-128"/>
              </a:rPr>
            </a:br>
            <a:r>
              <a:rPr lang="en-US" dirty="0" smtClean="0">
                <a:latin typeface="Arial" pitchFamily="34" charset="0"/>
                <a:ea typeface="ＭＳ Ｐゴシック" pitchFamily="34" charset="-128"/>
              </a:rPr>
              <a:t>The primary stage of syphilis is usually marked by the appearance of a single sore (called a chancre), but there may be multiple sores. The time between infection with syphilis and the start of the first symptom can range from 10 to 90 days (average 21 days). The chancre is usually firm, round, small, and painless. It appears at the spot where syphilis entered the body. The chancre lasts three to six weeks, and it heals without treatment. However, if adequate treatment is not administered, the infection progresses to the secondary stage.</a:t>
            </a:r>
            <a:endParaRPr lang="en-US" b="1" dirty="0" smtClean="0">
              <a:latin typeface="Arial" pitchFamily="34" charset="0"/>
              <a:ea typeface="ＭＳ Ｐゴシック" pitchFamily="34" charset="-128"/>
            </a:endParaRPr>
          </a:p>
          <a:p>
            <a:pPr eaLnBrk="1" hangingPunct="1"/>
            <a:r>
              <a:rPr lang="en-US" b="1" dirty="0" smtClean="0">
                <a:latin typeface="Arial" pitchFamily="34" charset="0"/>
                <a:ea typeface="ＭＳ Ｐゴシック" pitchFamily="34" charset="-128"/>
              </a:rPr>
              <a:t>Secondary Stage</a:t>
            </a:r>
            <a:r>
              <a:rPr lang="en-US" dirty="0" smtClean="0">
                <a:latin typeface="Arial" pitchFamily="34" charset="0"/>
                <a:ea typeface="ＭＳ Ｐゴシック" pitchFamily="34" charset="-128"/>
              </a:rPr>
              <a:t/>
            </a:r>
            <a:br>
              <a:rPr lang="en-US" dirty="0" smtClean="0">
                <a:latin typeface="Arial" pitchFamily="34" charset="0"/>
                <a:ea typeface="ＭＳ Ｐゴシック" pitchFamily="34" charset="-128"/>
              </a:rPr>
            </a:br>
            <a:r>
              <a:rPr lang="en-US" dirty="0" smtClean="0">
                <a:latin typeface="Arial" pitchFamily="34" charset="0"/>
                <a:ea typeface="ＭＳ Ｐゴシック" pitchFamily="34" charset="-128"/>
              </a:rPr>
              <a:t>Skin rash and mucous membrane lesions characterize the secondary stage. This stage typically starts with the development of a rash on one or more areas of the body. The rash usually does not cause itching. Rashes associated with secondary syphilis can appear as the chancre is healing or several weeks after the chancre has healed. The characteristic rash of secondary syphilis may appear as rough, red, or reddish brown spots both on the palms of the hands and the bottoms of the feet. However, rashes with a different appearance may occur on other parts of the body, sometimes resembling rashes caused by other diseases. Sometimes rashes associated with secondary syphilis are so faint that they are not noticed. In addition to rashes, symptoms of secondary syphilis may include fever, swollen lymph glands, sore throat, patchy hair loss, headaches, weight loss, muscle aches, and fatigue. The signs and symptoms of secondary syphilis will resolve with or without treatment, but without treatment, the infection will progress to the latent and late stages of disease.</a:t>
            </a:r>
            <a:endParaRPr lang="en-US" b="1" dirty="0" smtClean="0">
              <a:latin typeface="Arial" pitchFamily="34" charset="0"/>
              <a:ea typeface="ＭＳ Ｐゴシック" pitchFamily="34" charset="-128"/>
            </a:endParaRPr>
          </a:p>
          <a:p>
            <a:pPr eaLnBrk="1" hangingPunct="1"/>
            <a:r>
              <a:rPr lang="en-US" b="1" dirty="0" smtClean="0">
                <a:latin typeface="Arial" pitchFamily="34" charset="0"/>
                <a:ea typeface="ＭＳ Ｐゴシック" pitchFamily="34" charset="-128"/>
              </a:rPr>
              <a:t>Late and Latent Stages</a:t>
            </a:r>
            <a:r>
              <a:rPr lang="en-US" dirty="0" smtClean="0">
                <a:latin typeface="Arial" pitchFamily="34" charset="0"/>
                <a:ea typeface="ＭＳ Ｐゴシック" pitchFamily="34" charset="-128"/>
              </a:rPr>
              <a:t/>
            </a:r>
            <a:br>
              <a:rPr lang="en-US" dirty="0" smtClean="0">
                <a:latin typeface="Arial" pitchFamily="34" charset="0"/>
                <a:ea typeface="ＭＳ Ｐゴシック" pitchFamily="34" charset="-128"/>
              </a:rPr>
            </a:br>
            <a:r>
              <a:rPr lang="en-US" dirty="0" smtClean="0">
                <a:latin typeface="Arial" pitchFamily="34" charset="0"/>
                <a:ea typeface="ＭＳ Ｐゴシック" pitchFamily="34" charset="-128"/>
              </a:rPr>
              <a:t>The latent (hidden) stage of syphilis begins when secondary symptoms disappear. Without treatment, the infected person will continue to have syphilis even though there are no signs or symptoms; infection remains in the body. In the late stages of syphilis, it may subsequently damage the internal organs, including the brain, nerves, eyes, heart, blood vessels, liver, bones, and joints. This internal damage may not show up until many years later. Signs and symptoms of the late stage of syphilis include difficulty coordinating muscle movements, paralysis, numbness, gradual blindness, and dementia. This damage may be serious enough to be fatal.</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Source: http://www.cdc.gov/std/stats/CaseDef-ProgramImpact-2014.pdf</a:t>
            </a:r>
          </a:p>
          <a:p>
            <a:endParaRPr lang="en-US" dirty="0" smtClean="0"/>
          </a:p>
          <a:p>
            <a:r>
              <a:rPr lang="en-US" dirty="0" smtClean="0"/>
              <a:t>"Secondary syphilis" now requires BOTH a reactive </a:t>
            </a:r>
            <a:r>
              <a:rPr lang="en-US" dirty="0" err="1" smtClean="0"/>
              <a:t>treponemal</a:t>
            </a:r>
            <a:r>
              <a:rPr lang="en-US" dirty="0" smtClean="0"/>
              <a:t> test AND a </a:t>
            </a:r>
            <a:r>
              <a:rPr lang="en-US" dirty="0" err="1" smtClean="0"/>
              <a:t>nontreponemal</a:t>
            </a:r>
            <a:r>
              <a:rPr lang="en-US" dirty="0" smtClean="0"/>
              <a:t> </a:t>
            </a:r>
          </a:p>
          <a:p>
            <a:r>
              <a:rPr lang="en-US" dirty="0" smtClean="0"/>
              <a:t>titer ≥4. Because common practice is to obtain both </a:t>
            </a:r>
            <a:r>
              <a:rPr lang="en-US" dirty="0" err="1" smtClean="0"/>
              <a:t>treponemal</a:t>
            </a:r>
            <a:r>
              <a:rPr lang="en-US" dirty="0" smtClean="0"/>
              <a:t> and </a:t>
            </a:r>
            <a:r>
              <a:rPr lang="en-US" dirty="0" err="1" smtClean="0"/>
              <a:t>nontreponemal</a:t>
            </a:r>
            <a:r>
              <a:rPr lang="en-US" dirty="0" smtClean="0"/>
              <a:t> serologic </a:t>
            </a:r>
          </a:p>
          <a:p>
            <a:r>
              <a:rPr lang="en-US" dirty="0" smtClean="0"/>
              <a:t>tests, this change is not anticipated to affect program activity. </a:t>
            </a:r>
          </a:p>
          <a:p>
            <a:r>
              <a:rPr lang="en-US" dirty="0" smtClean="0"/>
              <a:t>• "Syphilis, latency of unknown duration" has been omitted. These cases should now be </a:t>
            </a:r>
          </a:p>
          <a:p>
            <a:r>
              <a:rPr lang="en-US" dirty="0" smtClean="0"/>
              <a:t>reported as “late latent syphilis”, resulting in a corresponding increase in case counts of late </a:t>
            </a:r>
          </a:p>
          <a:p>
            <a:r>
              <a:rPr lang="en-US" dirty="0" smtClean="0"/>
              <a:t>latent syphilis. That said, programs can still prioritize cases based upon age, titer, etc. </a:t>
            </a:r>
          </a:p>
          <a:p>
            <a:r>
              <a:rPr lang="en-US" dirty="0" smtClean="0"/>
              <a:t>• Latent syphilis (early or late) still requires both reactive </a:t>
            </a:r>
            <a:r>
              <a:rPr lang="en-US" dirty="0" err="1" smtClean="0"/>
              <a:t>treponemal</a:t>
            </a:r>
            <a:r>
              <a:rPr lang="en-US" dirty="0" smtClean="0"/>
              <a:t> AND </a:t>
            </a:r>
            <a:r>
              <a:rPr lang="en-US" dirty="0" err="1" smtClean="0"/>
              <a:t>nontreponemal</a:t>
            </a:r>
            <a:r>
              <a:rPr lang="en-US" dirty="0" smtClean="0"/>
              <a:t> </a:t>
            </a:r>
          </a:p>
          <a:p>
            <a:r>
              <a:rPr lang="en-US" dirty="0" smtClean="0"/>
              <a:t>tests. This reminder is not anticipated to have any impact upon program activity. </a:t>
            </a:r>
          </a:p>
          <a:p>
            <a:r>
              <a:rPr lang="en-US" dirty="0" smtClean="0"/>
              <a:t>• A case of latent syphilis with any of the following criteria within the past 12 months is </a:t>
            </a:r>
          </a:p>
          <a:p>
            <a:r>
              <a:rPr lang="en-US" dirty="0" smtClean="0"/>
              <a:t>considered “syphilis, early latent”. These additional criteria might allow more cases to be </a:t>
            </a:r>
          </a:p>
          <a:p>
            <a:r>
              <a:rPr lang="en-US" dirty="0" smtClean="0"/>
              <a:t>classified as early latent syphilis. </a:t>
            </a:r>
          </a:p>
          <a:p>
            <a:r>
              <a:rPr lang="en-US" dirty="0" smtClean="0"/>
              <a:t>o Documented </a:t>
            </a:r>
            <a:r>
              <a:rPr lang="en-US" dirty="0" err="1" smtClean="0"/>
              <a:t>seroconversion</a:t>
            </a:r>
            <a:r>
              <a:rPr lang="en-US" dirty="0" smtClean="0"/>
              <a:t> or fourfold or greater increase in titer of a </a:t>
            </a:r>
          </a:p>
          <a:p>
            <a:r>
              <a:rPr lang="en-US" dirty="0" err="1" smtClean="0"/>
              <a:t>nontreponemal</a:t>
            </a:r>
            <a:r>
              <a:rPr lang="en-US" dirty="0" smtClean="0"/>
              <a:t> test </a:t>
            </a:r>
          </a:p>
          <a:p>
            <a:r>
              <a:rPr lang="en-US" dirty="0" smtClean="0"/>
              <a:t>o Documented </a:t>
            </a:r>
            <a:r>
              <a:rPr lang="en-US" dirty="0" err="1" smtClean="0"/>
              <a:t>seroconversion</a:t>
            </a:r>
            <a:r>
              <a:rPr lang="en-US" dirty="0" smtClean="0"/>
              <a:t> on a </a:t>
            </a:r>
            <a:r>
              <a:rPr lang="en-US" dirty="0" err="1" smtClean="0"/>
              <a:t>treponemal</a:t>
            </a:r>
            <a:r>
              <a:rPr lang="en-US" dirty="0" smtClean="0"/>
              <a:t> test </a:t>
            </a:r>
          </a:p>
          <a:p>
            <a:r>
              <a:rPr lang="en-US" dirty="0" smtClean="0"/>
              <a:t>o A history of symptoms consistent with a diagnosis of primary or secondary syphilis o Sexual exposure to a person with primary, secondary, or early latent syphilis </a:t>
            </a:r>
          </a:p>
          <a:p>
            <a:r>
              <a:rPr lang="en-US" dirty="0" smtClean="0"/>
              <a:t>o Only sexual contact was within the last 12 months (sexual debut)</a:t>
            </a:r>
          </a:p>
          <a:p>
            <a:r>
              <a:rPr lang="en-US" dirty="0" smtClean="0"/>
              <a:t>• “Syphilis, late, with clinical manifestations” can include </a:t>
            </a:r>
            <a:r>
              <a:rPr lang="en-US" dirty="0" err="1" smtClean="0"/>
              <a:t>neurosyphilis</a:t>
            </a:r>
            <a:r>
              <a:rPr lang="en-US" dirty="0" smtClean="0"/>
              <a:t>. The previous case </a:t>
            </a:r>
          </a:p>
          <a:p>
            <a:r>
              <a:rPr lang="en-US" dirty="0" smtClean="0"/>
              <a:t>definition of late syphilis specifically excluded </a:t>
            </a:r>
            <a:r>
              <a:rPr lang="en-US" dirty="0" err="1" smtClean="0"/>
              <a:t>neurosyphilis</a:t>
            </a:r>
            <a:r>
              <a:rPr lang="en-US" dirty="0" smtClean="0"/>
              <a:t>. Very small increases in case </a:t>
            </a:r>
          </a:p>
          <a:p>
            <a:r>
              <a:rPr lang="en-US" dirty="0" smtClean="0"/>
              <a:t>counts of late syphilis might be anticipated. (As a reminder: </a:t>
            </a:r>
            <a:r>
              <a:rPr lang="en-US" dirty="0" err="1" smtClean="0"/>
              <a:t>neurosyphilis</a:t>
            </a:r>
            <a:r>
              <a:rPr lang="en-US" dirty="0" smtClean="0"/>
              <a:t> can occur at any </a:t>
            </a:r>
          </a:p>
          <a:p>
            <a:r>
              <a:rPr lang="en-US" dirty="0" smtClean="0"/>
              <a:t>stage of infection and should not be reported as its own stage, but should be reported by stage </a:t>
            </a:r>
          </a:p>
          <a:p>
            <a:r>
              <a:rPr lang="en-US" dirty="0" smtClean="0"/>
              <a:t>of infection “with neurologic manifestations”.) </a:t>
            </a:r>
          </a:p>
          <a:p>
            <a:r>
              <a:rPr lang="en-US" dirty="0" smtClean="0"/>
              <a:t>• For </a:t>
            </a:r>
            <a:r>
              <a:rPr lang="en-US" dirty="0" err="1" smtClean="0"/>
              <a:t>neurosyphilis</a:t>
            </a:r>
            <a:r>
              <a:rPr lang="en-US" dirty="0" smtClean="0"/>
              <a:t>, quantitative cutoffs are provided for "elevated" cerebrospinal fluid (CSF) </a:t>
            </a:r>
          </a:p>
          <a:p>
            <a:r>
              <a:rPr lang="en-US" dirty="0" smtClean="0"/>
              <a:t>white blood cell count and protein concentration. These quantitative measures should provide </a:t>
            </a:r>
          </a:p>
          <a:p>
            <a:r>
              <a:rPr lang="en-US" dirty="0" smtClean="0"/>
              <a:t>an objective measure of what is and is not “elevated”, and simplify characterization of </a:t>
            </a:r>
          </a:p>
          <a:p>
            <a:r>
              <a:rPr lang="en-US" dirty="0" smtClean="0"/>
              <a:t>neurologic manifestations of syphilis. </a:t>
            </a:r>
          </a:p>
          <a:p>
            <a:r>
              <a:rPr lang="en-US" dirty="0" smtClean="0"/>
              <a:t>No changes were introduced for congenital syphilis or syphilitic stillbirth. </a:t>
            </a:r>
          </a:p>
          <a:p>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150</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ＭＳ Ｐゴシック" charset="-128"/>
                <a:cs typeface="ＭＳ Ｐゴシック" charset="-128"/>
              </a:rPr>
              <a:t>Source: http://www.cdc.gov/std/stats12/Surv2012.pdf</a:t>
            </a:r>
          </a:p>
          <a:p>
            <a:r>
              <a:rPr lang="en-US" sz="1200" b="0" i="0" kern="1200" dirty="0" smtClean="0">
                <a:solidFill>
                  <a:schemeClr val="tx1"/>
                </a:solidFill>
                <a:latin typeface="Arial" charset="0"/>
                <a:ea typeface="ＭＳ Ｐゴシック" charset="-128"/>
                <a:cs typeface="ＭＳ Ｐゴシック" charset="-128"/>
              </a:rPr>
              <a:t>Source: http://www.cdc.gov/std/stats12/slides.htm</a:t>
            </a:r>
          </a:p>
          <a:p>
            <a:endParaRPr lang="en-US" sz="1200" b="0" i="0" kern="1200" dirty="0" smtClean="0">
              <a:solidFill>
                <a:schemeClr val="tx1"/>
              </a:solidFill>
              <a:latin typeface="Arial" charset="0"/>
              <a:ea typeface="ＭＳ Ｐゴシック" charset="-128"/>
              <a:cs typeface="ＭＳ Ｐゴシック" charset="-128"/>
            </a:endParaRPr>
          </a:p>
          <a:p>
            <a:r>
              <a:rPr lang="en-US" sz="1200" b="0" i="0" kern="1200" dirty="0" smtClean="0">
                <a:solidFill>
                  <a:schemeClr val="tx1"/>
                </a:solidFill>
                <a:latin typeface="Arial" charset="0"/>
                <a:ea typeface="ＭＳ Ｐゴシック" charset="-128"/>
                <a:cs typeface="ＭＳ Ｐゴシック" charset="-128"/>
              </a:rPr>
              <a:t>Although the rate of P&amp;S syphilis in the United States declined 89.7% during 1990–2000, the rate increased annually during 2001–2009 before decreasing in 2010 and remaining unchanged during 2011. </a:t>
            </a:r>
          </a:p>
          <a:p>
            <a:endParaRPr lang="en-US" sz="1200" b="0" i="0" kern="1200" dirty="0" smtClean="0">
              <a:solidFill>
                <a:schemeClr val="tx1"/>
              </a:solidFill>
              <a:latin typeface="Arial" charset="0"/>
              <a:ea typeface="ＭＳ Ｐゴシック" charset="-128"/>
              <a:cs typeface="ＭＳ Ｐゴシック" charset="-128"/>
            </a:endParaRPr>
          </a:p>
          <a:p>
            <a:r>
              <a:rPr lang="en-US" sz="1200" b="1" i="0" kern="1200" dirty="0" smtClean="0">
                <a:solidFill>
                  <a:schemeClr val="tx1"/>
                </a:solidFill>
                <a:latin typeface="Arial" charset="0"/>
                <a:ea typeface="ＭＳ Ｐゴシック" charset="-128"/>
                <a:cs typeface="ＭＳ Ｐゴシック" charset="-128"/>
              </a:rPr>
              <a:t>During 2012, rates again increased (to 5.0 cases per 100,000 population). </a:t>
            </a:r>
            <a:r>
              <a:rPr lang="en-US" sz="1200" b="0" i="0" kern="1200" dirty="0" smtClean="0">
                <a:solidFill>
                  <a:schemeClr val="tx1"/>
                </a:solidFill>
                <a:latin typeface="Arial" charset="0"/>
                <a:ea typeface="ＭＳ Ｐゴシック" charset="-128"/>
                <a:cs typeface="ＭＳ Ｐゴシック" charset="-128"/>
              </a:rPr>
              <a:t>Overall increases in rates were observed primarily among men (increasing from 8.1 cases (in 2011) to 9.3 cases (in 2012) per 100,000 population). </a:t>
            </a:r>
            <a:r>
              <a:rPr lang="en-US" sz="1200" b="0" i="0" kern="1200" baseline="0" dirty="0" smtClean="0">
                <a:solidFill>
                  <a:schemeClr val="tx1"/>
                </a:solidFill>
                <a:latin typeface="Arial" charset="0"/>
                <a:ea typeface="ＭＳ Ｐゴシック" charset="-128"/>
                <a:cs typeface="ＭＳ Ｐゴシック" charset="-128"/>
              </a:rPr>
              <a:t> </a:t>
            </a:r>
            <a:r>
              <a:rPr lang="en-US" sz="1200" b="0" i="0" kern="1200" dirty="0" smtClean="0">
                <a:solidFill>
                  <a:schemeClr val="tx1"/>
                </a:solidFill>
                <a:latin typeface="Arial" charset="0"/>
                <a:ea typeface="ＭＳ Ｐゴシック" charset="-128"/>
                <a:cs typeface="ＭＳ Ｐゴシック" charset="-128"/>
              </a:rPr>
              <a:t>After persistent declines during 1992–2003, the rate among women increased from 0.8 cases (in 2004) to 1.5 cases (in 2008) per 100,000 population, declining to 0.9 cases per 100,000 population in 2011 and 2012.</a:t>
            </a:r>
            <a:r>
              <a:rPr lang="en-US" sz="1200" b="0" i="0" kern="1200" baseline="0" dirty="0" smtClean="0">
                <a:solidFill>
                  <a:schemeClr val="tx1"/>
                </a:solidFill>
                <a:latin typeface="Arial" charset="0"/>
                <a:ea typeface="ＭＳ Ｐゴシック" charset="-128"/>
                <a:cs typeface="ＭＳ Ｐゴシック" charset="-128"/>
              </a:rPr>
              <a:t> </a:t>
            </a:r>
            <a:r>
              <a:rPr lang="en-US" sz="1200" b="1" i="0" kern="1200" dirty="0" smtClean="0">
                <a:solidFill>
                  <a:schemeClr val="tx1"/>
                </a:solidFill>
                <a:latin typeface="Arial" charset="0"/>
                <a:ea typeface="ＭＳ Ｐゴシック" charset="-128"/>
                <a:cs typeface="ＭＳ Ｐゴシック" charset="-128"/>
              </a:rPr>
              <a:t>Syphilis remains a major health problem with increases persisting among men who have sex with men (MSM). </a:t>
            </a:r>
          </a:p>
          <a:p>
            <a:r>
              <a:rPr lang="en-US" sz="1200" b="0" i="0" kern="1200" dirty="0" smtClean="0">
                <a:solidFill>
                  <a:schemeClr val="tx1"/>
                </a:solidFill>
                <a:latin typeface="Arial" charset="0"/>
                <a:ea typeface="ＭＳ Ｐゴシック" charset="-128"/>
                <a:cs typeface="ＭＳ Ｐゴシック" charset="-128"/>
              </a:rPr>
              <a:t>Cases among MSM have been characterized by high rates of HIV co-infection and high-risk sexual behaviors.3–7 </a:t>
            </a:r>
            <a:r>
              <a:rPr lang="en-US" sz="1200" b="0" i="1" kern="1200" dirty="0" smtClean="0">
                <a:solidFill>
                  <a:schemeClr val="tx1"/>
                </a:solidFill>
                <a:latin typeface="Arial" charset="0"/>
                <a:ea typeface="ＭＳ Ｐゴシック" charset="-128"/>
                <a:cs typeface="ＭＳ Ｐゴシック" charset="-128"/>
              </a:rPr>
              <a:t>The estimated proportion of P&amp;S syphilis cases attributable to MSM increased from 7% in 2000 to 64% in 2004</a:t>
            </a:r>
            <a:r>
              <a:rPr lang="en-US" sz="1200" b="0" i="0" kern="1200" dirty="0" smtClean="0">
                <a:solidFill>
                  <a:schemeClr val="tx1"/>
                </a:solidFill>
                <a:latin typeface="Arial" charset="0"/>
                <a:ea typeface="ＭＳ Ｐゴシック" charset="-128"/>
                <a:cs typeface="ＭＳ Ｐゴシック" charset="-128"/>
              </a:rPr>
              <a:t>.8,9 </a:t>
            </a:r>
            <a:r>
              <a:rPr lang="en-US" sz="1200" b="0" i="1" kern="1200" dirty="0" smtClean="0">
                <a:solidFill>
                  <a:schemeClr val="tx1"/>
                </a:solidFill>
                <a:latin typeface="Arial" charset="0"/>
                <a:ea typeface="ＭＳ Ｐゴシック" charset="-128"/>
                <a:cs typeface="ＭＳ Ｐゴシック" charset="-128"/>
              </a:rPr>
              <a:t>In 2005, CDC requested that all state health departments report the sex of sex partners for persons with syphilis. </a:t>
            </a:r>
          </a:p>
          <a:p>
            <a:endParaRPr lang="en-US" sz="1200" b="0" i="0" kern="1200" dirty="0" smtClean="0">
              <a:solidFill>
                <a:schemeClr val="tx1"/>
              </a:solidFill>
              <a:latin typeface="Arial" charset="0"/>
              <a:ea typeface="ＭＳ Ｐゴシック" charset="-128"/>
              <a:cs typeface="ＭＳ Ｐゴシック" charset="-128"/>
            </a:endParaRPr>
          </a:p>
          <a:p>
            <a:r>
              <a:rPr lang="en-US" sz="1200" b="0" i="0" kern="1200" dirty="0" smtClean="0">
                <a:solidFill>
                  <a:schemeClr val="tx1"/>
                </a:solidFill>
                <a:latin typeface="Arial" charset="0"/>
                <a:ea typeface="ＭＳ Ｐゴシック" charset="-128"/>
                <a:cs typeface="ＭＳ Ｐゴシック" charset="-128"/>
              </a:rPr>
              <a:t>Of reported male cases with P&amp;S syphilis, sex of sex partner information in 2012 was available for 82%. In 2012, 49 states and the District of Columbia provided information about </a:t>
            </a:r>
          </a:p>
          <a:p>
            <a:r>
              <a:rPr lang="en-US" sz="1200" b="0" i="0" kern="1200" dirty="0" smtClean="0">
                <a:solidFill>
                  <a:schemeClr val="tx1"/>
                </a:solidFill>
                <a:latin typeface="Arial" charset="0"/>
                <a:ea typeface="ＭＳ Ｐゴシック" charset="-128"/>
                <a:cs typeface="ＭＳ Ｐゴシック" charset="-128"/>
              </a:rPr>
              <a:t>sex of sex partners. </a:t>
            </a:r>
            <a:r>
              <a:rPr lang="en-US" sz="1200" b="1" i="0" kern="1200" dirty="0" smtClean="0">
                <a:solidFill>
                  <a:schemeClr val="tx1"/>
                </a:solidFill>
                <a:latin typeface="Arial" charset="0"/>
                <a:ea typeface="ＭＳ Ｐゴシック" charset="-128"/>
                <a:cs typeface="ＭＳ Ｐゴシック" charset="-128"/>
              </a:rPr>
              <a:t>Among cases of P&amp;S syphilis for whom sex of partner was known, MSM accounted for 75% of P&amp;S syphilis cases.</a:t>
            </a:r>
          </a:p>
          <a:p>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151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Source:  http://www.cdc.gov/nchhstp/newsroom/docs/STD-Trends-508.pdf</a:t>
            </a:r>
          </a:p>
          <a:p>
            <a:endParaRPr lang="en-US" b="1"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2012 National CDC</a:t>
            </a:r>
            <a:r>
              <a:rPr lang="en-US" b="1" baseline="0" dirty="0" smtClean="0">
                <a:latin typeface="Arial" pitchFamily="34" charset="0"/>
                <a:ea typeface="ＭＳ Ｐゴシック" pitchFamily="34" charset="-128"/>
              </a:rPr>
              <a:t> STD Surveillance Data</a:t>
            </a:r>
            <a:endParaRPr lang="en-US" b="1"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sz="1200" kern="1200" baseline="0" dirty="0" smtClean="0">
                <a:solidFill>
                  <a:schemeClr val="tx1"/>
                </a:solidFill>
                <a:latin typeface="Arial" charset="0"/>
                <a:ea typeface="ＭＳ Ｐゴシック" charset="-128"/>
                <a:cs typeface="ＭＳ Ｐゴシック" charset="-128"/>
              </a:rPr>
              <a:t>Although a number of individual risk behaviors (such as higher numbers of lifetime sex partners or unprotected sex) contribute to disparities in the sexual health of MSM, other social and cultural factors may also play a role. For example, MSM with lower economic status may have limited access to health care and therefore may be particularly vulnerable to poorer health outcomes compared to other men. Complex issues like homophobia and stigma can also make it difficult for gay and bisexual men to seek appropriate care and treatment.</a:t>
            </a:r>
            <a:endParaRPr lang="en-US" dirty="0" smtClean="0">
              <a:latin typeface="Arial" pitchFamily="34" charset="0"/>
              <a:ea typeface="ＭＳ Ｐゴシック" pitchFamily="34" charset="-128"/>
            </a:endParaRPr>
          </a:p>
        </p:txBody>
      </p:sp>
      <p:sp>
        <p:nvSpPr>
          <p:cNvPr id="201732" name="Slide Number Placeholder 3"/>
          <p:cNvSpPr>
            <a:spLocks noGrp="1"/>
          </p:cNvSpPr>
          <p:nvPr>
            <p:ph type="sldNum" sz="quarter" idx="5"/>
          </p:nvPr>
        </p:nvSpPr>
        <p:spPr>
          <a:noFill/>
        </p:spPr>
        <p:txBody>
          <a:bodyPr/>
          <a:lstStyle/>
          <a:p>
            <a:fld id="{4D08593E-A8E9-498E-A6F9-7875FC8A214B}" type="slidenum">
              <a:rPr lang="en-US"/>
              <a:pPr/>
              <a:t>15</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http://www.cdc.gov/std/stats12/slides.htm</a:t>
            </a:r>
          </a:p>
          <a:p>
            <a:r>
              <a:rPr lang="en-US" dirty="0" smtClean="0"/>
              <a:t>Source: http://www.cdc.gov/std/stats12/Surv2012.pdf</a:t>
            </a:r>
          </a:p>
          <a:p>
            <a:endParaRPr lang="en-US" dirty="0" smtClean="0"/>
          </a:p>
          <a:p>
            <a:r>
              <a:rPr lang="en-US" dirty="0" smtClean="0"/>
              <a:t>In </a:t>
            </a:r>
            <a:r>
              <a:rPr lang="en-US" b="1" dirty="0" smtClean="0"/>
              <a:t>2012, the rate of P&amp;S syphilis was highest among persons aged 20–24 years and 25–29 years </a:t>
            </a:r>
            <a:r>
              <a:rPr lang="en-US" dirty="0" smtClean="0"/>
              <a:t>(14.8 and 13.7 cases per 100,000 population, respectively) </a:t>
            </a:r>
          </a:p>
          <a:p>
            <a:r>
              <a:rPr lang="en-US" dirty="0" smtClean="0"/>
              <a:t>(Table 35).</a:t>
            </a:r>
          </a:p>
          <a:p>
            <a:r>
              <a:rPr lang="en-US" dirty="0" smtClean="0"/>
              <a:t>Rates were highest among men 20–29 years, increasing </a:t>
            </a:r>
          </a:p>
          <a:p>
            <a:r>
              <a:rPr lang="en-US" dirty="0" smtClean="0"/>
              <a:t>11.0% (from 22.8 to 25.3 cases) among men 20–24 </a:t>
            </a:r>
          </a:p>
          <a:p>
            <a:r>
              <a:rPr lang="en-US" dirty="0" smtClean="0"/>
              <a:t>years and 15.6% (from 21.2 to 24.5 cases) among men </a:t>
            </a:r>
          </a:p>
          <a:p>
            <a:r>
              <a:rPr lang="en-US" dirty="0" smtClean="0"/>
              <a:t>25–29 years during 2012 (Figures 35 and 37, Table 35). </a:t>
            </a:r>
          </a:p>
          <a:p>
            <a:r>
              <a:rPr lang="en-US" b="1" dirty="0" smtClean="0"/>
              <a:t>This marks the fifth consecutive year that rates of P&amp;S </a:t>
            </a:r>
          </a:p>
          <a:p>
            <a:r>
              <a:rPr lang="en-US" b="1" dirty="0" smtClean="0"/>
              <a:t>syphilis among men have been highest among men </a:t>
            </a:r>
          </a:p>
          <a:p>
            <a:r>
              <a:rPr lang="en-US" b="1" dirty="0" smtClean="0"/>
              <a:t>aged 20–29 years </a:t>
            </a:r>
            <a:r>
              <a:rPr lang="en-US" dirty="0" smtClean="0"/>
              <a:t>(Table 35). </a:t>
            </a:r>
            <a:r>
              <a:rPr lang="en-US" b="1" dirty="0" smtClean="0"/>
              <a:t>During this time period </a:t>
            </a:r>
          </a:p>
          <a:p>
            <a:r>
              <a:rPr lang="en-US" b="1" dirty="0" smtClean="0"/>
              <a:t>(2008–2012), rates have increased among men aged </a:t>
            </a:r>
          </a:p>
          <a:p>
            <a:r>
              <a:rPr lang="en-US" b="1" dirty="0" smtClean="0"/>
              <a:t>20–24 years by 46.2% (from 17.3 to 25.3 cases) and </a:t>
            </a:r>
          </a:p>
          <a:p>
            <a:r>
              <a:rPr lang="en-US" b="1" dirty="0" smtClean="0"/>
              <a:t>among men aged 25–29 years by 45.0% (from 16.9 to </a:t>
            </a:r>
          </a:p>
          <a:p>
            <a:r>
              <a:rPr lang="en-US" b="1" dirty="0" smtClean="0"/>
              <a:t>24.5 cases). </a:t>
            </a:r>
            <a:r>
              <a:rPr lang="en-US" dirty="0" smtClean="0"/>
              <a:t>These data indicate a shift since 2006, when </a:t>
            </a:r>
          </a:p>
          <a:p>
            <a:r>
              <a:rPr lang="en-US" dirty="0" smtClean="0"/>
              <a:t>the highest rates were in men aged 35–39 years. </a:t>
            </a:r>
          </a:p>
          <a:p>
            <a:r>
              <a:rPr lang="en-US" dirty="0" smtClean="0"/>
              <a:t>Rates increased among women aged 20–24 years and </a:t>
            </a:r>
          </a:p>
          <a:p>
            <a:r>
              <a:rPr lang="en-US" dirty="0" smtClean="0"/>
              <a:t>45–54 years (from 3.7 to 3.9 and from 0.5 to 0.6 cases </a:t>
            </a:r>
          </a:p>
          <a:p>
            <a:r>
              <a:rPr lang="en-US" dirty="0" smtClean="0"/>
              <a:t>per 100,000 population, respectively). Rates remained </a:t>
            </a:r>
          </a:p>
          <a:p>
            <a:r>
              <a:rPr lang="en-US" dirty="0" smtClean="0"/>
              <a:t>the same or decreased for women of all other age </a:t>
            </a:r>
          </a:p>
          <a:p>
            <a:r>
              <a:rPr lang="en-US" dirty="0" smtClean="0"/>
              <a:t>groups. Rates remained highest among women aged </a:t>
            </a:r>
          </a:p>
          <a:p>
            <a:r>
              <a:rPr lang="en-US" dirty="0" smtClean="0"/>
              <a:t>20–24 years (Figures 35 and 36, Table 35).</a:t>
            </a:r>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152</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http://www.cdc.gov/std/stats12/slides.htm</a:t>
            </a:r>
          </a:p>
          <a:p>
            <a:r>
              <a:rPr lang="en-US" dirty="0" smtClean="0"/>
              <a:t>Source: http://www.cdc.gov/std/stats12/Surv2012.pdf</a:t>
            </a:r>
          </a:p>
          <a:p>
            <a:endParaRPr lang="en-US" dirty="0" smtClean="0"/>
          </a:p>
          <a:p>
            <a:r>
              <a:rPr lang="en-US" dirty="0" smtClean="0"/>
              <a:t>In 2012, among the 48 jurisdictions (47 states and </a:t>
            </a:r>
          </a:p>
          <a:p>
            <a:r>
              <a:rPr lang="en-US" dirty="0" smtClean="0"/>
              <a:t>the District of Columbia) that submitted data in the </a:t>
            </a:r>
          </a:p>
          <a:p>
            <a:r>
              <a:rPr lang="en-US" dirty="0" smtClean="0"/>
              <a:t>new race and ethnic categories according to the revised </a:t>
            </a:r>
          </a:p>
          <a:p>
            <a:r>
              <a:rPr lang="en-US" dirty="0" smtClean="0"/>
              <a:t>Office of Management and Budget (OMB) standards, </a:t>
            </a:r>
          </a:p>
          <a:p>
            <a:r>
              <a:rPr lang="en-US" dirty="0" smtClean="0"/>
              <a:t>rates of P&amp;S syphilis remained highest among blacks </a:t>
            </a:r>
          </a:p>
          <a:p>
            <a:r>
              <a:rPr lang="en-US" dirty="0" smtClean="0"/>
              <a:t>(16.4 cases per 100,000 population) (Table 36B). The </a:t>
            </a:r>
          </a:p>
          <a:p>
            <a:r>
              <a:rPr lang="en-US" dirty="0" smtClean="0"/>
              <a:t>rate among blacks was 6.1 times the rate among whites </a:t>
            </a:r>
          </a:p>
          <a:p>
            <a:r>
              <a:rPr lang="en-US" dirty="0" smtClean="0"/>
              <a:t>(2.7 cases per 100,000 population). </a:t>
            </a:r>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153</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http://www.cdc.gov/std/stats12/slides.htm</a:t>
            </a:r>
          </a:p>
          <a:p>
            <a:r>
              <a:rPr lang="en-US" dirty="0" smtClean="0"/>
              <a:t>Source: http://www.cdc.gov/std/stats12/Surv2012.pdf</a:t>
            </a:r>
          </a:p>
          <a:p>
            <a:pPr marL="53975" indent="-53975">
              <a:lnSpc>
                <a:spcPts val="1100"/>
              </a:lnSpc>
            </a:pPr>
            <a:endParaRPr lang="en-US" dirty="0" smtClean="0"/>
          </a:p>
          <a:p>
            <a:pPr marL="53975" marR="0" indent="-53975" algn="l" defTabSz="914400" rtl="0" eaLnBrk="0" fontAlgn="base" latinLnBrk="0" hangingPunct="0">
              <a:lnSpc>
                <a:spcPts val="11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Trend data show that primary and secondary syphilis cases – the most infectious stages of the disease -- are </a:t>
            </a:r>
            <a:r>
              <a:rPr lang="en-US" sz="1200" b="1" kern="1200" dirty="0" smtClean="0">
                <a:solidFill>
                  <a:schemeClr val="tx1"/>
                </a:solidFill>
                <a:latin typeface="Arial" charset="0"/>
                <a:ea typeface="ＭＳ Ｐゴシック" charset="-128"/>
                <a:cs typeface="ＭＳ Ｐゴシック" charset="-128"/>
              </a:rPr>
              <a:t>increasing among MSM, who now account for 75 percent of all infections</a:t>
            </a:r>
            <a:r>
              <a:rPr lang="en-US" sz="1200" kern="1200" dirty="0" smtClean="0">
                <a:solidFill>
                  <a:schemeClr val="tx1"/>
                </a:solidFill>
                <a:latin typeface="Arial" charset="0"/>
                <a:ea typeface="ＭＳ Ｐゴシック" charset="-128"/>
                <a:cs typeface="ＭＳ Ｐゴシック" charset="-128"/>
              </a:rPr>
              <a:t>. Syphilis infection can place a person at increased risk for HIV infection. Surveillance data from several major cities throughout the country indicate that an average of 4 in 10 MSM with syphilis are also infected with HIV. </a:t>
            </a:r>
          </a:p>
          <a:p>
            <a:pPr marL="53975" indent="-53975">
              <a:lnSpc>
                <a:spcPts val="1100"/>
              </a:lnSpc>
            </a:pPr>
            <a:endParaRPr lang="en-US" dirty="0" smtClean="0"/>
          </a:p>
          <a:p>
            <a:pPr marL="53975" indent="-53975">
              <a:lnSpc>
                <a:spcPts val="1100"/>
              </a:lnSpc>
            </a:pPr>
            <a:r>
              <a:rPr lang="en-US" dirty="0" smtClean="0"/>
              <a:t>The male-to-female rate ratio for P&amp;S syphilis rates </a:t>
            </a:r>
          </a:p>
          <a:p>
            <a:pPr marL="53975" indent="-53975">
              <a:lnSpc>
                <a:spcPts val="1100"/>
              </a:lnSpc>
            </a:pPr>
            <a:r>
              <a:rPr lang="en-US" dirty="0" smtClean="0"/>
              <a:t>rose steeply during 2000–2003 (from 1.5 to 5.3), and </a:t>
            </a:r>
          </a:p>
          <a:p>
            <a:pPr marL="53975" indent="-53975">
              <a:lnSpc>
                <a:spcPts val="1100"/>
              </a:lnSpc>
            </a:pPr>
            <a:r>
              <a:rPr lang="en-US" dirty="0" smtClean="0"/>
              <a:t>again during 2008–2012 (from 5.0 to 10.3), reflecting </a:t>
            </a:r>
          </a:p>
          <a:p>
            <a:pPr marL="53975" indent="-53975">
              <a:lnSpc>
                <a:spcPts val="1100"/>
              </a:lnSpc>
            </a:pPr>
            <a:r>
              <a:rPr lang="en-US" dirty="0" smtClean="0"/>
              <a:t>higher rates in men than women (Figure 31). </a:t>
            </a:r>
            <a:r>
              <a:rPr lang="en-US" b="1" dirty="0" smtClean="0"/>
              <a:t>In 2012, </a:t>
            </a:r>
          </a:p>
          <a:p>
            <a:pPr marL="53975" indent="-53975">
              <a:lnSpc>
                <a:spcPts val="1100"/>
              </a:lnSpc>
            </a:pPr>
            <a:r>
              <a:rPr lang="en-US" b="1" dirty="0" smtClean="0"/>
              <a:t>this ratio was almost double the ratio of 2003, and </a:t>
            </a:r>
          </a:p>
          <a:p>
            <a:pPr marL="53975" indent="-53975">
              <a:lnSpc>
                <a:spcPts val="1100"/>
              </a:lnSpc>
            </a:pPr>
            <a:r>
              <a:rPr lang="en-US" b="1" dirty="0" smtClean="0"/>
              <a:t>almost seven times the ratio of 2000.</a:t>
            </a:r>
          </a:p>
          <a:p>
            <a:pPr marL="53975" indent="-53975">
              <a:lnSpc>
                <a:spcPts val="1100"/>
              </a:lnSpc>
            </a:pPr>
            <a:r>
              <a:rPr lang="en-US" dirty="0" smtClean="0"/>
              <a:t>In 2005, CDC began collecting information on the </a:t>
            </a:r>
          </a:p>
          <a:p>
            <a:pPr marL="53975" indent="-53975">
              <a:lnSpc>
                <a:spcPts val="1100"/>
              </a:lnSpc>
            </a:pPr>
            <a:r>
              <a:rPr lang="en-US" dirty="0" smtClean="0"/>
              <a:t>sex partners of patients with P&amp;S syphilis. In 2012, </a:t>
            </a:r>
          </a:p>
          <a:p>
            <a:pPr marL="53975" indent="-53975">
              <a:lnSpc>
                <a:spcPts val="1100"/>
              </a:lnSpc>
            </a:pPr>
            <a:r>
              <a:rPr lang="en-US" dirty="0" smtClean="0"/>
              <a:t>this information was available for 82% of male cases. </a:t>
            </a:r>
          </a:p>
          <a:p>
            <a:pPr marL="53975" indent="-53975">
              <a:lnSpc>
                <a:spcPts val="1100"/>
              </a:lnSpc>
            </a:pPr>
            <a:r>
              <a:rPr lang="en-US" dirty="0" smtClean="0"/>
              <a:t>During 2007–2012, 33 areas reported sex of partner </a:t>
            </a:r>
          </a:p>
          <a:p>
            <a:pPr marL="53975" indent="-53975">
              <a:lnSpc>
                <a:spcPts val="1100"/>
              </a:lnSpc>
            </a:pPr>
            <a:r>
              <a:rPr lang="en-US" dirty="0" smtClean="0"/>
              <a:t>data for at least 70% of cases each year during this time </a:t>
            </a:r>
          </a:p>
          <a:p>
            <a:pPr marL="53975" indent="-53975">
              <a:lnSpc>
                <a:spcPts val="1100"/>
              </a:lnSpc>
            </a:pPr>
            <a:r>
              <a:rPr lang="en-US" dirty="0" smtClean="0"/>
              <a:t>period (Figure 30). During 2007–2008 in these areas, </a:t>
            </a:r>
          </a:p>
          <a:p>
            <a:pPr marL="53975" indent="-53975">
              <a:lnSpc>
                <a:spcPts val="1100"/>
              </a:lnSpc>
            </a:pPr>
            <a:r>
              <a:rPr lang="en-US" dirty="0" smtClean="0"/>
              <a:t>increases in cases occurred among women, men having </a:t>
            </a:r>
          </a:p>
          <a:p>
            <a:pPr marL="53975" indent="-53975">
              <a:lnSpc>
                <a:spcPts val="1100"/>
              </a:lnSpc>
            </a:pPr>
            <a:r>
              <a:rPr lang="en-US" dirty="0" smtClean="0"/>
              <a:t>sex with women only (MSW), and MSM. During </a:t>
            </a:r>
          </a:p>
          <a:p>
            <a:pPr marL="53975" indent="-53975">
              <a:lnSpc>
                <a:spcPts val="1100"/>
              </a:lnSpc>
            </a:pPr>
            <a:r>
              <a:rPr lang="en-US" dirty="0" smtClean="0"/>
              <a:t>2008–2012 in these areas, cases among women and </a:t>
            </a:r>
          </a:p>
          <a:p>
            <a:pPr marL="53975" indent="-53975">
              <a:lnSpc>
                <a:spcPts val="1100"/>
              </a:lnSpc>
            </a:pPr>
            <a:r>
              <a:rPr lang="en-US" dirty="0" smtClean="0"/>
              <a:t>MSW declined 24% (from 1,364 to 1,034 cases) and </a:t>
            </a:r>
          </a:p>
          <a:p>
            <a:pPr marL="53975" indent="-53975">
              <a:lnSpc>
                <a:spcPts val="1100"/>
              </a:lnSpc>
            </a:pPr>
            <a:r>
              <a:rPr lang="en-US" dirty="0" smtClean="0"/>
              <a:t>15% (from 1,884 to 1,600 cases), respectively, while </a:t>
            </a:r>
          </a:p>
          <a:p>
            <a:pPr marL="53975" indent="-53975">
              <a:lnSpc>
                <a:spcPts val="1100"/>
              </a:lnSpc>
            </a:pPr>
            <a:r>
              <a:rPr lang="en-US" dirty="0" smtClean="0"/>
              <a:t>cases among MSM increased 46% (from 5,872 to </a:t>
            </a:r>
          </a:p>
          <a:p>
            <a:pPr marL="53975" indent="-53975">
              <a:lnSpc>
                <a:spcPts val="1100"/>
              </a:lnSpc>
            </a:pPr>
            <a:r>
              <a:rPr lang="en-US" dirty="0" smtClean="0"/>
              <a:t>8,553 cases). During 2011–2012 in these areas, cases </a:t>
            </a:r>
          </a:p>
          <a:p>
            <a:pPr marL="53975" indent="-53975">
              <a:lnSpc>
                <a:spcPts val="1100"/>
              </a:lnSpc>
            </a:pPr>
            <a:r>
              <a:rPr lang="en-US" dirty="0" smtClean="0"/>
              <a:t>increased very slightly among MSW (4%) and women </a:t>
            </a:r>
          </a:p>
          <a:p>
            <a:pPr marL="53975" indent="-53975">
              <a:lnSpc>
                <a:spcPts val="1100"/>
              </a:lnSpc>
            </a:pPr>
            <a:r>
              <a:rPr lang="en-US" dirty="0" smtClean="0"/>
              <a:t>(1%), while cases among MSM increased 15% (from </a:t>
            </a:r>
          </a:p>
          <a:p>
            <a:pPr marL="53975" indent="-53975">
              <a:lnSpc>
                <a:spcPts val="1100"/>
              </a:lnSpc>
            </a:pPr>
            <a:r>
              <a:rPr lang="en-US" dirty="0" smtClean="0"/>
              <a:t>7,422 cases in 2011 to 8,553 cases in 2012)—a larger </a:t>
            </a:r>
          </a:p>
          <a:p>
            <a:pPr marL="53975" indent="-53975">
              <a:lnSpc>
                <a:spcPts val="1100"/>
              </a:lnSpc>
            </a:pPr>
            <a:r>
              <a:rPr lang="en-US" dirty="0" smtClean="0"/>
              <a:t>increase than in previous years. (In these areas, cases </a:t>
            </a:r>
          </a:p>
          <a:p>
            <a:pPr marL="53975" indent="-53975">
              <a:lnSpc>
                <a:spcPts val="1100"/>
              </a:lnSpc>
            </a:pPr>
            <a:r>
              <a:rPr lang="en-US" dirty="0" smtClean="0"/>
              <a:t>among MSM increased 6% during 2008–2009 (from </a:t>
            </a:r>
          </a:p>
          <a:p>
            <a:pPr marL="53975" indent="-53975">
              <a:lnSpc>
                <a:spcPts val="1100"/>
              </a:lnSpc>
            </a:pPr>
            <a:r>
              <a:rPr lang="en-US" dirty="0" smtClean="0"/>
              <a:t>5,872 to 6,243), 10% during 2009–2010 (from 6,243 </a:t>
            </a:r>
          </a:p>
          <a:p>
            <a:pPr marL="53975" indent="-53975">
              <a:lnSpc>
                <a:spcPts val="1100"/>
              </a:lnSpc>
            </a:pPr>
            <a:r>
              <a:rPr lang="en-US" dirty="0" smtClean="0"/>
              <a:t>to 6,870 cases), and 8% during 2010–2011 (from </a:t>
            </a:r>
          </a:p>
          <a:p>
            <a:pPr marL="53975" indent="-53975">
              <a:lnSpc>
                <a:spcPts val="1100"/>
              </a:lnSpc>
            </a:pPr>
            <a:r>
              <a:rPr lang="en-US" dirty="0" smtClean="0"/>
              <a:t>6,870 to 7,422 cases).) In 2012, among MSW with 30 National Profile: Syphilis STD Surveillance 2012</a:t>
            </a:r>
          </a:p>
          <a:p>
            <a:pPr marL="53975" indent="-53975">
              <a:lnSpc>
                <a:spcPts val="1100"/>
              </a:lnSpc>
            </a:pPr>
            <a:r>
              <a:rPr lang="en-US" dirty="0" smtClean="0"/>
              <a:t>P&amp;S syphilis, 39.2% had primary syphilis, and 60.8% </a:t>
            </a:r>
          </a:p>
          <a:p>
            <a:pPr marL="53975" indent="-53975">
              <a:lnSpc>
                <a:spcPts val="1100"/>
              </a:lnSpc>
            </a:pPr>
            <a:r>
              <a:rPr lang="en-US" dirty="0" smtClean="0"/>
              <a:t>had secondary syphilis. Among women with P&amp;S </a:t>
            </a:r>
          </a:p>
          <a:p>
            <a:pPr marL="53975" indent="-53975">
              <a:lnSpc>
                <a:spcPts val="1100"/>
              </a:lnSpc>
            </a:pPr>
            <a:r>
              <a:rPr lang="en-US" dirty="0" smtClean="0"/>
              <a:t>syphilis, 18.6% had primary syphilis, and 81.4% had </a:t>
            </a:r>
          </a:p>
          <a:p>
            <a:pPr marL="53975" indent="-53975">
              <a:lnSpc>
                <a:spcPts val="1100"/>
              </a:lnSpc>
            </a:pPr>
            <a:r>
              <a:rPr lang="en-US" dirty="0" smtClean="0"/>
              <a:t>secondary syphilis. Among MSM, 27.2% had primary </a:t>
            </a:r>
          </a:p>
          <a:p>
            <a:pPr marL="53975" indent="-53975">
              <a:lnSpc>
                <a:spcPts val="1100"/>
              </a:lnSpc>
            </a:pPr>
            <a:r>
              <a:rPr lang="en-US" dirty="0" smtClean="0"/>
              <a:t>syphilis, and 72.8% had secondary syphilis (Figure </a:t>
            </a:r>
          </a:p>
          <a:p>
            <a:pPr marL="53975" indent="-53975">
              <a:lnSpc>
                <a:spcPts val="1100"/>
              </a:lnSpc>
            </a:pPr>
            <a:r>
              <a:rPr lang="en-US" dirty="0" smtClean="0"/>
              <a:t>39).Among women with P&amp;S syphilis, 18.1% were </a:t>
            </a:r>
          </a:p>
          <a:p>
            <a:pPr marL="53975" indent="-53975">
              <a:lnSpc>
                <a:spcPts val="1100"/>
              </a:lnSpc>
            </a:pPr>
            <a:r>
              <a:rPr lang="en-US" dirty="0" smtClean="0"/>
              <a:t>white, 65.2% were black, 13.2% were Hispanic, and </a:t>
            </a:r>
          </a:p>
          <a:p>
            <a:pPr marL="53975" indent="-53975">
              <a:lnSpc>
                <a:spcPts val="1100"/>
              </a:lnSpc>
            </a:pPr>
            <a:r>
              <a:rPr lang="en-US" dirty="0" smtClean="0"/>
              <a:t>2.5% were of other races/ethnicities. Among MSW, </a:t>
            </a:r>
          </a:p>
          <a:p>
            <a:pPr marL="53975" indent="-53975">
              <a:lnSpc>
                <a:spcPts val="1100"/>
              </a:lnSpc>
            </a:pPr>
            <a:r>
              <a:rPr lang="en-US" dirty="0" smtClean="0"/>
              <a:t>20.4% were white, 55.9% were black, 19.2% were </a:t>
            </a:r>
          </a:p>
          <a:p>
            <a:pPr marL="53975" indent="-53975">
              <a:lnSpc>
                <a:spcPts val="1100"/>
              </a:lnSpc>
            </a:pPr>
            <a:r>
              <a:rPr lang="en-US" dirty="0" smtClean="0"/>
              <a:t>Hispanic, and 2.8% were of other races/ethnicities. </a:t>
            </a:r>
          </a:p>
          <a:p>
            <a:pPr marL="53975" indent="-53975">
              <a:lnSpc>
                <a:spcPts val="1100"/>
              </a:lnSpc>
            </a:pPr>
            <a:r>
              <a:rPr lang="en-US" dirty="0" smtClean="0"/>
              <a:t>Among MSM, 37.9% were white, 34.4% were black, </a:t>
            </a:r>
          </a:p>
          <a:p>
            <a:pPr marL="53975" indent="-53975">
              <a:lnSpc>
                <a:spcPts val="1100"/>
              </a:lnSpc>
            </a:pPr>
            <a:r>
              <a:rPr lang="en-US" dirty="0" smtClean="0"/>
              <a:t>21.1% were Hispanic, and 4.5% were of other races/</a:t>
            </a:r>
          </a:p>
          <a:p>
            <a:pPr marL="53975" indent="-53975">
              <a:lnSpc>
                <a:spcPts val="1100"/>
              </a:lnSpc>
            </a:pPr>
            <a:r>
              <a:rPr lang="en-US" dirty="0" smtClean="0"/>
              <a:t>ethnicities (Figure 40).</a:t>
            </a:r>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154</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5E550685-D5A1-4AB7-936C-B81918DC5786}" type="slidenum">
              <a:rPr lang="en-US"/>
              <a:pPr/>
              <a:t>155</a:t>
            </a:fld>
            <a:endParaRPr lang="en-US"/>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97554368-062F-4966-82D7-B86F134E4914}" type="slidenum">
              <a:rPr lang="en-US"/>
              <a:pPr/>
              <a:t>156</a:t>
            </a:fld>
            <a:endParaRPr lang="en-US"/>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8228C580-0E76-452B-8EAC-A53B01515F3D}" type="slidenum">
              <a:rPr lang="en-US"/>
              <a:pPr/>
              <a:t>157</a:t>
            </a:fld>
            <a:endParaRPr lang="en-US"/>
          </a:p>
        </p:txBody>
      </p:sp>
      <p:sp>
        <p:nvSpPr>
          <p:cNvPr id="324611" name="Rectangle 1026"/>
          <p:cNvSpPr>
            <a:spLocks noGrp="1" noRot="1" noChangeAspect="1" noChangeArrowheads="1" noTextEdit="1"/>
          </p:cNvSpPr>
          <p:nvPr>
            <p:ph type="sldImg"/>
          </p:nvPr>
        </p:nvSpPr>
        <p:spPr>
          <a:ln/>
        </p:spPr>
      </p:sp>
      <p:sp>
        <p:nvSpPr>
          <p:cNvPr id="324612" name="Rectangle 1027"/>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F50C3446-35C0-4273-B1FD-6E3DA344979E}" type="slidenum">
              <a:rPr lang="en-US"/>
              <a:pPr/>
              <a:t>158</a:t>
            </a:fld>
            <a:endParaRPr lang="en-US"/>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48639929-B0D4-4837-9AF5-26CDA09AC656}" type="slidenum">
              <a:rPr lang="en-US"/>
              <a:pPr/>
              <a:t>159</a:t>
            </a:fld>
            <a:endParaRPr lang="en-US"/>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34" charset="-128"/>
              </a:rPr>
              <a:t>Genital sores and ulcers caused by syphilis make it easier to transmit and acquire HIV infection sexually. There is an estimated two- to five-fold increased risk of acquiring HIV infection when syphilis is present. Ulcerative STDs that cause sores, ulcers, or breaks in the skin or mucous membranes, like syphilis, disrupt barriers that provide protection against infections. The genital ulcers caused by syphilis can increase the infectiousness of and susceptibility to HIV.</a:t>
            </a: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a:ln/>
        </p:spPr>
      </p:sp>
      <p:sp>
        <p:nvSpPr>
          <p:cNvPr id="327683"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327684" name="Slide Number Placeholder 3"/>
          <p:cNvSpPr>
            <a:spLocks noGrp="1"/>
          </p:cNvSpPr>
          <p:nvPr>
            <p:ph type="sldNum" sz="quarter" idx="5"/>
          </p:nvPr>
        </p:nvSpPr>
        <p:spPr>
          <a:noFill/>
        </p:spPr>
        <p:txBody>
          <a:bodyPr/>
          <a:lstStyle/>
          <a:p>
            <a:fld id="{6A34D8F5-304E-4B8B-81AC-8CCBEC26EB07}" type="slidenum">
              <a:rPr lang="en-US"/>
              <a:pPr/>
              <a:t>160</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7BFBDCD1-F552-4C61-9DEC-4F40E9F50FE2}" type="slidenum">
              <a:rPr lang="en-US"/>
              <a:pPr/>
              <a:t>161</a:t>
            </a:fld>
            <a:endParaRPr lang="en-US"/>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pitchFamily="34" charset="-128"/>
              </a:rPr>
              <a:t>Source: Sexually transmitted diseases treatment guidelines, 2006. </a:t>
            </a:r>
            <a:r>
              <a:rPr lang="en-US" i="1" smtClean="0">
                <a:latin typeface="Arial" pitchFamily="34" charset="0"/>
                <a:ea typeface="ＭＳ Ｐゴシック" pitchFamily="34" charset="-128"/>
              </a:rPr>
              <a:t>MMWR Recomm Rep</a:t>
            </a:r>
            <a:r>
              <a:rPr lang="en-US" smtClean="0">
                <a:latin typeface="Arial" pitchFamily="34" charset="0"/>
                <a:ea typeface="ＭＳ Ｐゴシック" pitchFamily="34" charset="-128"/>
              </a:rPr>
              <a:t> 2006 Aug 4; 55:1–94. </a:t>
            </a: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3F70D1F2-0261-4504-BCC4-BF13A1825499}" type="slidenum">
              <a:rPr lang="en-US"/>
              <a:pPr/>
              <a:t>16</a:t>
            </a:fld>
            <a:endParaRPr lang="en-US"/>
          </a:p>
        </p:txBody>
      </p:sp>
      <p:sp>
        <p:nvSpPr>
          <p:cNvPr id="202755" name="Rectangle 2"/>
          <p:cNvSpPr>
            <a:spLocks noGrp="1" noRot="1" noChangeAspect="1" noChangeArrowheads="1" noTextEdit="1"/>
          </p:cNvSpPr>
          <p:nvPr>
            <p:ph type="sldImg"/>
          </p:nvPr>
        </p:nvSpPr>
        <p:spPr>
          <a:xfrm>
            <a:off x="1143000" y="381000"/>
            <a:ext cx="4572000" cy="3429000"/>
          </a:xfrm>
          <a:ln/>
        </p:spPr>
      </p:sp>
      <p:sp>
        <p:nvSpPr>
          <p:cNvPr id="202756" name="Rectangle 3"/>
          <p:cNvSpPr>
            <a:spLocks noGrp="1" noChangeArrowheads="1"/>
          </p:cNvSpPr>
          <p:nvPr>
            <p:ph type="body" idx="1"/>
          </p:nvPr>
        </p:nvSpPr>
        <p:spPr>
          <a:xfrm>
            <a:off x="685800" y="3971925"/>
            <a:ext cx="5486400" cy="4791075"/>
          </a:xfrm>
          <a:noFill/>
          <a:ln/>
        </p:spPr>
        <p:txBody>
          <a:bodyPr/>
          <a:lstStyle/>
          <a:p>
            <a:pPr eaLnBrk="1" hangingPunct="1">
              <a:spcBef>
                <a:spcPct val="55000"/>
              </a:spcBef>
              <a:spcAft>
                <a:spcPct val="15000"/>
              </a:spcAft>
              <a:buFontTx/>
              <a:buChar char="•"/>
            </a:pPr>
            <a:r>
              <a:rPr lang="en-US" dirty="0" smtClean="0">
                <a:latin typeface="Arial" pitchFamily="34" charset="0"/>
                <a:ea typeface="ＭＳ Ｐゴシック" pitchFamily="34" charset="-128"/>
              </a:rPr>
              <a:t>Women with first sexual intercourse </a:t>
            </a:r>
            <a:r>
              <a:rPr lang="en-US" b="1" dirty="0" smtClean="0">
                <a:latin typeface="Arial" pitchFamily="34" charset="0"/>
                <a:ea typeface="ＭＳ Ｐゴシック" pitchFamily="34" charset="-128"/>
              </a:rPr>
              <a:t>&lt;age 15</a:t>
            </a:r>
            <a:r>
              <a:rPr lang="en-US" dirty="0" smtClean="0">
                <a:latin typeface="Arial" pitchFamily="34" charset="0"/>
                <a:ea typeface="ＭＳ Ｐゴシック" pitchFamily="34" charset="-128"/>
              </a:rPr>
              <a:t> are nearly four times as likely to report a bacterial STI and more than twice as likely to report PID, as women who first had sex after age 18. </a:t>
            </a:r>
          </a:p>
          <a:p>
            <a:pPr eaLnBrk="1" hangingPunct="1">
              <a:spcAft>
                <a:spcPct val="15000"/>
              </a:spcAft>
              <a:buFontTx/>
              <a:buChar char="•"/>
            </a:pPr>
            <a:r>
              <a:rPr lang="en-US" dirty="0" smtClean="0">
                <a:latin typeface="Arial" pitchFamily="34" charset="0"/>
                <a:ea typeface="ＭＳ Ｐゴシック" pitchFamily="34" charset="-128"/>
              </a:rPr>
              <a:t>Several studies have shown that being in a new sexual partnership is a predictor of an STI due to greater uncertainty about partners’ sexual history and STI status. </a:t>
            </a:r>
          </a:p>
          <a:p>
            <a:pPr eaLnBrk="1" hangingPunct="1">
              <a:spcAft>
                <a:spcPct val="15000"/>
              </a:spcAft>
              <a:buFontTx/>
              <a:buChar char="•"/>
            </a:pPr>
            <a:r>
              <a:rPr lang="en-US" dirty="0" smtClean="0">
                <a:latin typeface="Arial" pitchFamily="34" charset="0"/>
                <a:ea typeface="ＭＳ Ｐゴシック" pitchFamily="34" charset="-128"/>
              </a:rPr>
              <a:t>More than one sexual partner at a time increases exposure and therefore increases risk of STI. </a:t>
            </a:r>
          </a:p>
          <a:p>
            <a:pPr eaLnBrk="1" hangingPunct="1">
              <a:spcAft>
                <a:spcPct val="15000"/>
              </a:spcAft>
              <a:buFontTx/>
              <a:buChar char="•"/>
            </a:pPr>
            <a:r>
              <a:rPr lang="en-US" dirty="0" smtClean="0">
                <a:latin typeface="Arial" pitchFamily="34" charset="0"/>
                <a:ea typeface="ＭＳ Ｐゴシック" pitchFamily="34" charset="-128"/>
              </a:rPr>
              <a:t>Use of alcohol and other substances that impair judgment can increase the likelihood of engaging in sexual intercourse without a condom, with multiple partners, or with high risk partners. Approximately 1 in 70 high school students reported having injected an illegal drug and about 18% of 12–19 year olds reported an episode of heavy drinking in the past 30 days. </a:t>
            </a:r>
          </a:p>
          <a:p>
            <a:pPr eaLnBrk="1" hangingPunct="1">
              <a:buFontTx/>
              <a:buChar char="•"/>
            </a:pPr>
            <a:endParaRPr lang="en-US" dirty="0" smtClean="0">
              <a:latin typeface="Arial" pitchFamily="34" charset="0"/>
              <a:ea typeface="ＭＳ Ｐゴシック" pitchFamily="34" charset="-128"/>
            </a:endParaRPr>
          </a:p>
          <a:p>
            <a:pPr eaLnBrk="1" hangingPunct="1">
              <a:buFontTx/>
              <a:buChar char="•"/>
            </a:pPr>
            <a:r>
              <a:rPr lang="en-US" dirty="0" smtClean="0">
                <a:latin typeface="Arial" pitchFamily="34" charset="0"/>
                <a:ea typeface="ＭＳ Ｐゴシック" pitchFamily="34" charset="-128"/>
              </a:rPr>
              <a:t>Sources: </a:t>
            </a:r>
          </a:p>
          <a:p>
            <a:pPr marL="111125" lvl="1" eaLnBrk="1" hangingPunct="1">
              <a:buFontTx/>
              <a:buChar char="•"/>
            </a:pPr>
            <a:r>
              <a:rPr lang="en-US" dirty="0" err="1" smtClean="0">
                <a:latin typeface="Arial" pitchFamily="34" charset="0"/>
                <a:ea typeface="ＭＳ Ｐゴシック" pitchFamily="34" charset="-128"/>
              </a:rPr>
              <a:t>Niccolai</a:t>
            </a:r>
            <a:r>
              <a:rPr lang="en-US" dirty="0" smtClean="0">
                <a:latin typeface="Arial" pitchFamily="34" charset="0"/>
                <a:ea typeface="ＭＳ Ｐゴシック" pitchFamily="34" charset="-128"/>
              </a:rPr>
              <a:t> LM. New sex partner acquisition and sexually transmitted disease risk among adolescent females. </a:t>
            </a:r>
            <a:r>
              <a:rPr lang="en-US" i="1" dirty="0" smtClean="0">
                <a:latin typeface="Arial" pitchFamily="34" charset="0"/>
                <a:ea typeface="ＭＳ Ｐゴシック" pitchFamily="34" charset="-128"/>
              </a:rPr>
              <a:t>J Adolescent Health</a:t>
            </a:r>
            <a:r>
              <a:rPr lang="en-US" dirty="0" smtClean="0">
                <a:latin typeface="Arial" pitchFamily="34" charset="0"/>
                <a:ea typeface="ＭＳ Ｐゴシック" pitchFamily="34" charset="-128"/>
              </a:rPr>
              <a:t> 2004; 34(3):216–23.</a:t>
            </a:r>
          </a:p>
          <a:p>
            <a:pPr marL="111125" lvl="1" eaLnBrk="1" hangingPunct="1">
              <a:buFontTx/>
              <a:buChar char="•"/>
            </a:pPr>
            <a:r>
              <a:rPr lang="en-US" dirty="0" err="1" smtClean="0">
                <a:latin typeface="Arial" pitchFamily="34" charset="0"/>
                <a:ea typeface="ＭＳ Ｐゴシック" pitchFamily="34" charset="-128"/>
              </a:rPr>
              <a:t>Gittes</a:t>
            </a:r>
            <a:r>
              <a:rPr lang="en-US" dirty="0" smtClean="0">
                <a:latin typeface="Arial" pitchFamily="34" charset="0"/>
                <a:ea typeface="ＭＳ Ｐゴシック" pitchFamily="34" charset="-128"/>
              </a:rPr>
              <a:t> EB, Irwin CE. Sexually transmitted diseases in adolescents. </a:t>
            </a:r>
            <a:r>
              <a:rPr lang="en-US" i="1" dirty="0" err="1" smtClean="0">
                <a:latin typeface="Arial" pitchFamily="34" charset="0"/>
                <a:ea typeface="ＭＳ Ｐゴシック" pitchFamily="34" charset="-128"/>
              </a:rPr>
              <a:t>Pediatr</a:t>
            </a:r>
            <a:r>
              <a:rPr lang="en-US" i="1" dirty="0" smtClean="0">
                <a:latin typeface="Arial" pitchFamily="34" charset="0"/>
                <a:ea typeface="ＭＳ Ｐゴシック" pitchFamily="34" charset="-128"/>
              </a:rPr>
              <a:t> Rev.</a:t>
            </a:r>
            <a:r>
              <a:rPr lang="en-US" dirty="0" smtClean="0">
                <a:latin typeface="Arial" pitchFamily="34" charset="0"/>
                <a:ea typeface="ＭＳ Ｐゴシック" pitchFamily="34" charset="-128"/>
              </a:rPr>
              <a:t> 1993;14:180–189.</a:t>
            </a:r>
          </a:p>
          <a:p>
            <a:pPr marL="111125" lvl="1" eaLnBrk="1" hangingPunct="1">
              <a:buFontTx/>
              <a:buChar char="•"/>
            </a:pPr>
            <a:r>
              <a:rPr lang="en-US" i="1" dirty="0" smtClean="0">
                <a:latin typeface="Arial" pitchFamily="34" charset="0"/>
                <a:ea typeface="ＭＳ Ｐゴシック" pitchFamily="34" charset="-128"/>
              </a:rPr>
              <a:t>Source for graph: </a:t>
            </a:r>
            <a:r>
              <a:rPr lang="en-US" sz="1200" u="sng" kern="1200" dirty="0" smtClean="0">
                <a:solidFill>
                  <a:schemeClr val="tx1"/>
                </a:solidFill>
                <a:latin typeface="Arial" charset="0"/>
                <a:ea typeface="ＭＳ Ｐゴシック" charset="-128"/>
                <a:cs typeface="+mn-cs"/>
                <a:hlinkClick r:id="rId3"/>
              </a:rPr>
              <a:t>http://apps.nccd.cdc.gov/youthonline/app/Results.aspx?TT=L&amp;OUT=0&amp;SID=HS&amp;QID=H63&amp;LID=XX&amp;YID=YY&amp;LID2=&amp;YID2=&amp;COL=S&amp;ROW1=N&amp;ROW2=N&amp;HT=&amp;LCT=&amp;FS=&amp;FR=1&amp;FG=1&amp;FSL=1&amp;FRL=&amp;FGL=&amp;PV=&amp;TST=False&amp;C1=&amp;C2=&amp;QP=L&amp;DP=1&amp;VA=CI&amp;CS=N&amp;SYID=1991&amp;EYID=2009&amp;SC=DEFAULT&amp;SO=ASC&amp;PF=1</a:t>
            </a:r>
            <a:endParaRPr lang="en-US" i="1"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EF0989FC-A8F3-42BA-B8FA-2D8F8D3CEF18}" type="slidenum">
              <a:rPr lang="en-US"/>
              <a:pPr/>
              <a:t>162</a:t>
            </a:fld>
            <a:endParaRPr lang="en-US"/>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The United States Preventive Services Task Force (USPSTF) strongly recommends that clinicians screen all pregnant women for syphilis infection. </a:t>
            </a:r>
            <a:r>
              <a:rPr lang="en-US" b="1" smtClean="0">
                <a:latin typeface="Arial" pitchFamily="34" charset="0"/>
                <a:ea typeface="ＭＳ Ｐゴシック" pitchFamily="34" charset="-128"/>
              </a:rPr>
              <a:t>A recommendation</a:t>
            </a:r>
            <a:r>
              <a:rPr lang="en-US" smtClean="0">
                <a:latin typeface="Arial" pitchFamily="34" charset="0"/>
                <a:ea typeface="ＭＳ Ｐゴシック" pitchFamily="34" charset="-128"/>
              </a:rPr>
              <a:t>.</a:t>
            </a:r>
          </a:p>
          <a:p>
            <a:r>
              <a:rPr lang="en-US" smtClean="0">
                <a:latin typeface="Arial" pitchFamily="34" charset="0"/>
                <a:ea typeface="ＭＳ Ｐゴシック" pitchFamily="34" charset="-128"/>
              </a:rPr>
              <a:t>The USPSTF recommends against routine screening of asymptomatic persons who are not at increased risk for syphilis infection. </a:t>
            </a:r>
            <a:r>
              <a:rPr lang="en-US" b="1" smtClean="0">
                <a:latin typeface="Arial" pitchFamily="34" charset="0"/>
                <a:ea typeface="ＭＳ Ｐゴシック" pitchFamily="34" charset="-128"/>
              </a:rPr>
              <a:t>D recommendation</a:t>
            </a:r>
            <a:r>
              <a:rPr lang="en-US" smtClean="0">
                <a:latin typeface="Arial" pitchFamily="34" charset="0"/>
                <a:ea typeface="ＭＳ Ｐゴシック" pitchFamily="34" charset="-128"/>
              </a:rPr>
              <a:t>.</a:t>
            </a:r>
          </a:p>
          <a:p>
            <a:r>
              <a:rPr lang="en-US" smtClean="0">
                <a:latin typeface="Arial" pitchFamily="34" charset="0"/>
                <a:ea typeface="ＭＳ Ｐゴシック" pitchFamily="34" charset="-128"/>
              </a:rPr>
              <a:t>Given the low incidence of syphilis infection in the general population and the consequent low yield of such screening, the USPSTF concludes that potential harms of screening (i.e., opportunity cost, false-positive tests, and labeling) in a low-incident population outweigh the benefits.</a:t>
            </a:r>
          </a:p>
          <a:p>
            <a:r>
              <a:rPr lang="en-US" smtClean="0">
                <a:latin typeface="Arial" pitchFamily="34" charset="0"/>
                <a:ea typeface="ＭＳ Ｐゴシック" pitchFamily="34" charset="-128"/>
              </a:rPr>
              <a:t>Populations at increased risk for syphilis infection include men who have sex with men and engage in high-risk sexual behavior, commercial sex workers, persons who exchange sex for drugs, and those in adult correctional facilities. There is no evidence to support an optimal screening frequency in this population. Clinicians should consider the characteristics of the communities they serve in determining appropriate screening strategies. </a:t>
            </a:r>
          </a:p>
          <a:p>
            <a:r>
              <a:rPr lang="en-US" smtClean="0">
                <a:latin typeface="Arial" pitchFamily="34" charset="0"/>
                <a:ea typeface="ＭＳ Ｐゴシック" pitchFamily="34" charset="-128"/>
              </a:rPr>
              <a:t>Persons diagnosed with other STIs may be more likely than others to engage in high-risk behavior, placing them at increased risk for syphilis; however, there is no evidence that supports the routine screening of individuals diagnosed with other STIs for syphilis infection. </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Source: United States Preventive Services Task Force. Screening for syphilis infection: recommendation statement. Rockville (MD): Agency for Healthcare Research and Quality (AHRQ); 2004 Jul. 8 p. [18 references]</a:t>
            </a: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Number Placeholder 7"/>
          <p:cNvSpPr>
            <a:spLocks noGrp="1" noChangeArrowheads="1"/>
          </p:cNvSpPr>
          <p:nvPr>
            <p:ph type="sldNum" sz="quarter" idx="5"/>
          </p:nvPr>
        </p:nvSpPr>
        <p:spPr>
          <a:noFill/>
        </p:spPr>
        <p:txBody>
          <a:bodyPr/>
          <a:lstStyle/>
          <a:p>
            <a:fld id="{65B0CA01-DD6E-46A1-9CE3-0BA8734652B3}" type="slidenum">
              <a:rPr lang="en-US"/>
              <a:pPr/>
              <a:t>163</a:t>
            </a:fld>
            <a:endParaRPr lang="en-US"/>
          </a:p>
        </p:txBody>
      </p:sp>
      <p:sp>
        <p:nvSpPr>
          <p:cNvPr id="330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6966C143-661B-4215-8485-B839788899CC}" type="slidenum">
              <a:rPr lang="en-US" sz="1200"/>
              <a:pPr algn="r"/>
              <a:t>163</a:t>
            </a:fld>
            <a:endParaRPr lang="en-US" sz="1200"/>
          </a:p>
        </p:txBody>
      </p:sp>
      <p:sp>
        <p:nvSpPr>
          <p:cNvPr id="330756" name="Rectangle 2"/>
          <p:cNvSpPr>
            <a:spLocks noGrp="1" noRot="1" noChangeAspect="1" noChangeArrowheads="1" noTextEdit="1"/>
          </p:cNvSpPr>
          <p:nvPr>
            <p:ph type="sldImg"/>
          </p:nvPr>
        </p:nvSpPr>
        <p:spPr>
          <a:ln/>
        </p:spPr>
      </p:sp>
      <p:sp>
        <p:nvSpPr>
          <p:cNvPr id="330757" name="Rectangle 3"/>
          <p:cNvSpPr>
            <a:spLocks noGrp="1" noChangeArrowheads="1"/>
          </p:cNvSpPr>
          <p:nvPr>
            <p:ph type="body" idx="1"/>
          </p:nvPr>
        </p:nvSpPr>
        <p:spPr>
          <a:noFill/>
          <a:ln/>
        </p:spPr>
        <p:txBody>
          <a:bodyPr lIns="91435" tIns="45718" rIns="91435" bIns="45718"/>
          <a:lstStyle/>
          <a:p>
            <a:pPr eaLnBrk="1" hangingPunct="1">
              <a:buFontTx/>
              <a:buChar char="•"/>
            </a:pPr>
            <a:r>
              <a:rPr lang="en-US" sz="1000" dirty="0" smtClean="0">
                <a:latin typeface="Arial" pitchFamily="34" charset="0"/>
                <a:ea typeface="ＭＳ Ｐゴシック" pitchFamily="34" charset="-128"/>
              </a:rPr>
              <a:t>Viral Culture: Cells at the base of a genital lesion can be collected using a sterile cotton swab, placed in special transport media, and cultured. Cervical secretions can also be cultured. Positive results are usually obtained within two to three days, although a negative diagnosis cannot be made with any certainty for seven days. It should be noted that even though an ulcer is present, the immune system may have killed the herpes virus, resulting in a false-negative diagnosis. A positive culture test is most likely if there are intact vesicles, pustules, or early, moist, tender erosions. The highest quantity of virus is present during the first 48 hours after lesion onset. </a:t>
            </a:r>
          </a:p>
          <a:p>
            <a:pPr eaLnBrk="1" hangingPunct="1">
              <a:buFontTx/>
              <a:buChar char="•"/>
            </a:pPr>
            <a:endParaRPr lang="en-US" sz="1000" dirty="0" smtClean="0">
              <a:latin typeface="Arial" pitchFamily="34" charset="0"/>
              <a:ea typeface="ＭＳ Ｐゴシック" pitchFamily="34" charset="-128"/>
            </a:endParaRPr>
          </a:p>
          <a:p>
            <a:pPr eaLnBrk="1" hangingPunct="1">
              <a:buFontTx/>
              <a:buChar char="•"/>
            </a:pPr>
            <a:r>
              <a:rPr lang="en-US" sz="1000" dirty="0" smtClean="0">
                <a:latin typeface="Arial" pitchFamily="34" charset="0"/>
                <a:ea typeface="ＭＳ Ｐゴシック" pitchFamily="34" charset="-128"/>
              </a:rPr>
              <a:t>Type-specific serology testing can be conducted to determine whether a patient has been infected with HSV-1 or HSV-2. Type-specific HSV tests can be used to confirm the diagnosis of genital herpes in patients who present with a typical manifestation of the disease or are asymptomatic, since the majority of patients with HSV-2 antibodies have genital herpes. </a:t>
            </a:r>
          </a:p>
          <a:p>
            <a:pPr lvl="1"/>
            <a:r>
              <a:rPr lang="en-US" sz="1200" kern="1200" dirty="0" smtClean="0">
                <a:solidFill>
                  <a:schemeClr val="tx1"/>
                </a:solidFill>
                <a:latin typeface="Arial" charset="0"/>
                <a:ea typeface="ＭＳ Ｐゴシック" charset="-128"/>
                <a:cs typeface="+mn-cs"/>
              </a:rPr>
              <a:t>- Type-Specific HSV serologic assays may be useful in the following scenarios:</a:t>
            </a:r>
          </a:p>
          <a:p>
            <a:pPr lvl="1"/>
            <a:r>
              <a:rPr lang="en-US" sz="1200" kern="1200" dirty="0" smtClean="0">
                <a:solidFill>
                  <a:schemeClr val="tx1"/>
                </a:solidFill>
                <a:latin typeface="Arial" charset="0"/>
                <a:ea typeface="ＭＳ Ｐゴシック" charset="-128"/>
                <a:cs typeface="+mn-cs"/>
              </a:rPr>
              <a:t>	1) recurrent genital symptoms or atypical symptoms with 	negative HSV cultures; </a:t>
            </a:r>
          </a:p>
          <a:p>
            <a:pPr lvl="1"/>
            <a:r>
              <a:rPr lang="en-US" sz="1200" kern="1200" dirty="0" smtClean="0">
                <a:solidFill>
                  <a:schemeClr val="tx1"/>
                </a:solidFill>
                <a:latin typeface="Arial" charset="0"/>
                <a:ea typeface="ＭＳ Ｐゴシック" charset="-128"/>
                <a:cs typeface="+mn-cs"/>
              </a:rPr>
              <a:t>	2) a clinical diagnosis of genital herpes without laboratory 	confirmation; or </a:t>
            </a:r>
          </a:p>
          <a:p>
            <a:pPr lvl="1"/>
            <a:r>
              <a:rPr lang="en-US" sz="1200" kern="1200" dirty="0" smtClean="0">
                <a:solidFill>
                  <a:schemeClr val="tx1"/>
                </a:solidFill>
                <a:latin typeface="Arial" charset="0"/>
                <a:ea typeface="ＭＳ Ｐゴシック" charset="-128"/>
                <a:cs typeface="+mn-cs"/>
              </a:rPr>
              <a:t>	3) a partner with genital herpes. HSV serologic testing should 	be considered for persons presenting for an STD evaluation 	(especially for those persons with multiple sex partners), 	persons with HIV infection, and MSM at increased risk for HIV 	acquisition.</a:t>
            </a:r>
          </a:p>
          <a:p>
            <a:pPr eaLnBrk="1" hangingPunct="1">
              <a:buFontTx/>
              <a:buNone/>
            </a:pPr>
            <a:endParaRPr lang="en-US" sz="1000" dirty="0" smtClean="0">
              <a:latin typeface="Arial" pitchFamily="34" charset="0"/>
              <a:ea typeface="ＭＳ Ｐゴシック" pitchFamily="34" charset="-128"/>
            </a:endParaRPr>
          </a:p>
          <a:p>
            <a:pPr eaLnBrk="1" hangingPunct="1">
              <a:buFontTx/>
              <a:buChar char="•"/>
            </a:pPr>
            <a:r>
              <a:rPr lang="en-US" sz="1000" dirty="0" smtClean="0">
                <a:latin typeface="Arial" pitchFamily="34" charset="0"/>
                <a:ea typeface="ＭＳ Ｐゴシック" pitchFamily="34" charset="-128"/>
              </a:rPr>
              <a:t>PCR techniques are more sensitive and results can be available in less than four hours. In 110 clinical samples from dermal or genital lesions of patients with suspected HSV infection, the sensitivity of PCR was 98% compared with 73% for culture.</a:t>
            </a:r>
          </a:p>
          <a:p>
            <a:pPr eaLnBrk="1" hangingPunct="1">
              <a:buFontTx/>
              <a:buChar char="•"/>
            </a:pPr>
            <a:endParaRPr lang="en-US" sz="1000" b="1" dirty="0" smtClean="0">
              <a:latin typeface="Arial" pitchFamily="34" charset="0"/>
              <a:ea typeface="ＭＳ Ｐゴシック" pitchFamily="34" charset="-128"/>
            </a:endParaRPr>
          </a:p>
          <a:p>
            <a:pPr eaLnBrk="1" hangingPunct="1"/>
            <a:r>
              <a:rPr lang="en-US" sz="1000" dirty="0" smtClean="0">
                <a:latin typeface="Arial" pitchFamily="34" charset="0"/>
                <a:ea typeface="ＭＳ Ｐゴシック" pitchFamily="34" charset="-128"/>
              </a:rPr>
              <a:t>Sources:</a:t>
            </a:r>
          </a:p>
          <a:p>
            <a:pPr eaLnBrk="1" hangingPunct="1">
              <a:buFontTx/>
              <a:buChar char="•"/>
            </a:pP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 </a:t>
            </a:r>
            <a:endParaRPr lang="en-US" sz="1000" dirty="0" smtClean="0">
              <a:latin typeface="Arial" pitchFamily="34" charset="0"/>
              <a:ea typeface="ＭＳ Ｐゴシック" pitchFamily="34" charset="-128"/>
            </a:endParaRPr>
          </a:p>
          <a:p>
            <a:pPr eaLnBrk="1" hangingPunct="1">
              <a:buFontTx/>
              <a:buChar char="•"/>
            </a:pPr>
            <a:r>
              <a:rPr lang="en-US" sz="1000" dirty="0" err="1" smtClean="0">
                <a:latin typeface="Arial" pitchFamily="34" charset="0"/>
                <a:ea typeface="ＭＳ Ｐゴシック" pitchFamily="34" charset="-128"/>
              </a:rPr>
              <a:t>Ramaswamy</a:t>
            </a:r>
            <a:r>
              <a:rPr lang="en-US" sz="1000" dirty="0" smtClean="0">
                <a:latin typeface="Arial" pitchFamily="34" charset="0"/>
                <a:ea typeface="ＭＳ Ｐゴシック" pitchFamily="34" charset="-128"/>
              </a:rPr>
              <a:t> M, McDonald C, Smith M, et al. Diagnosis of genital herpes by real time PCR in routine clinical practice. Sex </a:t>
            </a:r>
            <a:r>
              <a:rPr lang="en-US" sz="1000" dirty="0" err="1" smtClean="0">
                <a:latin typeface="Arial" pitchFamily="34" charset="0"/>
                <a:ea typeface="ＭＳ Ｐゴシック" pitchFamily="34" charset="-128"/>
              </a:rPr>
              <a:t>Trasm</a:t>
            </a:r>
            <a:r>
              <a:rPr lang="en-US" sz="1000" dirty="0" smtClean="0">
                <a:latin typeface="Arial" pitchFamily="34" charset="0"/>
                <a:ea typeface="ＭＳ Ｐゴシック" pitchFamily="34" charset="-128"/>
              </a:rPr>
              <a:t> Infect 2004; 80:406–410.</a:t>
            </a: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In the United States, testing for syphilis traditionally has consisted of initial screening with an inexpensive nontreponemal test, then retesting reactive specimens with a more specific, and more expensive, treponemal test. When both test results are reactive, they indicate present or past infection. However, some high-volume clinical laboratories have begun using automated treponemal tests, such as automated enzyme immunoassays (EIAs) or immunochemiluminescence tests, and have reversed the testing sequence: first screening with a treponemal test and then retesting reactive results with a nontreponemal test. No formal recommendations exist regarding how such results derived from this new testing sequence should be interpreted, or how patients with such results should be managed. To begin an assessment of how clinical laboratories are addressing this concern, CDC reviewed the testing algorithms used and the test interpretations provided in four laboratories in New York City. Substantial variation was found in the testing strategies used, which might lead to confusion about appropriate patient management. A total of 3664 (3%) of 116 822 specimens had test results (i.e., reactive treponemal test result and nonreactive nontreponemal test result) that would not have been identified by the traditional testing algorithms, which end testing if the nontreponemal test result is nonreactive. If they have not been previously treated, patients with reactive results from treponemal tests and nonreactive results from nontreponemal tests should be treated for late latent syphilis. </a:t>
            </a:r>
          </a:p>
        </p:txBody>
      </p:sp>
      <p:sp>
        <p:nvSpPr>
          <p:cNvPr id="3317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2DD1F70-1182-4F19-842C-1DCC768F7479}" type="slidenum">
              <a:rPr lang="en-US" sz="1200"/>
              <a:pPr algn="r"/>
              <a:t>164</a:t>
            </a:fld>
            <a:endParaRPr lang="en-US" sz="120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332804" name="Slide Number Placeholder 3"/>
          <p:cNvSpPr>
            <a:spLocks noGrp="1"/>
          </p:cNvSpPr>
          <p:nvPr>
            <p:ph type="sldNum" sz="quarter" idx="5"/>
          </p:nvPr>
        </p:nvSpPr>
        <p:spPr>
          <a:noFill/>
        </p:spPr>
        <p:txBody>
          <a:bodyPr/>
          <a:lstStyle/>
          <a:p>
            <a:fld id="{CA0807F4-E165-46F0-B093-BA7284BBC907}" type="slidenum">
              <a:rPr lang="en-US"/>
              <a:pPr/>
              <a:t>165</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33827" name="Notes Placeholder 2"/>
          <p:cNvSpPr>
            <a:spLocks noGrp="1"/>
          </p:cNvSpPr>
          <p:nvPr>
            <p:ph type="body" idx="1"/>
          </p:nvPr>
        </p:nvSpPr>
        <p:spPr>
          <a:noFill/>
          <a:ln/>
        </p:spPr>
        <p:txBody>
          <a:bodyPr/>
          <a:lstStyle/>
          <a:p>
            <a:pPr eaLnBrk="1" hangingPunct="1"/>
            <a:r>
              <a:rPr lang="en-US" b="1" smtClean="0">
                <a:solidFill>
                  <a:srgbClr val="333333"/>
                </a:solidFill>
                <a:latin typeface="Arial" pitchFamily="34" charset="0"/>
                <a:ea typeface="ＭＳ Ｐゴシック" pitchFamily="34" charset="-128"/>
              </a:rPr>
              <a:t>Acyclovir </a:t>
            </a:r>
            <a:r>
              <a:rPr lang="en-US" smtClean="0">
                <a:solidFill>
                  <a:srgbClr val="333333"/>
                </a:solidFill>
                <a:latin typeface="Arial" pitchFamily="34" charset="0"/>
                <a:ea typeface="ＭＳ Ｐゴシック" pitchFamily="34" charset="-128"/>
              </a:rPr>
              <a:t>400 mg orally twice a day,</a:t>
            </a:r>
          </a:p>
          <a:p>
            <a:pPr eaLnBrk="1" hangingPunct="1"/>
            <a:r>
              <a:rPr lang="en-US" smtClean="0">
                <a:solidFill>
                  <a:srgbClr val="333333"/>
                </a:solidFill>
                <a:latin typeface="Arial" pitchFamily="34" charset="0"/>
                <a:ea typeface="ＭＳ Ｐゴシック" pitchFamily="34" charset="-128"/>
              </a:rPr>
              <a:t> </a:t>
            </a:r>
            <a:r>
              <a:rPr lang="en-US" b="1" smtClean="0">
                <a:solidFill>
                  <a:srgbClr val="333333"/>
                </a:solidFill>
                <a:latin typeface="Arial" pitchFamily="34" charset="0"/>
                <a:ea typeface="ＭＳ Ｐゴシック" pitchFamily="34" charset="-128"/>
              </a:rPr>
              <a:t>OR Famciclovir </a:t>
            </a:r>
            <a:r>
              <a:rPr lang="en-US" smtClean="0">
                <a:solidFill>
                  <a:srgbClr val="333333"/>
                </a:solidFill>
                <a:latin typeface="Arial" pitchFamily="34" charset="0"/>
                <a:ea typeface="ＭＳ Ｐゴシック" pitchFamily="34" charset="-128"/>
              </a:rPr>
              <a:t>250 mg orally twice a day, </a:t>
            </a:r>
            <a:endParaRPr lang="en-US" smtClean="0">
              <a:solidFill>
                <a:srgbClr val="333333"/>
              </a:solidFill>
              <a:latin typeface="Arial" pitchFamily="34" charset="0"/>
              <a:ea typeface="ヒラギノ角ゴ Pro W3" charset="-128"/>
            </a:endParaRPr>
          </a:p>
          <a:p>
            <a:pPr eaLnBrk="1" hangingPunct="1"/>
            <a:r>
              <a:rPr lang="en-US" b="1" smtClean="0">
                <a:solidFill>
                  <a:srgbClr val="333333"/>
                </a:solidFill>
                <a:latin typeface="Arial" pitchFamily="34" charset="0"/>
                <a:ea typeface="ＭＳ Ｐゴシック" pitchFamily="34" charset="-128"/>
              </a:rPr>
              <a:t>OR Valacyclovir </a:t>
            </a:r>
            <a:r>
              <a:rPr lang="en-US" smtClean="0">
                <a:solidFill>
                  <a:srgbClr val="333333"/>
                </a:solidFill>
                <a:latin typeface="Arial" pitchFamily="34" charset="0"/>
                <a:ea typeface="ＭＳ Ｐゴシック" pitchFamily="34" charset="-128"/>
              </a:rPr>
              <a:t>500 mg orally once a day, </a:t>
            </a:r>
            <a:endParaRPr lang="en-US" smtClean="0">
              <a:solidFill>
                <a:srgbClr val="333333"/>
              </a:solidFill>
              <a:latin typeface="Arial" pitchFamily="34" charset="0"/>
              <a:ea typeface="ヒラギノ角ゴ Pro W3" charset="-128"/>
            </a:endParaRPr>
          </a:p>
          <a:p>
            <a:pPr eaLnBrk="1" hangingPunct="1"/>
            <a:r>
              <a:rPr lang="en-US" b="1" smtClean="0">
                <a:solidFill>
                  <a:srgbClr val="333333"/>
                </a:solidFill>
                <a:latin typeface="Arial" pitchFamily="34" charset="0"/>
                <a:ea typeface="ＭＳ Ｐゴシック" pitchFamily="34" charset="-128"/>
              </a:rPr>
              <a:t>OR Valacyclovir </a:t>
            </a:r>
            <a:r>
              <a:rPr lang="en-US" smtClean="0">
                <a:solidFill>
                  <a:srgbClr val="333333"/>
                </a:solidFill>
                <a:latin typeface="Arial" pitchFamily="34" charset="0"/>
                <a:ea typeface="ＭＳ Ｐゴシック" pitchFamily="34" charset="-128"/>
              </a:rPr>
              <a:t>1.0 gram orally once a day. </a:t>
            </a:r>
          </a:p>
          <a:p>
            <a:pPr eaLnBrk="1" hangingPunct="1"/>
            <a:endParaRPr lang="en-US" smtClean="0">
              <a:solidFill>
                <a:srgbClr val="333333"/>
              </a:solidFill>
              <a:latin typeface="Arial" pitchFamily="34" charset="0"/>
              <a:ea typeface="ＭＳ Ｐゴシック" pitchFamily="34" charset="-128"/>
            </a:endParaRPr>
          </a:p>
          <a:p>
            <a:pPr eaLnBrk="1" hangingPunct="1">
              <a:buFontTx/>
              <a:buChar char="•"/>
            </a:pPr>
            <a:r>
              <a:rPr lang="en-US" smtClean="0">
                <a:latin typeface="Arial" pitchFamily="34" charset="0"/>
                <a:ea typeface="ＭＳ Ｐゴシック" pitchFamily="34" charset="-128"/>
              </a:rPr>
              <a:t>Source:</a:t>
            </a:r>
          </a:p>
          <a:p>
            <a:pPr lvl="1" eaLnBrk="1" hangingPunct="1">
              <a:buFontTx/>
              <a:buChar char="•"/>
            </a:pPr>
            <a:r>
              <a:rPr lang="en-US" smtClean="0">
                <a:latin typeface="Arial" pitchFamily="34" charset="0"/>
                <a:ea typeface="ＭＳ Ｐゴシック" pitchFamily="34" charset="-128"/>
              </a:rPr>
              <a:t>Centers for Disease Control and Prevention. Sexually transmitted diseases treatment guidelines, 2006. </a:t>
            </a:r>
            <a:r>
              <a:rPr lang="en-US" i="1" smtClean="0">
                <a:latin typeface="Arial" pitchFamily="34" charset="0"/>
                <a:ea typeface="ＭＳ Ｐゴシック" pitchFamily="34" charset="-128"/>
              </a:rPr>
              <a:t>MMWR Recomm Rep</a:t>
            </a:r>
            <a:r>
              <a:rPr lang="en-US" smtClean="0">
                <a:latin typeface="Arial" pitchFamily="34" charset="0"/>
                <a:ea typeface="ＭＳ Ｐゴシック" pitchFamily="34" charset="-128"/>
              </a:rPr>
              <a:t> 2006 Aug 4; 55:1–94.</a:t>
            </a:r>
          </a:p>
          <a:p>
            <a:endParaRPr lang="en-US" smtClean="0">
              <a:latin typeface="Arial" pitchFamily="34" charset="0"/>
              <a:ea typeface="ＭＳ Ｐゴシック" pitchFamily="34" charset="-128"/>
            </a:endParaRPr>
          </a:p>
        </p:txBody>
      </p:sp>
      <p:sp>
        <p:nvSpPr>
          <p:cNvPr id="333828" name="Slide Number Placeholder 3"/>
          <p:cNvSpPr>
            <a:spLocks noGrp="1"/>
          </p:cNvSpPr>
          <p:nvPr>
            <p:ph type="sldNum" sz="quarter" idx="5"/>
          </p:nvPr>
        </p:nvSpPr>
        <p:spPr>
          <a:noFill/>
        </p:spPr>
        <p:txBody>
          <a:bodyPr/>
          <a:lstStyle/>
          <a:p>
            <a:fld id="{9C8F3B80-DC34-47AF-BC44-C6F905CA56C0}" type="slidenum">
              <a:rPr lang="en-US"/>
              <a:pPr/>
              <a:t>166</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1549FE0D-8E13-4C92-9A60-08EDDA20EEA8}" type="slidenum">
              <a:rPr lang="en-US"/>
              <a:pPr/>
              <a:t>167</a:t>
            </a:fld>
            <a:endParaRPr lang="en-US"/>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r>
              <a:rPr lang="en-US" smtClean="0">
                <a:solidFill>
                  <a:srgbClr val="333333"/>
                </a:solidFill>
                <a:latin typeface="Arial" pitchFamily="34" charset="0"/>
                <a:ea typeface="ＭＳ Ｐゴシック" pitchFamily="34" charset="-128"/>
              </a:rPr>
              <a:t>Suppressive therapy reduces the frequency of genital herpes recurrences by 70%–80% among patients who have frequent recurrences (i.e., </a:t>
            </a:r>
            <a:r>
              <a:rPr lang="en-US" altLang="en-US" smtClean="0">
                <a:solidFill>
                  <a:srgbClr val="333333"/>
                </a:solidFill>
                <a:latin typeface="Arial" pitchFamily="34" charset="0"/>
                <a:ea typeface="ヒラギノ角ゴ Pro W3" charset="-128"/>
              </a:rPr>
              <a:t>ｳ</a:t>
            </a:r>
            <a:r>
              <a:rPr lang="en-US" altLang="ja-JP" smtClean="0">
                <a:solidFill>
                  <a:srgbClr val="333333"/>
                </a:solidFill>
                <a:latin typeface="Arial" pitchFamily="34" charset="0"/>
                <a:ea typeface="ＭＳ Ｐゴシック" pitchFamily="34" charset="-128"/>
              </a:rPr>
              <a:t>6 recurrences per year).</a:t>
            </a:r>
          </a:p>
          <a:p>
            <a:pPr eaLnBrk="1" hangingPunct="1"/>
            <a:endParaRPr lang="en-US" smtClean="0">
              <a:solidFill>
                <a:srgbClr val="333333"/>
              </a:solidFill>
              <a:latin typeface="Arial" pitchFamily="34" charset="0"/>
              <a:ea typeface="ＭＳ Ｐゴシック" pitchFamily="34" charset="-128"/>
            </a:endParaRPr>
          </a:p>
          <a:p>
            <a:pPr eaLnBrk="1" hangingPunct="1">
              <a:buFontTx/>
              <a:buChar char="•"/>
            </a:pPr>
            <a:r>
              <a:rPr lang="en-US" smtClean="0">
                <a:latin typeface="Arial" pitchFamily="34" charset="0"/>
                <a:ea typeface="ＭＳ Ｐゴシック" pitchFamily="34" charset="-128"/>
              </a:rPr>
              <a:t>Source:</a:t>
            </a:r>
          </a:p>
          <a:p>
            <a:pPr lvl="1" eaLnBrk="1" hangingPunct="1">
              <a:buFontTx/>
              <a:buChar char="•"/>
            </a:pPr>
            <a:r>
              <a:rPr lang="en-US" smtClean="0">
                <a:latin typeface="Arial" pitchFamily="34" charset="0"/>
                <a:ea typeface="ＭＳ Ｐゴシック" pitchFamily="34" charset="-128"/>
              </a:rPr>
              <a:t>Corey L, Wald A, Patel R et al. Once-daily valacyclovir to reduce the risk of transmission of genital herpes. </a:t>
            </a:r>
            <a:r>
              <a:rPr lang="en-US" i="1" smtClean="0">
                <a:latin typeface="Arial" pitchFamily="34" charset="0"/>
                <a:ea typeface="ＭＳ Ｐゴシック" pitchFamily="34" charset="-128"/>
              </a:rPr>
              <a:t>New England Journal of</a:t>
            </a:r>
            <a:r>
              <a:rPr lang="en-US" smtClean="0">
                <a:latin typeface="Arial" pitchFamily="34" charset="0"/>
                <a:ea typeface="ＭＳ Ｐゴシック" pitchFamily="34" charset="-128"/>
              </a:rPr>
              <a:t> </a:t>
            </a:r>
            <a:r>
              <a:rPr lang="en-US" i="1" smtClean="0">
                <a:latin typeface="Arial" pitchFamily="34" charset="0"/>
                <a:ea typeface="ＭＳ Ｐゴシック" pitchFamily="34" charset="-128"/>
              </a:rPr>
              <a:t>Medicine </a:t>
            </a:r>
            <a:r>
              <a:rPr lang="en-US" smtClean="0">
                <a:latin typeface="Arial" pitchFamily="34" charset="0"/>
                <a:ea typeface="ＭＳ Ｐゴシック" pitchFamily="34" charset="-128"/>
              </a:rPr>
              <a:t>2004; 350:11–20.</a:t>
            </a:r>
          </a:p>
          <a:p>
            <a:pPr lvl="1" eaLnBrk="1" hangingPunct="1">
              <a:buFontTx/>
              <a:buChar char="•"/>
            </a:pPr>
            <a:r>
              <a:rPr lang="en-US" smtClean="0">
                <a:latin typeface="Arial" pitchFamily="34" charset="0"/>
                <a:ea typeface="ＭＳ Ｐゴシック" pitchFamily="34" charset="-128"/>
              </a:rPr>
              <a:t>Centers for Disease Control and Prevention. Sexually transmitted diseases treatment guidelines, 2006. </a:t>
            </a:r>
            <a:r>
              <a:rPr lang="en-US" i="1" smtClean="0">
                <a:latin typeface="Arial" pitchFamily="34" charset="0"/>
                <a:ea typeface="ＭＳ Ｐゴシック" pitchFamily="34" charset="-128"/>
              </a:rPr>
              <a:t>MMWR Recomm Rep</a:t>
            </a:r>
            <a:r>
              <a:rPr lang="en-US" smtClean="0">
                <a:latin typeface="Arial" pitchFamily="34" charset="0"/>
                <a:ea typeface="ＭＳ Ｐゴシック" pitchFamily="34" charset="-128"/>
              </a:rPr>
              <a:t> 2006 Aug 4; 55:1–94.</a:t>
            </a:r>
          </a:p>
          <a:p>
            <a:pPr eaLnBrk="1" hangingPunct="1"/>
            <a:endParaRPr lang="en-US" smtClean="0">
              <a:solidFill>
                <a:srgbClr val="333333"/>
              </a:solidFill>
              <a:latin typeface="Arial" pitchFamily="34" charset="0"/>
              <a:ea typeface="ＭＳ Ｐゴシック" pitchFamily="34" charset="-128"/>
            </a:endParaRPr>
          </a:p>
          <a:p>
            <a:pPr eaLnBrk="1" hangingPunct="1"/>
            <a:endParaRPr lang="en-US" smtClean="0">
              <a:solidFill>
                <a:srgbClr val="333333"/>
              </a:solidFill>
              <a:latin typeface="Arial" pitchFamily="34" charset="0"/>
              <a:ea typeface="ＭＳ Ｐゴシック" pitchFamily="34" charset="-128"/>
            </a:endParaRPr>
          </a:p>
          <a:p>
            <a:pPr eaLnBrk="1" hangingPunct="1"/>
            <a:endParaRPr lang="en-US" smtClean="0">
              <a:solidFill>
                <a:srgbClr val="333333"/>
              </a:solidFill>
              <a:latin typeface="Arial" pitchFamily="34" charset="0"/>
              <a:ea typeface="ＭＳ Ｐゴシック" pitchFamily="34" charset="-128"/>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08F70138-4ECE-4C67-8F1D-10FF14CA321A}" type="slidenum">
              <a:rPr lang="en-US"/>
              <a:pPr/>
              <a:t>168</a:t>
            </a:fld>
            <a:endParaRPr lang="en-US"/>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6836B11F-9945-4F09-B634-735421196FF2}" type="slidenum">
              <a:rPr lang="en-US"/>
              <a:pPr/>
              <a:t>169</a:t>
            </a:fld>
            <a:endParaRPr lang="en-US"/>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pPr>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58036761-667A-407B-A672-2DAF2F054EE6}" type="slidenum">
              <a:rPr lang="en-US"/>
              <a:pPr/>
              <a:t>170</a:t>
            </a:fld>
            <a:endParaRPr lang="en-US"/>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a:t>
            </a:r>
            <a:endParaRPr lang="en-US" dirty="0" smtClean="0">
              <a:latin typeface="Arial" pitchFamily="34" charset="0"/>
              <a:ea typeface="ＭＳ Ｐゴシック" pitchFamily="34" charset="-128"/>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9B4230AD-E733-4334-935D-42499999168F}" type="slidenum">
              <a:rPr lang="en-US"/>
              <a:pPr/>
              <a:t>171</a:t>
            </a:fld>
            <a:endParaRPr lang="en-US"/>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p:spPr>
        <p:txBody>
          <a:bodyPr/>
          <a:lstStyle/>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mn-cs"/>
              </a:rPr>
              <a:t>Compliance better with </a:t>
            </a:r>
            <a:r>
              <a:rPr lang="en-US" sz="1200" kern="1200" dirty="0" err="1" smtClean="0">
                <a:solidFill>
                  <a:schemeClr val="tx1"/>
                </a:solidFill>
                <a:latin typeface="Arial" charset="0"/>
                <a:ea typeface="ＭＳ Ｐゴシック" charset="-128"/>
                <a:cs typeface="+mn-cs"/>
              </a:rPr>
              <a:t>doxycycline</a:t>
            </a:r>
            <a:r>
              <a:rPr lang="en-US" sz="1200" kern="1200" dirty="0" smtClean="0">
                <a:solidFill>
                  <a:schemeClr val="tx1"/>
                </a:solidFill>
                <a:latin typeface="Arial" charset="0"/>
                <a:ea typeface="ＭＳ Ｐゴシック" charset="-128"/>
                <a:cs typeface="+mn-cs"/>
              </a:rPr>
              <a:t> because tetracycline can cause GI problems. </a:t>
            </a:r>
            <a:endParaRPr lang="en-US" sz="1200" kern="1200" dirty="0" smtClean="0">
              <a:solidFill>
                <a:schemeClr val="tx1"/>
              </a:solidFill>
              <a:latin typeface="Arial" charset="0"/>
              <a:ea typeface="ＭＳ Ｐゴシック" charset="-128"/>
              <a:cs typeface="ＭＳ Ｐゴシック" charset="-128"/>
            </a:endParaRPr>
          </a:p>
          <a:p>
            <a:pPr eaLnBrk="1" hangingPunct="1"/>
            <a:endParaRPr lang="en-US" sz="1200" kern="1200" dirty="0" smtClean="0">
              <a:solidFill>
                <a:schemeClr val="tx1"/>
              </a:solidFill>
              <a:latin typeface="Arial" charset="0"/>
              <a:ea typeface="ＭＳ Ｐゴシック" charset="-128"/>
              <a:cs typeface="ＭＳ Ｐゴシック" charset="-128"/>
            </a:endParaRPr>
          </a:p>
          <a:p>
            <a:pPr eaLnBrk="1" hangingPunct="1"/>
            <a:r>
              <a:rPr lang="en-US" sz="1200" kern="1200" dirty="0" smtClean="0">
                <a:solidFill>
                  <a:schemeClr val="tx1"/>
                </a:solidFill>
                <a:latin typeface="Arial" charset="0"/>
                <a:ea typeface="ＭＳ Ｐゴシック" charset="-128"/>
                <a:cs typeface="ＭＳ Ｐゴシック" charset="-128"/>
              </a:rPr>
              <a:t>Source:</a:t>
            </a:r>
          </a:p>
          <a:p>
            <a:pPr eaLnBrk="1" hangingPunct="1"/>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 </a:t>
            </a:r>
            <a:endParaRPr lang="en-US" dirty="0"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p:spPr>
        <p:txBody>
          <a:bodyPr/>
          <a:lstStyle/>
          <a:p>
            <a:pPr eaLnBrk="1" hangingPunct="1">
              <a:lnSpc>
                <a:spcPct val="90000"/>
              </a:lnSpc>
            </a:pPr>
            <a:r>
              <a:rPr lang="en-US" dirty="0" smtClean="0">
                <a:latin typeface="Arial" pitchFamily="34" charset="0"/>
                <a:ea typeface="ＭＳ Ｐゴシック" pitchFamily="34" charset="-128"/>
              </a:rPr>
              <a:t>Laboratory studies have demonstrated that latex condoms provide an essentially impermeable barrier to particles the size of STI pathogens. Condoms can be expected to provide different levels of risk reduction for different STIs.</a:t>
            </a:r>
          </a:p>
          <a:p>
            <a:pPr eaLnBrk="1" hangingPunct="1">
              <a:lnSpc>
                <a:spcPct val="90000"/>
              </a:lnSpc>
            </a:pPr>
            <a:endParaRPr lang="en-US" dirty="0" smtClean="0">
              <a:latin typeface="Arial" pitchFamily="34" charset="0"/>
              <a:ea typeface="ＭＳ Ｐゴシック" pitchFamily="34" charset="-128"/>
            </a:endParaRPr>
          </a:p>
          <a:p>
            <a:pPr eaLnBrk="1" hangingPunct="1">
              <a:lnSpc>
                <a:spcPct val="90000"/>
              </a:lnSpc>
            </a:pPr>
            <a:r>
              <a:rPr lang="en-US" dirty="0" smtClean="0">
                <a:latin typeface="Arial" pitchFamily="34" charset="0"/>
                <a:ea typeface="ＭＳ Ｐゴシック" pitchFamily="34" charset="-128"/>
              </a:rPr>
              <a:t>HIV infection is the only STI for which formal meta-analyses have been published. Davis and Weller authored the most recent analysis of 12 studies and estimated from their results that condoms provided an 85% reduction in always vs. never users. </a:t>
            </a:r>
          </a:p>
          <a:p>
            <a:pPr lvl="1" eaLnBrk="1" hangingPunct="1">
              <a:lnSpc>
                <a:spcPct val="90000"/>
              </a:lnSpc>
              <a:buFontTx/>
              <a:buChar char="•"/>
            </a:pPr>
            <a:r>
              <a:rPr lang="en-US" dirty="0" smtClean="0">
                <a:latin typeface="Arial" pitchFamily="34" charset="0"/>
                <a:ea typeface="ＭＳ Ｐゴシック" pitchFamily="34" charset="-128"/>
              </a:rPr>
              <a:t>Source: Center for Disease Control "Fact Sheet for Public Health Personnel," CDC Divisions of HIV/AIDS Prevention http://www.cdc.gov/hiv/pubs/facts/condoms.htm January 23, 2003  http://www.cdc.gov/nchstp/od/condoms.pdf</a:t>
            </a:r>
          </a:p>
          <a:p>
            <a:pPr eaLnBrk="1" hangingPunct="1">
              <a:lnSpc>
                <a:spcPct val="90000"/>
              </a:lnSpc>
            </a:pPr>
            <a:endParaRPr lang="en-US" dirty="0" smtClean="0">
              <a:latin typeface="Arial" pitchFamily="34" charset="0"/>
              <a:ea typeface="ＭＳ Ｐゴシック" pitchFamily="34" charset="-128"/>
            </a:endParaRPr>
          </a:p>
          <a:p>
            <a:pPr eaLnBrk="1" hangingPunct="1">
              <a:lnSpc>
                <a:spcPct val="90000"/>
              </a:lnSpc>
            </a:pPr>
            <a:r>
              <a:rPr lang="en-US" dirty="0" smtClean="0">
                <a:latin typeface="Arial" pitchFamily="34" charset="0"/>
                <a:ea typeface="ＭＳ Ｐゴシック" pitchFamily="34" charset="-128"/>
              </a:rPr>
              <a:t>A 2006 study published in the </a:t>
            </a:r>
            <a:r>
              <a:rPr lang="en-US" i="1" dirty="0" smtClean="0">
                <a:latin typeface="Arial" pitchFamily="34" charset="0"/>
                <a:ea typeface="ＭＳ Ｐゴシック" pitchFamily="34" charset="-128"/>
              </a:rPr>
              <a:t>New England Journal of Medicine</a:t>
            </a:r>
            <a:r>
              <a:rPr lang="en-US" dirty="0" smtClean="0">
                <a:latin typeface="Arial" pitchFamily="34" charset="0"/>
                <a:ea typeface="ＭＳ Ｐゴシック" pitchFamily="34" charset="-128"/>
              </a:rPr>
              <a:t> evaluated whether the use of male condoms reduces the risk of male-to-female transmission of HPV and found that among newly sexually active women, consistent condom use reduces the risk of cervical and </a:t>
            </a:r>
            <a:r>
              <a:rPr lang="en-US" dirty="0" err="1" smtClean="0">
                <a:latin typeface="Arial" pitchFamily="34" charset="0"/>
                <a:ea typeface="ＭＳ Ｐゴシック" pitchFamily="34" charset="-128"/>
              </a:rPr>
              <a:t>vulvovaginal</a:t>
            </a:r>
            <a:r>
              <a:rPr lang="en-US" dirty="0" smtClean="0">
                <a:latin typeface="Arial" pitchFamily="34" charset="0"/>
                <a:ea typeface="ＭＳ Ｐゴシック" pitchFamily="34" charset="-128"/>
              </a:rPr>
              <a:t> HPV infection by 70% compared to those who used them 5% of the time.</a:t>
            </a:r>
          </a:p>
          <a:p>
            <a:pPr lvl="1" eaLnBrk="1" hangingPunct="1">
              <a:lnSpc>
                <a:spcPct val="90000"/>
              </a:lnSpc>
              <a:buFontTx/>
              <a:buChar char="•"/>
            </a:pPr>
            <a:r>
              <a:rPr lang="en-US" dirty="0" smtClean="0">
                <a:latin typeface="Arial" pitchFamily="34" charset="0"/>
                <a:ea typeface="ＭＳ Ｐゴシック" pitchFamily="34" charset="-128"/>
              </a:rPr>
              <a:t>Source: </a:t>
            </a:r>
            <a:r>
              <a:rPr lang="en-US" dirty="0" err="1" smtClean="0">
                <a:latin typeface="Arial" pitchFamily="34" charset="0"/>
                <a:ea typeface="ＭＳ Ｐゴシック" pitchFamily="34" charset="-128"/>
              </a:rPr>
              <a:t>Winer</a:t>
            </a:r>
            <a:r>
              <a:rPr lang="en-US" dirty="0" smtClean="0">
                <a:latin typeface="Arial" pitchFamily="34" charset="0"/>
                <a:ea typeface="ＭＳ Ｐゴシック" pitchFamily="34" charset="-128"/>
              </a:rPr>
              <a:t> RL, et al. Condom use and the risk of genital human </a:t>
            </a:r>
            <a:r>
              <a:rPr lang="en-US" dirty="0" err="1" smtClean="0">
                <a:latin typeface="Arial" pitchFamily="34" charset="0"/>
                <a:ea typeface="ＭＳ Ｐゴシック" pitchFamily="34" charset="-128"/>
              </a:rPr>
              <a:t>papillomavirus</a:t>
            </a:r>
            <a:r>
              <a:rPr lang="en-US" dirty="0" smtClean="0">
                <a:latin typeface="Arial" pitchFamily="34" charset="0"/>
                <a:ea typeface="ＭＳ Ｐゴシック" pitchFamily="34" charset="-128"/>
              </a:rPr>
              <a:t> infection in young women. </a:t>
            </a:r>
            <a:r>
              <a:rPr lang="en-US" i="1" dirty="0" smtClean="0">
                <a:latin typeface="Arial" pitchFamily="34" charset="0"/>
                <a:ea typeface="ＭＳ Ｐゴシック" pitchFamily="34" charset="-128"/>
              </a:rPr>
              <a:t>N </a:t>
            </a:r>
            <a:r>
              <a:rPr lang="en-US" i="1" dirty="0" err="1" smtClean="0">
                <a:latin typeface="Arial" pitchFamily="34" charset="0"/>
                <a:ea typeface="ＭＳ Ｐゴシック" pitchFamily="34" charset="-128"/>
              </a:rPr>
              <a:t>Engl</a:t>
            </a:r>
            <a:r>
              <a:rPr lang="en-US" i="1" dirty="0" smtClean="0">
                <a:latin typeface="Arial" pitchFamily="34" charset="0"/>
                <a:ea typeface="ＭＳ Ｐゴシック" pitchFamily="34" charset="-128"/>
              </a:rPr>
              <a:t> J Med</a:t>
            </a:r>
            <a:r>
              <a:rPr lang="en-US" dirty="0" smtClean="0">
                <a:latin typeface="Arial" pitchFamily="34" charset="0"/>
                <a:ea typeface="ＭＳ Ｐゴシック" pitchFamily="34" charset="-128"/>
              </a:rPr>
              <a:t>. 2006;354(25):2645–54.  </a:t>
            </a:r>
          </a:p>
          <a:p>
            <a:pPr eaLnBrk="1" hangingPunct="1">
              <a:lnSpc>
                <a:spcPct val="90000"/>
              </a:lnSpc>
            </a:pPr>
            <a:endParaRPr lang="en-US" dirty="0" smtClean="0">
              <a:latin typeface="Arial" pitchFamily="34" charset="0"/>
              <a:ea typeface="ＭＳ Ｐゴシック" pitchFamily="34" charset="-128"/>
            </a:endParaRPr>
          </a:p>
          <a:p>
            <a:pPr eaLnBrk="1" hangingPunct="1">
              <a:lnSpc>
                <a:spcPct val="90000"/>
              </a:lnSpc>
            </a:pPr>
            <a:r>
              <a:rPr lang="en-US" dirty="0" smtClean="0">
                <a:latin typeface="Arial" pitchFamily="34" charset="0"/>
                <a:ea typeface="ＭＳ Ｐゴシック" pitchFamily="34" charset="-128"/>
              </a:rPr>
              <a:t>Latex condoms, when used consistently and correctly, reduce the risk of transmission of gonorrhea, </a:t>
            </a:r>
            <a:r>
              <a:rPr lang="en-US" dirty="0" err="1" smtClean="0">
                <a:latin typeface="Arial" pitchFamily="34" charset="0"/>
                <a:ea typeface="ＭＳ Ｐゴシック" pitchFamily="34" charset="-128"/>
              </a:rPr>
              <a:t>chlamydia</a:t>
            </a:r>
            <a:r>
              <a:rPr lang="en-US" dirty="0" smtClean="0">
                <a:latin typeface="Arial" pitchFamily="34" charset="0"/>
                <a:ea typeface="ＭＳ Ｐゴシック" pitchFamily="34" charset="-128"/>
              </a:rPr>
              <a:t>, and </a:t>
            </a:r>
            <a:r>
              <a:rPr lang="en-US" dirty="0" err="1" smtClean="0">
                <a:latin typeface="Arial" pitchFamily="34" charset="0"/>
                <a:ea typeface="ＭＳ Ｐゴシック" pitchFamily="34" charset="-128"/>
              </a:rPr>
              <a:t>trichomoniasis</a:t>
            </a:r>
            <a:r>
              <a:rPr lang="en-US" dirty="0" smtClean="0">
                <a:latin typeface="Arial" pitchFamily="34" charset="0"/>
                <a:ea typeface="ＭＳ Ｐゴシック" pitchFamily="34" charset="-128"/>
              </a:rPr>
              <a:t>. Laboratory studies have demonstrated that latex condoms provide an essentially impermeable barrier to particles the size of STD pathogens. </a:t>
            </a:r>
          </a:p>
          <a:p>
            <a:pPr eaLnBrk="1" hangingPunct="1">
              <a:lnSpc>
                <a:spcPct val="90000"/>
              </a:lnSpc>
            </a:pPr>
            <a:r>
              <a:rPr lang="en-US" dirty="0" smtClean="0">
                <a:latin typeface="Arial" pitchFamily="34" charset="0"/>
                <a:ea typeface="ＭＳ Ｐゴシック" pitchFamily="34" charset="-128"/>
              </a:rPr>
              <a:t>Epidemiologic studies that compare infection rates among condom users and nonusers provide evidence that latex condoms can protect against the transmission of STDs such as </a:t>
            </a:r>
            <a:r>
              <a:rPr lang="en-US" dirty="0" err="1" smtClean="0">
                <a:latin typeface="Arial" pitchFamily="34" charset="0"/>
                <a:ea typeface="ＭＳ Ｐゴシック" pitchFamily="34" charset="-128"/>
              </a:rPr>
              <a:t>chlamydia</a:t>
            </a:r>
            <a:r>
              <a:rPr lang="en-US" dirty="0" smtClean="0">
                <a:latin typeface="Arial" pitchFamily="34" charset="0"/>
                <a:ea typeface="ＭＳ Ｐゴシック" pitchFamily="34" charset="-128"/>
              </a:rPr>
              <a:t>, gonorrhea, and </a:t>
            </a:r>
            <a:r>
              <a:rPr lang="en-US" dirty="0" err="1" smtClean="0">
                <a:latin typeface="Arial" pitchFamily="34" charset="0"/>
                <a:ea typeface="ＭＳ Ｐゴシック" pitchFamily="34" charset="-128"/>
              </a:rPr>
              <a:t>trichomoniasis</a:t>
            </a:r>
            <a:endParaRPr lang="en-US" dirty="0" smtClean="0">
              <a:latin typeface="Arial" pitchFamily="34" charset="0"/>
              <a:ea typeface="ＭＳ Ｐゴシック" pitchFamily="34" charset="-128"/>
            </a:endParaRPr>
          </a:p>
          <a:p>
            <a:pPr eaLnBrk="1" hangingPunct="1">
              <a:lnSpc>
                <a:spcPct val="90000"/>
              </a:lnSpc>
            </a:pPr>
            <a:endParaRPr lang="en-US" dirty="0" smtClean="0">
              <a:latin typeface="Arial" pitchFamily="34" charset="0"/>
              <a:ea typeface="ＭＳ Ｐゴシック" pitchFamily="34" charset="-128"/>
            </a:endParaRPr>
          </a:p>
          <a:p>
            <a:pPr>
              <a:lnSpc>
                <a:spcPct val="90000"/>
              </a:lnSpc>
            </a:pPr>
            <a:r>
              <a:rPr lang="en-US" dirty="0" smtClean="0">
                <a:latin typeface="Arial" pitchFamily="34" charset="0"/>
                <a:ea typeface="ＭＳ Ｐゴシック" pitchFamily="34" charset="-128"/>
              </a:rPr>
              <a:t>Genital ulcer diseases can occur in areas that are covered or protected by a latex condom, as well as in areas that are not covered. Consistent and correct use of latex condoms reduces the risk of genital herpes, syphilis, and </a:t>
            </a:r>
            <a:r>
              <a:rPr lang="en-US" dirty="0" err="1" smtClean="0">
                <a:latin typeface="Arial" pitchFamily="34" charset="0"/>
                <a:ea typeface="ＭＳ Ｐゴシック" pitchFamily="34" charset="-128"/>
              </a:rPr>
              <a:t>chancroid</a:t>
            </a:r>
            <a:r>
              <a:rPr lang="en-US" dirty="0" smtClean="0">
                <a:latin typeface="Arial" pitchFamily="34" charset="0"/>
                <a:ea typeface="ＭＳ Ｐゴシック" pitchFamily="34" charset="-128"/>
              </a:rPr>
              <a:t> only when the infected area or site of potential exposure is protected. </a:t>
            </a:r>
          </a:p>
          <a:p>
            <a:pPr>
              <a:lnSpc>
                <a:spcPct val="90000"/>
              </a:lnSpc>
            </a:pPr>
            <a:endParaRPr lang="en-US" dirty="0" smtClean="0">
              <a:latin typeface="Arial" pitchFamily="34" charset="0"/>
              <a:ea typeface="ＭＳ Ｐゴシック" pitchFamily="34" charset="-128"/>
            </a:endParaRPr>
          </a:p>
          <a:p>
            <a:pPr>
              <a:lnSpc>
                <a:spcPct val="90000"/>
              </a:lnSpc>
            </a:pPr>
            <a:r>
              <a:rPr lang="en-US" dirty="0" smtClean="0">
                <a:latin typeface="Arial" pitchFamily="34" charset="0"/>
                <a:ea typeface="ＭＳ Ｐゴシック" pitchFamily="34" charset="-128"/>
              </a:rPr>
              <a:t>Epidemiologic studies that compare infection rates among condom users and nonusers provide evidence that latex condoms provide limited protection against syphilis and herpes simplex virus-2 transmission. No conclusive studies have specifically addressed the transmission of </a:t>
            </a:r>
            <a:r>
              <a:rPr lang="en-US" dirty="0" err="1" smtClean="0">
                <a:latin typeface="Arial" pitchFamily="34" charset="0"/>
                <a:ea typeface="ＭＳ Ｐゴシック" pitchFamily="34" charset="-128"/>
              </a:rPr>
              <a:t>chancroid</a:t>
            </a:r>
            <a:r>
              <a:rPr lang="en-US" dirty="0" smtClean="0">
                <a:latin typeface="Arial" pitchFamily="34" charset="0"/>
                <a:ea typeface="ＭＳ Ｐゴシック" pitchFamily="34" charset="-128"/>
              </a:rPr>
              <a:t> and condom use, although several studies have documented a reduced risk of genital ulcers associated with increased condom use in settings where </a:t>
            </a:r>
            <a:r>
              <a:rPr lang="en-US" dirty="0" err="1" smtClean="0">
                <a:latin typeface="Arial" pitchFamily="34" charset="0"/>
                <a:ea typeface="ＭＳ Ｐゴシック" pitchFamily="34" charset="-128"/>
              </a:rPr>
              <a:t>chancroid</a:t>
            </a:r>
            <a:r>
              <a:rPr lang="en-US" dirty="0" smtClean="0">
                <a:latin typeface="Arial" pitchFamily="34" charset="0"/>
                <a:ea typeface="ＭＳ Ｐゴシック" pitchFamily="34" charset="-128"/>
              </a:rPr>
              <a:t> is a leading cause of genital ulcers. </a:t>
            </a:r>
          </a:p>
          <a:p>
            <a:pPr>
              <a:lnSpc>
                <a:spcPct val="90000"/>
              </a:lnSpc>
            </a:pPr>
            <a:endParaRPr lang="en-US" dirty="0" smtClean="0">
              <a:latin typeface="Arial" pitchFamily="34" charset="0"/>
              <a:ea typeface="ＭＳ Ｐゴシック" pitchFamily="34" charset="-128"/>
            </a:endParaRPr>
          </a:p>
          <a:p>
            <a:pPr>
              <a:lnSpc>
                <a:spcPct val="90000"/>
              </a:lnSpc>
            </a:pPr>
            <a:r>
              <a:rPr lang="en-US" dirty="0" smtClean="0">
                <a:latin typeface="Arial" pitchFamily="34" charset="0"/>
                <a:ea typeface="ＭＳ Ｐゴシック" pitchFamily="34" charset="-128"/>
              </a:rPr>
              <a:t>Overall source: http://www.cdc.gov/condomeffectiveness/docs/Condoms_and_STDS.pdf</a:t>
            </a:r>
          </a:p>
          <a:p>
            <a:pPr>
              <a:lnSpc>
                <a:spcPct val="90000"/>
              </a:lnSpc>
            </a:pPr>
            <a:endParaRPr lang="en-US" dirty="0" smtClean="0">
              <a:latin typeface="Arial" pitchFamily="34" charset="0"/>
              <a:ea typeface="ＭＳ Ｐゴシック" pitchFamily="34" charset="-128"/>
            </a:endParaRPr>
          </a:p>
        </p:txBody>
      </p:sp>
      <p:sp>
        <p:nvSpPr>
          <p:cNvPr id="203780" name="Slide Number Placeholder 3"/>
          <p:cNvSpPr>
            <a:spLocks noGrp="1"/>
          </p:cNvSpPr>
          <p:nvPr>
            <p:ph type="sldNum" sz="quarter" idx="5"/>
          </p:nvPr>
        </p:nvSpPr>
        <p:spPr>
          <a:noFill/>
        </p:spPr>
        <p:txBody>
          <a:bodyPr/>
          <a:lstStyle/>
          <a:p>
            <a:fld id="{ABC10C16-2CC3-48D8-A1D0-6BF54430F85C}" type="slidenum">
              <a:rPr lang="en-US"/>
              <a:pPr/>
              <a:t>17</a:t>
            </a:fld>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a:ln/>
        </p:spPr>
      </p:sp>
      <p:sp>
        <p:nvSpPr>
          <p:cNvPr id="339971" name="Notes Placeholder 2"/>
          <p:cNvSpPr>
            <a:spLocks noGrp="1"/>
          </p:cNvSpPr>
          <p:nvPr>
            <p:ph type="body" idx="1"/>
          </p:nvPr>
        </p:nvSpPr>
        <p:spPr>
          <a:noFill/>
          <a:ln/>
        </p:spPr>
        <p:txBody>
          <a:bodyPr/>
          <a:lstStyle/>
          <a:p>
            <a:r>
              <a:rPr lang="en-US" sz="1200" kern="1200" dirty="0" smtClean="0">
                <a:solidFill>
                  <a:schemeClr val="tx1"/>
                </a:solidFill>
                <a:latin typeface="Arial" charset="0"/>
                <a:ea typeface="ＭＳ Ｐゴシック" charset="-128"/>
                <a:cs typeface="ＭＳ Ｐゴシック" charset="-128"/>
              </a:rPr>
              <a:t>Testing is based on types of sexual behavior engaged in, not sexual orientation or gender of partners. Since we did not disclose Justin’s sexual behaviors with the one male, one cannot specifically state that where we should test for GC and CT. </a:t>
            </a:r>
            <a:endParaRPr lang="en-US" sz="1200" kern="1200" dirty="0">
              <a:solidFill>
                <a:schemeClr val="tx1"/>
              </a:solidFill>
              <a:latin typeface="Arial" charset="0"/>
              <a:ea typeface="ＭＳ Ｐゴシック" charset="-128"/>
              <a:cs typeface="ＭＳ Ｐゴシック" charset="-128"/>
            </a:endParaRPr>
          </a:p>
        </p:txBody>
      </p:sp>
      <p:sp>
        <p:nvSpPr>
          <p:cNvPr id="339972" name="Slide Number Placeholder 3"/>
          <p:cNvSpPr>
            <a:spLocks noGrp="1"/>
          </p:cNvSpPr>
          <p:nvPr>
            <p:ph type="sldNum" sz="quarter" idx="5"/>
          </p:nvPr>
        </p:nvSpPr>
        <p:spPr>
          <a:noFill/>
        </p:spPr>
        <p:txBody>
          <a:bodyPr/>
          <a:lstStyle/>
          <a:p>
            <a:fld id="{E52BA59E-6747-49C1-8418-71F4C3151F87}" type="slidenum">
              <a:rPr lang="en-US"/>
              <a:pPr/>
              <a:t>172</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pPr>
              <a:lnSpc>
                <a:spcPct val="80000"/>
              </a:lnSpc>
            </a:pPr>
            <a:r>
              <a:rPr lang="en-US" sz="1100" dirty="0" smtClean="0">
                <a:latin typeface="Arial" pitchFamily="34" charset="0"/>
              </a:rPr>
              <a:t>The 2010 STD Treatment Guidelines for men who have sex with men (MSM) suggest:</a:t>
            </a:r>
          </a:p>
          <a:p>
            <a:pPr>
              <a:lnSpc>
                <a:spcPct val="80000"/>
              </a:lnSpc>
            </a:pPr>
            <a:endParaRPr lang="en-US" sz="1100" dirty="0" smtClean="0">
              <a:latin typeface="Arial" pitchFamily="34" charset="0"/>
            </a:endParaRPr>
          </a:p>
          <a:p>
            <a:r>
              <a:rPr lang="en-US" sz="1100" dirty="0" smtClean="0">
                <a:latin typeface="Arial" pitchFamily="34" charset="0"/>
              </a:rPr>
              <a:t>Routine laboratory screening for common STDs is indicated for all sexually active MSM. The following screening tests should be performed at least annually for sexually active MSM:</a:t>
            </a:r>
          </a:p>
          <a:p>
            <a:pPr>
              <a:buFontTx/>
              <a:buChar char="•"/>
            </a:pPr>
            <a:r>
              <a:rPr lang="en-US" sz="1100" dirty="0" smtClean="0">
                <a:latin typeface="Arial" pitchFamily="34" charset="0"/>
              </a:rPr>
              <a:t>a test for urethral infection with </a:t>
            </a:r>
            <a:r>
              <a:rPr lang="en-US" sz="1100" i="1" dirty="0" smtClean="0">
                <a:latin typeface="Arial" pitchFamily="34" charset="0"/>
              </a:rPr>
              <a:t>N. gonorrhoeae</a:t>
            </a:r>
            <a:r>
              <a:rPr lang="en-US" sz="1100" dirty="0" smtClean="0">
                <a:latin typeface="Arial" pitchFamily="34" charset="0"/>
              </a:rPr>
              <a:t> and </a:t>
            </a:r>
            <a:r>
              <a:rPr lang="en-US" sz="1100" i="1" dirty="0" smtClean="0">
                <a:latin typeface="Arial" pitchFamily="34" charset="0"/>
              </a:rPr>
              <a:t>C. trachomatis</a:t>
            </a:r>
            <a:r>
              <a:rPr lang="en-US" sz="1100" dirty="0" smtClean="0">
                <a:latin typeface="Arial" pitchFamily="34" charset="0"/>
              </a:rPr>
              <a:t> in men who have had insertive intercourse</a:t>
            </a:r>
            <a:r>
              <a:rPr lang="en-US" sz="1100" dirty="0" smtClean="0">
                <a:latin typeface="Arial" pitchFamily="34" charset="0"/>
                <a:hlinkClick r:id="rId3"/>
              </a:rPr>
              <a:t>†</a:t>
            </a:r>
            <a:r>
              <a:rPr lang="en-US" sz="1100" dirty="0" smtClean="0">
                <a:latin typeface="Arial" pitchFamily="34" charset="0"/>
              </a:rPr>
              <a:t> during the preceding year; testing of the urine using nucleic acid amplification testing (NAAT) is the preferred approach;</a:t>
            </a:r>
          </a:p>
          <a:p>
            <a:pPr>
              <a:buFontTx/>
              <a:buChar char="•"/>
            </a:pPr>
            <a:r>
              <a:rPr lang="en-US" sz="1100" dirty="0" smtClean="0">
                <a:latin typeface="Arial" pitchFamily="34" charset="0"/>
              </a:rPr>
              <a:t>a test for rectal infection</a:t>
            </a:r>
            <a:r>
              <a:rPr lang="en-US" sz="1100" dirty="0" smtClean="0">
                <a:latin typeface="Arial" pitchFamily="34" charset="0"/>
                <a:hlinkClick r:id="rId3"/>
              </a:rPr>
              <a:t>§</a:t>
            </a:r>
            <a:r>
              <a:rPr lang="en-US" sz="1100" dirty="0" smtClean="0">
                <a:latin typeface="Arial" pitchFamily="34" charset="0"/>
              </a:rPr>
              <a:t> with </a:t>
            </a:r>
            <a:r>
              <a:rPr lang="en-US" sz="1100" i="1" dirty="0" smtClean="0">
                <a:latin typeface="Arial" pitchFamily="34" charset="0"/>
              </a:rPr>
              <a:t>N. gonorrhoeae</a:t>
            </a:r>
            <a:r>
              <a:rPr lang="en-US" sz="1100" dirty="0" smtClean="0">
                <a:latin typeface="Arial" pitchFamily="34" charset="0"/>
              </a:rPr>
              <a:t> and </a:t>
            </a:r>
            <a:r>
              <a:rPr lang="en-US" sz="1100" i="1" dirty="0" smtClean="0">
                <a:latin typeface="Arial" pitchFamily="34" charset="0"/>
              </a:rPr>
              <a:t>C. trachomatis</a:t>
            </a:r>
            <a:r>
              <a:rPr lang="en-US" sz="1100" dirty="0" smtClean="0">
                <a:latin typeface="Arial" pitchFamily="34" charset="0"/>
              </a:rPr>
              <a:t> in men who have had receptive anal intercourse* during the preceding year (NAAT of a rectal swab is the preferred approach); and</a:t>
            </a:r>
          </a:p>
          <a:p>
            <a:pPr>
              <a:buFontTx/>
              <a:buChar char="•"/>
            </a:pPr>
            <a:r>
              <a:rPr lang="en-US" sz="1100" dirty="0" smtClean="0">
                <a:latin typeface="Arial" pitchFamily="34" charset="0"/>
              </a:rPr>
              <a:t>a test for pharyngeal infection</a:t>
            </a:r>
            <a:r>
              <a:rPr lang="en-US" sz="1100" dirty="0" smtClean="0">
                <a:latin typeface="Arial" pitchFamily="34" charset="0"/>
                <a:hlinkClick r:id="rId3"/>
              </a:rPr>
              <a:t>§</a:t>
            </a:r>
            <a:r>
              <a:rPr lang="en-US" sz="1100" dirty="0" smtClean="0">
                <a:latin typeface="Arial" pitchFamily="34" charset="0"/>
              </a:rPr>
              <a:t> with </a:t>
            </a:r>
            <a:r>
              <a:rPr lang="en-US" sz="1100" i="1" dirty="0" smtClean="0">
                <a:latin typeface="Arial" pitchFamily="34" charset="0"/>
              </a:rPr>
              <a:t>N. gonorrhoeae</a:t>
            </a:r>
            <a:r>
              <a:rPr lang="en-US" sz="1100" dirty="0" smtClean="0">
                <a:latin typeface="Arial" pitchFamily="34" charset="0"/>
              </a:rPr>
              <a:t> in men who have had receptive oral intercourse</a:t>
            </a:r>
            <a:r>
              <a:rPr lang="en-US" sz="1100" dirty="0" smtClean="0">
                <a:latin typeface="Arial" pitchFamily="34" charset="0"/>
                <a:hlinkClick r:id="rId3"/>
              </a:rPr>
              <a:t>†</a:t>
            </a:r>
            <a:r>
              <a:rPr lang="en-US" sz="1100" dirty="0" smtClean="0">
                <a:latin typeface="Arial" pitchFamily="34" charset="0"/>
              </a:rPr>
              <a:t> during the preceding year (NAAT is the preferred approach). Testing for </a:t>
            </a:r>
            <a:r>
              <a:rPr lang="en-US" sz="1100" i="1" dirty="0" smtClean="0">
                <a:latin typeface="Arial" pitchFamily="34" charset="0"/>
              </a:rPr>
              <a:t>C. trachomatis</a:t>
            </a:r>
            <a:r>
              <a:rPr lang="en-US" sz="1100" dirty="0" smtClean="0">
                <a:latin typeface="Arial" pitchFamily="34" charset="0"/>
              </a:rPr>
              <a:t> pharyngeal infection is not recommended.</a:t>
            </a:r>
          </a:p>
          <a:p>
            <a:pPr>
              <a:lnSpc>
                <a:spcPct val="80000"/>
              </a:lnSpc>
            </a:pPr>
            <a:endParaRPr lang="en-US" sz="1100" dirty="0" smtClean="0">
              <a:latin typeface="Arial" pitchFamily="34" charset="0"/>
            </a:endParaRPr>
          </a:p>
          <a:p>
            <a:pPr>
              <a:lnSpc>
                <a:spcPct val="80000"/>
              </a:lnSpc>
            </a:pPr>
            <a:r>
              <a:rPr lang="en-US" sz="1100" dirty="0" smtClean="0">
                <a:latin typeface="Arial" pitchFamily="34" charset="0"/>
              </a:rPr>
              <a:t>As a side note, for women, the preferred specimen for GC or CT in the reproductive tract is vaginal swab. Cervical swabs can be used but are not necessary, and therefore a full pelvic exam is not required for these screenings.  </a:t>
            </a:r>
          </a:p>
          <a:p>
            <a:pPr>
              <a:lnSpc>
                <a:spcPct val="80000"/>
              </a:lnSpc>
            </a:pPr>
            <a:endParaRPr lang="en-US" sz="1100" dirty="0" smtClean="0">
              <a:latin typeface="Arial" pitchFamily="34" charset="0"/>
            </a:endParaRPr>
          </a:p>
          <a:p>
            <a:pPr>
              <a:lnSpc>
                <a:spcPct val="80000"/>
              </a:lnSpc>
            </a:pPr>
            <a:r>
              <a:rPr lang="en-US" sz="1100" dirty="0" smtClean="0">
                <a:latin typeface="Arial" pitchFamily="34" charset="0"/>
              </a:rPr>
              <a:t>Source:</a:t>
            </a:r>
          </a:p>
          <a:p>
            <a:pPr>
              <a:lnSpc>
                <a:spcPct val="80000"/>
              </a:lnSpc>
            </a:pPr>
            <a:r>
              <a:rPr lang="en-US" sz="1100" dirty="0" smtClean="0">
                <a:latin typeface="Arial" pitchFamily="34" charset="0"/>
              </a:rPr>
              <a:t>Centers for Disease Control and Prevention. STD Treatment Guidelines 2010. Special Populations: Men Who Have Sex with men. Available at http://www.cdc.gov/std/treatment/2010/specialpops.htm#msm</a:t>
            </a:r>
          </a:p>
          <a:p>
            <a:pPr>
              <a:lnSpc>
                <a:spcPct val="80000"/>
              </a:lnSpc>
            </a:pPr>
            <a:r>
              <a:rPr lang="en-US" sz="1100" dirty="0" smtClean="0">
                <a:latin typeface="Arial" pitchFamily="34" charset="0"/>
              </a:rPr>
              <a:t> </a:t>
            </a:r>
          </a:p>
        </p:txBody>
      </p:sp>
      <p:sp>
        <p:nvSpPr>
          <p:cNvPr id="208900" name="Slide Number Placeholder 3"/>
          <p:cNvSpPr>
            <a:spLocks noGrp="1"/>
          </p:cNvSpPr>
          <p:nvPr>
            <p:ph type="sldNum" sz="quarter" idx="5"/>
          </p:nvPr>
        </p:nvSpPr>
        <p:spPr>
          <a:noFill/>
        </p:spPr>
        <p:txBody>
          <a:bodyPr/>
          <a:lstStyle/>
          <a:p>
            <a:fld id="{E1883395-6A9F-432B-9B0D-EDA5D3D996CD}" type="slidenum">
              <a:rPr lang="en-US" smtClean="0"/>
              <a:pPr/>
              <a:t>173</a:t>
            </a:fld>
            <a:endParaRPr lang="en-US" dirty="0"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4A9D0A79-3421-409F-8001-30D46C6B475D}" type="slidenum">
              <a:rPr lang="en-US" smtClean="0"/>
              <a:pPr/>
              <a:t>174</a:t>
            </a:fld>
            <a:endParaRPr lang="en-US" dirty="0"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r>
              <a:rPr lang="en-US" dirty="0" smtClean="0">
                <a:latin typeface="Arial" pitchFamily="34" charset="0"/>
              </a:rPr>
              <a:t>Urethral, rectal tests are indicated for those who have had insertive or receptive anal intercourse during the preceding year.</a:t>
            </a:r>
          </a:p>
          <a:p>
            <a:pPr eaLnBrk="1" hangingPunct="1"/>
            <a:r>
              <a:rPr lang="en-US" dirty="0" smtClean="0">
                <a:latin typeface="Arial" pitchFamily="34" charset="0"/>
              </a:rPr>
              <a:t>Pharyngeal test is indicated for those who have acknowledged receptive oral intercourse during the preceding year.</a:t>
            </a:r>
          </a:p>
          <a:p>
            <a:pPr eaLnBrk="1" hangingPunct="1"/>
            <a:endParaRPr lang="en-US" dirty="0" smtClean="0">
              <a:latin typeface="Arial" pitchFamily="34" charset="0"/>
            </a:endParaRPr>
          </a:p>
          <a:p>
            <a:pPr eaLnBrk="1" hangingPunct="1"/>
            <a:r>
              <a:rPr lang="en-US" dirty="0" smtClean="0">
                <a:latin typeface="Arial" pitchFamily="34" charset="0"/>
              </a:rPr>
              <a:t>More frequent STD screening (3–6 month intervals) is indicated for MSM who have multiple or anonymous partners, have sex in conjunction with illicit drug use, use methamphetamine, or whose sex partners participate in those activities.</a:t>
            </a:r>
          </a:p>
          <a:p>
            <a:pPr eaLnBrk="1" hangingPunct="1"/>
            <a:endParaRPr lang="en-US" dirty="0" smtClean="0">
              <a:latin typeface="Arial" pitchFamily="34" charset="0"/>
            </a:endParaRPr>
          </a:p>
          <a:p>
            <a:pPr eaLnBrk="1" hangingPunct="1"/>
            <a:r>
              <a:rPr lang="en-US" dirty="0" smtClean="0">
                <a:latin typeface="Arial" pitchFamily="34" charset="0"/>
              </a:rPr>
              <a:t>Source: Centers for Disease Control. </a:t>
            </a:r>
            <a:r>
              <a:rPr lang="en-US" i="1" dirty="0" smtClean="0">
                <a:latin typeface="Arial" pitchFamily="34" charset="0"/>
              </a:rPr>
              <a:t>Sexually Transmitted Diseases Treatment Guidelines</a:t>
            </a:r>
            <a:r>
              <a:rPr lang="en-US" dirty="0" smtClean="0">
                <a:latin typeface="Arial" pitchFamily="34" charset="0"/>
              </a:rPr>
              <a:t>, </a:t>
            </a:r>
            <a:r>
              <a:rPr lang="en-US" i="1" dirty="0" smtClean="0">
                <a:latin typeface="Arial" pitchFamily="34" charset="0"/>
              </a:rPr>
              <a:t>2010</a:t>
            </a:r>
            <a:r>
              <a:rPr lang="en-US" dirty="0" smtClean="0">
                <a:latin typeface="Arial" pitchFamily="34" charset="0"/>
              </a:rPr>
              <a:t>. Accessed at: http://www.cdc.gov/std/treatment/2010/specialpops.htm#msm</a:t>
            </a: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340996" name="Slide Number Placeholder 3"/>
          <p:cNvSpPr>
            <a:spLocks noGrp="1"/>
          </p:cNvSpPr>
          <p:nvPr>
            <p:ph type="sldNum" sz="quarter" idx="5"/>
          </p:nvPr>
        </p:nvSpPr>
        <p:spPr>
          <a:noFill/>
        </p:spPr>
        <p:txBody>
          <a:bodyPr/>
          <a:lstStyle/>
          <a:p>
            <a:fld id="{582E41DC-2150-44F8-8C16-5BD5B49E437D}" type="slidenum">
              <a:rPr lang="en-US"/>
              <a:pPr/>
              <a:t>175</a:t>
            </a:fld>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342020" name="Slide Number Placeholder 3"/>
          <p:cNvSpPr>
            <a:spLocks noGrp="1"/>
          </p:cNvSpPr>
          <p:nvPr>
            <p:ph type="sldNum" sz="quarter" idx="5"/>
          </p:nvPr>
        </p:nvSpPr>
        <p:spPr>
          <a:noFill/>
        </p:spPr>
        <p:txBody>
          <a:bodyPr/>
          <a:lstStyle/>
          <a:p>
            <a:fld id="{740AAC7D-0DEF-43F9-BC28-975FA1B6FEFE}" type="slidenum">
              <a:rPr lang="en-US"/>
              <a:pPr/>
              <a:t>176</a:t>
            </a:fld>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343044" name="Slide Number Placeholder 3"/>
          <p:cNvSpPr>
            <a:spLocks noGrp="1"/>
          </p:cNvSpPr>
          <p:nvPr>
            <p:ph type="sldNum" sz="quarter" idx="5"/>
          </p:nvPr>
        </p:nvSpPr>
        <p:spPr>
          <a:noFill/>
        </p:spPr>
        <p:txBody>
          <a:bodyPr/>
          <a:lstStyle/>
          <a:p>
            <a:fld id="{D0078280-5F3A-4482-ABCD-8F53654739E5}" type="slidenum">
              <a:rPr lang="en-US"/>
              <a:pPr/>
              <a:t>177</a:t>
            </a:fld>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p:txBody>
      </p:sp>
      <p:sp>
        <p:nvSpPr>
          <p:cNvPr id="344068" name="Slide Number Placeholder 3"/>
          <p:cNvSpPr>
            <a:spLocks noGrp="1"/>
          </p:cNvSpPr>
          <p:nvPr>
            <p:ph type="sldNum" sz="quarter" idx="5"/>
          </p:nvPr>
        </p:nvSpPr>
        <p:spPr>
          <a:noFill/>
        </p:spPr>
        <p:txBody>
          <a:bodyPr/>
          <a:lstStyle/>
          <a:p>
            <a:fld id="{14EECE21-B118-43AA-9FFA-576F9FB665AF}" type="slidenum">
              <a:rPr lang="en-US"/>
              <a:pPr/>
              <a:t>178</a:t>
            </a:fld>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External Genital Warts: </a:t>
            </a:r>
            <a:r>
              <a:rPr lang="en-US" smtClean="0">
                <a:solidFill>
                  <a:schemeClr val="bg1"/>
                </a:solidFill>
                <a:latin typeface="Arial" pitchFamily="34" charset="0"/>
                <a:ea typeface="ＭＳ Ｐゴシック" pitchFamily="34" charset="-128"/>
              </a:rPr>
              <a:t>Flat, papular, pedunculated growths</a:t>
            </a:r>
          </a:p>
          <a:p>
            <a:r>
              <a:rPr lang="en-US" smtClean="0">
                <a:latin typeface="Arial" pitchFamily="34" charset="0"/>
                <a:ea typeface="ＭＳ Ｐゴシック" pitchFamily="34" charset="-128"/>
              </a:rPr>
              <a:t>Molluscum Contagiosum: </a:t>
            </a:r>
            <a:r>
              <a:rPr lang="en-US" smtClean="0">
                <a:solidFill>
                  <a:schemeClr val="bg1"/>
                </a:solidFill>
                <a:latin typeface="Arial" pitchFamily="34" charset="0"/>
                <a:ea typeface="ＭＳ Ｐゴシック" pitchFamily="34" charset="-128"/>
              </a:rPr>
              <a:t>Discrete, pearly, firm papules, centrally umbilicated with erythematous base</a:t>
            </a:r>
          </a:p>
          <a:p>
            <a:r>
              <a:rPr lang="en-US" smtClean="0">
                <a:solidFill>
                  <a:schemeClr val="bg1"/>
                </a:solidFill>
                <a:latin typeface="Arial" pitchFamily="34" charset="0"/>
                <a:ea typeface="ＭＳ Ｐゴシック" pitchFamily="34" charset="-128"/>
              </a:rPr>
              <a:t>Possible dermatologic conditions include:</a:t>
            </a:r>
          </a:p>
          <a:p>
            <a:pPr>
              <a:buFontTx/>
              <a:buChar char="•"/>
            </a:pPr>
            <a:r>
              <a:rPr lang="en-US" smtClean="0">
                <a:solidFill>
                  <a:schemeClr val="bg1"/>
                </a:solidFill>
                <a:latin typeface="Arial" pitchFamily="34" charset="0"/>
                <a:ea typeface="ＭＳ Ｐゴシック" pitchFamily="34" charset="-128"/>
              </a:rPr>
              <a:t>Folliculitis</a:t>
            </a:r>
          </a:p>
          <a:p>
            <a:pPr>
              <a:buFontTx/>
              <a:buChar char="•"/>
            </a:pPr>
            <a:r>
              <a:rPr lang="en-US" smtClean="0">
                <a:solidFill>
                  <a:schemeClr val="bg1"/>
                </a:solidFill>
                <a:latin typeface="Arial" pitchFamily="34" charset="0"/>
                <a:ea typeface="ＭＳ Ｐゴシック" pitchFamily="34" charset="-128"/>
              </a:rPr>
              <a:t>Nevi</a:t>
            </a:r>
          </a:p>
          <a:p>
            <a:pPr>
              <a:buFontTx/>
              <a:buChar char="•"/>
            </a:pPr>
            <a:r>
              <a:rPr lang="en-US" smtClean="0">
                <a:solidFill>
                  <a:schemeClr val="bg1"/>
                </a:solidFill>
                <a:latin typeface="Arial" pitchFamily="34" charset="0"/>
                <a:ea typeface="ＭＳ Ｐゴシック" pitchFamily="34" charset="-128"/>
              </a:rPr>
              <a:t>Skin tags</a:t>
            </a:r>
          </a:p>
          <a:p>
            <a:pPr>
              <a:buFontTx/>
              <a:buChar char="•"/>
            </a:pPr>
            <a:r>
              <a:rPr lang="en-US" smtClean="0">
                <a:solidFill>
                  <a:schemeClr val="bg1"/>
                </a:solidFill>
                <a:latin typeface="Arial" pitchFamily="34" charset="0"/>
                <a:ea typeface="ＭＳ Ｐゴシック" pitchFamily="34" charset="-128"/>
              </a:rPr>
              <a:t>Vestibular papullae</a:t>
            </a:r>
          </a:p>
          <a:p>
            <a:pPr>
              <a:buFontTx/>
              <a:buChar char="•"/>
            </a:pPr>
            <a:r>
              <a:rPr lang="en-US" smtClean="0">
                <a:solidFill>
                  <a:schemeClr val="bg1"/>
                </a:solidFill>
                <a:latin typeface="Arial" pitchFamily="34" charset="0"/>
                <a:ea typeface="ＭＳ Ｐゴシック" pitchFamily="34" charset="-128"/>
              </a:rPr>
              <a:t>Polyp</a:t>
            </a:r>
            <a:endParaRPr lang="en-US" smtClean="0">
              <a:latin typeface="Arial" pitchFamily="34" charset="0"/>
              <a:ea typeface="ＭＳ Ｐゴシック" pitchFamily="34" charset="-128"/>
            </a:endParaRPr>
          </a:p>
        </p:txBody>
      </p:sp>
      <p:sp>
        <p:nvSpPr>
          <p:cNvPr id="345092" name="Slide Number Placeholder 3"/>
          <p:cNvSpPr>
            <a:spLocks noGrp="1"/>
          </p:cNvSpPr>
          <p:nvPr>
            <p:ph type="sldNum" sz="quarter" idx="5"/>
          </p:nvPr>
        </p:nvSpPr>
        <p:spPr>
          <a:noFill/>
        </p:spPr>
        <p:txBody>
          <a:bodyPr/>
          <a:lstStyle/>
          <a:p>
            <a:fld id="{2CC69A78-F4F7-4679-A4CD-0AAB03FE3CC6}" type="slidenum">
              <a:rPr lang="en-US"/>
              <a:pPr/>
              <a:t>179</a:t>
            </a:fld>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FD5E347F-2EBC-48BC-BAE1-F72204EA3064}" type="slidenum">
              <a:rPr lang="en-US"/>
              <a:pPr/>
              <a:t>180</a:t>
            </a:fld>
            <a:endParaRPr lang="en-US"/>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pPr marL="223838" indent="-223838" eaLnBrk="1" hangingPunct="1">
              <a:buFontTx/>
              <a:buChar char="•"/>
            </a:pPr>
            <a:r>
              <a:rPr lang="en-US" dirty="0" smtClean="0">
                <a:latin typeface="Arial" pitchFamily="34" charset="0"/>
                <a:ea typeface="ＭＳ Ｐゴシック" pitchFamily="34" charset="-128"/>
              </a:rPr>
              <a:t>Sources: </a:t>
            </a:r>
          </a:p>
          <a:p>
            <a:pPr marL="671513" lvl="1" indent="-223838" eaLnBrk="1" hangingPunct="1">
              <a:buFontTx/>
              <a:buChar char="•"/>
            </a:pPr>
            <a:r>
              <a:rPr lang="en-US" dirty="0" smtClean="0">
                <a:latin typeface="Arial" pitchFamily="34" charset="0"/>
                <a:ea typeface="ＭＳ Ｐゴシック" pitchFamily="34" charset="-128"/>
              </a:rPr>
              <a:t>Ho GYF, </a:t>
            </a:r>
            <a:r>
              <a:rPr lang="en-US" dirty="0" err="1" smtClean="0">
                <a:latin typeface="Arial" pitchFamily="34" charset="0"/>
                <a:ea typeface="ＭＳ Ｐゴシック" pitchFamily="34" charset="-128"/>
              </a:rPr>
              <a:t>Bierman</a:t>
            </a:r>
            <a:r>
              <a:rPr lang="en-US" dirty="0" smtClean="0">
                <a:latin typeface="Arial" pitchFamily="34" charset="0"/>
                <a:ea typeface="ＭＳ Ｐゴシック" pitchFamily="34" charset="-128"/>
              </a:rPr>
              <a:t> R, Beardsley L, Chang CJ, Burk RD. Natural history of </a:t>
            </a:r>
            <a:r>
              <a:rPr lang="en-US" dirty="0" err="1" smtClean="0">
                <a:latin typeface="Arial" pitchFamily="34" charset="0"/>
                <a:ea typeface="ＭＳ Ｐゴシック" pitchFamily="34" charset="-128"/>
              </a:rPr>
              <a:t>cervicovaginal</a:t>
            </a:r>
            <a:r>
              <a:rPr lang="en-US" dirty="0" smtClean="0">
                <a:latin typeface="Arial" pitchFamily="34" charset="0"/>
                <a:ea typeface="ＭＳ Ｐゴシック" pitchFamily="34" charset="-128"/>
              </a:rPr>
              <a:t> </a:t>
            </a:r>
            <a:r>
              <a:rPr lang="en-US" dirty="0" err="1" smtClean="0">
                <a:latin typeface="Arial" pitchFamily="34" charset="0"/>
                <a:ea typeface="ＭＳ Ｐゴシック" pitchFamily="34" charset="-128"/>
              </a:rPr>
              <a:t>papilloma</a:t>
            </a:r>
            <a:r>
              <a:rPr lang="en-US" dirty="0" smtClean="0">
                <a:latin typeface="Arial" pitchFamily="34" charset="0"/>
                <a:ea typeface="ＭＳ Ｐゴシック" pitchFamily="34" charset="-128"/>
              </a:rPr>
              <a:t> virus infection in young women. </a:t>
            </a:r>
            <a:r>
              <a:rPr lang="en-US" i="1" dirty="0" smtClean="0">
                <a:latin typeface="Arial" pitchFamily="34" charset="0"/>
                <a:ea typeface="ＭＳ Ｐゴシック" pitchFamily="34" charset="-128"/>
              </a:rPr>
              <a:t>New England Journal of Medicine</a:t>
            </a:r>
            <a:r>
              <a:rPr lang="en-US" dirty="0" smtClean="0">
                <a:latin typeface="Arial" pitchFamily="34" charset="0"/>
                <a:ea typeface="ＭＳ Ｐゴシック" pitchFamily="34" charset="-128"/>
              </a:rPr>
              <a:t> 1998;338:423–8. </a:t>
            </a:r>
          </a:p>
          <a:p>
            <a:pPr marL="671513" lvl="1" indent="-223838" eaLnBrk="1" hangingPunct="1">
              <a:buFontTx/>
              <a:buChar char="•"/>
            </a:pPr>
            <a:r>
              <a:rPr lang="en-US" dirty="0" err="1" smtClean="0">
                <a:latin typeface="Arial" pitchFamily="34" charset="0"/>
                <a:ea typeface="ＭＳ Ｐゴシック" pitchFamily="34" charset="-128"/>
              </a:rPr>
              <a:t>Koutsky</a:t>
            </a:r>
            <a:r>
              <a:rPr lang="en-US" dirty="0" smtClean="0">
                <a:latin typeface="Arial" pitchFamily="34" charset="0"/>
                <a:ea typeface="ＭＳ Ｐゴシック" pitchFamily="34" charset="-128"/>
              </a:rPr>
              <a:t> LA, </a:t>
            </a:r>
            <a:r>
              <a:rPr lang="en-US" dirty="0" err="1" smtClean="0">
                <a:latin typeface="Arial" pitchFamily="34" charset="0"/>
                <a:ea typeface="ＭＳ Ｐゴシック" pitchFamily="34" charset="-128"/>
              </a:rPr>
              <a:t>Kiviat</a:t>
            </a:r>
            <a:r>
              <a:rPr lang="en-US" dirty="0" smtClean="0">
                <a:latin typeface="Arial" pitchFamily="34" charset="0"/>
                <a:ea typeface="ＭＳ Ｐゴシック" pitchFamily="34" charset="-128"/>
              </a:rPr>
              <a:t> NB. Genital human </a:t>
            </a:r>
            <a:r>
              <a:rPr lang="en-US" dirty="0" err="1" smtClean="0">
                <a:latin typeface="Arial" pitchFamily="34" charset="0"/>
                <a:ea typeface="ＭＳ Ｐゴシック" pitchFamily="34" charset="-128"/>
              </a:rPr>
              <a:t>papillomavirus</a:t>
            </a:r>
            <a:r>
              <a:rPr lang="en-US" dirty="0" smtClean="0">
                <a:latin typeface="Arial" pitchFamily="34" charset="0"/>
                <a:ea typeface="ＭＳ Ｐゴシック" pitchFamily="34" charset="-128"/>
              </a:rPr>
              <a:t>. In: K. Holmes, P. </a:t>
            </a:r>
            <a:r>
              <a:rPr lang="en-US" dirty="0" err="1" smtClean="0">
                <a:latin typeface="Arial" pitchFamily="34" charset="0"/>
                <a:ea typeface="ＭＳ Ｐゴシック" pitchFamily="34" charset="-128"/>
              </a:rPr>
              <a:t>Sparling</a:t>
            </a:r>
            <a:r>
              <a:rPr lang="en-US" dirty="0" smtClean="0">
                <a:latin typeface="Arial" pitchFamily="34" charset="0"/>
                <a:ea typeface="ＭＳ Ｐゴシック" pitchFamily="34" charset="-128"/>
              </a:rPr>
              <a:t>, P. </a:t>
            </a:r>
            <a:r>
              <a:rPr lang="en-US" dirty="0" err="1" smtClean="0">
                <a:latin typeface="Arial" pitchFamily="34" charset="0"/>
                <a:ea typeface="ＭＳ Ｐゴシック" pitchFamily="34" charset="-128"/>
              </a:rPr>
              <a:t>Mardh</a:t>
            </a:r>
            <a:r>
              <a:rPr lang="en-US" dirty="0" smtClean="0">
                <a:latin typeface="Arial" pitchFamily="34" charset="0"/>
                <a:ea typeface="ＭＳ Ｐゴシック" pitchFamily="34" charset="-128"/>
              </a:rPr>
              <a:t> et al (</a:t>
            </a:r>
            <a:r>
              <a:rPr lang="en-US" dirty="0" err="1" smtClean="0">
                <a:latin typeface="Arial" pitchFamily="34" charset="0"/>
                <a:ea typeface="ＭＳ Ｐゴシック" pitchFamily="34" charset="-128"/>
              </a:rPr>
              <a:t>eds</a:t>
            </a:r>
            <a:r>
              <a:rPr lang="en-US" dirty="0" smtClean="0">
                <a:latin typeface="Arial" pitchFamily="34" charset="0"/>
                <a:ea typeface="ＭＳ Ｐゴシック" pitchFamily="34" charset="-128"/>
              </a:rPr>
              <a:t>). Sexually Transmitted Diseases, 3rd edition. New York: McGraw-Hill, 1999, p. 347–359. </a:t>
            </a:r>
          </a:p>
          <a:p>
            <a:pPr marL="671513" lvl="1" indent="-223838" eaLnBrk="1" hangingPunct="1">
              <a:buFontTx/>
              <a:buChar char="•"/>
            </a:pPr>
            <a:r>
              <a:rPr lang="en-US" dirty="0" err="1" smtClean="0">
                <a:latin typeface="Arial" pitchFamily="34" charset="0"/>
                <a:ea typeface="ＭＳ Ｐゴシック" pitchFamily="34" charset="-128"/>
              </a:rPr>
              <a:t>Kiviat</a:t>
            </a:r>
            <a:r>
              <a:rPr lang="en-US" dirty="0" smtClean="0">
                <a:latin typeface="Arial" pitchFamily="34" charset="0"/>
                <a:ea typeface="ＭＳ Ｐゴシック" pitchFamily="34" charset="-128"/>
              </a:rPr>
              <a:t> NB, </a:t>
            </a:r>
            <a:r>
              <a:rPr lang="en-US" dirty="0" err="1" smtClean="0">
                <a:latin typeface="Arial" pitchFamily="34" charset="0"/>
                <a:ea typeface="ＭＳ Ｐゴシック" pitchFamily="34" charset="-128"/>
              </a:rPr>
              <a:t>Koutsky</a:t>
            </a:r>
            <a:r>
              <a:rPr lang="en-US" dirty="0" smtClean="0">
                <a:latin typeface="Arial" pitchFamily="34" charset="0"/>
                <a:ea typeface="ＭＳ Ｐゴシック" pitchFamily="34" charset="-128"/>
              </a:rPr>
              <a:t> LA, </a:t>
            </a:r>
            <a:r>
              <a:rPr lang="en-US" dirty="0" err="1" smtClean="0">
                <a:latin typeface="Arial" pitchFamily="34" charset="0"/>
                <a:ea typeface="ＭＳ Ｐゴシック" pitchFamily="34" charset="-128"/>
              </a:rPr>
              <a:t>Paavonen</a:t>
            </a:r>
            <a:r>
              <a:rPr lang="en-US" dirty="0" smtClean="0">
                <a:latin typeface="Arial" pitchFamily="34" charset="0"/>
                <a:ea typeface="ＭＳ Ｐゴシック" pitchFamily="34" charset="-128"/>
              </a:rPr>
              <a:t> J. Cervical </a:t>
            </a:r>
            <a:r>
              <a:rPr lang="en-US" dirty="0" err="1" smtClean="0">
                <a:latin typeface="Arial" pitchFamily="34" charset="0"/>
                <a:ea typeface="ＭＳ Ｐゴシック" pitchFamily="34" charset="-128"/>
              </a:rPr>
              <a:t>neoplasia</a:t>
            </a:r>
            <a:r>
              <a:rPr lang="en-US" dirty="0" smtClean="0">
                <a:latin typeface="Arial" pitchFamily="34" charset="0"/>
                <a:ea typeface="ＭＳ Ｐゴシック" pitchFamily="34" charset="-128"/>
              </a:rPr>
              <a:t> and other STD-related genital tract </a:t>
            </a:r>
            <a:r>
              <a:rPr lang="en-US" dirty="0" err="1" smtClean="0">
                <a:latin typeface="Arial" pitchFamily="34" charset="0"/>
                <a:ea typeface="ＭＳ Ｐゴシック" pitchFamily="34" charset="-128"/>
              </a:rPr>
              <a:t>neoplasias</a:t>
            </a:r>
            <a:r>
              <a:rPr lang="en-US" dirty="0" smtClean="0">
                <a:latin typeface="Arial" pitchFamily="34" charset="0"/>
                <a:ea typeface="ＭＳ Ｐゴシック" pitchFamily="34" charset="-128"/>
              </a:rPr>
              <a:t>. In: K. Holmes, P. </a:t>
            </a:r>
            <a:r>
              <a:rPr lang="en-US" dirty="0" err="1" smtClean="0">
                <a:latin typeface="Arial" pitchFamily="34" charset="0"/>
                <a:ea typeface="ＭＳ Ｐゴシック" pitchFamily="34" charset="-128"/>
              </a:rPr>
              <a:t>Sparling</a:t>
            </a:r>
            <a:r>
              <a:rPr lang="en-US" dirty="0" smtClean="0">
                <a:latin typeface="Arial" pitchFamily="34" charset="0"/>
                <a:ea typeface="ＭＳ Ｐゴシック" pitchFamily="34" charset="-128"/>
              </a:rPr>
              <a:t>, P. </a:t>
            </a:r>
            <a:r>
              <a:rPr lang="en-US" dirty="0" err="1" smtClean="0">
                <a:latin typeface="Arial" pitchFamily="34" charset="0"/>
                <a:ea typeface="ＭＳ Ｐゴシック" pitchFamily="34" charset="-128"/>
              </a:rPr>
              <a:t>Mardh</a:t>
            </a:r>
            <a:r>
              <a:rPr lang="en-US" dirty="0" smtClean="0">
                <a:latin typeface="Arial" pitchFamily="34" charset="0"/>
                <a:ea typeface="ＭＳ Ｐゴシック" pitchFamily="34" charset="-128"/>
              </a:rPr>
              <a:t> et al (</a:t>
            </a:r>
            <a:r>
              <a:rPr lang="en-US" dirty="0" err="1" smtClean="0">
                <a:latin typeface="Arial" pitchFamily="34" charset="0"/>
                <a:ea typeface="ＭＳ Ｐゴシック" pitchFamily="34" charset="-128"/>
              </a:rPr>
              <a:t>eds</a:t>
            </a:r>
            <a:r>
              <a:rPr lang="en-US" dirty="0" smtClean="0">
                <a:latin typeface="Arial" pitchFamily="34" charset="0"/>
                <a:ea typeface="ＭＳ Ｐゴシック" pitchFamily="34" charset="-128"/>
              </a:rPr>
              <a:t>). Sexually Transmitted Diseases, 3rd edition. New York: McGraw-Hill, 1999, p. 811–831. </a:t>
            </a:r>
          </a:p>
          <a:p>
            <a:pPr marL="671513" marR="0" lvl="1" indent="-223838" algn="l" defTabSz="914400" rtl="0" eaLnBrk="1" fontAlgn="base" latinLnBrk="0" hangingPunct="1">
              <a:lnSpc>
                <a:spcPct val="100000"/>
              </a:lnSpc>
              <a:spcBef>
                <a:spcPct val="30000"/>
              </a:spcBef>
              <a:spcAft>
                <a:spcPct val="0"/>
              </a:spcAft>
              <a:buClrTx/>
              <a:buSzTx/>
              <a:buFontTx/>
              <a:buChar char="•"/>
              <a:tabLst/>
              <a:defRPr/>
            </a:pPr>
            <a:r>
              <a:rPr lang="en-US" sz="1200" u="sng" kern="1200" dirty="0" smtClean="0">
                <a:solidFill>
                  <a:schemeClr val="tx1"/>
                </a:solidFill>
                <a:latin typeface="Arial" charset="0"/>
                <a:ea typeface="ＭＳ Ｐゴシック" charset="-128"/>
                <a:cs typeface="+mn-cs"/>
                <a:hlinkClick r:id="rId3"/>
              </a:rPr>
              <a:t>http://www.cdc.gov/std/HPV/STDFact-HPV.htm#common</a:t>
            </a:r>
            <a:endParaRPr lang="en-US" sz="1200" kern="1200" dirty="0" smtClean="0">
              <a:solidFill>
                <a:schemeClr val="tx1"/>
              </a:solidFill>
              <a:latin typeface="Arial" charset="0"/>
              <a:ea typeface="ＭＳ Ｐゴシック" charset="-128"/>
              <a:cs typeface="+mn-cs"/>
            </a:endParaRPr>
          </a:p>
          <a:p>
            <a:pPr marL="671513" lvl="1" indent="-223838" eaLnBrk="1" hangingPunct="1">
              <a:buFontTx/>
              <a:buChar char="•"/>
            </a:pPr>
            <a:endParaRPr lang="en-US" dirty="0" smtClean="0">
              <a:latin typeface="Arial" pitchFamily="34" charset="0"/>
              <a:ea typeface="ＭＳ Ｐゴシック" pitchFamily="34" charset="-128"/>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8195952B-F6DE-45B6-BFB2-2382925AD859}" type="slidenum">
              <a:rPr lang="en-US"/>
              <a:pPr/>
              <a:t>181</a:t>
            </a:fld>
            <a:endParaRPr lang="en-US"/>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lnSpc>
                <a:spcPct val="90000"/>
              </a:lnSpc>
              <a:buFontTx/>
              <a:buChar char="•"/>
            </a:pPr>
            <a:r>
              <a:rPr lang="en-US" sz="1400" dirty="0" smtClean="0">
                <a:latin typeface="Arial" pitchFamily="34" charset="0"/>
                <a:ea typeface="ＭＳ Ｐゴシック" pitchFamily="34" charset="-128"/>
              </a:rPr>
              <a:t>Assessing the extent of genital HPV infection in the U.S. is difficult because HPV does not grow in tissue culture; closely related types cause different diseases; and most infections are asymptomatic.</a:t>
            </a:r>
          </a:p>
          <a:p>
            <a:pPr eaLnBrk="1" hangingPunct="1">
              <a:lnSpc>
                <a:spcPct val="90000"/>
              </a:lnSpc>
              <a:buFontTx/>
              <a:buChar char="•"/>
            </a:pPr>
            <a:r>
              <a:rPr lang="en-US" sz="1400" dirty="0" smtClean="0">
                <a:latin typeface="Arial" pitchFamily="34" charset="0"/>
                <a:ea typeface="ＭＳ Ｐゴシック" pitchFamily="34" charset="-128"/>
              </a:rPr>
              <a:t>No surveillance system exists, and no large population-based prevalence surveys have been feasible.</a:t>
            </a:r>
          </a:p>
          <a:p>
            <a:pPr eaLnBrk="1" hangingPunct="1">
              <a:lnSpc>
                <a:spcPct val="90000"/>
              </a:lnSpc>
              <a:buFontTx/>
              <a:buChar char="•"/>
            </a:pPr>
            <a:r>
              <a:rPr lang="en-US" sz="1400" dirty="0" smtClean="0">
                <a:latin typeface="Arial" pitchFamily="34" charset="0"/>
                <a:ea typeface="ＭＳ Ｐゴシック" pitchFamily="34" charset="-128"/>
              </a:rPr>
              <a:t>Current knowledge of HPV prevalence is based on measuring the viral DNA in genital epithelial cells. </a:t>
            </a:r>
          </a:p>
          <a:p>
            <a:pPr eaLnBrk="1" hangingPunct="1">
              <a:lnSpc>
                <a:spcPct val="90000"/>
              </a:lnSpc>
              <a:buFontTx/>
              <a:buChar char="•"/>
            </a:pPr>
            <a:r>
              <a:rPr lang="en-US" sz="1400" dirty="0" smtClean="0">
                <a:latin typeface="Arial" pitchFamily="34" charset="0"/>
                <a:ea typeface="ＭＳ Ｐゴシック" pitchFamily="34" charset="-128"/>
              </a:rPr>
              <a:t>However, HPV DNA detection is limited by sampling methodology and reflects only current status; HPV DNA becomes undetectable within two years in most women. </a:t>
            </a:r>
          </a:p>
          <a:p>
            <a:pPr eaLnBrk="1" hangingPunct="1">
              <a:lnSpc>
                <a:spcPct val="90000"/>
              </a:lnSpc>
            </a:pPr>
            <a:r>
              <a:rPr lang="en-US" dirty="0" smtClean="0">
                <a:latin typeface="Arial" pitchFamily="34" charset="0"/>
                <a:ea typeface="ＭＳ Ｐゴシック" pitchFamily="34" charset="-128"/>
              </a:rPr>
              <a:t>Sources: </a:t>
            </a:r>
          </a:p>
          <a:p>
            <a:pPr lvl="1" eaLnBrk="1" hangingPunct="1">
              <a:lnSpc>
                <a:spcPct val="90000"/>
              </a:lnSpc>
              <a:buFontTx/>
              <a:buChar char="•"/>
            </a:pPr>
            <a:r>
              <a:rPr lang="en-US" dirty="0" err="1" smtClean="0">
                <a:latin typeface="Arial" pitchFamily="34" charset="0"/>
                <a:ea typeface="ＭＳ Ｐゴシック" pitchFamily="34" charset="-128"/>
              </a:rPr>
              <a:t>Weinstock</a:t>
            </a:r>
            <a:r>
              <a:rPr lang="en-US" dirty="0" smtClean="0">
                <a:latin typeface="Arial" pitchFamily="34" charset="0"/>
                <a:ea typeface="ＭＳ Ｐゴシック" pitchFamily="34" charset="-128"/>
              </a:rPr>
              <a:t> H, Berman S, Cates Willard. Sexually Transmitted Diseases Among American Youth: Incidence and Prevalence Estimates, 2000. </a:t>
            </a:r>
            <a:r>
              <a:rPr lang="en-US" i="1" dirty="0" smtClean="0">
                <a:latin typeface="Arial" pitchFamily="34" charset="0"/>
                <a:ea typeface="ＭＳ Ｐゴシック" pitchFamily="34" charset="-128"/>
              </a:rPr>
              <a:t>Perspectives on Sexual and Reproductive Health</a:t>
            </a:r>
            <a:r>
              <a:rPr lang="en-US" dirty="0" smtClean="0">
                <a:latin typeface="Arial" pitchFamily="34" charset="0"/>
                <a:ea typeface="ＭＳ Ｐゴシック" pitchFamily="34" charset="-128"/>
              </a:rPr>
              <a:t> 2004;36:6–10.  </a:t>
            </a:r>
          </a:p>
          <a:p>
            <a:pPr lvl="1" eaLnBrk="1" hangingPunct="1">
              <a:lnSpc>
                <a:spcPct val="90000"/>
              </a:lnSpc>
              <a:buFontTx/>
              <a:buChar char="•"/>
            </a:pPr>
            <a:r>
              <a:rPr lang="en-US" dirty="0" err="1" smtClean="0">
                <a:latin typeface="Arial" pitchFamily="34" charset="0"/>
                <a:ea typeface="ＭＳ Ｐゴシック" pitchFamily="34" charset="-128"/>
              </a:rPr>
              <a:t>Koutsky</a:t>
            </a:r>
            <a:r>
              <a:rPr lang="en-US" dirty="0" smtClean="0">
                <a:latin typeface="Arial" pitchFamily="34" charset="0"/>
                <a:ea typeface="ＭＳ Ｐゴシック" pitchFamily="34" charset="-128"/>
              </a:rPr>
              <a:t> LA, </a:t>
            </a:r>
            <a:r>
              <a:rPr lang="en-US" dirty="0" err="1" smtClean="0">
                <a:latin typeface="Arial" pitchFamily="34" charset="0"/>
                <a:ea typeface="ＭＳ Ｐゴシック" pitchFamily="34" charset="-128"/>
              </a:rPr>
              <a:t>Kiviat</a:t>
            </a:r>
            <a:r>
              <a:rPr lang="en-US" dirty="0" smtClean="0">
                <a:latin typeface="Arial" pitchFamily="34" charset="0"/>
                <a:ea typeface="ＭＳ Ｐゴシック" pitchFamily="34" charset="-128"/>
              </a:rPr>
              <a:t> NB. Genital human </a:t>
            </a:r>
            <a:r>
              <a:rPr lang="en-US" dirty="0" err="1" smtClean="0">
                <a:latin typeface="Arial" pitchFamily="34" charset="0"/>
                <a:ea typeface="ＭＳ Ｐゴシック" pitchFamily="34" charset="-128"/>
              </a:rPr>
              <a:t>papillomavirus</a:t>
            </a:r>
            <a:r>
              <a:rPr lang="en-US" dirty="0" smtClean="0">
                <a:latin typeface="Arial" pitchFamily="34" charset="0"/>
                <a:ea typeface="ＭＳ Ｐゴシック" pitchFamily="34" charset="-128"/>
              </a:rPr>
              <a:t>. In: K. Holmes, P. </a:t>
            </a:r>
            <a:r>
              <a:rPr lang="en-US" dirty="0" err="1" smtClean="0">
                <a:latin typeface="Arial" pitchFamily="34" charset="0"/>
                <a:ea typeface="ＭＳ Ｐゴシック" pitchFamily="34" charset="-128"/>
              </a:rPr>
              <a:t>Sparling</a:t>
            </a:r>
            <a:r>
              <a:rPr lang="en-US" dirty="0" smtClean="0">
                <a:latin typeface="Arial" pitchFamily="34" charset="0"/>
                <a:ea typeface="ＭＳ Ｐゴシック" pitchFamily="34" charset="-128"/>
              </a:rPr>
              <a:t>, P. </a:t>
            </a:r>
            <a:r>
              <a:rPr lang="en-US" dirty="0" err="1" smtClean="0">
                <a:latin typeface="Arial" pitchFamily="34" charset="0"/>
                <a:ea typeface="ＭＳ Ｐゴシック" pitchFamily="34" charset="-128"/>
              </a:rPr>
              <a:t>Mardh</a:t>
            </a:r>
            <a:r>
              <a:rPr lang="en-US" dirty="0" smtClean="0">
                <a:latin typeface="Arial" pitchFamily="34" charset="0"/>
                <a:ea typeface="ＭＳ Ｐゴシック" pitchFamily="34" charset="-128"/>
              </a:rPr>
              <a:t> et al (</a:t>
            </a:r>
            <a:r>
              <a:rPr lang="en-US" dirty="0" err="1" smtClean="0">
                <a:latin typeface="Arial" pitchFamily="34" charset="0"/>
                <a:ea typeface="ＭＳ Ｐゴシック" pitchFamily="34" charset="-128"/>
              </a:rPr>
              <a:t>eds</a:t>
            </a:r>
            <a:r>
              <a:rPr lang="en-US" dirty="0" smtClean="0">
                <a:latin typeface="Arial" pitchFamily="34" charset="0"/>
                <a:ea typeface="ＭＳ Ｐゴシック" pitchFamily="34" charset="-128"/>
              </a:rPr>
              <a:t>). Sexually Transmitted Diseases, 3rd edition. New York: McGraw-Hill, 1999, p. 347–359. </a:t>
            </a:r>
          </a:p>
          <a:p>
            <a:pPr lvl="1" eaLnBrk="1" hangingPunct="1">
              <a:lnSpc>
                <a:spcPct val="90000"/>
              </a:lnSpc>
            </a:pPr>
            <a:endParaRPr lang="en-US" dirty="0"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Condom use is a critical element in a comprehensive, effective and sustainable approach to HIV prevention and treatment. </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Prevention is the mainstay of the response to AIDS. Condoms are an integral and essential part of comprehensive prevention and care programs, and their promotion must be accelerated. In 2007, an estimated 2.7 million people became newly infected with HIV. About 45% of them were young people from 15 to 24 years old, with young girls at greater risk of infection than boys.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The male latex condom is the single, most efficient, available technology to reduce the sexual transmission of HIV and other sexually transmitted infections. The search for new preventive technologies such as HIV vaccines and </a:t>
            </a:r>
            <a:r>
              <a:rPr lang="en-US" dirty="0" err="1" smtClean="0">
                <a:latin typeface="Arial" pitchFamily="34" charset="0"/>
                <a:ea typeface="ＭＳ Ｐゴシック" pitchFamily="34" charset="-128"/>
              </a:rPr>
              <a:t>microbicides</a:t>
            </a:r>
            <a:r>
              <a:rPr lang="en-US" dirty="0" smtClean="0">
                <a:latin typeface="Arial" pitchFamily="34" charset="0"/>
                <a:ea typeface="ＭＳ Ｐゴシック" pitchFamily="34" charset="-128"/>
              </a:rPr>
              <a:t> continues to make progress, but condoms will remain the key preventive tool for many, many years to come. Condoms are a key component of combination prevention strategies individuals can choose at different times in their lives to reduce their risks of sexual exposure to HIV. These include delay of sexual initiation, abstinence, being safer by being faithful to one’s partner when both partners are uninfected and consistently faithful, reducing the number of sexual partners, correct and consistent use of condoms1, and male circumcision.</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Conclusive evidence from extensive research among heterosexual couples in which one partner is infected with HIV shows that correct and consistent condom use significantly reduces the risk of HIV transmission from both men to women, and also from women to men2. Laboratory studies show that male latex condoms are impermeable to infectious agents contained in genital secretions3. To ensure safety and efficacy, condoms must be manufactured to the highest international standards. They must be procured according to the quality assurance procedures established by the WHO, UNFPA and UNAIDS and they should be stored away from direct heat sources. Prevention programs need to ensure that high-quality condoms are accessible to those who need them, when they need them, and that people have the knowledge and skills to use them correctly.</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Condoms must be readily available universally, either free or at low cost, and promoted in ways that help overcome social and personal obstacles to their use.</a:t>
            </a:r>
          </a:p>
          <a:p>
            <a:r>
              <a:rPr lang="en-US" dirty="0" smtClean="0">
                <a:latin typeface="Arial" pitchFamily="34" charset="0"/>
                <a:ea typeface="ＭＳ Ｐゴシック" pitchFamily="34" charset="-128"/>
              </a:rPr>
              <a:t>Condom use is more likely when people can access them at no cost or at greatly subsidized prices. Effective condom promotion targets not only the general population, but also people at higher risk of HIV exposure, especially women, young people, sex workers and their clients, injecting drug users and men who have sex with men. UNFPA estimates that the current supply of condoms in low- and middle-income countries falls well short of the number required (the condom ‘gap’)4. Despite the gap, international funding for condom procurement has not increased in recent especially those that depend on external assistance for condom procurement, promotion and distribution. </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Collective actions at all levels are needed to support efforts of countries, Young girls and women are regularly and repeatedly denied information about, and access to, condoms. Often they do not have the power to negotiate the use of condoms. In many social contexts, men are resistant to the use of condoms. This needs to be recognized in designing condom promotion programs. Female condoms can provide women with more control in protecting themselves. However, women will remain highly vulnerable to HIV exposure, until men and women share equal decision-making powers in their interpersonal relationships.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1 UNAIDS. 2004 Report on the global AIDS epidemic, page, 72.</a:t>
            </a:r>
          </a:p>
          <a:p>
            <a:r>
              <a:rPr lang="en-US" dirty="0" smtClean="0">
                <a:latin typeface="Arial" pitchFamily="34" charset="0"/>
                <a:ea typeface="ＭＳ Ｐゴシック" pitchFamily="34" charset="-128"/>
              </a:rPr>
              <a:t>2 Holmes K, Levine R, Weaver M. Effectiveness of condoms in preventing sexually transmitted infections. Bulletin of the World Health Organization. Geneva. June 2004.</a:t>
            </a:r>
          </a:p>
          <a:p>
            <a:r>
              <a:rPr lang="en-US" dirty="0" smtClean="0">
                <a:latin typeface="Arial" pitchFamily="34" charset="0"/>
                <a:ea typeface="ＭＳ Ｐゴシック" pitchFamily="34" charset="-128"/>
              </a:rPr>
              <a:t>3 WHO/UNAIDS. Information note on Effectiveness of Condoms in Preventing Sexually Transmitted Infections including HIV. Geneva. August 2001.</a:t>
            </a:r>
          </a:p>
          <a:p>
            <a:r>
              <a:rPr lang="en-US" dirty="0" smtClean="0">
                <a:latin typeface="Arial" pitchFamily="34" charset="0"/>
                <a:ea typeface="ＭＳ Ｐゴシック" pitchFamily="34" charset="-128"/>
              </a:rPr>
              <a:t>4 UNFPA. 2007 report on donor support for contraceptives and condoms for STI/HIV prevention 2007.</a:t>
            </a:r>
          </a:p>
          <a:p>
            <a:r>
              <a:rPr lang="en-US" dirty="0" smtClean="0">
                <a:latin typeface="Arial" pitchFamily="34" charset="0"/>
                <a:ea typeface="ＭＳ Ｐゴシック" pitchFamily="34" charset="-128"/>
              </a:rPr>
              <a:t>5 Singh S, </a:t>
            </a:r>
            <a:r>
              <a:rPr lang="en-US" dirty="0" err="1" smtClean="0">
                <a:latin typeface="Arial" pitchFamily="34" charset="0"/>
                <a:ea typeface="ＭＳ Ｐゴシック" pitchFamily="34" charset="-128"/>
              </a:rPr>
              <a:t>Darroch</a:t>
            </a:r>
            <a:r>
              <a:rPr lang="en-US" dirty="0" smtClean="0">
                <a:latin typeface="Arial" pitchFamily="34" charset="0"/>
                <a:ea typeface="ＭＳ Ｐゴシック" pitchFamily="34" charset="-128"/>
              </a:rPr>
              <a:t> J.E, </a:t>
            </a:r>
            <a:r>
              <a:rPr lang="en-US" dirty="0" err="1" smtClean="0">
                <a:latin typeface="Arial" pitchFamily="34" charset="0"/>
                <a:ea typeface="ＭＳ Ｐゴシック" pitchFamily="34" charset="-128"/>
              </a:rPr>
              <a:t>Bankole</a:t>
            </a:r>
            <a:r>
              <a:rPr lang="en-US" dirty="0" smtClean="0">
                <a:latin typeface="Arial" pitchFamily="34" charset="0"/>
                <a:ea typeface="ＭＳ Ｐゴシック" pitchFamily="34" charset="-128"/>
              </a:rPr>
              <a:t> A. A,B, and C in Uganda: The Roles of Abstinence, Monogamy and Condom Use in HIV Decline. The Alan </a:t>
            </a:r>
            <a:r>
              <a:rPr lang="en-US" dirty="0" err="1" smtClean="0">
                <a:latin typeface="Arial" pitchFamily="34" charset="0"/>
                <a:ea typeface="ＭＳ Ｐゴシック" pitchFamily="34" charset="-128"/>
              </a:rPr>
              <a:t>Guttmacher</a:t>
            </a:r>
            <a:r>
              <a:rPr lang="en-US" dirty="0" smtClean="0">
                <a:latin typeface="Arial" pitchFamily="34" charset="0"/>
                <a:ea typeface="ＭＳ Ｐゴシック" pitchFamily="34" charset="-128"/>
              </a:rPr>
              <a:t> Institute. Washington DC. 2003.</a:t>
            </a:r>
          </a:p>
          <a:p>
            <a:r>
              <a:rPr lang="en-US" dirty="0" smtClean="0">
                <a:latin typeface="Arial" pitchFamily="34" charset="0"/>
                <a:ea typeface="ＭＳ Ｐゴシック" pitchFamily="34" charset="-128"/>
              </a:rPr>
              <a:t>6 </a:t>
            </a:r>
            <a:r>
              <a:rPr lang="en-US" dirty="0" err="1" smtClean="0">
                <a:latin typeface="Arial" pitchFamily="34" charset="0"/>
                <a:ea typeface="ＭＳ Ｐゴシック" pitchFamily="34" charset="-128"/>
              </a:rPr>
              <a:t>Gremy</a:t>
            </a:r>
            <a:r>
              <a:rPr lang="en-US" dirty="0" smtClean="0">
                <a:latin typeface="Arial" pitchFamily="34" charset="0"/>
                <a:ea typeface="ＭＳ Ｐゴシック" pitchFamily="34" charset="-128"/>
              </a:rPr>
              <a:t> I, </a:t>
            </a:r>
            <a:r>
              <a:rPr lang="en-US" dirty="0" err="1" smtClean="0">
                <a:latin typeface="Arial" pitchFamily="34" charset="0"/>
                <a:ea typeface="ＭＳ Ｐゴシック" pitchFamily="34" charset="-128"/>
              </a:rPr>
              <a:t>Beltzer</a:t>
            </a:r>
            <a:r>
              <a:rPr lang="en-US" dirty="0" smtClean="0">
                <a:latin typeface="Arial" pitchFamily="34" charset="0"/>
                <a:ea typeface="ＭＳ Ｐゴシック" pitchFamily="34" charset="-128"/>
              </a:rPr>
              <a:t> N. HIV risk and condom use in the adult heterosexual population in France between 1992 and 2001: return to the starting point? AIDS 2004;18:805–9.</a:t>
            </a:r>
          </a:p>
        </p:txBody>
      </p:sp>
      <p:sp>
        <p:nvSpPr>
          <p:cNvPr id="204804" name="Slide Number Placeholder 3"/>
          <p:cNvSpPr>
            <a:spLocks noGrp="1"/>
          </p:cNvSpPr>
          <p:nvPr>
            <p:ph type="sldNum" sz="quarter" idx="5"/>
          </p:nvPr>
        </p:nvSpPr>
        <p:spPr>
          <a:noFill/>
        </p:spPr>
        <p:txBody>
          <a:bodyPr/>
          <a:lstStyle/>
          <a:p>
            <a:fld id="{F28441D8-C943-4416-8BFA-50384A50F668}" type="slidenum">
              <a:rPr lang="en-US"/>
              <a:pPr/>
              <a:t>18</a:t>
            </a:fld>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5838" eaLnBrk="1" fontAlgn="auto" hangingPunct="1">
              <a:spcBef>
                <a:spcPts val="0"/>
              </a:spcBef>
              <a:spcAft>
                <a:spcPts val="0"/>
              </a:spcAft>
            </a:pPr>
            <a:r>
              <a:rPr lang="en-US" kern="0" dirty="0" smtClean="0">
                <a:solidFill>
                  <a:srgbClr val="000000"/>
                </a:solidFill>
              </a:rPr>
              <a:t>SOURCE: Hariri S, Unger ER, Sternberg M, Dunne EF, Swan D, Patel S, et al. Prevalence of genital HPV among females in the United States, the National Health and Nutrition Examination Survey, 2003–2006. </a:t>
            </a:r>
            <a:br>
              <a:rPr lang="en-US" kern="0" dirty="0" smtClean="0">
                <a:solidFill>
                  <a:srgbClr val="000000"/>
                </a:solidFill>
              </a:rPr>
            </a:br>
            <a:r>
              <a:rPr lang="en-US" kern="0" dirty="0" smtClean="0">
                <a:solidFill>
                  <a:srgbClr val="000000"/>
                </a:solidFill>
              </a:rPr>
              <a:t>J Infect Dis. 2011;204(4):566-73</a:t>
            </a:r>
          </a:p>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182</a:t>
            </a:fld>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Condyloma acuminata – May be keratotic on skin but generally non-keratinized when present on mucosal surfaces </a:t>
            </a:r>
          </a:p>
        </p:txBody>
      </p:sp>
      <p:sp>
        <p:nvSpPr>
          <p:cNvPr id="350212" name="Slide Number Placeholder 3"/>
          <p:cNvSpPr>
            <a:spLocks noGrp="1"/>
          </p:cNvSpPr>
          <p:nvPr>
            <p:ph type="sldNum" sz="quarter" idx="5"/>
          </p:nvPr>
        </p:nvSpPr>
        <p:spPr>
          <a:noFill/>
        </p:spPr>
        <p:txBody>
          <a:bodyPr/>
          <a:lstStyle/>
          <a:p>
            <a:fld id="{D536EAED-143E-4058-BC2D-59610B5DF156}" type="slidenum">
              <a:rPr lang="en-US"/>
              <a:pPr/>
              <a:t>185</a:t>
            </a:fld>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Genital warts most commonly occur in areas of coital friction. In males they most commonly occur in the sites listed above. </a:t>
            </a:r>
          </a:p>
          <a:p>
            <a:endParaRPr lang="en-US" smtClean="0">
              <a:latin typeface="Arial" pitchFamily="34" charset="0"/>
              <a:ea typeface="ＭＳ Ｐゴシック" pitchFamily="34" charset="-128"/>
            </a:endParaRPr>
          </a:p>
          <a:p>
            <a:pPr eaLnBrk="1" hangingPunct="1">
              <a:spcBef>
                <a:spcPct val="0"/>
              </a:spcBef>
            </a:pPr>
            <a:r>
              <a:rPr lang="en-US" smtClean="0">
                <a:latin typeface="Arial" pitchFamily="34" charset="0"/>
                <a:ea typeface="ＭＳ Ｐゴシック" pitchFamily="34" charset="-128"/>
              </a:rPr>
              <a:t>Cervical and vaginal condylomata are less common than external warts. HPV types causing anogenital warts can occasionally cause lesions on oral, upper respiratory, upper GI, and ocular GI locations. </a:t>
            </a:r>
          </a:p>
          <a:p>
            <a:endParaRPr lang="en-US" smtClean="0">
              <a:latin typeface="Arial" pitchFamily="34" charset="0"/>
              <a:ea typeface="ＭＳ Ｐゴシック" pitchFamily="34" charset="-128"/>
            </a:endParaRPr>
          </a:p>
        </p:txBody>
      </p:sp>
      <p:sp>
        <p:nvSpPr>
          <p:cNvPr id="351236" name="Slide Number Placeholder 3"/>
          <p:cNvSpPr>
            <a:spLocks noGrp="1"/>
          </p:cNvSpPr>
          <p:nvPr>
            <p:ph type="sldNum" sz="quarter" idx="5"/>
          </p:nvPr>
        </p:nvSpPr>
        <p:spPr>
          <a:noFill/>
        </p:spPr>
        <p:txBody>
          <a:bodyPr/>
          <a:lstStyle/>
          <a:p>
            <a:fld id="{4E5CF513-CE75-465D-8B84-A71386EFD792}" type="slidenum">
              <a:rPr lang="en-US"/>
              <a:pPr/>
              <a:t>186</a:t>
            </a:fld>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Cervical and vaginal condylomata are less common than external warts. HPV types causing anogenital warts can occasionally cause lesions on oral, upper respiratory, upper GI, and ocular GI locations. </a:t>
            </a:r>
          </a:p>
        </p:txBody>
      </p:sp>
      <p:sp>
        <p:nvSpPr>
          <p:cNvPr id="352260" name="Slide Number Placeholder 3"/>
          <p:cNvSpPr>
            <a:spLocks noGrp="1"/>
          </p:cNvSpPr>
          <p:nvPr>
            <p:ph type="sldNum" sz="quarter" idx="5"/>
          </p:nvPr>
        </p:nvSpPr>
        <p:spPr>
          <a:noFill/>
        </p:spPr>
        <p:txBody>
          <a:bodyPr/>
          <a:lstStyle/>
          <a:p>
            <a:fld id="{58CA3E38-D4EF-414E-8E83-F417436E5D93}" type="slidenum">
              <a:rPr lang="en-US"/>
              <a:pPr/>
              <a:t>187</a:t>
            </a:fld>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a:ln/>
        </p:spPr>
        <p:txBody>
          <a:bodyPr/>
          <a:lstStyle/>
          <a:p>
            <a:pPr lvl="1" eaLnBrk="1" hangingPunct="1"/>
            <a:r>
              <a:rPr lang="en-US" smtClean="0">
                <a:latin typeface="Arial" pitchFamily="34" charset="0"/>
                <a:ea typeface="ＭＳ Ｐゴシック" pitchFamily="34" charset="-128"/>
              </a:rPr>
              <a:t>Sources: </a:t>
            </a:r>
          </a:p>
          <a:p>
            <a:pPr lvl="1" eaLnBrk="1" hangingPunct="1">
              <a:buFontTx/>
              <a:buChar char="•"/>
            </a:pPr>
            <a:r>
              <a:rPr lang="en-US" smtClean="0">
                <a:latin typeface="Arial" pitchFamily="34" charset="0"/>
                <a:ea typeface="ＭＳ Ｐゴシック" pitchFamily="34" charset="-128"/>
              </a:rPr>
              <a:t>Kiviat NB, Koutsky LA, Paavonen J. Cervical neoplasia and other STD-related genital tract neoplasias. In: K. Holmes, P. Sparling, P. Mardh et al (eds). Sexually Transmitted Diseases, 3rd edition. New York: McGraw-Hill, 1999, p. 811–831. </a:t>
            </a:r>
          </a:p>
          <a:p>
            <a:pPr lvl="1" eaLnBrk="1" hangingPunct="1">
              <a:buFontTx/>
              <a:buChar char="•"/>
            </a:pPr>
            <a:r>
              <a:rPr lang="en-US" smtClean="0">
                <a:latin typeface="Arial" pitchFamily="34" charset="0"/>
                <a:ea typeface="ＭＳ Ｐゴシック" pitchFamily="34" charset="-128"/>
              </a:rPr>
              <a:t>Ho GYF, Bierman R, Beardsley L, Chang CJ, Burk RD. Natural history of cervicovaginal papilloma virus infection in young women. </a:t>
            </a:r>
            <a:r>
              <a:rPr lang="en-US" i="1" smtClean="0">
                <a:latin typeface="Arial" pitchFamily="34" charset="0"/>
                <a:ea typeface="ＭＳ Ｐゴシック" pitchFamily="34" charset="-128"/>
              </a:rPr>
              <a:t>New England Journal of Medicine</a:t>
            </a:r>
            <a:r>
              <a:rPr lang="en-US" smtClean="0">
                <a:latin typeface="Arial" pitchFamily="34" charset="0"/>
                <a:ea typeface="ＭＳ Ｐゴシック" pitchFamily="34" charset="-128"/>
              </a:rPr>
              <a:t> 1998;338:423–8. </a:t>
            </a:r>
          </a:p>
          <a:p>
            <a:endParaRPr lang="en-US" smtClean="0">
              <a:latin typeface="Arial" pitchFamily="34" charset="0"/>
              <a:ea typeface="ＭＳ Ｐゴシック" pitchFamily="34" charset="-128"/>
            </a:endParaRPr>
          </a:p>
        </p:txBody>
      </p:sp>
      <p:sp>
        <p:nvSpPr>
          <p:cNvPr id="353284" name="Slide Number Placeholder 3"/>
          <p:cNvSpPr>
            <a:spLocks noGrp="1"/>
          </p:cNvSpPr>
          <p:nvPr>
            <p:ph type="sldNum" sz="quarter" idx="5"/>
          </p:nvPr>
        </p:nvSpPr>
        <p:spPr>
          <a:noFill/>
        </p:spPr>
        <p:txBody>
          <a:bodyPr/>
          <a:lstStyle/>
          <a:p>
            <a:fld id="{71015ECA-8AE4-49EA-B606-D5DD8F87FFCF}" type="slidenum">
              <a:rPr lang="en-US"/>
              <a:pPr/>
              <a:t>188</a:t>
            </a:fld>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a:ln/>
        </p:spPr>
      </p:sp>
      <p:sp>
        <p:nvSpPr>
          <p:cNvPr id="354307"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354308" name="Slide Number Placeholder 3"/>
          <p:cNvSpPr>
            <a:spLocks noGrp="1"/>
          </p:cNvSpPr>
          <p:nvPr>
            <p:ph type="sldNum" sz="quarter" idx="5"/>
          </p:nvPr>
        </p:nvSpPr>
        <p:spPr>
          <a:noFill/>
        </p:spPr>
        <p:txBody>
          <a:bodyPr/>
          <a:lstStyle/>
          <a:p>
            <a:fld id="{EC778DDF-F6ED-4CCB-87BF-B875340BA22E}" type="slidenum">
              <a:rPr lang="en-US"/>
              <a:pPr/>
              <a:t>190</a:t>
            </a:fld>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p:spPr>
        <p:txBody>
          <a:bodyPr/>
          <a:lstStyle/>
          <a:p>
            <a:r>
              <a:rPr lang="en-US" b="1" smtClean="0">
                <a:latin typeface="Arial" pitchFamily="34" charset="0"/>
                <a:ea typeface="ＭＳ Ｐゴシック" pitchFamily="34" charset="-128"/>
              </a:rPr>
              <a:t>Cytology:</a:t>
            </a:r>
          </a:p>
          <a:p>
            <a:r>
              <a:rPr lang="en-US" smtClean="0">
                <a:latin typeface="Arial" pitchFamily="34" charset="0"/>
                <a:ea typeface="ＭＳ Ｐゴシック" pitchFamily="34" charset="-128"/>
              </a:rPr>
              <a:t>Limitations of Pap testing:</a:t>
            </a:r>
          </a:p>
          <a:p>
            <a:pPr lvl="1">
              <a:buFontTx/>
              <a:buChar char="•"/>
            </a:pPr>
            <a:r>
              <a:rPr lang="en-US" smtClean="0">
                <a:latin typeface="Arial" pitchFamily="34" charset="0"/>
                <a:ea typeface="ＭＳ Ｐゴシック" pitchFamily="34" charset="-128"/>
              </a:rPr>
              <a:t>Unsatisfactory results (requiring a repeat visit and specimen)</a:t>
            </a:r>
          </a:p>
          <a:p>
            <a:pPr lvl="1">
              <a:buFontTx/>
              <a:buChar char="•"/>
            </a:pPr>
            <a:r>
              <a:rPr lang="en-US" smtClean="0">
                <a:latin typeface="Arial" pitchFamily="34" charset="0"/>
                <a:ea typeface="ＭＳ Ｐゴシック" pitchFamily="34" charset="-128"/>
              </a:rPr>
              <a:t>Variable sensitivity </a:t>
            </a:r>
          </a:p>
          <a:p>
            <a:r>
              <a:rPr lang="en-US" smtClean="0">
                <a:latin typeface="Arial" pitchFamily="34" charset="0"/>
                <a:ea typeface="ＭＳ Ｐゴシック" pitchFamily="34" charset="-128"/>
              </a:rPr>
              <a:t>Liquid media-based tests and computer assisted reading may enhance sensitivity but reduce specificity</a:t>
            </a:r>
          </a:p>
          <a:p>
            <a:endParaRPr lang="en-US" smtClean="0">
              <a:latin typeface="Arial" pitchFamily="34" charset="0"/>
              <a:ea typeface="ＭＳ Ｐゴシック" pitchFamily="34" charset="-128"/>
            </a:endParaRPr>
          </a:p>
          <a:p>
            <a:r>
              <a:rPr lang="en-US" b="1" smtClean="0">
                <a:latin typeface="Arial" pitchFamily="34" charset="0"/>
                <a:ea typeface="ＭＳ Ｐゴシック" pitchFamily="34" charset="-128"/>
              </a:rPr>
              <a:t>Histology:</a:t>
            </a:r>
          </a:p>
          <a:p>
            <a:r>
              <a:rPr lang="en-US" smtClean="0">
                <a:latin typeface="Arial" pitchFamily="34" charset="0"/>
                <a:ea typeface="ＭＳ Ｐゴシック" pitchFamily="34" charset="-128"/>
              </a:rPr>
              <a:t>Indications include:</a:t>
            </a:r>
          </a:p>
          <a:p>
            <a:pPr lvl="1">
              <a:buFontTx/>
              <a:buChar char="•"/>
            </a:pPr>
            <a:r>
              <a:rPr lang="en-US" smtClean="0">
                <a:latin typeface="Arial" pitchFamily="34" charset="0"/>
                <a:ea typeface="ＭＳ Ｐゴシック" pitchFamily="34" charset="-128"/>
              </a:rPr>
              <a:t>Visible exophytic cervical lesions, certain abnormalities on cytology, and other colposcopic abnormalities</a:t>
            </a:r>
          </a:p>
          <a:p>
            <a:r>
              <a:rPr lang="en-US" smtClean="0">
                <a:latin typeface="Arial" pitchFamily="34" charset="0"/>
                <a:ea typeface="ＭＳ Ｐゴシック" pitchFamily="34" charset="-128"/>
              </a:rPr>
              <a:t>Lesions graded according to the proportion of epithelium involved by disease:</a:t>
            </a:r>
          </a:p>
          <a:p>
            <a:pPr lvl="1">
              <a:buFontTx/>
              <a:buChar char="•"/>
            </a:pPr>
            <a:r>
              <a:rPr lang="en-US" smtClean="0">
                <a:latin typeface="Arial" pitchFamily="34" charset="0"/>
                <a:ea typeface="ＭＳ Ｐゴシック" pitchFamily="34" charset="-128"/>
              </a:rPr>
              <a:t>CIN 1: undifferentiated cells in lower 1/3 of epithelium</a:t>
            </a:r>
          </a:p>
          <a:p>
            <a:pPr lvl="1">
              <a:buFontTx/>
              <a:buChar char="•"/>
            </a:pPr>
            <a:r>
              <a:rPr lang="en-US" smtClean="0">
                <a:latin typeface="Arial" pitchFamily="34" charset="0"/>
                <a:ea typeface="ＭＳ Ｐゴシック" pitchFamily="34" charset="-128"/>
              </a:rPr>
              <a:t>CIN-2: undifferentiated cells in lower 1/3–2/3 of epithelium</a:t>
            </a:r>
          </a:p>
          <a:p>
            <a:pPr lvl="1">
              <a:buFontTx/>
              <a:buChar char="•"/>
            </a:pPr>
            <a:r>
              <a:rPr lang="en-US" smtClean="0">
                <a:latin typeface="Arial" pitchFamily="34" charset="0"/>
                <a:ea typeface="ＭＳ Ｐゴシック" pitchFamily="34" charset="-128"/>
              </a:rPr>
              <a:t>CIN-3/carcinoma in site: undifferentiated cells across full epithelium </a:t>
            </a:r>
          </a:p>
          <a:p>
            <a:endParaRPr lang="en-US" smtClean="0">
              <a:latin typeface="Arial" pitchFamily="34" charset="0"/>
              <a:ea typeface="ＭＳ Ｐゴシック" pitchFamily="34" charset="-128"/>
            </a:endParaRPr>
          </a:p>
          <a:p>
            <a:endParaRPr lang="en-US" smtClean="0">
              <a:latin typeface="Arial" pitchFamily="34" charset="0"/>
              <a:ea typeface="ＭＳ Ｐゴシック" pitchFamily="34" charset="-128"/>
            </a:endParaRPr>
          </a:p>
        </p:txBody>
      </p:sp>
      <p:sp>
        <p:nvSpPr>
          <p:cNvPr id="355332" name="Slide Number Placeholder 3"/>
          <p:cNvSpPr>
            <a:spLocks noGrp="1"/>
          </p:cNvSpPr>
          <p:nvPr>
            <p:ph type="sldNum" sz="quarter" idx="5"/>
          </p:nvPr>
        </p:nvSpPr>
        <p:spPr>
          <a:noFill/>
        </p:spPr>
        <p:txBody>
          <a:bodyPr/>
          <a:lstStyle/>
          <a:p>
            <a:fld id="{F9282D16-CFEC-4049-A356-2CA6A99E853B}" type="slidenum">
              <a:rPr lang="en-US"/>
              <a:pPr/>
              <a:t>192</a:t>
            </a:fld>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ln/>
        </p:spPr>
      </p:sp>
      <p:sp>
        <p:nvSpPr>
          <p:cNvPr id="356355"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High risk women include: </a:t>
            </a:r>
          </a:p>
          <a:p>
            <a:pPr lvl="2">
              <a:buFontTx/>
              <a:buChar char="•"/>
            </a:pPr>
            <a:r>
              <a:rPr lang="en-US" sz="2800" smtClean="0">
                <a:latin typeface="Arial" pitchFamily="34" charset="0"/>
                <a:ea typeface="ＭＳ Ｐゴシック" pitchFamily="34" charset="-128"/>
              </a:rPr>
              <a:t>HIV positive </a:t>
            </a:r>
          </a:p>
          <a:p>
            <a:pPr lvl="2">
              <a:buFontTx/>
              <a:buChar char="•"/>
            </a:pPr>
            <a:r>
              <a:rPr lang="en-US" sz="2800" smtClean="0">
                <a:latin typeface="Arial" pitchFamily="34" charset="0"/>
                <a:ea typeface="ＭＳ Ｐゴシック" pitchFamily="34" charset="-128"/>
              </a:rPr>
              <a:t>Immunosuppressed</a:t>
            </a:r>
          </a:p>
          <a:p>
            <a:pPr lvl="2">
              <a:buFontTx/>
              <a:buChar char="•"/>
            </a:pPr>
            <a:r>
              <a:rPr lang="en-US" sz="2800" smtClean="0">
                <a:latin typeface="Arial" pitchFamily="34" charset="0"/>
                <a:ea typeface="ＭＳ Ｐゴシック" pitchFamily="34" charset="-128"/>
              </a:rPr>
              <a:t>Exposed to diethylstilbestrol (DES) </a:t>
            </a:r>
            <a:r>
              <a:rPr lang="en-US" sz="2800" i="1" smtClean="0">
                <a:latin typeface="Arial" pitchFamily="34" charset="0"/>
                <a:ea typeface="ＭＳ Ｐゴシック" pitchFamily="34" charset="-128"/>
              </a:rPr>
              <a:t>in utero</a:t>
            </a:r>
            <a:endParaRPr lang="en-US" sz="2800" smtClean="0">
              <a:latin typeface="Arial" pitchFamily="34" charset="0"/>
              <a:ea typeface="ＭＳ Ｐゴシック" pitchFamily="34" charset="-128"/>
            </a:endParaRPr>
          </a:p>
          <a:p>
            <a:pPr lvl="2">
              <a:buFontTx/>
              <a:buChar char="•"/>
            </a:pPr>
            <a:r>
              <a:rPr lang="en-US" sz="2800" smtClean="0">
                <a:latin typeface="Arial" pitchFamily="34" charset="0"/>
                <a:ea typeface="ＭＳ Ｐゴシック" pitchFamily="34" charset="-128"/>
              </a:rPr>
              <a:t>Have been treated for cervical intraepithelial neoplasia (CIN) 2, CIN 3, or cervical cancer </a:t>
            </a:r>
          </a:p>
          <a:p>
            <a:endParaRPr lang="en-US" smtClean="0">
              <a:latin typeface="Arial" pitchFamily="34" charset="0"/>
              <a:ea typeface="ＭＳ Ｐゴシック" pitchFamily="34" charset="-128"/>
            </a:endParaRPr>
          </a:p>
          <a:p>
            <a:endParaRPr lang="en-US" smtClean="0">
              <a:latin typeface="Arial" pitchFamily="34" charset="0"/>
              <a:ea typeface="ＭＳ Ｐゴシック" pitchFamily="34" charset="-128"/>
            </a:endParaRP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Source: ACOG Practice Bulletin No. 109: Cervical cytology screening. ACOG Committee on Practice Bulletins—Gynecology. Obstet Gynecol. 2009;114:1409–1420.</a:t>
            </a:r>
          </a:p>
        </p:txBody>
      </p:sp>
      <p:sp>
        <p:nvSpPr>
          <p:cNvPr id="356356" name="Slide Number Placeholder 3"/>
          <p:cNvSpPr>
            <a:spLocks noGrp="1"/>
          </p:cNvSpPr>
          <p:nvPr>
            <p:ph type="sldNum" sz="quarter" idx="5"/>
          </p:nvPr>
        </p:nvSpPr>
        <p:spPr>
          <a:noFill/>
        </p:spPr>
        <p:txBody>
          <a:bodyPr/>
          <a:lstStyle/>
          <a:p>
            <a:fld id="{A5740F62-39B2-4D07-920C-51288357CFE8}" type="slidenum">
              <a:rPr lang="en-US"/>
              <a:pPr/>
              <a:t>193</a:t>
            </a:fld>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a:ln/>
        </p:spPr>
      </p:sp>
      <p:sp>
        <p:nvSpPr>
          <p:cNvPr id="35737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357380" name="Slide Number Placeholder 3"/>
          <p:cNvSpPr>
            <a:spLocks noGrp="1"/>
          </p:cNvSpPr>
          <p:nvPr>
            <p:ph type="sldNum" sz="quarter" idx="5"/>
          </p:nvPr>
        </p:nvSpPr>
        <p:spPr>
          <a:noFill/>
        </p:spPr>
        <p:txBody>
          <a:bodyPr/>
          <a:lstStyle/>
          <a:p>
            <a:fld id="{595C2E9E-8B45-4E5B-9D52-AD673E4A6EB2}" type="slidenum">
              <a:rPr lang="en-US"/>
              <a:pPr/>
              <a:t>194</a:t>
            </a:fld>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ln/>
        </p:spPr>
      </p:sp>
      <p:sp>
        <p:nvSpPr>
          <p:cNvPr id="358403" name="Notes Placeholder 2"/>
          <p:cNvSpPr>
            <a:spLocks noGrp="1"/>
          </p:cNvSpPr>
          <p:nvPr>
            <p:ph type="body" idx="1"/>
          </p:nvPr>
        </p:nvSpPr>
        <p:spPr>
          <a:noFill/>
          <a:ln/>
        </p:spPr>
        <p:txBody>
          <a:bodyPr/>
          <a:lstStyle/>
          <a:p>
            <a:pPr lvl="0"/>
            <a:r>
              <a:rPr lang="en-US" sz="1200" kern="1200" dirty="0" smtClean="0">
                <a:solidFill>
                  <a:schemeClr val="tx1"/>
                </a:solidFill>
                <a:latin typeface="Arial" charset="0"/>
                <a:ea typeface="ＭＳ Ｐゴシック" charset="-128"/>
                <a:cs typeface="+mn-cs"/>
              </a:rPr>
              <a:t>-</a:t>
            </a:r>
            <a:r>
              <a:rPr lang="en-US" sz="1200" kern="1200" dirty="0" err="1" smtClean="0">
                <a:solidFill>
                  <a:schemeClr val="tx1"/>
                </a:solidFill>
                <a:latin typeface="Arial" charset="0"/>
                <a:ea typeface="ＭＳ Ｐゴシック" charset="-128"/>
                <a:cs typeface="+mn-cs"/>
              </a:rPr>
              <a:t>Sinecatechins</a:t>
            </a:r>
            <a:r>
              <a:rPr lang="en-US" sz="1200" kern="1200" dirty="0" smtClean="0">
                <a:solidFill>
                  <a:schemeClr val="tx1"/>
                </a:solidFill>
                <a:latin typeface="Arial" charset="0"/>
                <a:ea typeface="ＭＳ Ｐゴシック" charset="-128"/>
                <a:cs typeface="+mn-cs"/>
              </a:rPr>
              <a:t> (15%) ointment, known as </a:t>
            </a:r>
            <a:r>
              <a:rPr lang="en-US" sz="1200" kern="1200" dirty="0" err="1" smtClean="0">
                <a:solidFill>
                  <a:schemeClr val="tx1"/>
                </a:solidFill>
                <a:latin typeface="Arial" charset="0"/>
                <a:ea typeface="ＭＳ Ｐゴシック" charset="-128"/>
                <a:cs typeface="+mn-cs"/>
              </a:rPr>
              <a:t>Veregen</a:t>
            </a:r>
            <a:r>
              <a:rPr lang="en-US" sz="1200" kern="1200" dirty="0" smtClean="0">
                <a:solidFill>
                  <a:schemeClr val="tx1"/>
                </a:solidFill>
                <a:latin typeface="Arial" charset="0"/>
                <a:ea typeface="ＭＳ Ｐゴシック" charset="-128"/>
                <a:cs typeface="+mn-cs"/>
              </a:rPr>
              <a:t>™, is a new external genital warts . It is a patient applied therapy treatment option. </a:t>
            </a:r>
          </a:p>
          <a:p>
            <a:pPr lvl="1"/>
            <a:r>
              <a:rPr lang="en-US" sz="1200" kern="1200" dirty="0" smtClean="0">
                <a:solidFill>
                  <a:schemeClr val="tx1"/>
                </a:solidFill>
                <a:latin typeface="Arial" charset="0"/>
                <a:ea typeface="ＭＳ Ｐゴシック" charset="-128"/>
                <a:cs typeface="+mn-cs"/>
              </a:rPr>
              <a:t>-Green tea extract with an active product (</a:t>
            </a:r>
            <a:r>
              <a:rPr lang="en-US" sz="1200" kern="1200" dirty="0" err="1" smtClean="0">
                <a:solidFill>
                  <a:schemeClr val="tx1"/>
                </a:solidFill>
                <a:latin typeface="Arial" charset="0"/>
                <a:ea typeface="ＭＳ Ｐゴシック" charset="-128"/>
                <a:cs typeface="+mn-cs"/>
              </a:rPr>
              <a:t>catechins</a:t>
            </a:r>
            <a:r>
              <a:rPr lang="en-US" sz="1200" kern="1200" dirty="0" smtClean="0">
                <a:solidFill>
                  <a:schemeClr val="tx1"/>
                </a:solidFill>
                <a:latin typeface="Arial" charset="0"/>
                <a:ea typeface="ＭＳ Ｐゴシック" charset="-128"/>
                <a:cs typeface="+mn-cs"/>
              </a:rPr>
              <a:t>)</a:t>
            </a:r>
          </a:p>
          <a:p>
            <a:pPr lvl="1"/>
            <a:r>
              <a:rPr lang="en-US" sz="1200" kern="1200" dirty="0" smtClean="0">
                <a:solidFill>
                  <a:schemeClr val="tx1"/>
                </a:solidFill>
                <a:latin typeface="Arial" charset="0"/>
                <a:ea typeface="ＭＳ Ｐゴシック" charset="-128"/>
                <a:cs typeface="+mn-cs"/>
              </a:rPr>
              <a:t>-Apply three times daily (0.5cm strand of ointment to each wart) using a finger to ensure coverage with a thin layer of ointment until complete clearance of warts up to 16 weeks.</a:t>
            </a:r>
          </a:p>
          <a:p>
            <a:pPr lvl="1"/>
            <a:r>
              <a:rPr lang="en-US" sz="1200" kern="1200" dirty="0" smtClean="0">
                <a:solidFill>
                  <a:schemeClr val="tx1"/>
                </a:solidFill>
                <a:latin typeface="Arial" charset="0"/>
                <a:ea typeface="ＭＳ Ｐゴシック" charset="-128"/>
                <a:cs typeface="+mn-cs"/>
              </a:rPr>
              <a:t>-Do not wash off after use.</a:t>
            </a:r>
          </a:p>
          <a:p>
            <a:pPr lvl="1"/>
            <a:r>
              <a:rPr lang="en-US" sz="1200" kern="1200" dirty="0" smtClean="0">
                <a:solidFill>
                  <a:schemeClr val="tx1"/>
                </a:solidFill>
                <a:latin typeface="Arial" charset="0"/>
                <a:ea typeface="ＭＳ Ｐゴシック" charset="-128"/>
                <a:cs typeface="+mn-cs"/>
              </a:rPr>
              <a:t>-Sexual (i.e. genital, anal or oral) contact should be avoided while the ointment is on the skin.</a:t>
            </a:r>
          </a:p>
          <a:p>
            <a:pPr lvl="1"/>
            <a:r>
              <a:rPr lang="en-US" sz="1200" kern="1200" dirty="0" smtClean="0">
                <a:solidFill>
                  <a:schemeClr val="tx1"/>
                </a:solidFill>
                <a:latin typeface="Arial" charset="0"/>
                <a:ea typeface="ＭＳ Ｐゴシック" charset="-128"/>
                <a:cs typeface="+mn-cs"/>
              </a:rPr>
              <a:t>-Most common side effects are </a:t>
            </a:r>
            <a:r>
              <a:rPr lang="en-US" sz="1200" kern="1200" dirty="0" err="1" smtClean="0">
                <a:solidFill>
                  <a:schemeClr val="tx1"/>
                </a:solidFill>
                <a:latin typeface="Arial" charset="0"/>
                <a:ea typeface="ＭＳ Ｐゴシック" charset="-128"/>
                <a:cs typeface="+mn-cs"/>
              </a:rPr>
              <a:t>erythema</a:t>
            </a:r>
            <a:r>
              <a:rPr lang="en-US" sz="1200" kern="1200" dirty="0" smtClean="0">
                <a:solidFill>
                  <a:schemeClr val="tx1"/>
                </a:solidFill>
                <a:latin typeface="Arial" charset="0"/>
                <a:ea typeface="ＭＳ Ｐゴシック" charset="-128"/>
                <a:cs typeface="+mn-cs"/>
              </a:rPr>
              <a:t>, </a:t>
            </a:r>
            <a:r>
              <a:rPr lang="en-US" sz="1200" kern="1200" dirty="0" err="1" smtClean="0">
                <a:solidFill>
                  <a:schemeClr val="tx1"/>
                </a:solidFill>
                <a:latin typeface="Arial" charset="0"/>
                <a:ea typeface="ＭＳ Ｐゴシック" charset="-128"/>
                <a:cs typeface="+mn-cs"/>
              </a:rPr>
              <a:t>pruitis</a:t>
            </a:r>
            <a:r>
              <a:rPr lang="en-US" sz="1200" kern="1200" dirty="0" smtClean="0">
                <a:solidFill>
                  <a:schemeClr val="tx1"/>
                </a:solidFill>
                <a:latin typeface="Arial" charset="0"/>
                <a:ea typeface="ＭＳ Ｐゴシック" charset="-128"/>
                <a:cs typeface="+mn-cs"/>
              </a:rPr>
              <a:t>/burning, pain, ulceration, edema, </a:t>
            </a:r>
            <a:r>
              <a:rPr lang="en-US" sz="1200" kern="1200" dirty="0" err="1" smtClean="0">
                <a:solidFill>
                  <a:schemeClr val="tx1"/>
                </a:solidFill>
                <a:latin typeface="Arial" charset="0"/>
                <a:ea typeface="ＭＳ Ｐゴシック" charset="-128"/>
                <a:cs typeface="+mn-cs"/>
              </a:rPr>
              <a:t>induration</a:t>
            </a:r>
            <a:r>
              <a:rPr lang="en-US" sz="1200" kern="1200" dirty="0" smtClean="0">
                <a:solidFill>
                  <a:schemeClr val="tx1"/>
                </a:solidFill>
                <a:latin typeface="Arial" charset="0"/>
                <a:ea typeface="ＭＳ Ｐゴシック" charset="-128"/>
                <a:cs typeface="+mn-cs"/>
              </a:rPr>
              <a:t> and vesicular rash.</a:t>
            </a:r>
          </a:p>
          <a:p>
            <a:pPr lvl="1"/>
            <a:r>
              <a:rPr lang="en-US" sz="1200" kern="1200" dirty="0" smtClean="0">
                <a:solidFill>
                  <a:schemeClr val="tx1"/>
                </a:solidFill>
                <a:latin typeface="Arial" charset="0"/>
                <a:ea typeface="ＭＳ Ｐゴシック" charset="-128"/>
                <a:cs typeface="+mn-cs"/>
              </a:rPr>
              <a:t>-Not recommended for HIV-infected persons, </a:t>
            </a:r>
            <a:r>
              <a:rPr lang="en-US" sz="1200" kern="1200" dirty="0" err="1" smtClean="0">
                <a:solidFill>
                  <a:schemeClr val="tx1"/>
                </a:solidFill>
                <a:latin typeface="Arial" charset="0"/>
                <a:ea typeface="ＭＳ Ｐゴシック" charset="-128"/>
                <a:cs typeface="+mn-cs"/>
              </a:rPr>
              <a:t>immunocompromised</a:t>
            </a:r>
            <a:r>
              <a:rPr lang="en-US" sz="1200" kern="1200" dirty="0" smtClean="0">
                <a:solidFill>
                  <a:schemeClr val="tx1"/>
                </a:solidFill>
                <a:latin typeface="Arial" charset="0"/>
                <a:ea typeface="ＭＳ Ｐゴシック" charset="-128"/>
                <a:cs typeface="+mn-cs"/>
              </a:rPr>
              <a:t> persons or persons with clinical genital herpes because of safety and efficacy not established. </a:t>
            </a:r>
          </a:p>
          <a:p>
            <a:pPr lvl="1"/>
            <a:r>
              <a:rPr lang="en-US" sz="1200" kern="1200" dirty="0" smtClean="0">
                <a:solidFill>
                  <a:schemeClr val="tx1"/>
                </a:solidFill>
                <a:latin typeface="Arial" charset="0"/>
                <a:ea typeface="ＭＳ Ｐゴシック" charset="-128"/>
                <a:cs typeface="+mn-cs"/>
              </a:rPr>
              <a:t>-Unknown safety during pregnancy</a:t>
            </a:r>
          </a:p>
          <a:p>
            <a:pPr lvl="1"/>
            <a:r>
              <a:rPr lang="en-US" sz="1200" kern="1200" dirty="0" smtClean="0">
                <a:solidFill>
                  <a:schemeClr val="tx1"/>
                </a:solidFill>
                <a:latin typeface="Arial" charset="0"/>
                <a:ea typeface="ＭＳ Ｐゴシック" charset="-128"/>
                <a:cs typeface="+mn-cs"/>
              </a:rPr>
              <a:t>-Expensive. </a:t>
            </a:r>
          </a:p>
          <a:p>
            <a:pPr lvl="0" eaLnBrk="1" hangingPunct="1"/>
            <a:endParaRPr lang="en-US" dirty="0" smtClean="0">
              <a:latin typeface="Arial" pitchFamily="34" charset="0"/>
              <a:ea typeface="ＭＳ Ｐゴシック" pitchFamily="34" charset="-128"/>
            </a:endParaRPr>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400" kern="1200" dirty="0" smtClean="0">
                <a:solidFill>
                  <a:schemeClr val="tx1"/>
                </a:solidFill>
                <a:latin typeface="Arial" charset="0"/>
                <a:ea typeface="ＭＳ Ｐゴシック" charset="-128"/>
                <a:cs typeface="+mn-cs"/>
              </a:rPr>
              <a:t>Source: </a:t>
            </a:r>
            <a:r>
              <a:rPr lang="en-US" sz="1200" kern="1200" dirty="0" smtClean="0">
                <a:solidFill>
                  <a:schemeClr val="tx1"/>
                </a:solidFill>
                <a:latin typeface="Arial" charset="0"/>
                <a:ea typeface="ＭＳ Ｐゴシック" charset="-128"/>
                <a:cs typeface="+mn-cs"/>
              </a:rPr>
              <a:t>Centers for Disease Control and Prevention. Sexually Transmitted Diseases Treatment Guidelines, 2010.  MMWR 2010;59(12):1-116. </a:t>
            </a:r>
            <a:endParaRPr lang="en-US" sz="1400" kern="1200" dirty="0" smtClean="0">
              <a:solidFill>
                <a:schemeClr val="tx1"/>
              </a:solidFill>
              <a:latin typeface="Arial" charset="0"/>
              <a:ea typeface="ＭＳ Ｐゴシック" charset="-128"/>
              <a:cs typeface="+mn-cs"/>
            </a:endParaRPr>
          </a:p>
          <a:p>
            <a:pPr eaLnBrk="1" hangingPunct="1"/>
            <a:endParaRPr lang="en-US"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rPr>
              <a:t>excision, tangential shave excision, curettage, or </a:t>
            </a:r>
            <a:r>
              <a:rPr lang="en-US" dirty="0" err="1" smtClean="0">
                <a:latin typeface="Arial" pitchFamily="34" charset="0"/>
                <a:ea typeface="ＭＳ Ｐゴシック" pitchFamily="34" charset="-128"/>
              </a:rPr>
              <a:t>electrosurgery</a:t>
            </a:r>
            <a:r>
              <a:rPr lang="en-US" dirty="0" smtClean="0">
                <a:latin typeface="Arial" pitchFamily="34" charset="0"/>
                <a:ea typeface="ＭＳ Ｐゴシック" pitchFamily="34" charset="-128"/>
              </a:rPr>
              <a:t> </a:t>
            </a:r>
          </a:p>
        </p:txBody>
      </p:sp>
      <p:sp>
        <p:nvSpPr>
          <p:cNvPr id="358404" name="Slide Number Placeholder 3"/>
          <p:cNvSpPr>
            <a:spLocks noGrp="1"/>
          </p:cNvSpPr>
          <p:nvPr>
            <p:ph type="sldNum" sz="quarter" idx="5"/>
          </p:nvPr>
        </p:nvSpPr>
        <p:spPr>
          <a:noFill/>
        </p:spPr>
        <p:txBody>
          <a:bodyPr/>
          <a:lstStyle/>
          <a:p>
            <a:fld id="{3981283B-17C6-4D80-9D34-7345BA4CED7B}" type="slidenum">
              <a:rPr lang="en-US"/>
              <a:pPr/>
              <a:t>196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There also exist many social and institutional risk factors that contribute to adolescents’ disproportionate risk for STIs, including:</a:t>
            </a:r>
          </a:p>
          <a:p>
            <a:endParaRPr lang="en-US" smtClean="0">
              <a:latin typeface="Arial" pitchFamily="34" charset="0"/>
              <a:ea typeface="ＭＳ Ｐゴシック" pitchFamily="34" charset="-128"/>
            </a:endParaRPr>
          </a:p>
          <a:p>
            <a:pPr>
              <a:buFontTx/>
              <a:buChar char="-"/>
            </a:pPr>
            <a:r>
              <a:rPr lang="en-US" smtClean="0">
                <a:latin typeface="Arial" pitchFamily="34" charset="0"/>
                <a:ea typeface="ＭＳ Ｐゴシック" pitchFamily="34" charset="-128"/>
              </a:rPr>
              <a:t>Lack of sex education regarding how to protect oneself from sexually transmitted infections, including condom use;</a:t>
            </a:r>
          </a:p>
          <a:p>
            <a:pPr>
              <a:buFontTx/>
              <a:buChar char="-"/>
            </a:pPr>
            <a:r>
              <a:rPr lang="en-US" smtClean="0">
                <a:latin typeface="Arial" pitchFamily="34" charset="0"/>
                <a:ea typeface="ＭＳ Ｐゴシック" pitchFamily="34" charset="-128"/>
              </a:rPr>
              <a:t>Lack of insurance or ability to pay for services;</a:t>
            </a:r>
          </a:p>
          <a:p>
            <a:pPr>
              <a:buFontTx/>
              <a:buChar char="-"/>
            </a:pPr>
            <a:r>
              <a:rPr lang="en-US" smtClean="0">
                <a:latin typeface="Arial" pitchFamily="34" charset="0"/>
                <a:ea typeface="ＭＳ Ｐゴシック" pitchFamily="34" charset="-128"/>
              </a:rPr>
              <a:t>Lack of transportation to clinics or doctors offices;</a:t>
            </a:r>
          </a:p>
          <a:p>
            <a:pPr>
              <a:buFontTx/>
              <a:buChar char="-"/>
            </a:pPr>
            <a:r>
              <a:rPr lang="en-US" smtClean="0">
                <a:latin typeface="Arial" pitchFamily="34" charset="0"/>
                <a:ea typeface="ＭＳ Ｐゴシック" pitchFamily="34" charset="-128"/>
              </a:rPr>
              <a:t>Concerns about confidentiality which may inhibit young people from seeking care;</a:t>
            </a:r>
          </a:p>
          <a:p>
            <a:pPr>
              <a:buFontTx/>
              <a:buChar char="-"/>
            </a:pPr>
            <a:r>
              <a:rPr lang="en-US" smtClean="0">
                <a:latin typeface="Arial" pitchFamily="34" charset="0"/>
                <a:ea typeface="ＭＳ Ｐゴシック" pitchFamily="34" charset="-128"/>
              </a:rPr>
              <a:t>Stigma regarding STI testing and diagnosis.</a:t>
            </a:r>
          </a:p>
        </p:txBody>
      </p:sp>
      <p:sp>
        <p:nvSpPr>
          <p:cNvPr id="205828" name="Slide Number Placeholder 3"/>
          <p:cNvSpPr>
            <a:spLocks noGrp="1"/>
          </p:cNvSpPr>
          <p:nvPr>
            <p:ph type="sldNum" sz="quarter" idx="5"/>
          </p:nvPr>
        </p:nvSpPr>
        <p:spPr>
          <a:noFill/>
        </p:spPr>
        <p:txBody>
          <a:bodyPr/>
          <a:lstStyle/>
          <a:p>
            <a:fld id="{6C70923B-4F75-4A2A-A52A-8C67306A8E9C}" type="slidenum">
              <a:rPr lang="en-US"/>
              <a:pPr/>
              <a:t>19</a:t>
            </a:fld>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ln/>
        </p:spPr>
      </p:sp>
      <p:sp>
        <p:nvSpPr>
          <p:cNvPr id="358403" name="Notes Placeholder 2"/>
          <p:cNvSpPr>
            <a:spLocks noGrp="1"/>
          </p:cNvSpPr>
          <p:nvPr>
            <p:ph type="body" idx="1"/>
          </p:nvPr>
        </p:nvSpPr>
        <p:spPr>
          <a:noFill/>
          <a:ln/>
        </p:spPr>
        <p:txBody>
          <a:bodyPr/>
          <a:lstStyle/>
          <a:p>
            <a:pPr lvl="0"/>
            <a:endParaRPr lang="en-US" dirty="0" smtClean="0">
              <a:latin typeface="Arial" pitchFamily="34" charset="0"/>
              <a:ea typeface="ＭＳ Ｐゴシック" pitchFamily="34" charset="-128"/>
            </a:endParaRPr>
          </a:p>
        </p:txBody>
      </p:sp>
      <p:sp>
        <p:nvSpPr>
          <p:cNvPr id="358404" name="Slide Number Placeholder 3"/>
          <p:cNvSpPr>
            <a:spLocks noGrp="1"/>
          </p:cNvSpPr>
          <p:nvPr>
            <p:ph type="sldNum" sz="quarter" idx="5"/>
          </p:nvPr>
        </p:nvSpPr>
        <p:spPr>
          <a:noFill/>
        </p:spPr>
        <p:txBody>
          <a:bodyPr/>
          <a:lstStyle/>
          <a:p>
            <a:fld id="{3981283B-17C6-4D80-9D34-7345BA4CED7B}" type="slidenum">
              <a:rPr lang="en-US"/>
              <a:pPr/>
              <a:t>197</a:t>
            </a:fld>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noFill/>
          <a:ln/>
        </p:spPr>
        <p:txBody>
          <a:bodyPr/>
          <a:lstStyle/>
          <a:p>
            <a:r>
              <a:rPr lang="en-US" sz="1100" b="1" i="1" dirty="0" smtClean="0">
                <a:latin typeface="Arial" pitchFamily="34" charset="0"/>
                <a:ea typeface="ＭＳ Ｐゴシック" pitchFamily="34" charset="-128"/>
              </a:rPr>
              <a:t>Provider-Administered:</a:t>
            </a:r>
            <a:r>
              <a:rPr lang="en-US" sz="1100" dirty="0" smtClean="0">
                <a:latin typeface="Arial" pitchFamily="34" charset="0"/>
                <a:ea typeface="ＭＳ Ｐゴシック" pitchFamily="34" charset="-128"/>
              </a:rPr>
              <a:t> </a:t>
            </a:r>
            <a:br>
              <a:rPr lang="en-US" sz="1100" dirty="0" smtClean="0">
                <a:latin typeface="Arial" pitchFamily="34" charset="0"/>
                <a:ea typeface="ＭＳ Ｐゴシック" pitchFamily="34" charset="-128"/>
              </a:rPr>
            </a:br>
            <a:r>
              <a:rPr lang="en-US" sz="1100" dirty="0" smtClean="0">
                <a:latin typeface="Arial" pitchFamily="34" charset="0"/>
                <a:ea typeface="ＭＳ Ｐゴシック" pitchFamily="34" charset="-128"/>
              </a:rPr>
              <a:t/>
            </a:r>
            <a:br>
              <a:rPr lang="en-US" sz="1100" dirty="0" smtClean="0">
                <a:latin typeface="Arial" pitchFamily="34" charset="0"/>
                <a:ea typeface="ＭＳ Ｐゴシック" pitchFamily="34" charset="-128"/>
              </a:rPr>
            </a:br>
            <a:r>
              <a:rPr lang="en-US" sz="1100" b="1" dirty="0" err="1" smtClean="0">
                <a:latin typeface="Arial" pitchFamily="34" charset="0"/>
                <a:ea typeface="ＭＳ Ｐゴシック" pitchFamily="34" charset="-128"/>
              </a:rPr>
              <a:t>Cryotherapy</a:t>
            </a:r>
            <a:r>
              <a:rPr lang="en-US" sz="1100" dirty="0" smtClean="0">
                <a:latin typeface="Arial" pitchFamily="34" charset="0"/>
                <a:ea typeface="ＭＳ Ｐゴシック" pitchFamily="34" charset="-128"/>
              </a:rPr>
              <a:t> with liquid nitrogen or </a:t>
            </a:r>
            <a:r>
              <a:rPr lang="en-US" sz="1100" dirty="0" err="1" smtClean="0">
                <a:latin typeface="Arial" pitchFamily="34" charset="0"/>
                <a:ea typeface="ＭＳ Ｐゴシック" pitchFamily="34" charset="-128"/>
              </a:rPr>
              <a:t>cryoprobe</a:t>
            </a:r>
            <a:r>
              <a:rPr lang="en-US" sz="1100" dirty="0" smtClean="0">
                <a:latin typeface="Arial" pitchFamily="34" charset="0"/>
                <a:ea typeface="ＭＳ Ｐゴシック" pitchFamily="34" charset="-128"/>
              </a:rPr>
              <a:t>. Repeat applications every 1–2 weeks. </a:t>
            </a:r>
            <a:br>
              <a:rPr lang="en-US" sz="1100" dirty="0" smtClean="0">
                <a:latin typeface="Arial" pitchFamily="34" charset="0"/>
                <a:ea typeface="ＭＳ Ｐゴシック" pitchFamily="34" charset="-128"/>
              </a:rPr>
            </a:br>
            <a:r>
              <a:rPr lang="en-US" sz="1100" dirty="0" smtClean="0">
                <a:latin typeface="Arial" pitchFamily="34" charset="0"/>
                <a:ea typeface="ＭＳ Ｐゴシック" pitchFamily="34" charset="-128"/>
              </a:rPr>
              <a:t>   </a:t>
            </a:r>
            <a:r>
              <a:rPr lang="en-US" sz="1100" b="1" dirty="0" smtClean="0">
                <a:latin typeface="Arial" pitchFamily="34" charset="0"/>
                <a:ea typeface="ＭＳ Ｐゴシック" pitchFamily="34" charset="-128"/>
              </a:rPr>
              <a:t>OR</a:t>
            </a:r>
            <a:r>
              <a:rPr lang="en-US" sz="1100" dirty="0" smtClean="0">
                <a:latin typeface="Arial" pitchFamily="34" charset="0"/>
                <a:ea typeface="ＭＳ Ｐゴシック" pitchFamily="34" charset="-128"/>
              </a:rPr>
              <a:t> </a:t>
            </a:r>
            <a:br>
              <a:rPr lang="en-US" sz="1100" dirty="0" smtClean="0">
                <a:latin typeface="Arial" pitchFamily="34" charset="0"/>
                <a:ea typeface="ＭＳ Ｐゴシック" pitchFamily="34" charset="-128"/>
              </a:rPr>
            </a:br>
            <a:r>
              <a:rPr lang="en-US" sz="1100" b="1" dirty="0" err="1" smtClean="0">
                <a:latin typeface="Arial" pitchFamily="34" charset="0"/>
                <a:ea typeface="ＭＳ Ｐゴシック" pitchFamily="34" charset="-128"/>
              </a:rPr>
              <a:t>Podophyllin</a:t>
            </a:r>
            <a:r>
              <a:rPr lang="en-US" sz="1100" b="1" dirty="0" smtClean="0">
                <a:latin typeface="Arial" pitchFamily="34" charset="0"/>
                <a:ea typeface="ＭＳ Ｐゴシック" pitchFamily="34" charset="-128"/>
              </a:rPr>
              <a:t> resin 10%–25%</a:t>
            </a:r>
            <a:r>
              <a:rPr lang="en-US" sz="1100" dirty="0" smtClean="0">
                <a:latin typeface="Arial" pitchFamily="34" charset="0"/>
                <a:ea typeface="ＭＳ Ｐゴシック" pitchFamily="34" charset="-128"/>
              </a:rPr>
              <a:t> in a compound tincture of </a:t>
            </a:r>
            <a:r>
              <a:rPr lang="en-US" sz="1100" dirty="0" err="1" smtClean="0">
                <a:latin typeface="Arial" pitchFamily="34" charset="0"/>
                <a:ea typeface="ＭＳ Ｐゴシック" pitchFamily="34" charset="-128"/>
              </a:rPr>
              <a:t>benzoin</a:t>
            </a:r>
            <a:r>
              <a:rPr lang="en-US" sz="1100" dirty="0" smtClean="0">
                <a:latin typeface="Arial" pitchFamily="34" charset="0"/>
                <a:ea typeface="ＭＳ Ｐゴシック" pitchFamily="34" charset="-128"/>
              </a:rPr>
              <a:t>. A small amount should be applied to each wart and allowed to air dry. The treatment can be repeated weekly, if necessary. To avoid the possibility of complications associated with systemic absorption and toxicity, two important guidelines should be followed: (1) application should be limited to &lt;0.5 </a:t>
            </a:r>
            <a:r>
              <a:rPr lang="en-US" sz="1100" dirty="0" err="1" smtClean="0">
                <a:latin typeface="Arial" pitchFamily="34" charset="0"/>
                <a:ea typeface="ＭＳ Ｐゴシック" pitchFamily="34" charset="-128"/>
              </a:rPr>
              <a:t>mL</a:t>
            </a:r>
            <a:r>
              <a:rPr lang="en-US" sz="1100" dirty="0" smtClean="0">
                <a:latin typeface="Arial" pitchFamily="34" charset="0"/>
                <a:ea typeface="ＭＳ Ｐゴシック" pitchFamily="34" charset="-128"/>
              </a:rPr>
              <a:t> of </a:t>
            </a:r>
            <a:r>
              <a:rPr lang="en-US" sz="1100" dirty="0" err="1" smtClean="0">
                <a:latin typeface="Arial" pitchFamily="34" charset="0"/>
                <a:ea typeface="ＭＳ Ｐゴシック" pitchFamily="34" charset="-128"/>
              </a:rPr>
              <a:t>podophyllin</a:t>
            </a:r>
            <a:r>
              <a:rPr lang="en-US" sz="1100" dirty="0" smtClean="0">
                <a:latin typeface="Arial" pitchFamily="34" charset="0"/>
                <a:ea typeface="ＭＳ Ｐゴシック" pitchFamily="34" charset="-128"/>
              </a:rPr>
              <a:t> or an area of &lt;10 cm</a:t>
            </a:r>
            <a:r>
              <a:rPr lang="en-US" sz="1100" baseline="30000" dirty="0" smtClean="0">
                <a:latin typeface="Arial" pitchFamily="34" charset="0"/>
                <a:ea typeface="ＭＳ Ｐゴシック" pitchFamily="34" charset="-128"/>
              </a:rPr>
              <a:t>2</a:t>
            </a:r>
            <a:r>
              <a:rPr lang="en-US" sz="1100" dirty="0" smtClean="0">
                <a:latin typeface="Arial" pitchFamily="34" charset="0"/>
                <a:ea typeface="ＭＳ Ｐゴシック" pitchFamily="34" charset="-128"/>
              </a:rPr>
              <a:t> of warts per session, and (2) no open lesions or wounds should exist in the area to which treatment is administered. Some specialists suggest that the preparation should be thoroughly washed off one to four hours after application to reduce local irritation. The safety of </a:t>
            </a:r>
            <a:r>
              <a:rPr lang="en-US" sz="1100" dirty="0" err="1" smtClean="0">
                <a:latin typeface="Arial" pitchFamily="34" charset="0"/>
                <a:ea typeface="ＭＳ Ｐゴシック" pitchFamily="34" charset="-128"/>
              </a:rPr>
              <a:t>podophyllin</a:t>
            </a:r>
            <a:r>
              <a:rPr lang="en-US" sz="1100" dirty="0" smtClean="0">
                <a:latin typeface="Arial" pitchFamily="34" charset="0"/>
                <a:ea typeface="ＭＳ Ｐゴシック" pitchFamily="34" charset="-128"/>
              </a:rPr>
              <a:t> during pregnancy has not been established. </a:t>
            </a:r>
            <a:br>
              <a:rPr lang="en-US" sz="1100" dirty="0" smtClean="0">
                <a:latin typeface="Arial" pitchFamily="34" charset="0"/>
                <a:ea typeface="ＭＳ Ｐゴシック" pitchFamily="34" charset="-128"/>
              </a:rPr>
            </a:br>
            <a:r>
              <a:rPr lang="en-US" sz="1100" dirty="0" smtClean="0">
                <a:latin typeface="Arial" pitchFamily="34" charset="0"/>
                <a:ea typeface="ＭＳ Ｐゴシック" pitchFamily="34" charset="-128"/>
              </a:rPr>
              <a:t>   </a:t>
            </a:r>
            <a:r>
              <a:rPr lang="en-US" sz="1100" b="1" dirty="0" smtClean="0">
                <a:latin typeface="Arial" pitchFamily="34" charset="0"/>
                <a:ea typeface="ＭＳ Ｐゴシック" pitchFamily="34" charset="-128"/>
              </a:rPr>
              <a:t>OR</a:t>
            </a:r>
            <a:r>
              <a:rPr lang="en-US" sz="1100" dirty="0" smtClean="0">
                <a:latin typeface="Arial" pitchFamily="34" charset="0"/>
                <a:ea typeface="ＭＳ Ｐゴシック" pitchFamily="34" charset="-128"/>
              </a:rPr>
              <a:t> </a:t>
            </a:r>
            <a:br>
              <a:rPr lang="en-US" sz="1100" dirty="0" smtClean="0">
                <a:latin typeface="Arial" pitchFamily="34" charset="0"/>
                <a:ea typeface="ＭＳ Ｐゴシック" pitchFamily="34" charset="-128"/>
              </a:rPr>
            </a:br>
            <a:r>
              <a:rPr lang="en-US" sz="1100" b="1" dirty="0" err="1" smtClean="0">
                <a:latin typeface="Arial" pitchFamily="34" charset="0"/>
                <a:ea typeface="ＭＳ Ｐゴシック" pitchFamily="34" charset="-128"/>
              </a:rPr>
              <a:t>Trichloroacetic</a:t>
            </a:r>
            <a:r>
              <a:rPr lang="en-US" sz="1100" b="1" dirty="0" smtClean="0">
                <a:latin typeface="Arial" pitchFamily="34" charset="0"/>
                <a:ea typeface="ＭＳ Ｐゴシック" pitchFamily="34" charset="-128"/>
              </a:rPr>
              <a:t> acid (TCA) or </a:t>
            </a:r>
            <a:r>
              <a:rPr lang="en-US" sz="1100" b="1" dirty="0" err="1" smtClean="0">
                <a:latin typeface="Arial" pitchFamily="34" charset="0"/>
                <a:ea typeface="ＭＳ Ｐゴシック" pitchFamily="34" charset="-128"/>
              </a:rPr>
              <a:t>Bichloroacetic</a:t>
            </a:r>
            <a:r>
              <a:rPr lang="en-US" sz="1100" b="1" dirty="0" smtClean="0">
                <a:latin typeface="Arial" pitchFamily="34" charset="0"/>
                <a:ea typeface="ＭＳ Ｐゴシック" pitchFamily="34" charset="-128"/>
              </a:rPr>
              <a:t> acid (BCA) 80%–90%.</a:t>
            </a:r>
            <a:r>
              <a:rPr lang="en-US" sz="1100" dirty="0" smtClean="0">
                <a:latin typeface="Arial" pitchFamily="34" charset="0"/>
                <a:ea typeface="ＭＳ Ｐゴシック" pitchFamily="34" charset="-128"/>
              </a:rPr>
              <a:t> A small amount should be applied only to the warts and allowed to dry, at which time a white “frosting” develops. If an excess amount of acid is applied, the treated area should be powdered with talc, sodium bicarbonate (i.e., baking soda), or liquid soap preparations to remove </a:t>
            </a:r>
            <a:r>
              <a:rPr lang="en-US" sz="1100" dirty="0" err="1" smtClean="0">
                <a:latin typeface="Arial" pitchFamily="34" charset="0"/>
                <a:ea typeface="ＭＳ Ｐゴシック" pitchFamily="34" charset="-128"/>
              </a:rPr>
              <a:t>unreacted</a:t>
            </a:r>
            <a:r>
              <a:rPr lang="en-US" sz="1100" dirty="0" smtClean="0">
                <a:latin typeface="Arial" pitchFamily="34" charset="0"/>
                <a:ea typeface="ＭＳ Ｐゴシック" pitchFamily="34" charset="-128"/>
              </a:rPr>
              <a:t> acid. This treatment can be repeated weekly, if necessary.</a:t>
            </a:r>
            <a:br>
              <a:rPr lang="en-US" sz="1100" dirty="0" smtClean="0">
                <a:latin typeface="Arial" pitchFamily="34" charset="0"/>
                <a:ea typeface="ＭＳ Ｐゴシック" pitchFamily="34" charset="-128"/>
              </a:rPr>
            </a:br>
            <a:r>
              <a:rPr lang="en-US" sz="1100" dirty="0" smtClean="0">
                <a:latin typeface="Arial" pitchFamily="34" charset="0"/>
                <a:ea typeface="ＭＳ Ｐゴシック" pitchFamily="34" charset="-128"/>
              </a:rPr>
              <a:t>   </a:t>
            </a:r>
            <a:r>
              <a:rPr lang="en-US" sz="1100" b="1" dirty="0" smtClean="0">
                <a:latin typeface="Arial" pitchFamily="34" charset="0"/>
                <a:ea typeface="ＭＳ Ｐゴシック" pitchFamily="34" charset="-128"/>
              </a:rPr>
              <a:t>OR</a:t>
            </a:r>
            <a:r>
              <a:rPr lang="en-US" sz="1100" dirty="0" smtClean="0">
                <a:latin typeface="Arial" pitchFamily="34" charset="0"/>
                <a:ea typeface="ＭＳ Ｐゴシック" pitchFamily="34" charset="-128"/>
              </a:rPr>
              <a:t> </a:t>
            </a:r>
            <a:br>
              <a:rPr lang="en-US" sz="1100" dirty="0" smtClean="0">
                <a:latin typeface="Arial" pitchFamily="34" charset="0"/>
                <a:ea typeface="ＭＳ Ｐゴシック" pitchFamily="34" charset="-128"/>
              </a:rPr>
            </a:br>
            <a:r>
              <a:rPr lang="en-US" sz="1100" b="1" dirty="0" smtClean="0">
                <a:latin typeface="Arial" pitchFamily="34" charset="0"/>
                <a:ea typeface="ＭＳ Ｐゴシック" pitchFamily="34" charset="-128"/>
              </a:rPr>
              <a:t>Surgical removal</a:t>
            </a:r>
            <a:r>
              <a:rPr lang="en-US" sz="1100" dirty="0" smtClean="0">
                <a:latin typeface="Arial" pitchFamily="34" charset="0"/>
                <a:ea typeface="ＭＳ Ｐゴシック" pitchFamily="34" charset="-128"/>
              </a:rPr>
              <a:t> either by tangential scissor excision, tangential shave excision, curettage, or </a:t>
            </a:r>
            <a:r>
              <a:rPr lang="en-US" sz="1100" dirty="0" err="1" smtClean="0">
                <a:latin typeface="Arial" pitchFamily="34" charset="0"/>
                <a:ea typeface="ＭＳ Ｐゴシック" pitchFamily="34" charset="-128"/>
              </a:rPr>
              <a:t>electrosurgery</a:t>
            </a:r>
            <a:r>
              <a:rPr lang="en-US" sz="1100" dirty="0" smtClean="0">
                <a:latin typeface="Arial" pitchFamily="34" charset="0"/>
                <a:ea typeface="ＭＳ Ｐゴシック" pitchFamily="34" charset="-128"/>
              </a:rPr>
              <a:t> </a:t>
            </a:r>
          </a:p>
          <a:p>
            <a:endParaRPr lang="en-US" sz="1100" dirty="0" smtClean="0">
              <a:latin typeface="Arial" pitchFamily="34" charset="0"/>
              <a:ea typeface="ＭＳ Ｐゴシック" pitchFamily="34" charset="-128"/>
            </a:endParaRPr>
          </a:p>
          <a:p>
            <a:r>
              <a:rPr lang="en-US" sz="11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 </a:t>
            </a:r>
            <a:endParaRPr lang="en-US" sz="1100" dirty="0" smtClean="0">
              <a:latin typeface="Arial" pitchFamily="34" charset="0"/>
              <a:ea typeface="ＭＳ Ｐゴシック" pitchFamily="34" charset="-128"/>
            </a:endParaRPr>
          </a:p>
        </p:txBody>
      </p:sp>
      <p:sp>
        <p:nvSpPr>
          <p:cNvPr id="359428" name="Slide Number Placeholder 3"/>
          <p:cNvSpPr>
            <a:spLocks noGrp="1"/>
          </p:cNvSpPr>
          <p:nvPr>
            <p:ph type="sldNum" sz="quarter" idx="5"/>
          </p:nvPr>
        </p:nvSpPr>
        <p:spPr>
          <a:noFill/>
        </p:spPr>
        <p:txBody>
          <a:bodyPr/>
          <a:lstStyle/>
          <a:p>
            <a:fld id="{82F7238A-91D4-46DF-B2D5-D720343A27D4}" type="slidenum">
              <a:rPr lang="en-US"/>
              <a:pPr/>
              <a:t>198</a:t>
            </a:fld>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a:ln/>
        </p:spPr>
      </p:sp>
      <p:sp>
        <p:nvSpPr>
          <p:cNvPr id="360451" name="Notes Placeholder 2"/>
          <p:cNvSpPr>
            <a:spLocks noGrp="1"/>
          </p:cNvSpPr>
          <p:nvPr>
            <p:ph type="body" idx="1"/>
          </p:nvPr>
        </p:nvSpPr>
        <p:spPr>
          <a:noFill/>
          <a:ln/>
        </p:spPr>
        <p:txBody>
          <a:bodyPr/>
          <a:lstStyle/>
          <a:p>
            <a:r>
              <a:rPr lang="en-US" sz="1200" b="1" kern="1200" dirty="0" smtClean="0">
                <a:solidFill>
                  <a:schemeClr val="tx1"/>
                </a:solidFill>
                <a:latin typeface="Arial" charset="0"/>
                <a:ea typeface="ＭＳ Ｐゴシック" charset="-128"/>
                <a:cs typeface="ＭＳ Ｐゴシック" charset="-128"/>
              </a:rPr>
              <a:t>Recommended Regimen for Cervical Warts</a:t>
            </a:r>
            <a:endParaRPr lang="en-US" dirty="0" smtClean="0"/>
          </a:p>
          <a:p>
            <a:r>
              <a:rPr lang="en-US" sz="1200" kern="1200" dirty="0" smtClean="0">
                <a:solidFill>
                  <a:schemeClr val="tx1"/>
                </a:solidFill>
                <a:latin typeface="Arial" charset="0"/>
                <a:ea typeface="ＭＳ Ｐゴシック" charset="-128"/>
                <a:cs typeface="ＭＳ Ｐゴシック" charset="-128"/>
              </a:rPr>
              <a:t>For women who have </a:t>
            </a:r>
            <a:r>
              <a:rPr lang="en-US" sz="1200" kern="1200" dirty="0" err="1" smtClean="0">
                <a:solidFill>
                  <a:schemeClr val="tx1"/>
                </a:solidFill>
                <a:latin typeface="Arial" charset="0"/>
                <a:ea typeface="ＭＳ Ｐゴシック" charset="-128"/>
                <a:cs typeface="ＭＳ Ｐゴシック" charset="-128"/>
              </a:rPr>
              <a:t>exophytic</a:t>
            </a:r>
            <a:r>
              <a:rPr lang="en-US" sz="1200" kern="1200" dirty="0" smtClean="0">
                <a:solidFill>
                  <a:schemeClr val="tx1"/>
                </a:solidFill>
                <a:latin typeface="Arial" charset="0"/>
                <a:ea typeface="ＭＳ Ｐゴシック" charset="-128"/>
                <a:cs typeface="ＭＳ Ｐゴシック" charset="-128"/>
              </a:rPr>
              <a:t> cervical warts, a biopsy evaluation to exclude high-grade SIL must be performed before treatment is initiated. Management of </a:t>
            </a:r>
            <a:r>
              <a:rPr lang="en-US" sz="1200" kern="1200" dirty="0" err="1" smtClean="0">
                <a:solidFill>
                  <a:schemeClr val="tx1"/>
                </a:solidFill>
                <a:latin typeface="Arial" charset="0"/>
                <a:ea typeface="ＭＳ Ｐゴシック" charset="-128"/>
                <a:cs typeface="ＭＳ Ｐゴシック" charset="-128"/>
              </a:rPr>
              <a:t>exophytic</a:t>
            </a:r>
            <a:r>
              <a:rPr lang="en-US" sz="1200" kern="1200" dirty="0" smtClean="0">
                <a:solidFill>
                  <a:schemeClr val="tx1"/>
                </a:solidFill>
                <a:latin typeface="Arial" charset="0"/>
                <a:ea typeface="ＭＳ Ｐゴシック" charset="-128"/>
                <a:cs typeface="ＭＳ Ｐゴシック" charset="-128"/>
              </a:rPr>
              <a:t> cervical warts should include consultation with a specialist.</a:t>
            </a:r>
          </a:p>
          <a:p>
            <a:endParaRPr lang="en-US" dirty="0" smtClean="0"/>
          </a:p>
          <a:p>
            <a:r>
              <a:rPr lang="en-US" sz="1200" b="1" kern="1200" dirty="0" smtClean="0">
                <a:solidFill>
                  <a:schemeClr val="tx1"/>
                </a:solidFill>
                <a:latin typeface="Arial" charset="0"/>
                <a:ea typeface="ＭＳ Ｐゴシック" charset="-128"/>
                <a:cs typeface="ＭＳ Ｐゴシック" charset="-128"/>
              </a:rPr>
              <a:t>Recommended Regimens for Vaginal Warts</a:t>
            </a:r>
            <a:endParaRPr lang="en-US" dirty="0" smtClean="0"/>
          </a:p>
          <a:p>
            <a:r>
              <a:rPr lang="en-US" sz="1200" b="1" kern="1200" dirty="0" err="1" smtClean="0">
                <a:solidFill>
                  <a:schemeClr val="tx1"/>
                </a:solidFill>
                <a:latin typeface="Arial" charset="0"/>
                <a:ea typeface="ＭＳ Ｐゴシック" charset="-128"/>
                <a:cs typeface="ＭＳ Ｐゴシック" charset="-128"/>
              </a:rPr>
              <a:t>Cryotherapy</a:t>
            </a:r>
            <a:r>
              <a:rPr lang="en-US" sz="1200" b="1" kern="1200" dirty="0" smtClean="0">
                <a:solidFill>
                  <a:schemeClr val="tx1"/>
                </a:solidFill>
                <a:latin typeface="Arial" charset="0"/>
                <a:ea typeface="ＭＳ Ｐゴシック" charset="-128"/>
                <a:cs typeface="ＭＳ Ｐゴシック" charset="-128"/>
              </a:rPr>
              <a:t> with liquid nitrogen.</a:t>
            </a:r>
            <a:r>
              <a:rPr lang="en-US" sz="1200" kern="1200" dirty="0" smtClean="0">
                <a:solidFill>
                  <a:schemeClr val="tx1"/>
                </a:solidFill>
                <a:latin typeface="Arial" charset="0"/>
                <a:ea typeface="ＭＳ Ｐゴシック" charset="-128"/>
                <a:cs typeface="ＭＳ Ｐゴシック" charset="-128"/>
              </a:rPr>
              <a:t> The use of a </a:t>
            </a:r>
            <a:r>
              <a:rPr lang="en-US" sz="1200" kern="1200" dirty="0" err="1" smtClean="0">
                <a:solidFill>
                  <a:schemeClr val="tx1"/>
                </a:solidFill>
                <a:latin typeface="Arial" charset="0"/>
                <a:ea typeface="ＭＳ Ｐゴシック" charset="-128"/>
                <a:cs typeface="ＭＳ Ｐゴシック" charset="-128"/>
              </a:rPr>
              <a:t>cryoprobe</a:t>
            </a:r>
            <a:r>
              <a:rPr lang="en-US" sz="1200" kern="1200" dirty="0" smtClean="0">
                <a:solidFill>
                  <a:schemeClr val="tx1"/>
                </a:solidFill>
                <a:latin typeface="Arial" charset="0"/>
                <a:ea typeface="ＭＳ Ｐゴシック" charset="-128"/>
                <a:cs typeface="ＭＳ Ｐゴシック" charset="-128"/>
              </a:rPr>
              <a:t> in the vagina is not recommended because of the risk for vaginal perforation and fistula formation.</a:t>
            </a:r>
            <a:br>
              <a:rPr lang="en-US" sz="1200" kern="1200" dirty="0" smtClean="0">
                <a:solidFill>
                  <a:schemeClr val="tx1"/>
                </a:solidFill>
                <a:latin typeface="Arial" charset="0"/>
                <a:ea typeface="ＭＳ Ｐゴシック" charset="-128"/>
                <a:cs typeface="ＭＳ Ｐゴシック" charset="-128"/>
              </a:rPr>
            </a:br>
            <a:r>
              <a:rPr lang="en-US" sz="1200" kern="1200" dirty="0" smtClean="0">
                <a:solidFill>
                  <a:schemeClr val="tx1"/>
                </a:solidFill>
                <a:latin typeface="Arial" charset="0"/>
                <a:ea typeface="ＭＳ Ｐゴシック" charset="-128"/>
                <a:cs typeface="ＭＳ Ｐゴシック" charset="-128"/>
              </a:rPr>
              <a:t>OR</a:t>
            </a:r>
          </a:p>
          <a:p>
            <a:r>
              <a:rPr lang="en-US" sz="1200" kern="1200" dirty="0" smtClean="0">
                <a:solidFill>
                  <a:schemeClr val="tx1"/>
                </a:solidFill>
                <a:latin typeface="Arial" charset="0"/>
                <a:ea typeface="ＭＳ Ｐゴシック" charset="-128"/>
                <a:cs typeface="ＭＳ Ｐゴシック" charset="-128"/>
              </a:rPr>
              <a:t/>
            </a:r>
            <a:br>
              <a:rPr lang="en-US" sz="1200" kern="1200" dirty="0" smtClean="0">
                <a:solidFill>
                  <a:schemeClr val="tx1"/>
                </a:solidFill>
                <a:latin typeface="Arial" charset="0"/>
                <a:ea typeface="ＭＳ Ｐゴシック" charset="-128"/>
                <a:cs typeface="ＭＳ Ｐゴシック" charset="-128"/>
              </a:rPr>
            </a:br>
            <a:r>
              <a:rPr lang="en-US" sz="1200" b="1" kern="1200" dirty="0" smtClean="0">
                <a:solidFill>
                  <a:schemeClr val="tx1"/>
                </a:solidFill>
                <a:latin typeface="Arial" charset="0"/>
                <a:ea typeface="ＭＳ Ｐゴシック" charset="-128"/>
                <a:cs typeface="ＭＳ Ｐゴシック" charset="-128"/>
              </a:rPr>
              <a:t>TCA or BCA 80%–90% applied to warts.</a:t>
            </a:r>
            <a:r>
              <a:rPr lang="en-US" sz="1200" kern="1200" dirty="0" smtClean="0">
                <a:solidFill>
                  <a:schemeClr val="tx1"/>
                </a:solidFill>
                <a:latin typeface="Arial" charset="0"/>
                <a:ea typeface="ＭＳ Ｐゴシック" charset="-128"/>
                <a:cs typeface="ＭＳ Ｐゴシック" charset="-128"/>
              </a:rPr>
              <a:t> A small amount should be applied only to warts and allowed to dry, at which time a white frosting develops. If an excess amount of acid is applied, the treated area should be powdered with talc, sodium bicarbonate, or liquid soap preparations to remove </a:t>
            </a:r>
            <a:r>
              <a:rPr lang="en-US" sz="1200" kern="1200" dirty="0" err="1" smtClean="0">
                <a:solidFill>
                  <a:schemeClr val="tx1"/>
                </a:solidFill>
                <a:latin typeface="Arial" charset="0"/>
                <a:ea typeface="ＭＳ Ｐゴシック" charset="-128"/>
                <a:cs typeface="ＭＳ Ｐゴシック" charset="-128"/>
              </a:rPr>
              <a:t>unreacted</a:t>
            </a:r>
            <a:r>
              <a:rPr lang="en-US" sz="1200" kern="1200" dirty="0" smtClean="0">
                <a:solidFill>
                  <a:schemeClr val="tx1"/>
                </a:solidFill>
                <a:latin typeface="Arial" charset="0"/>
                <a:ea typeface="ＭＳ Ｐゴシック" charset="-128"/>
                <a:cs typeface="ＭＳ Ｐゴシック" charset="-128"/>
              </a:rPr>
              <a:t> acid. This treatment can be repeated weekly, if necessary.</a:t>
            </a:r>
          </a:p>
          <a:p>
            <a:endParaRPr lang="en-US" dirty="0" smtClean="0"/>
          </a:p>
          <a:p>
            <a:r>
              <a:rPr lang="en-US" sz="1200" b="1" kern="1200" dirty="0" smtClean="0">
                <a:solidFill>
                  <a:schemeClr val="tx1"/>
                </a:solidFill>
                <a:latin typeface="Arial" charset="0"/>
                <a:ea typeface="ＭＳ Ｐゴシック" charset="-128"/>
                <a:cs typeface="ＭＳ Ｐゴシック" charset="-128"/>
              </a:rPr>
              <a:t>Recommended Regimens for Urethral </a:t>
            </a:r>
            <a:r>
              <a:rPr lang="en-US" sz="1200" b="1" kern="1200" dirty="0" err="1" smtClean="0">
                <a:solidFill>
                  <a:schemeClr val="tx1"/>
                </a:solidFill>
                <a:latin typeface="Arial" charset="0"/>
                <a:ea typeface="ＭＳ Ｐゴシック" charset="-128"/>
                <a:cs typeface="ＭＳ Ｐゴシック" charset="-128"/>
              </a:rPr>
              <a:t>Meatus</a:t>
            </a:r>
            <a:r>
              <a:rPr lang="en-US" sz="1200" b="1" kern="1200" dirty="0" smtClean="0">
                <a:solidFill>
                  <a:schemeClr val="tx1"/>
                </a:solidFill>
                <a:latin typeface="Arial" charset="0"/>
                <a:ea typeface="ＭＳ Ｐゴシック" charset="-128"/>
                <a:cs typeface="ＭＳ Ｐゴシック" charset="-128"/>
              </a:rPr>
              <a:t> Warts</a:t>
            </a:r>
            <a:endParaRPr lang="en-US" dirty="0" smtClean="0"/>
          </a:p>
          <a:p>
            <a:r>
              <a:rPr lang="en-US" sz="1200" b="1" kern="1200" dirty="0" err="1" smtClean="0">
                <a:solidFill>
                  <a:schemeClr val="tx1"/>
                </a:solidFill>
                <a:latin typeface="Arial" charset="0"/>
                <a:ea typeface="ＭＳ Ｐゴシック" charset="-128"/>
                <a:cs typeface="ＭＳ Ｐゴシック" charset="-128"/>
              </a:rPr>
              <a:t>Cryotherapy</a:t>
            </a:r>
            <a:r>
              <a:rPr lang="en-US" sz="1200" b="1" kern="1200" dirty="0" smtClean="0">
                <a:solidFill>
                  <a:schemeClr val="tx1"/>
                </a:solidFill>
                <a:latin typeface="Arial" charset="0"/>
                <a:ea typeface="ＭＳ Ｐゴシック" charset="-128"/>
                <a:cs typeface="ＭＳ Ｐゴシック" charset="-128"/>
              </a:rPr>
              <a:t> with liquid nitrogen</a:t>
            </a:r>
            <a:r>
              <a:rPr lang="en-US" sz="1200" kern="1200" dirty="0" smtClean="0">
                <a:solidFill>
                  <a:schemeClr val="tx1"/>
                </a:solidFill>
                <a:latin typeface="Arial" charset="0"/>
                <a:ea typeface="ＭＳ Ｐゴシック" charset="-128"/>
                <a:cs typeface="ＭＳ Ｐゴシック" charset="-128"/>
              </a:rPr>
              <a:t/>
            </a:r>
            <a:br>
              <a:rPr lang="en-US" sz="1200" kern="1200" dirty="0" smtClean="0">
                <a:solidFill>
                  <a:schemeClr val="tx1"/>
                </a:solidFill>
                <a:latin typeface="Arial" charset="0"/>
                <a:ea typeface="ＭＳ Ｐゴシック" charset="-128"/>
                <a:cs typeface="ＭＳ Ｐゴシック" charset="-128"/>
              </a:rPr>
            </a:br>
            <a:r>
              <a:rPr lang="en-US" sz="1200" kern="1200" dirty="0" smtClean="0">
                <a:solidFill>
                  <a:schemeClr val="tx1"/>
                </a:solidFill>
                <a:latin typeface="Arial" charset="0"/>
                <a:ea typeface="ＭＳ Ｐゴシック" charset="-128"/>
                <a:cs typeface="ＭＳ Ｐゴシック" charset="-128"/>
              </a:rPr>
              <a:t>OR</a:t>
            </a:r>
            <a:br>
              <a:rPr lang="en-US" sz="1200" kern="1200" dirty="0" smtClean="0">
                <a:solidFill>
                  <a:schemeClr val="tx1"/>
                </a:solidFill>
                <a:latin typeface="Arial" charset="0"/>
                <a:ea typeface="ＭＳ Ｐゴシック" charset="-128"/>
                <a:cs typeface="ＭＳ Ｐゴシック" charset="-128"/>
              </a:rPr>
            </a:br>
            <a:r>
              <a:rPr lang="en-US" sz="1200" b="1" kern="1200" dirty="0" err="1" smtClean="0">
                <a:solidFill>
                  <a:schemeClr val="tx1"/>
                </a:solidFill>
                <a:latin typeface="Arial" charset="0"/>
                <a:ea typeface="ＭＳ Ｐゴシック" charset="-128"/>
                <a:cs typeface="ＭＳ Ｐゴシック" charset="-128"/>
              </a:rPr>
              <a:t>Podophyllin</a:t>
            </a:r>
            <a:r>
              <a:rPr lang="en-US" sz="1200" b="1" kern="1200" dirty="0" smtClean="0">
                <a:solidFill>
                  <a:schemeClr val="tx1"/>
                </a:solidFill>
                <a:latin typeface="Arial" charset="0"/>
                <a:ea typeface="ＭＳ Ｐゴシック" charset="-128"/>
                <a:cs typeface="ＭＳ Ｐゴシック" charset="-128"/>
              </a:rPr>
              <a:t> 10%–25% in compound tincture of </a:t>
            </a:r>
            <a:r>
              <a:rPr lang="en-US" sz="1200" b="1" kern="1200" dirty="0" err="1" smtClean="0">
                <a:solidFill>
                  <a:schemeClr val="tx1"/>
                </a:solidFill>
                <a:latin typeface="Arial" charset="0"/>
                <a:ea typeface="ＭＳ Ｐゴシック" charset="-128"/>
                <a:cs typeface="ＭＳ Ｐゴシック" charset="-128"/>
              </a:rPr>
              <a:t>benzoin</a:t>
            </a:r>
            <a:r>
              <a:rPr lang="en-US" sz="1200" b="1" kern="1200" dirty="0" smtClean="0">
                <a:solidFill>
                  <a:schemeClr val="tx1"/>
                </a:solidFill>
                <a:latin typeface="Arial" charset="0"/>
                <a:ea typeface="ＭＳ Ｐゴシック" charset="-128"/>
                <a:cs typeface="ＭＳ Ｐゴシック" charset="-128"/>
              </a:rPr>
              <a:t>.</a:t>
            </a:r>
            <a:r>
              <a:rPr lang="en-US" sz="1200" kern="1200" dirty="0" smtClean="0">
                <a:solidFill>
                  <a:schemeClr val="tx1"/>
                </a:solidFill>
                <a:latin typeface="Arial" charset="0"/>
                <a:ea typeface="ＭＳ Ｐゴシック" charset="-128"/>
                <a:cs typeface="ＭＳ Ｐゴシック" charset="-128"/>
              </a:rPr>
              <a:t> The treatment area and adjacent normal skin must be dry before contact with </a:t>
            </a:r>
            <a:r>
              <a:rPr lang="en-US" sz="1200" kern="1200" dirty="0" err="1" smtClean="0">
                <a:solidFill>
                  <a:schemeClr val="tx1"/>
                </a:solidFill>
                <a:latin typeface="Arial" charset="0"/>
                <a:ea typeface="ＭＳ Ｐゴシック" charset="-128"/>
                <a:cs typeface="ＭＳ Ｐゴシック" charset="-128"/>
              </a:rPr>
              <a:t>podophyllin</a:t>
            </a:r>
            <a:r>
              <a:rPr lang="en-US" sz="1200" kern="1200" dirty="0" smtClean="0">
                <a:solidFill>
                  <a:schemeClr val="tx1"/>
                </a:solidFill>
                <a:latin typeface="Arial" charset="0"/>
                <a:ea typeface="ＭＳ Ｐゴシック" charset="-128"/>
                <a:cs typeface="ＭＳ Ｐゴシック" charset="-128"/>
              </a:rPr>
              <a:t>. This treatment can be repeated weekly, if necessary. The safety of </a:t>
            </a:r>
            <a:r>
              <a:rPr lang="en-US" sz="1200" kern="1200" dirty="0" err="1" smtClean="0">
                <a:solidFill>
                  <a:schemeClr val="tx1"/>
                </a:solidFill>
                <a:latin typeface="Arial" charset="0"/>
                <a:ea typeface="ＭＳ Ｐゴシック" charset="-128"/>
                <a:cs typeface="ＭＳ Ｐゴシック" charset="-128"/>
              </a:rPr>
              <a:t>podophyllin</a:t>
            </a:r>
            <a:r>
              <a:rPr lang="en-US" sz="1200" kern="1200" dirty="0" smtClean="0">
                <a:solidFill>
                  <a:schemeClr val="tx1"/>
                </a:solidFill>
                <a:latin typeface="Arial" charset="0"/>
                <a:ea typeface="ＭＳ Ｐゴシック" charset="-128"/>
                <a:cs typeface="ＭＳ Ｐゴシック" charset="-128"/>
              </a:rPr>
              <a:t> during pregnancy has not been established. Data are limited on the use of </a:t>
            </a:r>
            <a:r>
              <a:rPr lang="en-US" sz="1200" kern="1200" dirty="0" err="1" smtClean="0">
                <a:solidFill>
                  <a:schemeClr val="tx1"/>
                </a:solidFill>
                <a:latin typeface="Arial" charset="0"/>
                <a:ea typeface="ＭＳ Ｐゴシック" charset="-128"/>
                <a:cs typeface="ＭＳ Ｐゴシック" charset="-128"/>
              </a:rPr>
              <a:t>podofilox</a:t>
            </a:r>
            <a:r>
              <a:rPr lang="en-US" sz="1200" kern="1200" dirty="0" smtClean="0">
                <a:solidFill>
                  <a:schemeClr val="tx1"/>
                </a:solidFill>
                <a:latin typeface="Arial" charset="0"/>
                <a:ea typeface="ＭＳ Ｐゴシック" charset="-128"/>
                <a:cs typeface="ＭＳ Ｐゴシック" charset="-128"/>
              </a:rPr>
              <a:t> and </a:t>
            </a:r>
            <a:r>
              <a:rPr lang="en-US" sz="1200" kern="1200" dirty="0" err="1" smtClean="0">
                <a:solidFill>
                  <a:schemeClr val="tx1"/>
                </a:solidFill>
                <a:latin typeface="Arial" charset="0"/>
                <a:ea typeface="ＭＳ Ｐゴシック" charset="-128"/>
                <a:cs typeface="ＭＳ Ｐゴシック" charset="-128"/>
              </a:rPr>
              <a:t>imiquimod</a:t>
            </a:r>
            <a:r>
              <a:rPr lang="en-US" sz="1200" kern="1200" dirty="0" smtClean="0">
                <a:solidFill>
                  <a:schemeClr val="tx1"/>
                </a:solidFill>
                <a:latin typeface="Arial" charset="0"/>
                <a:ea typeface="ＭＳ Ｐゴシック" charset="-128"/>
                <a:cs typeface="ＭＳ Ｐゴシック" charset="-128"/>
              </a:rPr>
              <a:t> for treatment of distal </a:t>
            </a:r>
            <a:r>
              <a:rPr lang="en-US" sz="1200" kern="1200" dirty="0" err="1" smtClean="0">
                <a:solidFill>
                  <a:schemeClr val="tx1"/>
                </a:solidFill>
                <a:latin typeface="Arial" charset="0"/>
                <a:ea typeface="ＭＳ Ｐゴシック" charset="-128"/>
                <a:cs typeface="ＭＳ Ｐゴシック" charset="-128"/>
              </a:rPr>
              <a:t>meatal</a:t>
            </a:r>
            <a:r>
              <a:rPr lang="en-US" sz="1200" kern="1200" dirty="0" smtClean="0">
                <a:solidFill>
                  <a:schemeClr val="tx1"/>
                </a:solidFill>
                <a:latin typeface="Arial" charset="0"/>
                <a:ea typeface="ＭＳ Ｐゴシック" charset="-128"/>
                <a:cs typeface="ＭＳ Ｐゴシック" charset="-128"/>
              </a:rPr>
              <a:t> warts.</a:t>
            </a:r>
          </a:p>
          <a:p>
            <a:endParaRPr lang="en-US" dirty="0" smtClean="0"/>
          </a:p>
          <a:p>
            <a:r>
              <a:rPr lang="en-US" sz="1200" b="1" kern="1200" dirty="0" smtClean="0">
                <a:solidFill>
                  <a:schemeClr val="tx1"/>
                </a:solidFill>
                <a:latin typeface="Arial" charset="0"/>
                <a:ea typeface="ＭＳ Ｐゴシック" charset="-128"/>
                <a:cs typeface="ＭＳ Ｐゴシック" charset="-128"/>
              </a:rPr>
              <a:t>Recommended Regimens for Anal Warts</a:t>
            </a:r>
            <a:endParaRPr lang="en-US" dirty="0" smtClean="0"/>
          </a:p>
          <a:p>
            <a:r>
              <a:rPr lang="en-US" sz="1200" b="1" kern="1200" dirty="0" err="1" smtClean="0">
                <a:solidFill>
                  <a:schemeClr val="tx1"/>
                </a:solidFill>
                <a:latin typeface="Arial" charset="0"/>
                <a:ea typeface="ＭＳ Ｐゴシック" charset="-128"/>
                <a:cs typeface="ＭＳ Ｐゴシック" charset="-128"/>
              </a:rPr>
              <a:t>Cryotherapy</a:t>
            </a:r>
            <a:r>
              <a:rPr lang="en-US" sz="1200" b="1" kern="1200" dirty="0" smtClean="0">
                <a:solidFill>
                  <a:schemeClr val="tx1"/>
                </a:solidFill>
                <a:latin typeface="Arial" charset="0"/>
                <a:ea typeface="ＭＳ Ｐゴシック" charset="-128"/>
                <a:cs typeface="ＭＳ Ｐゴシック" charset="-128"/>
              </a:rPr>
              <a:t> with liquid nitrogen</a:t>
            </a:r>
            <a:r>
              <a:rPr lang="en-US" sz="1200" kern="1200" dirty="0" smtClean="0">
                <a:solidFill>
                  <a:schemeClr val="tx1"/>
                </a:solidFill>
                <a:latin typeface="Arial" charset="0"/>
                <a:ea typeface="ＭＳ Ｐゴシック" charset="-128"/>
                <a:cs typeface="ＭＳ Ｐゴシック" charset="-128"/>
              </a:rPr>
              <a:t/>
            </a:r>
            <a:br>
              <a:rPr lang="en-US" sz="1200" kern="1200" dirty="0" smtClean="0">
                <a:solidFill>
                  <a:schemeClr val="tx1"/>
                </a:solidFill>
                <a:latin typeface="Arial" charset="0"/>
                <a:ea typeface="ＭＳ Ｐゴシック" charset="-128"/>
                <a:cs typeface="ＭＳ Ｐゴシック" charset="-128"/>
              </a:rPr>
            </a:br>
            <a:r>
              <a:rPr lang="en-US" sz="1200" kern="1200" dirty="0" smtClean="0">
                <a:solidFill>
                  <a:schemeClr val="tx1"/>
                </a:solidFill>
                <a:latin typeface="Arial" charset="0"/>
                <a:ea typeface="ＭＳ Ｐゴシック" charset="-128"/>
                <a:cs typeface="ＭＳ Ｐゴシック" charset="-128"/>
              </a:rPr>
              <a:t>OR</a:t>
            </a:r>
            <a:br>
              <a:rPr lang="en-US" sz="1200" kern="1200" dirty="0" smtClean="0">
                <a:solidFill>
                  <a:schemeClr val="tx1"/>
                </a:solidFill>
                <a:latin typeface="Arial" charset="0"/>
                <a:ea typeface="ＭＳ Ｐゴシック" charset="-128"/>
                <a:cs typeface="ＭＳ Ｐゴシック" charset="-128"/>
              </a:rPr>
            </a:br>
            <a:r>
              <a:rPr lang="en-US" sz="1200" b="1" kern="1200" dirty="0" smtClean="0">
                <a:solidFill>
                  <a:schemeClr val="tx1"/>
                </a:solidFill>
                <a:latin typeface="Arial" charset="0"/>
                <a:ea typeface="ＭＳ Ｐゴシック" charset="-128"/>
                <a:cs typeface="ＭＳ Ｐゴシック" charset="-128"/>
              </a:rPr>
              <a:t>TCA or BCA 80%–90% applied to warts.</a:t>
            </a:r>
            <a:r>
              <a:rPr lang="en-US" sz="1200" kern="1200" dirty="0" smtClean="0">
                <a:solidFill>
                  <a:schemeClr val="tx1"/>
                </a:solidFill>
                <a:latin typeface="Arial" charset="0"/>
                <a:ea typeface="ＭＳ Ｐゴシック" charset="-128"/>
                <a:cs typeface="ＭＳ Ｐゴシック" charset="-128"/>
              </a:rPr>
              <a:t> A small amount should be applied only to warts and allowed to dry, at which time a white frosting develops. If an excess amount of acid is applied, the treated area should be powdered with talc, sodium bicarbonate, or liquid soap preparations to remove </a:t>
            </a:r>
            <a:r>
              <a:rPr lang="en-US" sz="1200" kern="1200" dirty="0" err="1" smtClean="0">
                <a:solidFill>
                  <a:schemeClr val="tx1"/>
                </a:solidFill>
                <a:latin typeface="Arial" charset="0"/>
                <a:ea typeface="ＭＳ Ｐゴシック" charset="-128"/>
                <a:cs typeface="ＭＳ Ｐゴシック" charset="-128"/>
              </a:rPr>
              <a:t>unreacted</a:t>
            </a:r>
            <a:r>
              <a:rPr lang="en-US" sz="1200" kern="1200" dirty="0" smtClean="0">
                <a:solidFill>
                  <a:schemeClr val="tx1"/>
                </a:solidFill>
                <a:latin typeface="Arial" charset="0"/>
                <a:ea typeface="ＭＳ Ｐゴシック" charset="-128"/>
                <a:cs typeface="ＭＳ Ｐゴシック" charset="-128"/>
              </a:rPr>
              <a:t> acid. This treatment can be repeated weekly, if necessary.</a:t>
            </a:r>
            <a:br>
              <a:rPr lang="en-US" sz="1200" kern="1200" dirty="0" smtClean="0">
                <a:solidFill>
                  <a:schemeClr val="tx1"/>
                </a:solidFill>
                <a:latin typeface="Arial" charset="0"/>
                <a:ea typeface="ＭＳ Ｐゴシック" charset="-128"/>
                <a:cs typeface="ＭＳ Ｐゴシック" charset="-128"/>
              </a:rPr>
            </a:br>
            <a:r>
              <a:rPr lang="en-US" sz="1200" kern="1200" dirty="0" smtClean="0">
                <a:solidFill>
                  <a:schemeClr val="tx1"/>
                </a:solidFill>
                <a:latin typeface="Arial" charset="0"/>
                <a:ea typeface="ＭＳ Ｐゴシック" charset="-128"/>
                <a:cs typeface="ＭＳ Ｐゴシック" charset="-128"/>
              </a:rPr>
              <a:t>OR</a:t>
            </a:r>
            <a:br>
              <a:rPr lang="en-US" sz="1200" kern="1200" dirty="0" smtClean="0">
                <a:solidFill>
                  <a:schemeClr val="tx1"/>
                </a:solidFill>
                <a:latin typeface="Arial" charset="0"/>
                <a:ea typeface="ＭＳ Ｐゴシック" charset="-128"/>
                <a:cs typeface="ＭＳ Ｐゴシック" charset="-128"/>
              </a:rPr>
            </a:br>
            <a:r>
              <a:rPr lang="en-US" sz="1200" b="1" kern="1200" dirty="0" smtClean="0">
                <a:solidFill>
                  <a:schemeClr val="tx1"/>
                </a:solidFill>
                <a:latin typeface="Arial" charset="0"/>
                <a:ea typeface="ＭＳ Ｐゴシック" charset="-128"/>
                <a:cs typeface="ＭＳ Ｐゴシック" charset="-128"/>
              </a:rPr>
              <a:t>Surgical removal</a:t>
            </a:r>
            <a:endParaRPr lang="en-US" dirty="0" smtClean="0"/>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Source:</a:t>
            </a:r>
            <a:r>
              <a:rPr lang="en-US" baseline="0" dirty="0" smtClean="0">
                <a:latin typeface="Arial" pitchFamily="34" charset="0"/>
                <a:ea typeface="ＭＳ Ｐゴシック" pitchFamily="34" charset="-128"/>
              </a:rPr>
              <a:t> </a:t>
            </a: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 </a:t>
            </a:r>
            <a:endParaRPr lang="en-US" dirty="0" smtClean="0">
              <a:latin typeface="Arial" pitchFamily="34" charset="0"/>
              <a:ea typeface="ＭＳ Ｐゴシック" pitchFamily="34" charset="-128"/>
            </a:endParaRPr>
          </a:p>
        </p:txBody>
      </p:sp>
      <p:sp>
        <p:nvSpPr>
          <p:cNvPr id="360452" name="Slide Number Placeholder 3"/>
          <p:cNvSpPr>
            <a:spLocks noGrp="1"/>
          </p:cNvSpPr>
          <p:nvPr>
            <p:ph type="sldNum" sz="quarter" idx="5"/>
          </p:nvPr>
        </p:nvSpPr>
        <p:spPr>
          <a:noFill/>
        </p:spPr>
        <p:txBody>
          <a:bodyPr/>
          <a:lstStyle/>
          <a:p>
            <a:fld id="{EB364272-8785-4789-BE98-75308BE67AFA}" type="slidenum">
              <a:rPr lang="en-US"/>
              <a:pPr/>
              <a:t>199</a:t>
            </a:fld>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a:ln/>
        </p:spPr>
      </p:sp>
      <p:sp>
        <p:nvSpPr>
          <p:cNvPr id="361475"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361476" name="Slide Number Placeholder 3"/>
          <p:cNvSpPr>
            <a:spLocks noGrp="1"/>
          </p:cNvSpPr>
          <p:nvPr>
            <p:ph type="sldNum" sz="quarter" idx="5"/>
          </p:nvPr>
        </p:nvSpPr>
        <p:spPr>
          <a:noFill/>
        </p:spPr>
        <p:txBody>
          <a:bodyPr/>
          <a:lstStyle/>
          <a:p>
            <a:fld id="{DD244C83-8CC3-44E9-81CE-5BE1617776E6}" type="slidenum">
              <a:rPr lang="en-US"/>
              <a:pPr/>
              <a:t>200</a:t>
            </a:fld>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4BD26406-5918-4D98-9B0F-4EF116B61643}" type="slidenum">
              <a:rPr lang="en-US"/>
              <a:pPr/>
              <a:t>201</a:t>
            </a:fld>
            <a:endParaRPr lang="en-US"/>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895838" eaLnBrk="1" fontAlgn="auto" hangingPunct="1">
              <a:spcBef>
                <a:spcPts val="0"/>
              </a:spcBef>
              <a:spcAft>
                <a:spcPts val="0"/>
              </a:spcAft>
              <a:defRPr/>
            </a:pPr>
            <a:r>
              <a:rPr lang="en-US" dirty="0" smtClean="0">
                <a:latin typeface="Arial" pitchFamily="34" charset="0"/>
                <a:ea typeface="ＭＳ Ｐゴシック" pitchFamily="34" charset="-128"/>
              </a:rPr>
              <a:t>Source: </a:t>
            </a:r>
            <a:r>
              <a:rPr lang="en-US" u="sng" dirty="0" smtClean="0">
                <a:latin typeface="Arial" charset="0"/>
                <a:ea typeface="ＭＳ Ｐゴシック" charset="-128"/>
                <a:hlinkClick r:id="rId3"/>
              </a:rPr>
              <a:t>http://www.fda.gov/NewsEvents/Newsroom/PressAnnouncements/2009/ucm187048.htm</a:t>
            </a:r>
            <a:endParaRPr lang="en-US" dirty="0" smtClean="0"/>
          </a:p>
          <a:p>
            <a:endParaRPr lang="en-US" dirty="0" smtClean="0"/>
          </a:p>
          <a:p>
            <a:r>
              <a:rPr lang="en-US" dirty="0" smtClean="0"/>
              <a:t>Merck (</a:t>
            </a:r>
            <a:r>
              <a:rPr lang="en-US" dirty="0" err="1" smtClean="0"/>
              <a:t>Gardasil</a:t>
            </a:r>
            <a:r>
              <a:rPr lang="en-US" dirty="0" smtClean="0"/>
              <a:t>): Protects against the…</a:t>
            </a:r>
          </a:p>
          <a:p>
            <a:r>
              <a:rPr lang="en-US" dirty="0" smtClean="0"/>
              <a:t>70%</a:t>
            </a:r>
            <a:r>
              <a:rPr lang="en-US" baseline="0" dirty="0" smtClean="0"/>
              <a:t> of cervical cancers are caused by HPV strains 16/18</a:t>
            </a:r>
          </a:p>
          <a:p>
            <a:r>
              <a:rPr lang="en-US" baseline="0" dirty="0" smtClean="0"/>
              <a:t>90% of genital warts are caused by HPV strains 6/11</a:t>
            </a:r>
          </a:p>
          <a:p>
            <a:r>
              <a:rPr lang="en-US" baseline="0" dirty="0" smtClean="0"/>
              <a:t>Aluminum Adjuvant, made in yeast</a:t>
            </a:r>
          </a:p>
          <a:p>
            <a:r>
              <a:rPr lang="en-US" baseline="0" dirty="0" smtClean="0"/>
              <a:t>FDA Approved in 2006</a:t>
            </a:r>
          </a:p>
          <a:p>
            <a:endParaRPr lang="en-US" baseline="0" dirty="0" smtClean="0"/>
          </a:p>
          <a:p>
            <a:r>
              <a:rPr lang="en-US" baseline="0" dirty="0" err="1" smtClean="0"/>
              <a:t>GlaxoSmithKine</a:t>
            </a:r>
            <a:r>
              <a:rPr lang="en-US" baseline="0" dirty="0" smtClean="0"/>
              <a:t> (</a:t>
            </a:r>
            <a:r>
              <a:rPr lang="en-US" baseline="0" dirty="0" err="1" smtClean="0"/>
              <a:t>Cervarix</a:t>
            </a:r>
            <a:r>
              <a:rPr lang="en-US" baseline="0" dirty="0" smtClean="0"/>
              <a:t>): Protects against the…</a:t>
            </a:r>
          </a:p>
          <a:p>
            <a:r>
              <a:rPr lang="en-US" baseline="0" dirty="0" smtClean="0"/>
              <a:t>70% of cervical cancers caused by HPV strains 16/18</a:t>
            </a:r>
          </a:p>
          <a:p>
            <a:r>
              <a:rPr lang="en-US" baseline="0" dirty="0" smtClean="0"/>
              <a:t>ASO4-Adjuvant (Aluminum + MPL)</a:t>
            </a:r>
          </a:p>
          <a:p>
            <a:r>
              <a:rPr lang="en-US" baseline="0" dirty="0" smtClean="0"/>
              <a:t>Made in insect cells</a:t>
            </a:r>
          </a:p>
          <a:p>
            <a:r>
              <a:rPr lang="en-US" baseline="0" dirty="0" smtClean="0"/>
              <a:t>FDA Approved in 2009</a:t>
            </a:r>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202</a:t>
            </a:fld>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ACIP</a:t>
            </a:r>
            <a:r>
              <a:rPr lang="en-US" baseline="0" dirty="0" smtClean="0"/>
              <a:t> – </a:t>
            </a:r>
            <a:r>
              <a:rPr lang="en-US" b="1" dirty="0" smtClean="0"/>
              <a:t>Advisory Committee on Immunization Practices (ACIP) </a:t>
            </a:r>
          </a:p>
          <a:p>
            <a:endParaRPr lang="en-US" b="1" dirty="0" smtClean="0"/>
          </a:p>
          <a:p>
            <a:pPr defTabSz="895838" eaLnBrk="1" fontAlgn="auto" hangingPunct="1">
              <a:spcBef>
                <a:spcPts val="0"/>
              </a:spcBef>
              <a:spcAft>
                <a:spcPts val="0"/>
              </a:spcAft>
              <a:defRPr/>
            </a:pPr>
            <a:r>
              <a:rPr lang="en-US" b="0" dirty="0" smtClean="0"/>
              <a:t>CDC. </a:t>
            </a:r>
            <a:r>
              <a:rPr lang="en-US" b="0" dirty="0" err="1" smtClean="0"/>
              <a:t>Quadrivalent</a:t>
            </a:r>
            <a:r>
              <a:rPr lang="en-US" b="0" dirty="0" smtClean="0"/>
              <a:t> Human Papillomavirus Vaccine Recommendations of the Advisory Committee on Immunization Practices (ACIP).</a:t>
            </a:r>
            <a:r>
              <a:rPr lang="en-US" b="0" baseline="0" dirty="0" smtClean="0"/>
              <a:t>  MMWR </a:t>
            </a:r>
            <a:r>
              <a:rPr lang="en-US" dirty="0" smtClean="0">
                <a:latin typeface="+mn-lt"/>
                <a:ea typeface="+mn-ea"/>
                <a:cs typeface="+mn-cs"/>
              </a:rPr>
              <a:t>March 23, 2007 / 56(RR02);1-24</a:t>
            </a:r>
            <a:endParaRPr lang="en-US" b="0" dirty="0" smtClean="0"/>
          </a:p>
          <a:p>
            <a:endParaRPr lang="en-US" b="0" dirty="0" smtClean="0"/>
          </a:p>
          <a:p>
            <a:r>
              <a:rPr lang="en-US" dirty="0" smtClean="0"/>
              <a:t>On October 16, 2009, the Food and Drug Administration (FDA) licensed bivalent human </a:t>
            </a:r>
            <a:r>
              <a:rPr lang="en-US" dirty="0" err="1" smtClean="0"/>
              <a:t>papillomavirus</a:t>
            </a:r>
            <a:r>
              <a:rPr lang="en-US" dirty="0" smtClean="0"/>
              <a:t> vaccine (HPV2; </a:t>
            </a:r>
            <a:r>
              <a:rPr lang="en-US" dirty="0" err="1" smtClean="0"/>
              <a:t>Cervarix</a:t>
            </a:r>
            <a:r>
              <a:rPr lang="en-US" dirty="0" smtClean="0"/>
              <a:t>, GlaxoSmithKline) for use in females aged 10 through 25 years. </a:t>
            </a:r>
            <a:r>
              <a:rPr lang="en-US" dirty="0" err="1" smtClean="0"/>
              <a:t>Cervarix</a:t>
            </a:r>
            <a:r>
              <a:rPr lang="en-US" dirty="0" smtClean="0"/>
              <a:t> is the second human </a:t>
            </a:r>
            <a:r>
              <a:rPr lang="en-US" dirty="0" err="1" smtClean="0"/>
              <a:t>papillomavirus</a:t>
            </a:r>
            <a:r>
              <a:rPr lang="en-US" dirty="0" smtClean="0"/>
              <a:t> (HPV) vaccine licensed for use in females in the United States. </a:t>
            </a:r>
            <a:r>
              <a:rPr lang="en-US" dirty="0" err="1" smtClean="0"/>
              <a:t>Quadrivalent</a:t>
            </a:r>
            <a:r>
              <a:rPr lang="en-US" dirty="0" smtClean="0"/>
              <a:t> HPV vaccine (HPV4; </a:t>
            </a:r>
            <a:r>
              <a:rPr lang="en-US" dirty="0" err="1" smtClean="0"/>
              <a:t>Gardasil</a:t>
            </a:r>
            <a:r>
              <a:rPr lang="en-US" dirty="0" smtClean="0"/>
              <a:t>, Merck &amp; Co, Inc.) was licensed in 2006 for use in females aged 9 through 26 years, and the Advisory Committee on Immunization Practices (ACIP) recommended routine HPV4 vaccination of females aged 11 or 12 years, and catch-up vaccination for females aged 13 through 26 years (</a:t>
            </a:r>
            <a:r>
              <a:rPr lang="en-US" i="1" dirty="0" smtClean="0">
                <a:hlinkClick r:id="rId3"/>
              </a:rPr>
              <a:t>1</a:t>
            </a:r>
            <a:r>
              <a:rPr lang="en-US" dirty="0" smtClean="0"/>
              <a:t>). This report provides updated recommendations for routine and catch-up vaccination of females with either HPV2 or HPV4.</a:t>
            </a:r>
          </a:p>
          <a:p>
            <a:endParaRPr lang="en-US" dirty="0" smtClean="0">
              <a:latin typeface="Arial" pitchFamily="34" charset="0"/>
              <a:ea typeface="ＭＳ Ｐゴシック" pitchFamily="34" charset="-128"/>
            </a:endParaRPr>
          </a:p>
          <a:p>
            <a:r>
              <a:rPr lang="en-US" dirty="0" smtClean="0"/>
              <a:t>Vaccination is recommended for females aged 13 through 26 years who have not been vaccinated previously or who have not completed the 3-dose series. If a female reaches age 26 years before the vaccination series is complete, remaining doses can be administered after age 26 years. Ideally, vaccine should be administered before potential exposure to HPV through sexual contact.</a:t>
            </a:r>
          </a:p>
          <a:p>
            <a:r>
              <a:rPr lang="en-US" dirty="0" smtClean="0"/>
              <a:t>ACIP recommends vaccination with HPV2 or HPV4 for prevention of cervical cancers and </a:t>
            </a:r>
            <a:r>
              <a:rPr lang="en-US" dirty="0" err="1" smtClean="0"/>
              <a:t>precancers</a:t>
            </a:r>
            <a:r>
              <a:rPr lang="en-US" dirty="0" smtClean="0"/>
              <a:t>. Both vaccines might provide protection against some other HPV-related cancers in addition to cervical cancer, although there are currently only data sufficient to recommend HPV4 for protection against </a:t>
            </a:r>
            <a:r>
              <a:rPr lang="en-US" dirty="0" err="1" smtClean="0"/>
              <a:t>vulvar</a:t>
            </a:r>
            <a:r>
              <a:rPr lang="en-US" dirty="0" smtClean="0"/>
              <a:t> and vaginal cancers and </a:t>
            </a:r>
            <a:r>
              <a:rPr lang="en-US" dirty="0" err="1" smtClean="0"/>
              <a:t>precancers</a:t>
            </a:r>
            <a:r>
              <a:rPr lang="en-US" dirty="0" smtClean="0"/>
              <a:t>. HPV4 is recommended also for prevention of genital warts.</a:t>
            </a: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http://www.cdc.gov/mmwr/preview/mmwrhtml/mm5920a4.htm?s_cid=mm5920a4_e</a:t>
            </a: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pPr defTabSz="895838" eaLnBrk="1" fontAlgn="auto" hangingPunct="1">
              <a:spcBef>
                <a:spcPts val="0"/>
              </a:spcBef>
              <a:spcAft>
                <a:spcPts val="0"/>
              </a:spcAft>
              <a:defRPr/>
            </a:pPr>
            <a:endParaRPr lang="en-US" dirty="0" smtClean="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203</a:t>
            </a:fld>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ln/>
        </p:spPr>
      </p:sp>
      <p:sp>
        <p:nvSpPr>
          <p:cNvPr id="364547" name="Notes Placeholder 2"/>
          <p:cNvSpPr>
            <a:spLocks noGrp="1"/>
          </p:cNvSpPr>
          <p:nvPr>
            <p:ph type="body" idx="1"/>
          </p:nvPr>
        </p:nvSpPr>
        <p:spPr>
          <a:noFill/>
          <a:ln/>
        </p:spPr>
        <p:txBody>
          <a:bodyPr/>
          <a:lstStyle/>
          <a:p>
            <a:r>
              <a:rPr lang="en-US" sz="1100" dirty="0" smtClean="0"/>
              <a:t>http://www.cdc.gov/mmwr/preview/mmwrhtml/mm5920a4.htm</a:t>
            </a:r>
          </a:p>
          <a:p>
            <a:endParaRPr lang="en-US" sz="1100" dirty="0" smtClean="0"/>
          </a:p>
          <a:p>
            <a:r>
              <a:rPr lang="en-US" sz="1100" dirty="0" smtClean="0"/>
              <a:t>HPV4 Vaccine (</a:t>
            </a:r>
            <a:r>
              <a:rPr lang="en-US" sz="1100" dirty="0" err="1" smtClean="0"/>
              <a:t>Gardasil</a:t>
            </a:r>
            <a:r>
              <a:rPr lang="en-US" sz="1100" dirty="0" smtClean="0"/>
              <a:t>) has higher efficacy rates than HPV2 Vaccine. </a:t>
            </a:r>
          </a:p>
          <a:p>
            <a:endParaRPr lang="en-US" sz="1100" dirty="0" smtClean="0"/>
          </a:p>
          <a:p>
            <a:r>
              <a:rPr lang="en-US" sz="1100" dirty="0" smtClean="0"/>
              <a:t>Abbreviations: CIN2/3 = cervical intraepithelial </a:t>
            </a:r>
            <a:r>
              <a:rPr lang="en-US" sz="1100" dirty="0" err="1" smtClean="0"/>
              <a:t>neoplasia</a:t>
            </a:r>
            <a:r>
              <a:rPr lang="en-US" sz="1100" dirty="0" smtClean="0"/>
              <a:t> grade 2 or 3, AIS = </a:t>
            </a:r>
            <a:r>
              <a:rPr lang="en-US" sz="1100" dirty="0" err="1" smtClean="0"/>
              <a:t>adenocarcinoma</a:t>
            </a:r>
            <a:r>
              <a:rPr lang="en-US" sz="1100" dirty="0" smtClean="0"/>
              <a:t> in situ, VIN2/3 = </a:t>
            </a:r>
            <a:r>
              <a:rPr lang="en-US" sz="1100" dirty="0" err="1" smtClean="0"/>
              <a:t>vulvar</a:t>
            </a:r>
            <a:r>
              <a:rPr lang="en-US" sz="1100" dirty="0" smtClean="0"/>
              <a:t> intraepithelial </a:t>
            </a:r>
            <a:r>
              <a:rPr lang="en-US" sz="1100" dirty="0" err="1" smtClean="0"/>
              <a:t>neoplasia</a:t>
            </a:r>
            <a:r>
              <a:rPr lang="en-US" sz="1100" dirty="0" smtClean="0"/>
              <a:t> grade 2 or 3, VaIN2/3 = vaginal intraepithelial </a:t>
            </a:r>
            <a:r>
              <a:rPr lang="en-US" sz="1100" dirty="0" err="1" smtClean="0"/>
              <a:t>neoplasia</a:t>
            </a:r>
            <a:r>
              <a:rPr lang="en-US" sz="1100" dirty="0" smtClean="0"/>
              <a:t> grade 2 or 3, HPV = human </a:t>
            </a:r>
            <a:r>
              <a:rPr lang="en-US" sz="1100" dirty="0" err="1" smtClean="0"/>
              <a:t>papillomavirus</a:t>
            </a:r>
            <a:r>
              <a:rPr lang="en-US" sz="1100" dirty="0" smtClean="0"/>
              <a:t>.</a:t>
            </a:r>
          </a:p>
          <a:p>
            <a:r>
              <a:rPr lang="en-US" sz="1100" dirty="0" smtClean="0"/>
              <a:t>* Confidence interval.</a:t>
            </a:r>
          </a:p>
          <a:p>
            <a:r>
              <a:rPr lang="en-US" sz="1100" dirty="0" smtClean="0"/>
              <a:t>† Phase III trial. According to protocol efficacy analysis included females aged 15 through 25 years who received all 3 vaccine doses, were </a:t>
            </a:r>
            <a:r>
              <a:rPr lang="en-US" sz="1100" dirty="0" err="1" smtClean="0"/>
              <a:t>seronegative</a:t>
            </a:r>
            <a:r>
              <a:rPr lang="en-US" sz="1100" dirty="0" smtClean="0"/>
              <a:t> at day 1 and HPV DNA negative at day 1 through month 6 for the respective HPV type, and had normal or low grade cytology at day 1, with case counting beginning 1 day after third vaccine dose; mean duration of follow-up post first vaccine dose: 34.9 months.</a:t>
            </a:r>
          </a:p>
          <a:p>
            <a:r>
              <a:rPr lang="en-US" sz="1100" dirty="0" smtClean="0"/>
              <a:t>§ </a:t>
            </a:r>
            <a:r>
              <a:rPr lang="en-US" sz="1100" b="1" dirty="0" smtClean="0"/>
              <a:t>Source: </a:t>
            </a:r>
            <a:r>
              <a:rPr lang="en-US" sz="1100" dirty="0" err="1" smtClean="0"/>
              <a:t>Paavonen</a:t>
            </a:r>
            <a:r>
              <a:rPr lang="en-US" sz="1100" dirty="0" smtClean="0"/>
              <a:t> J, </a:t>
            </a:r>
            <a:r>
              <a:rPr lang="en-US" sz="1100" dirty="0" err="1" smtClean="0"/>
              <a:t>Naud</a:t>
            </a:r>
            <a:r>
              <a:rPr lang="en-US" sz="1100" dirty="0" smtClean="0"/>
              <a:t> P, </a:t>
            </a:r>
            <a:r>
              <a:rPr lang="en-US" sz="1100" dirty="0" err="1" smtClean="0"/>
              <a:t>Salmeron</a:t>
            </a:r>
            <a:r>
              <a:rPr lang="en-US" sz="1100" dirty="0" smtClean="0"/>
              <a:t> J, et al. Efficacy of human </a:t>
            </a:r>
            <a:r>
              <a:rPr lang="en-US" sz="1100" dirty="0" err="1" smtClean="0"/>
              <a:t>papillomavirus</a:t>
            </a:r>
            <a:r>
              <a:rPr lang="en-US" sz="1100" dirty="0" smtClean="0"/>
              <a:t> (HPV)-16/18 AS04-adjuvanted vaccine against cervical infection and </a:t>
            </a:r>
            <a:r>
              <a:rPr lang="en-US" sz="1100" dirty="0" err="1" smtClean="0"/>
              <a:t>precancer</a:t>
            </a:r>
            <a:r>
              <a:rPr lang="en-US" sz="1100" dirty="0" smtClean="0"/>
              <a:t> caused by </a:t>
            </a:r>
            <a:r>
              <a:rPr lang="en-US" sz="1100" dirty="0" err="1" smtClean="0"/>
              <a:t>oncogenic</a:t>
            </a:r>
            <a:r>
              <a:rPr lang="en-US" sz="1100" dirty="0" smtClean="0"/>
              <a:t> HPV types (PATRICIA): final analysis of a double-blind, </a:t>
            </a:r>
            <a:r>
              <a:rPr lang="en-US" sz="1100" dirty="0" err="1" smtClean="0"/>
              <a:t>randomised</a:t>
            </a:r>
            <a:r>
              <a:rPr lang="en-US" sz="1100" dirty="0" smtClean="0"/>
              <a:t> study in young women. Lancet 2009;374:301--14.</a:t>
            </a:r>
          </a:p>
          <a:p>
            <a:r>
              <a:rPr lang="en-US" sz="1100" dirty="0" smtClean="0"/>
              <a:t>¶ Combined analysis of one phase II and two phase III trials. Per protocol efficacy analysis included females aged 16 through 26 years who received all 3 vaccine doses, were </a:t>
            </a:r>
            <a:r>
              <a:rPr lang="en-US" sz="1100" dirty="0" err="1" smtClean="0"/>
              <a:t>seronegative</a:t>
            </a:r>
            <a:r>
              <a:rPr lang="en-US" sz="1100" dirty="0" smtClean="0"/>
              <a:t> at day 1 and HPV DNA negative at day 1 through month 7 for the respective HPV type, with case counting beginning 1 month after third vaccine dose; mean duration of follow-up post first vaccine dose: 42 months.</a:t>
            </a:r>
          </a:p>
          <a:p>
            <a:r>
              <a:rPr lang="en-US" sz="1100" dirty="0" smtClean="0"/>
              <a:t>** Source: </a:t>
            </a:r>
            <a:r>
              <a:rPr lang="en-US" sz="1100" dirty="0" err="1" smtClean="0"/>
              <a:t>Kjaer</a:t>
            </a:r>
            <a:r>
              <a:rPr lang="en-US" sz="1100" dirty="0" smtClean="0"/>
              <a:t> SK, Sigurdsson K, </a:t>
            </a:r>
            <a:r>
              <a:rPr lang="en-US" sz="1100" dirty="0" err="1" smtClean="0"/>
              <a:t>Iversen</a:t>
            </a:r>
            <a:r>
              <a:rPr lang="en-US" sz="1100" dirty="0" smtClean="0"/>
              <a:t> OE, et al. A pooled analysis of continued prophylactic efficacy of </a:t>
            </a:r>
            <a:r>
              <a:rPr lang="en-US" sz="1100" dirty="0" err="1" smtClean="0"/>
              <a:t>quadrivalent</a:t>
            </a:r>
            <a:r>
              <a:rPr lang="en-US" sz="1100" dirty="0" smtClean="0"/>
              <a:t> human </a:t>
            </a:r>
            <a:r>
              <a:rPr lang="en-US" sz="1100" dirty="0" err="1" smtClean="0"/>
              <a:t>papillomavirus</a:t>
            </a:r>
            <a:r>
              <a:rPr lang="en-US" sz="1100" dirty="0" smtClean="0"/>
              <a:t> (Types 6/11/16/18) vaccine against high-grade cervical and external genital lesions. Cancer </a:t>
            </a:r>
            <a:r>
              <a:rPr lang="en-US" sz="1100" dirty="0" err="1" smtClean="0"/>
              <a:t>Prev</a:t>
            </a:r>
            <a:r>
              <a:rPr lang="en-US" sz="1100" dirty="0" smtClean="0"/>
              <a:t> Res 2009;2:868--78.</a:t>
            </a:r>
          </a:p>
          <a:p>
            <a:r>
              <a:rPr lang="en-US" sz="1100" dirty="0" smtClean="0"/>
              <a:t>†† Source: Food and Drug Administration. Product approval-prescribing information [package insert]. </a:t>
            </a:r>
            <a:r>
              <a:rPr lang="en-US" sz="1100" dirty="0" err="1" smtClean="0"/>
              <a:t>Gardasil</a:t>
            </a:r>
            <a:r>
              <a:rPr lang="en-US" sz="1100" dirty="0" smtClean="0"/>
              <a:t> [human </a:t>
            </a:r>
            <a:r>
              <a:rPr lang="en-US" sz="1100" dirty="0" err="1" smtClean="0"/>
              <a:t>papillomavirus</a:t>
            </a:r>
            <a:r>
              <a:rPr lang="en-US" sz="1100" dirty="0" smtClean="0"/>
              <a:t> </a:t>
            </a:r>
            <a:r>
              <a:rPr lang="en-US" sz="1100" dirty="0" err="1" smtClean="0"/>
              <a:t>quadrivalent</a:t>
            </a:r>
            <a:r>
              <a:rPr lang="en-US" sz="1100" dirty="0" smtClean="0"/>
              <a:t> (types 6, 11, 16, and 18) vaccine, recombinant], Merck &amp; Co, Inc: Food and Drug Administration 2009. Available at </a:t>
            </a:r>
            <a:r>
              <a:rPr lang="en-US" sz="1100" dirty="0" smtClean="0">
                <a:hlinkClick r:id="rId3"/>
              </a:rPr>
              <a:t>http://www.fda.gov/biologicsbloodvaccines/vaccines/approvedproducts/ucm094042.htm</a:t>
            </a:r>
            <a:r>
              <a:rPr lang="en-US" sz="1100" dirty="0" smtClean="0"/>
              <a:t>. Accessed May 25, 2010.</a:t>
            </a:r>
          </a:p>
          <a:p>
            <a:endParaRPr lang="en-US" sz="1100" dirty="0" smtClean="0">
              <a:latin typeface="Calibri" pitchFamily="34" charset="0"/>
              <a:ea typeface="ＭＳ Ｐゴシック" pitchFamily="34" charset="-128"/>
            </a:endParaRPr>
          </a:p>
        </p:txBody>
      </p:sp>
      <p:sp>
        <p:nvSpPr>
          <p:cNvPr id="364548" name="Slide Number Placeholder 3"/>
          <p:cNvSpPr>
            <a:spLocks noGrp="1"/>
          </p:cNvSpPr>
          <p:nvPr>
            <p:ph type="sldNum" sz="quarter" idx="5"/>
          </p:nvPr>
        </p:nvSpPr>
        <p:spPr>
          <a:noFill/>
        </p:spPr>
        <p:txBody>
          <a:bodyPr/>
          <a:lstStyle/>
          <a:p>
            <a:fld id="{08374D43-BF0E-4644-A223-199F63C3BAA0}" type="slidenum">
              <a:rPr lang="en-US">
                <a:solidFill>
                  <a:prstClr val="black"/>
                </a:solidFill>
              </a:rPr>
              <a:pPr/>
              <a:t>204</a:t>
            </a:fld>
            <a:endParaRPr lang="en-US">
              <a:solidFill>
                <a:prstClr val="black"/>
              </a:solidFill>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smtClean="0">
                <a:solidFill>
                  <a:schemeClr val="tx1"/>
                </a:solidFill>
                <a:latin typeface="Arial" charset="0"/>
                <a:ea typeface="ＭＳ Ｐゴシック" charset="-128"/>
                <a:cs typeface="ＭＳ Ｐゴシック" charset="-128"/>
              </a:rPr>
              <a:t>Recommendations on the Use of </a:t>
            </a:r>
            <a:r>
              <a:rPr lang="en-US" sz="1200" b="0" i="0" kern="1200" dirty="0" err="1" smtClean="0">
                <a:solidFill>
                  <a:schemeClr val="tx1"/>
                </a:solidFill>
                <a:latin typeface="Arial" charset="0"/>
                <a:ea typeface="ＭＳ Ｐゴシック" charset="-128"/>
                <a:cs typeface="ＭＳ Ｐゴシック" charset="-128"/>
              </a:rPr>
              <a:t>Quadrivalent</a:t>
            </a:r>
            <a:r>
              <a:rPr lang="en-US" sz="1200" b="0" i="0" kern="1200" dirty="0" smtClean="0">
                <a:solidFill>
                  <a:schemeClr val="tx1"/>
                </a:solidFill>
                <a:latin typeface="Arial" charset="0"/>
                <a:ea typeface="ＭＳ Ｐゴシック" charset="-128"/>
                <a:cs typeface="ＭＳ Ｐゴシック" charset="-128"/>
              </a:rPr>
              <a:t> Human </a:t>
            </a:r>
            <a:r>
              <a:rPr lang="en-US" sz="1200" b="0" i="0" kern="1200" dirty="0" err="1" smtClean="0">
                <a:solidFill>
                  <a:schemeClr val="tx1"/>
                </a:solidFill>
                <a:latin typeface="Arial" charset="0"/>
                <a:ea typeface="ＭＳ Ｐゴシック" charset="-128"/>
                <a:cs typeface="ＭＳ Ｐゴシック" charset="-128"/>
              </a:rPr>
              <a:t>Papillomavirus</a:t>
            </a:r>
            <a:r>
              <a:rPr lang="en-US" sz="1200" b="0" i="0" kern="1200" dirty="0" smtClean="0">
                <a:solidFill>
                  <a:schemeClr val="tx1"/>
                </a:solidFill>
                <a:latin typeface="Arial" charset="0"/>
                <a:ea typeface="ＭＳ Ｐゴシック" charset="-128"/>
                <a:cs typeface="ＭＳ Ｐゴシック" charset="-128"/>
              </a:rPr>
              <a:t> Vaccine in Males — Advisory Committee on Immunization Practices (ACIP), 2011</a:t>
            </a:r>
          </a:p>
          <a:p>
            <a:endParaRPr lang="en-US" b="1" dirty="0" smtClean="0"/>
          </a:p>
          <a:p>
            <a:pPr defTabSz="895838" eaLnBrk="1" fontAlgn="auto" hangingPunct="1">
              <a:spcBef>
                <a:spcPts val="0"/>
              </a:spcBef>
              <a:spcAft>
                <a:spcPts val="0"/>
              </a:spcAft>
              <a:defRPr/>
            </a:pPr>
            <a:r>
              <a:rPr lang="en-US" dirty="0" smtClean="0">
                <a:latin typeface="Arial" pitchFamily="34" charset="0"/>
                <a:ea typeface="ＭＳ Ｐゴシック" pitchFamily="34" charset="-128"/>
              </a:rPr>
              <a:t>Source:</a:t>
            </a:r>
            <a:r>
              <a:rPr lang="en-US" baseline="0" dirty="0" smtClean="0">
                <a:latin typeface="Arial" pitchFamily="34" charset="0"/>
                <a:ea typeface="ＭＳ Ｐゴシック" pitchFamily="34" charset="-128"/>
              </a:rPr>
              <a:t>  http://www.cdc.gov/mmwr/preview/mmwrhtml/mm6050a3.htm</a:t>
            </a:r>
            <a:endParaRPr lang="en-US" dirty="0" smtClean="0">
              <a:latin typeface="Arial" pitchFamily="34" charset="0"/>
              <a:ea typeface="ＭＳ Ｐゴシック" pitchFamily="34" charset="-128"/>
            </a:endParaRPr>
          </a:p>
          <a:p>
            <a:endParaRPr lang="en-US" b="1" dirty="0" smtClean="0"/>
          </a:p>
          <a:p>
            <a:r>
              <a:rPr lang="en-US" dirty="0" smtClean="0"/>
              <a:t>On October 25, 2011, the Advisory Committee on Immunization Practices (ACIP) recommended routine use of </a:t>
            </a:r>
            <a:r>
              <a:rPr lang="en-US" dirty="0" err="1" smtClean="0"/>
              <a:t>quadrivalent</a:t>
            </a:r>
            <a:r>
              <a:rPr lang="en-US" dirty="0" smtClean="0"/>
              <a:t> human </a:t>
            </a:r>
            <a:r>
              <a:rPr lang="en-US" dirty="0" err="1" smtClean="0"/>
              <a:t>papillomavirus</a:t>
            </a:r>
            <a:r>
              <a:rPr lang="en-US" dirty="0" smtClean="0"/>
              <a:t> (HPV) vaccine (HPV4; </a:t>
            </a:r>
            <a:r>
              <a:rPr lang="en-US" dirty="0" err="1" smtClean="0"/>
              <a:t>Gardasil</a:t>
            </a:r>
            <a:r>
              <a:rPr lang="en-US" dirty="0" smtClean="0"/>
              <a:t>, Merck &amp; Co. Inc.) in males aged 11 or 12 years. ACIP also recommended vaccination with HPV4 for males aged 13 through 21 years who have not been vaccinated previously or who have not completed the 3-dose series; males aged 22 through 26 years may be vaccinated. These recommendations replace the October 2009 ACIP guidance that HPV4 may be given to males aged 9 through 26 years (</a:t>
            </a:r>
            <a:r>
              <a:rPr lang="en-US" i="1" dirty="0" smtClean="0">
                <a:hlinkClick r:id="rId3"/>
              </a:rPr>
              <a:t>1</a:t>
            </a:r>
            <a:r>
              <a:rPr lang="en-US" dirty="0" smtClean="0"/>
              <a:t>). For these recommendations, ACIP considered information on vaccine efficacy (including data available since October 2009, on prevention of grade 2 or 3 anal intraepithelial </a:t>
            </a:r>
            <a:r>
              <a:rPr lang="en-US" dirty="0" err="1" smtClean="0"/>
              <a:t>neoplasia</a:t>
            </a:r>
            <a:r>
              <a:rPr lang="en-US" dirty="0" smtClean="0"/>
              <a:t> [AIN2/3], a precursor of anal cancer), vaccine safety, estimates of disease and cancer resulting from HPV, cost-effectiveness, and programmatic considerations. The evidence for HPV4 vaccination of males was evaluated using Grading of Recommendations, Assessment, Development, and Evaluation (GRADE) methods (</a:t>
            </a:r>
            <a:r>
              <a:rPr lang="en-US" i="1" dirty="0" smtClean="0"/>
              <a:t>2</a:t>
            </a:r>
            <a:r>
              <a:rPr lang="en-US" dirty="0" smtClean="0"/>
              <a:t>). </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http://www.cdc.gov/mmwr/preview/mmwrhtml/mm6050a3.htm</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http://www.cdc.gov/vaccines/acip/recs/GRADE/hpv-vac-males.html</a:t>
            </a:r>
          </a:p>
          <a:p>
            <a:endParaRPr lang="en-US" dirty="0" smtClean="0"/>
          </a:p>
          <a:p>
            <a:endParaRPr lang="en-US" b="1" dirty="0" smtClean="0"/>
          </a:p>
          <a:p>
            <a:endParaRPr lang="en-US" b="0" dirty="0" smtClean="0"/>
          </a:p>
          <a:p>
            <a:pPr defTabSz="895838" eaLnBrk="1" fontAlgn="auto" hangingPunct="1">
              <a:spcBef>
                <a:spcPts val="0"/>
              </a:spcBef>
              <a:spcAft>
                <a:spcPts val="0"/>
              </a:spcAft>
              <a:defRPr/>
            </a:pPr>
            <a:endParaRPr lang="en-US" dirty="0" smtClean="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205</a:t>
            </a:fld>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 Is adding HPV of 12 </a:t>
            </a:r>
            <a:r>
              <a:rPr lang="en-US" dirty="0" err="1" smtClean="0"/>
              <a:t>yo</a:t>
            </a:r>
            <a:r>
              <a:rPr lang="en-US" dirty="0" smtClean="0"/>
              <a:t> </a:t>
            </a:r>
            <a:r>
              <a:rPr lang="en-US" dirty="0" smtClean="0">
                <a:latin typeface="Arial" pitchFamily="34" charset="0"/>
                <a:cs typeface="Arial" pitchFamily="34" charset="0"/>
              </a:rPr>
              <a:t>♂ </a:t>
            </a:r>
            <a:r>
              <a:rPr lang="en-US" dirty="0" smtClean="0"/>
              <a:t>to U.S. </a:t>
            </a:r>
            <a:r>
              <a:rPr lang="en-US" dirty="0" smtClean="0">
                <a:latin typeface="Arial" pitchFamily="34" charset="0"/>
                <a:cs typeface="Arial" pitchFamily="34" charset="0"/>
              </a:rPr>
              <a:t>♀</a:t>
            </a:r>
            <a:r>
              <a:rPr lang="en-US" dirty="0" smtClean="0"/>
              <a:t>-only vaccination program cost-effective? </a:t>
            </a:r>
          </a:p>
          <a:p>
            <a:r>
              <a:rPr lang="en-US" dirty="0" smtClean="0"/>
              <a:t>Methods: </a:t>
            </a:r>
          </a:p>
          <a:p>
            <a:pPr lvl="1"/>
            <a:r>
              <a:rPr lang="en-US" dirty="0" smtClean="0"/>
              <a:t>CEA</a:t>
            </a:r>
          </a:p>
          <a:p>
            <a:pPr lvl="1"/>
            <a:r>
              <a:rPr lang="en-US" dirty="0" smtClean="0"/>
              <a:t>The HPV-associated outcomes: </a:t>
            </a:r>
          </a:p>
          <a:p>
            <a:pPr lvl="2"/>
            <a:r>
              <a:rPr lang="en-US" dirty="0" smtClean="0"/>
              <a:t>FDA-indicated:  CIN; genital warts; cervical, vaginal, </a:t>
            </a:r>
            <a:r>
              <a:rPr lang="en-US" dirty="0" err="1" smtClean="0"/>
              <a:t>vulvar</a:t>
            </a:r>
            <a:r>
              <a:rPr lang="en-US" dirty="0" smtClean="0"/>
              <a:t>, &amp; anal CA</a:t>
            </a:r>
          </a:p>
          <a:p>
            <a:pPr lvl="2"/>
            <a:r>
              <a:rPr lang="en-US" dirty="0" err="1" smtClean="0"/>
              <a:t>nonFDA</a:t>
            </a:r>
            <a:r>
              <a:rPr lang="en-US" dirty="0" smtClean="0"/>
              <a:t>-indicated: </a:t>
            </a:r>
            <a:r>
              <a:rPr lang="en-US" dirty="0" err="1" smtClean="0"/>
              <a:t>oropharyngeal</a:t>
            </a:r>
            <a:r>
              <a:rPr lang="en-US" dirty="0" smtClean="0"/>
              <a:t> &amp; penile CA; RRP</a:t>
            </a:r>
          </a:p>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206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endParaRPr lang="en-US" dirty="0" smtClean="0">
              <a:latin typeface="Arial" pitchFamily="34" charset="0"/>
              <a:ea typeface="ＭＳ Ｐゴシック" pitchFamily="34" charset="-128"/>
            </a:endParaRPr>
          </a:p>
        </p:txBody>
      </p:sp>
      <p:sp>
        <p:nvSpPr>
          <p:cNvPr id="193540" name="Slide Number Placeholder 3"/>
          <p:cNvSpPr>
            <a:spLocks noGrp="1"/>
          </p:cNvSpPr>
          <p:nvPr>
            <p:ph type="sldNum" sz="quarter" idx="5"/>
          </p:nvPr>
        </p:nvSpPr>
        <p:spPr>
          <a:noFill/>
        </p:spPr>
        <p:txBody>
          <a:bodyPr/>
          <a:lstStyle/>
          <a:p>
            <a:fld id="{08FAC249-8187-4A10-AE38-80B17E4B6638}"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http://www.thenationalcampaign.org/resources/pdf/pubs/SexualRisk.pdf</a:t>
            </a:r>
          </a:p>
        </p:txBody>
      </p:sp>
      <p:sp>
        <p:nvSpPr>
          <p:cNvPr id="206852" name="Slide Number Placeholder 3"/>
          <p:cNvSpPr>
            <a:spLocks noGrp="1"/>
          </p:cNvSpPr>
          <p:nvPr>
            <p:ph type="sldNum" sz="quarter" idx="5"/>
          </p:nvPr>
        </p:nvSpPr>
        <p:spPr>
          <a:noFill/>
        </p:spPr>
        <p:txBody>
          <a:bodyPr/>
          <a:lstStyle/>
          <a:p>
            <a:fld id="{F32DF263-4235-4264-B49F-DEB3E7934C42}" type="slidenum">
              <a:rPr lang="en-US"/>
              <a:pPr/>
              <a:t>20</a:t>
            </a:fld>
            <a:endParaRPr 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cs typeface="Arial" pitchFamily="34" charset="0"/>
              </a:defRPr>
            </a:lvl1pPr>
            <a:lvl2pPr marL="742862" indent="-285716">
              <a:defRPr sz="2400">
                <a:solidFill>
                  <a:schemeClr val="tx1"/>
                </a:solidFill>
                <a:latin typeface="Arial" pitchFamily="34" charset="0"/>
                <a:cs typeface="Arial" pitchFamily="34" charset="0"/>
              </a:defRPr>
            </a:lvl2pPr>
            <a:lvl3pPr marL="1142865" indent="-228573">
              <a:defRPr sz="2400">
                <a:solidFill>
                  <a:schemeClr val="tx1"/>
                </a:solidFill>
                <a:latin typeface="Arial" pitchFamily="34" charset="0"/>
                <a:cs typeface="Arial" pitchFamily="34" charset="0"/>
              </a:defRPr>
            </a:lvl3pPr>
            <a:lvl4pPr marL="1600011" indent="-228573">
              <a:defRPr sz="2400">
                <a:solidFill>
                  <a:schemeClr val="tx1"/>
                </a:solidFill>
                <a:latin typeface="Arial" pitchFamily="34" charset="0"/>
                <a:cs typeface="Arial" pitchFamily="34" charset="0"/>
              </a:defRPr>
            </a:lvl4pPr>
            <a:lvl5pPr marL="2057156" indent="-228573">
              <a:defRPr sz="2400">
                <a:solidFill>
                  <a:schemeClr val="tx1"/>
                </a:solidFill>
                <a:latin typeface="Arial" pitchFamily="34" charset="0"/>
                <a:cs typeface="Arial" pitchFamily="34" charset="0"/>
              </a:defRPr>
            </a:lvl5pPr>
            <a:lvl6pPr marL="2514303" indent="-228573" eaLnBrk="0" fontAlgn="base" hangingPunct="0">
              <a:spcBef>
                <a:spcPct val="0"/>
              </a:spcBef>
              <a:spcAft>
                <a:spcPct val="0"/>
              </a:spcAft>
              <a:defRPr sz="2400">
                <a:solidFill>
                  <a:schemeClr val="tx1"/>
                </a:solidFill>
                <a:latin typeface="Arial" pitchFamily="34" charset="0"/>
                <a:cs typeface="Arial" pitchFamily="34" charset="0"/>
              </a:defRPr>
            </a:lvl6pPr>
            <a:lvl7pPr marL="2971449" indent="-228573" eaLnBrk="0" fontAlgn="base" hangingPunct="0">
              <a:spcBef>
                <a:spcPct val="0"/>
              </a:spcBef>
              <a:spcAft>
                <a:spcPct val="0"/>
              </a:spcAft>
              <a:defRPr sz="2400">
                <a:solidFill>
                  <a:schemeClr val="tx1"/>
                </a:solidFill>
                <a:latin typeface="Arial" pitchFamily="34" charset="0"/>
                <a:cs typeface="Arial" pitchFamily="34" charset="0"/>
              </a:defRPr>
            </a:lvl7pPr>
            <a:lvl8pPr marL="3428594" indent="-228573" eaLnBrk="0" fontAlgn="base" hangingPunct="0">
              <a:spcBef>
                <a:spcPct val="0"/>
              </a:spcBef>
              <a:spcAft>
                <a:spcPct val="0"/>
              </a:spcAft>
              <a:defRPr sz="2400">
                <a:solidFill>
                  <a:schemeClr val="tx1"/>
                </a:solidFill>
                <a:latin typeface="Arial" pitchFamily="34" charset="0"/>
                <a:cs typeface="Arial" pitchFamily="34" charset="0"/>
              </a:defRPr>
            </a:lvl8pPr>
            <a:lvl9pPr marL="3885741" indent="-228573" eaLnBrk="0" fontAlgn="base" hangingPunct="0">
              <a:spcBef>
                <a:spcPct val="0"/>
              </a:spcBef>
              <a:spcAft>
                <a:spcPct val="0"/>
              </a:spcAft>
              <a:defRPr sz="2400">
                <a:solidFill>
                  <a:schemeClr val="tx1"/>
                </a:solidFill>
                <a:latin typeface="Arial" pitchFamily="34" charset="0"/>
                <a:cs typeface="Arial" pitchFamily="34" charset="0"/>
              </a:defRPr>
            </a:lvl9pPr>
          </a:lstStyle>
          <a:p>
            <a:fld id="{13A46EBC-3196-4814-B0CB-3912406E3D93}" type="slidenum">
              <a:rPr lang="en-US" sz="1200">
                <a:solidFill>
                  <a:prstClr val="black"/>
                </a:solidFill>
              </a:rPr>
              <a:pPr/>
              <a:t>207</a:t>
            </a:fld>
            <a:endParaRPr lang="en-US" sz="1200" dirty="0">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buFont typeface="Arial" pitchFamily="34" charset="0"/>
              <a:buChar char="•"/>
            </a:pPr>
            <a:endParaRPr lang="en-US" b="1" dirty="0" smtClean="0">
              <a:solidFill>
                <a:prstClr val="white"/>
              </a:solidFill>
            </a:endParaRPr>
          </a:p>
          <a:p>
            <a:pPr eaLnBrk="0" fontAlgn="base" hangingPunct="0">
              <a:spcBef>
                <a:spcPct val="0"/>
              </a:spcBef>
              <a:spcAft>
                <a:spcPct val="0"/>
              </a:spcAft>
            </a:pPr>
            <a:r>
              <a:rPr lang="en-US" dirty="0" smtClean="0">
                <a:solidFill>
                  <a:prstClr val="white"/>
                </a:solidFill>
              </a:rPr>
              <a:t>“Indicated” outcomes include cervical outcomes, vaginal, </a:t>
            </a:r>
            <a:r>
              <a:rPr lang="en-US" dirty="0" err="1" smtClean="0">
                <a:solidFill>
                  <a:prstClr val="white"/>
                </a:solidFill>
              </a:rPr>
              <a:t>vulvar</a:t>
            </a:r>
            <a:r>
              <a:rPr lang="en-US" dirty="0" smtClean="0">
                <a:solidFill>
                  <a:prstClr val="white"/>
                </a:solidFill>
              </a:rPr>
              <a:t>, anal cancers, and genital warts.  All outcomes include indicated outcomes plus </a:t>
            </a:r>
            <a:r>
              <a:rPr lang="en-US" dirty="0" err="1" smtClean="0">
                <a:solidFill>
                  <a:prstClr val="white"/>
                </a:solidFill>
              </a:rPr>
              <a:t>oropharyngeal</a:t>
            </a:r>
            <a:r>
              <a:rPr lang="en-US" dirty="0" smtClean="0">
                <a:solidFill>
                  <a:prstClr val="white"/>
                </a:solidFill>
              </a:rPr>
              <a:t> cancer, penile cancer, and recurrent respiratory </a:t>
            </a:r>
            <a:r>
              <a:rPr lang="en-US" dirty="0" err="1" smtClean="0">
                <a:solidFill>
                  <a:prstClr val="white"/>
                </a:solidFill>
              </a:rPr>
              <a:t>papillomatosis</a:t>
            </a:r>
            <a:r>
              <a:rPr lang="en-US" dirty="0" smtClean="0">
                <a:solidFill>
                  <a:prstClr val="white"/>
                </a:solidFill>
              </a:rPr>
              <a:t>.  Lower coverage scenario: 30% 3-dose coverage at age 12 and 50% 3-dose coverage by age 26. Higher coverage scenario: 50% 3-dose coverage at age 12 and 70% 3-dose coverage by age 26.  </a:t>
            </a:r>
          </a:p>
          <a:p>
            <a:endParaRPr lang="en-US" dirty="0" smtClean="0">
              <a:latin typeface="Arial" pitchFamily="34" charset="0"/>
              <a:cs typeface="Arial" pitchFamily="34" charset="0"/>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895838" eaLnBrk="1" fontAlgn="auto" hangingPunct="1">
              <a:spcBef>
                <a:spcPts val="0"/>
              </a:spcBef>
              <a:spcAft>
                <a:spcPts val="0"/>
              </a:spcAft>
              <a:defRPr/>
            </a:pPr>
            <a:r>
              <a:rPr lang="en-US" b="0" dirty="0" smtClean="0"/>
              <a:t>http://www.cdc.gov/mmwr/preview/mmwrhtml/mm6134a3.htm</a:t>
            </a:r>
          </a:p>
          <a:p>
            <a:pPr defTabSz="895838" eaLnBrk="1" fontAlgn="auto" hangingPunct="1">
              <a:spcBef>
                <a:spcPts val="0"/>
              </a:spcBef>
              <a:spcAft>
                <a:spcPts val="0"/>
              </a:spcAft>
              <a:defRPr/>
            </a:pPr>
            <a:endParaRPr lang="en-US" b="1" dirty="0" smtClean="0"/>
          </a:p>
          <a:p>
            <a:r>
              <a:rPr lang="en-US" b="0" dirty="0" smtClean="0"/>
              <a:t>FIGURE. Estimated vaccination coverage with selected vaccines and doses among adolescents aged 13–17 years, by survey year — National Immunization Survey-Teen, United States, 2006–2011</a:t>
            </a:r>
          </a:p>
          <a:p>
            <a:endParaRPr lang="en-US" b="1" baseline="0" dirty="0" smtClean="0"/>
          </a:p>
          <a:p>
            <a:r>
              <a:rPr lang="en-US" b="1" i="1" dirty="0" smtClean="0"/>
              <a:t>The figure above shows estimated vaccination coverage with selected vaccines and doses among adolescents aged 13-17 years, by survey year, in the United States during 2006-2011. Adolescent vaccination coverage increased from 2006 to 2011, although the rate of increase differed by vaccine.</a:t>
            </a:r>
            <a:r>
              <a:rPr lang="en-US" b="1" i="1" baseline="0" dirty="0" smtClean="0"/>
              <a:t> Males aged 13-17 have the lowest vaccination rates for HPV compared to females, which makes sense considering the HPV vaccination wasn’t approved for males until October 2009. </a:t>
            </a:r>
          </a:p>
          <a:p>
            <a:endParaRPr lang="en-US" b="1" baseline="0" dirty="0" smtClean="0"/>
          </a:p>
          <a:p>
            <a:r>
              <a:rPr lang="en-US" b="0" baseline="0" dirty="0" smtClean="0"/>
              <a:t>http://www.cdc.gov/mmwr/preview/mmwrhtml/mm5920a5.htm</a:t>
            </a:r>
          </a:p>
          <a:p>
            <a:endParaRPr lang="en-US" b="1" baseline="0" dirty="0" smtClean="0"/>
          </a:p>
          <a:p>
            <a:r>
              <a:rPr lang="en-US" b="1" dirty="0" smtClean="0"/>
              <a:t>Abbreviations:</a:t>
            </a:r>
            <a:r>
              <a:rPr lang="en-US" dirty="0" smtClean="0"/>
              <a:t> </a:t>
            </a:r>
            <a:r>
              <a:rPr lang="en-US" dirty="0" err="1" smtClean="0"/>
              <a:t>Tdap</a:t>
            </a:r>
            <a:r>
              <a:rPr lang="en-US" dirty="0" smtClean="0"/>
              <a:t> = tetanus </a:t>
            </a:r>
            <a:r>
              <a:rPr lang="en-US" dirty="0" err="1" smtClean="0"/>
              <a:t>toxoid</a:t>
            </a:r>
            <a:r>
              <a:rPr lang="en-US" dirty="0" smtClean="0"/>
              <a:t>, diphtheria </a:t>
            </a:r>
            <a:r>
              <a:rPr lang="en-US" dirty="0" err="1" smtClean="0"/>
              <a:t>toxoid</a:t>
            </a:r>
            <a:r>
              <a:rPr lang="en-US" dirty="0" smtClean="0"/>
              <a:t>, </a:t>
            </a:r>
            <a:r>
              <a:rPr lang="en-US" dirty="0" err="1" smtClean="0"/>
              <a:t>acellular</a:t>
            </a:r>
            <a:r>
              <a:rPr lang="en-US" dirty="0" smtClean="0"/>
              <a:t> </a:t>
            </a:r>
            <a:r>
              <a:rPr lang="en-US" dirty="0" err="1" smtClean="0"/>
              <a:t>pertussis</a:t>
            </a:r>
            <a:r>
              <a:rPr lang="en-US" dirty="0" smtClean="0"/>
              <a:t> vaccine; </a:t>
            </a:r>
            <a:r>
              <a:rPr lang="en-US" dirty="0" err="1" smtClean="0"/>
              <a:t>MenACWY</a:t>
            </a:r>
            <a:r>
              <a:rPr lang="en-US" dirty="0" smtClean="0"/>
              <a:t> = meningococcal conjugate vaccine; HPV = human </a:t>
            </a:r>
            <a:r>
              <a:rPr lang="en-US" dirty="0" err="1" smtClean="0"/>
              <a:t>papillomavirus</a:t>
            </a:r>
            <a:r>
              <a:rPr lang="en-US" dirty="0" smtClean="0"/>
              <a:t> vaccine.</a:t>
            </a:r>
          </a:p>
          <a:p>
            <a:r>
              <a:rPr lang="en-US" dirty="0" smtClean="0"/>
              <a:t>* On or after age 10 years.</a:t>
            </a:r>
          </a:p>
          <a:p>
            <a:r>
              <a:rPr lang="en-US" dirty="0" smtClean="0"/>
              <a:t>† Among females.</a:t>
            </a:r>
          </a:p>
          <a:p>
            <a:r>
              <a:rPr lang="en-US" dirty="0" smtClean="0"/>
              <a:t>§ Among males.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1F7452C-5301-470D-A9E3-C4A0A531AC8A}" type="slidenum">
              <a:rPr lang="en-US" smtClean="0"/>
              <a:pPr/>
              <a:t>209</a:t>
            </a:fld>
            <a:endParaRPr 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211</a:t>
            </a:fld>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Michelle </a:t>
            </a:r>
            <a:r>
              <a:rPr lang="en-US" dirty="0" err="1" smtClean="0"/>
              <a:t>Forcier’s</a:t>
            </a:r>
            <a:r>
              <a:rPr lang="en-US" dirty="0" smtClean="0"/>
              <a:t> advice provided in New York</a:t>
            </a:r>
            <a:r>
              <a:rPr lang="en-US" baseline="0" dirty="0" smtClean="0"/>
              <a:t> Times editorial on Oct. 19, 2012</a:t>
            </a:r>
          </a:p>
          <a:p>
            <a:endParaRPr lang="en-US" baseline="0" dirty="0" smtClean="0"/>
          </a:p>
          <a:p>
            <a:r>
              <a:rPr lang="en-US" u="sng" dirty="0" smtClean="0">
                <a:latin typeface="+mn-lt"/>
                <a:ea typeface="+mn-ea"/>
                <a:cs typeface="+mn-cs"/>
                <a:hlinkClick r:id="rId3"/>
              </a:rPr>
              <a:t>http://www.nytimes.com/2012/10/31/opinion/influencing-teenagers-advice-from-a-pediatrician.html</a:t>
            </a:r>
            <a:endParaRPr lang="en-US" u="sng" dirty="0" smtClean="0">
              <a:latin typeface="+mn-lt"/>
              <a:ea typeface="+mn-ea"/>
              <a:cs typeface="+mn-cs"/>
            </a:endParaRPr>
          </a:p>
          <a:p>
            <a:endParaRPr lang="en-US" dirty="0" smtClean="0">
              <a:latin typeface="+mn-lt"/>
              <a:ea typeface="+mn-ea"/>
              <a:cs typeface="+mn-cs"/>
            </a:endParaRPr>
          </a:p>
          <a:p>
            <a:endParaRPr lang="en-US" u="sng" dirty="0" smtClean="0">
              <a:latin typeface="+mn-lt"/>
              <a:ea typeface="+mn-ea"/>
              <a:cs typeface="+mn-cs"/>
            </a:endParaRPr>
          </a:p>
        </p:txBody>
      </p:sp>
      <p:sp>
        <p:nvSpPr>
          <p:cNvPr id="4" name="Slide Number Placeholder 3"/>
          <p:cNvSpPr>
            <a:spLocks noGrp="1"/>
          </p:cNvSpPr>
          <p:nvPr>
            <p:ph type="sldNum" sz="quarter" idx="10"/>
          </p:nvPr>
        </p:nvSpPr>
        <p:spPr/>
        <p:txBody>
          <a:bodyPr/>
          <a:lstStyle/>
          <a:p>
            <a:fld id="{81F7452C-5301-470D-A9E3-C4A0A531AC8A}" type="slidenum">
              <a:rPr lang="en-US" smtClean="0"/>
              <a:pPr/>
              <a:t>212</a:t>
            </a:fld>
            <a:endParaRPr 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http://pediatrics.aappublications.org/content/early/2012/10/10/peds.2012-1516.abstract</a:t>
            </a:r>
          </a:p>
          <a:p>
            <a:endParaRPr lang="en-US" dirty="0" smtClean="0"/>
          </a:p>
          <a:p>
            <a:r>
              <a:rPr lang="en-US" b="1" dirty="0" smtClean="0"/>
              <a:t>Sexual Activity–Related Outcomes After Human </a:t>
            </a:r>
            <a:r>
              <a:rPr lang="en-US" b="1" dirty="0" err="1" smtClean="0"/>
              <a:t>Papillomavirus</a:t>
            </a:r>
            <a:r>
              <a:rPr lang="en-US" b="1" dirty="0" smtClean="0"/>
              <a:t> Vaccination of 11- to 12-Year-Olds</a:t>
            </a:r>
          </a:p>
          <a:p>
            <a:r>
              <a:rPr lang="en-US" dirty="0" smtClean="0">
                <a:hlinkClick r:id="rId3"/>
              </a:rPr>
              <a:t>Robert A. </a:t>
            </a:r>
            <a:r>
              <a:rPr lang="en-US" dirty="0" err="1" smtClean="0">
                <a:hlinkClick r:id="rId3"/>
              </a:rPr>
              <a:t>Bednarczyk</a:t>
            </a:r>
            <a:r>
              <a:rPr lang="en-US" dirty="0" smtClean="0"/>
              <a:t>, </a:t>
            </a:r>
            <a:r>
              <a:rPr lang="en-US" dirty="0" err="1" smtClean="0"/>
              <a:t>PhD</a:t>
            </a:r>
            <a:r>
              <a:rPr lang="en-US" baseline="30000" dirty="0" err="1" smtClean="0">
                <a:hlinkClick r:id="rId4"/>
              </a:rPr>
              <a:t>a</a:t>
            </a:r>
            <a:r>
              <a:rPr lang="en-US" dirty="0" err="1" smtClean="0"/>
              <a:t>,</a:t>
            </a:r>
            <a:r>
              <a:rPr lang="en-US" baseline="30000" dirty="0" err="1" smtClean="0">
                <a:hlinkClick r:id="rId4"/>
              </a:rPr>
              <a:t>b</a:t>
            </a:r>
            <a:r>
              <a:rPr lang="en-US" dirty="0" smtClean="0"/>
              <a:t>, </a:t>
            </a:r>
          </a:p>
          <a:p>
            <a:r>
              <a:rPr lang="en-US" dirty="0" smtClean="0">
                <a:hlinkClick r:id="rId5"/>
              </a:rPr>
              <a:t>Robert Davis</a:t>
            </a:r>
            <a:r>
              <a:rPr lang="en-US" dirty="0" smtClean="0"/>
              <a:t>, MD, </a:t>
            </a:r>
            <a:r>
              <a:rPr lang="en-US" dirty="0" err="1" smtClean="0"/>
              <a:t>MPH</a:t>
            </a:r>
            <a:r>
              <a:rPr lang="en-US" baseline="30000" dirty="0" err="1" smtClean="0">
                <a:hlinkClick r:id="rId4"/>
              </a:rPr>
              <a:t>a</a:t>
            </a:r>
            <a:r>
              <a:rPr lang="en-US" dirty="0" smtClean="0"/>
              <a:t>, </a:t>
            </a:r>
          </a:p>
          <a:p>
            <a:r>
              <a:rPr lang="en-US" dirty="0" smtClean="0">
                <a:hlinkClick r:id="rId6"/>
              </a:rPr>
              <a:t>Kevin Ault</a:t>
            </a:r>
            <a:r>
              <a:rPr lang="en-US" dirty="0" smtClean="0"/>
              <a:t>, </a:t>
            </a:r>
            <a:r>
              <a:rPr lang="en-US" dirty="0" err="1" smtClean="0"/>
              <a:t>MD</a:t>
            </a:r>
            <a:r>
              <a:rPr lang="en-US" baseline="30000" dirty="0" err="1" smtClean="0">
                <a:hlinkClick r:id="rId4"/>
              </a:rPr>
              <a:t>c</a:t>
            </a:r>
            <a:r>
              <a:rPr lang="en-US" dirty="0" smtClean="0"/>
              <a:t>, </a:t>
            </a:r>
          </a:p>
          <a:p>
            <a:r>
              <a:rPr lang="en-US" dirty="0" smtClean="0">
                <a:hlinkClick r:id="rId7"/>
              </a:rPr>
              <a:t>Walter Orenstein</a:t>
            </a:r>
            <a:r>
              <a:rPr lang="en-US" dirty="0" smtClean="0"/>
              <a:t>, </a:t>
            </a:r>
            <a:r>
              <a:rPr lang="en-US" dirty="0" err="1" smtClean="0"/>
              <a:t>MD</a:t>
            </a:r>
            <a:r>
              <a:rPr lang="en-US" baseline="30000" dirty="0" err="1" smtClean="0">
                <a:hlinkClick r:id="rId4"/>
              </a:rPr>
              <a:t>c</a:t>
            </a:r>
            <a:r>
              <a:rPr lang="en-US" dirty="0" err="1" smtClean="0"/>
              <a:t>,</a:t>
            </a:r>
            <a:r>
              <a:rPr lang="en-US" baseline="30000" dirty="0" err="1" smtClean="0">
                <a:hlinkClick r:id="rId4"/>
              </a:rPr>
              <a:t>d</a:t>
            </a:r>
            <a:r>
              <a:rPr lang="en-US" dirty="0" smtClean="0"/>
              <a:t>, and </a:t>
            </a:r>
          </a:p>
          <a:p>
            <a:r>
              <a:rPr lang="en-US" dirty="0" err="1" smtClean="0">
                <a:hlinkClick r:id="rId8"/>
              </a:rPr>
              <a:t>Saad</a:t>
            </a:r>
            <a:r>
              <a:rPr lang="en-US" dirty="0" smtClean="0">
                <a:hlinkClick r:id="rId8"/>
              </a:rPr>
              <a:t> B. Omer</a:t>
            </a:r>
            <a:r>
              <a:rPr lang="en-US" dirty="0" smtClean="0"/>
              <a:t>, MBBS, PhD, </a:t>
            </a:r>
            <a:r>
              <a:rPr lang="en-US" dirty="0" err="1" smtClean="0"/>
              <a:t>MPH</a:t>
            </a:r>
            <a:r>
              <a:rPr lang="en-US" baseline="30000" dirty="0" err="1" smtClean="0">
                <a:hlinkClick r:id="rId4"/>
              </a:rPr>
              <a:t>a</a:t>
            </a:r>
            <a:r>
              <a:rPr lang="en-US" dirty="0" err="1" smtClean="0"/>
              <a:t>,</a:t>
            </a:r>
            <a:r>
              <a:rPr lang="en-US" baseline="30000" dirty="0" err="1" smtClean="0">
                <a:hlinkClick r:id="rId4"/>
              </a:rPr>
              <a:t>b</a:t>
            </a:r>
            <a:r>
              <a:rPr lang="en-US" dirty="0" err="1" smtClean="0"/>
              <a:t>,</a:t>
            </a:r>
            <a:r>
              <a:rPr lang="en-US" baseline="30000" dirty="0" err="1" smtClean="0">
                <a:hlinkClick r:id="rId4"/>
              </a:rPr>
              <a:t>c</a:t>
            </a:r>
            <a:r>
              <a:rPr lang="en-US" dirty="0" err="1" smtClean="0"/>
              <a:t>,</a:t>
            </a:r>
            <a:r>
              <a:rPr lang="en-US" baseline="30000" dirty="0" err="1" smtClean="0">
                <a:hlinkClick r:id="rId4"/>
              </a:rPr>
              <a:t>d</a:t>
            </a:r>
            <a:endParaRPr lang="en-US" dirty="0" smtClean="0"/>
          </a:p>
          <a:p>
            <a:r>
              <a:rPr lang="en-US" dirty="0" smtClean="0">
                <a:hlinkClick r:id="rId4"/>
              </a:rPr>
              <a:t>+</a:t>
            </a:r>
            <a:r>
              <a:rPr lang="en-US" dirty="0" smtClean="0"/>
              <a:t> Author Affiliations</a:t>
            </a:r>
          </a:p>
          <a:p>
            <a:r>
              <a:rPr lang="en-US" i="1" baseline="30000" dirty="0" err="1" smtClean="0"/>
              <a:t>a</a:t>
            </a:r>
            <a:r>
              <a:rPr lang="en-US" i="1" dirty="0" err="1" smtClean="0"/>
              <a:t>Center</a:t>
            </a:r>
            <a:r>
              <a:rPr lang="en-US" i="1" dirty="0" smtClean="0"/>
              <a:t> for Health Research-Southeast, Kaiser Permanente, Atlanta, Georgia; and </a:t>
            </a:r>
            <a:endParaRPr lang="en-US" dirty="0" smtClean="0"/>
          </a:p>
          <a:p>
            <a:r>
              <a:rPr lang="en-US" i="1" baseline="30000" dirty="0" err="1" smtClean="0"/>
              <a:t>b</a:t>
            </a:r>
            <a:r>
              <a:rPr lang="en-US" i="1" dirty="0" err="1" smtClean="0"/>
              <a:t>Rollins</a:t>
            </a:r>
            <a:r>
              <a:rPr lang="en-US" i="1" dirty="0" smtClean="0"/>
              <a:t> School of Public Health, </a:t>
            </a:r>
            <a:endParaRPr lang="en-US" dirty="0" smtClean="0"/>
          </a:p>
          <a:p>
            <a:r>
              <a:rPr lang="en-US" i="1" baseline="30000" dirty="0" err="1" smtClean="0"/>
              <a:t>c</a:t>
            </a:r>
            <a:r>
              <a:rPr lang="en-US" i="1" dirty="0" err="1" smtClean="0"/>
              <a:t>School</a:t>
            </a:r>
            <a:r>
              <a:rPr lang="en-US" i="1" dirty="0" smtClean="0"/>
              <a:t> of Medicine, and </a:t>
            </a:r>
            <a:endParaRPr lang="en-US" dirty="0" smtClean="0"/>
          </a:p>
          <a:p>
            <a:r>
              <a:rPr lang="en-US" i="1" baseline="30000" dirty="0" err="1" smtClean="0"/>
              <a:t>d</a:t>
            </a:r>
            <a:r>
              <a:rPr lang="en-US" i="1" dirty="0" err="1" smtClean="0"/>
              <a:t>Emory</a:t>
            </a:r>
            <a:r>
              <a:rPr lang="en-US" i="1" dirty="0" smtClean="0"/>
              <a:t> Vaccine Center, Emory University, Atlanta, Georgia </a:t>
            </a:r>
            <a:endParaRPr lang="en-US" dirty="0" smtClean="0"/>
          </a:p>
          <a:p>
            <a:r>
              <a:rPr lang="en-US" b="1" dirty="0" smtClean="0"/>
              <a:t>Abstract</a:t>
            </a:r>
          </a:p>
          <a:p>
            <a:r>
              <a:rPr lang="en-US" b="1" dirty="0" smtClean="0"/>
              <a:t>OBJECTIVE:</a:t>
            </a:r>
            <a:r>
              <a:rPr lang="en-US" dirty="0" smtClean="0"/>
              <a:t> Previous surveys on hypothesized sexual activity changes after human </a:t>
            </a:r>
            <a:r>
              <a:rPr lang="en-US" dirty="0" err="1" smtClean="0"/>
              <a:t>papillomavirus</a:t>
            </a:r>
            <a:r>
              <a:rPr lang="en-US" dirty="0" smtClean="0"/>
              <a:t> (HPV) vaccination may be subject to self-response biases. To date, no studies measured clinical markers of sexual activity after HPV vaccination. This study evaluated sexual activity–related clinical outcomes after adolescent vaccination. </a:t>
            </a:r>
          </a:p>
          <a:p>
            <a:endParaRPr lang="en-US" dirty="0" smtClean="0"/>
          </a:p>
          <a:p>
            <a:r>
              <a:rPr lang="en-US" b="1" dirty="0" smtClean="0"/>
              <a:t>METHODS:</a:t>
            </a:r>
            <a:r>
              <a:rPr lang="en-US" dirty="0" smtClean="0"/>
              <a:t> We conducted a retrospective cohort study utilizing longitudinal electronic data from a large managed care organization. Girls enrolled in the managed care organization, aged 11 through 12 years between July 2006 and December 2007, were classified by adolescent vaccine (HPV; tetanus </a:t>
            </a:r>
            <a:r>
              <a:rPr lang="en-US" dirty="0" err="1" smtClean="0"/>
              <a:t>toxoid</a:t>
            </a:r>
            <a:r>
              <a:rPr lang="en-US" dirty="0" smtClean="0"/>
              <a:t>, reduced diphtheria </a:t>
            </a:r>
            <a:r>
              <a:rPr lang="en-US" dirty="0" err="1" smtClean="0"/>
              <a:t>toxoid</a:t>
            </a:r>
            <a:r>
              <a:rPr lang="en-US" dirty="0" smtClean="0"/>
              <a:t>, and </a:t>
            </a:r>
            <a:r>
              <a:rPr lang="en-US" dirty="0" err="1" smtClean="0"/>
              <a:t>acellular</a:t>
            </a:r>
            <a:r>
              <a:rPr lang="en-US" dirty="0" smtClean="0"/>
              <a:t> </a:t>
            </a:r>
            <a:r>
              <a:rPr lang="en-US" dirty="0" err="1" smtClean="0"/>
              <a:t>pertussis</a:t>
            </a:r>
            <a:r>
              <a:rPr lang="en-US" dirty="0" smtClean="0"/>
              <a:t>, adsorbed; </a:t>
            </a:r>
            <a:r>
              <a:rPr lang="en-US" dirty="0" err="1" smtClean="0"/>
              <a:t>quadrivalent</a:t>
            </a:r>
            <a:r>
              <a:rPr lang="en-US" dirty="0" smtClean="0"/>
              <a:t> meningococcal conjugate) receipt. Outcomes (pregnancy/sexually transmitted infection testing or diagnosis; contraceptive counseling) were assessed through December 31, 2010, providing up to 3 years of follow-up. Incidence rate ratios comparing vaccination categories were estimated with multivariate Poisson regression, adjusting for health care–seeking behavior and demographic characteristics. </a:t>
            </a:r>
          </a:p>
          <a:p>
            <a:endParaRPr lang="en-US" dirty="0" smtClean="0"/>
          </a:p>
          <a:p>
            <a:r>
              <a:rPr lang="en-US" b="1" dirty="0" smtClean="0"/>
              <a:t>RESULTS:</a:t>
            </a:r>
            <a:r>
              <a:rPr lang="en-US" dirty="0" smtClean="0"/>
              <a:t> The cohort included 1398 girls (493 HPV vaccine–exposed; 905 HPV vaccine–unexposed). Risk of the composite outcome (any pregnancy/sexually transmitted infection testing or diagnosis or contraceptive counseling) was not significantly elevated in HPV vaccine–exposed girls relative to HPV vaccine–unexposed girls (adjusted incidence rate ratio: 1.29, 95% confidence interval [CI]: 0.92 to1.80; incidence rate difference: 1.6/100 person-years; 95% CI: −0.03 to 3.24). Incidence rate difference for Chlamydia infection (0.06/100 person-years [95% CI: −0.30 to 0.18]) and pregnancy diagnoses (0.07/100 person-years [95% CI: −0.20 to 0.35]), indicating little clinically meaningful absolute risk differences. </a:t>
            </a:r>
          </a:p>
          <a:p>
            <a:endParaRPr lang="en-US" dirty="0" smtClean="0"/>
          </a:p>
          <a:p>
            <a:r>
              <a:rPr lang="en-US" b="1" dirty="0" smtClean="0"/>
              <a:t>CONCLUSIONS:</a:t>
            </a:r>
            <a:r>
              <a:rPr lang="en-US" dirty="0" smtClean="0"/>
              <a:t> HPV vaccination in the recommended ages was not associated with increased sexual activity–related outcome rates. </a:t>
            </a:r>
          </a:p>
          <a:p>
            <a:endParaRPr lang="en-US" baseline="0" dirty="0" smtClean="0"/>
          </a:p>
          <a:p>
            <a:endParaRPr lang="en-US" baseline="0" dirty="0" smtClean="0"/>
          </a:p>
          <a:p>
            <a:endParaRPr lang="en-US" baseline="0" dirty="0" smtClean="0"/>
          </a:p>
          <a:p>
            <a:pPr defTabSz="895838" eaLnBrk="1" fontAlgn="auto" hangingPunct="1">
              <a:spcBef>
                <a:spcPts val="0"/>
              </a:spcBef>
              <a:spcAft>
                <a:spcPts val="0"/>
              </a:spcAft>
              <a:defRPr/>
            </a:pPr>
            <a:r>
              <a:rPr lang="en-US" dirty="0" smtClean="0"/>
              <a:t>Study Design: Retrospective Cohort Study of 1398 girls</a:t>
            </a:r>
          </a:p>
          <a:p>
            <a:endParaRPr lang="en-US" baseline="0" dirty="0" smtClean="0"/>
          </a:p>
          <a:p>
            <a:endParaRPr lang="en-US" baseline="0" dirty="0" smtClean="0"/>
          </a:p>
          <a:p>
            <a:endParaRPr lang="en-US" baseline="0" dirty="0" smtClean="0"/>
          </a:p>
          <a:p>
            <a:r>
              <a:rPr lang="en-US" baseline="0" dirty="0" smtClean="0"/>
              <a:t>Recent study (year) and objectives</a:t>
            </a:r>
          </a:p>
          <a:p>
            <a:endParaRPr lang="en-US" baseline="0" dirty="0" smtClean="0"/>
          </a:p>
          <a:p>
            <a:r>
              <a:rPr lang="en-US" baseline="0" dirty="0" smtClean="0"/>
              <a:t>Conclusions</a:t>
            </a:r>
          </a:p>
          <a:p>
            <a:endParaRPr lang="en-US" baseline="0" dirty="0" smtClean="0"/>
          </a:p>
        </p:txBody>
      </p:sp>
      <p:sp>
        <p:nvSpPr>
          <p:cNvPr id="4" name="Slide Number Placeholder 3"/>
          <p:cNvSpPr>
            <a:spLocks noGrp="1"/>
          </p:cNvSpPr>
          <p:nvPr>
            <p:ph type="sldNum" sz="quarter" idx="10"/>
          </p:nvPr>
        </p:nvSpPr>
        <p:spPr/>
        <p:txBody>
          <a:bodyPr/>
          <a:lstStyle/>
          <a:p>
            <a:fld id="{81F7452C-5301-470D-A9E3-C4A0A531AC8A}" type="slidenum">
              <a:rPr lang="en-US" smtClean="0"/>
              <a:pPr/>
              <a:t>213</a:t>
            </a:fld>
            <a:endParaRPr 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a:ln/>
        </p:spPr>
      </p:sp>
      <p:sp>
        <p:nvSpPr>
          <p:cNvPr id="36659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366596" name="Slide Number Placeholder 3"/>
          <p:cNvSpPr>
            <a:spLocks noGrp="1"/>
          </p:cNvSpPr>
          <p:nvPr>
            <p:ph type="sldNum" sz="quarter" idx="5"/>
          </p:nvPr>
        </p:nvSpPr>
        <p:spPr>
          <a:noFill/>
        </p:spPr>
        <p:txBody>
          <a:bodyPr/>
          <a:lstStyle/>
          <a:p>
            <a:fld id="{91716F6B-1C40-4AEF-A9F3-326DF5FA6167}" type="slidenum">
              <a:rPr lang="en-US"/>
              <a:pPr/>
              <a:t>214</a:t>
            </a:fld>
            <a:endParaRPr 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prophylactic regimen is suggested as preventive therapy:</a:t>
            </a:r>
          </a:p>
          <a:p>
            <a:endParaRPr lang="en-US" dirty="0" smtClean="0"/>
          </a:p>
          <a:p>
            <a:pPr>
              <a:buFont typeface="Arial" pitchFamily="34" charset="0"/>
              <a:buChar char="•"/>
            </a:pPr>
            <a:r>
              <a:rPr lang="en-US" dirty="0" err="1" smtClean="0"/>
              <a:t>Postexposure</a:t>
            </a:r>
            <a:r>
              <a:rPr lang="en-US" dirty="0" smtClean="0"/>
              <a:t> hepatitis B vaccination, without HBIG. This vaccine should be administered to sexual assault survivors at the time of the initial examination if they have not been previously vaccinated. Follow-up doses of vaccine should be administered 1–2 and 4–6 months after the first dose.</a:t>
            </a:r>
          </a:p>
          <a:p>
            <a:pPr>
              <a:buFont typeface="Arial" pitchFamily="34" charset="0"/>
              <a:buChar char="•"/>
            </a:pPr>
            <a:r>
              <a:rPr lang="en-US" dirty="0" smtClean="0"/>
              <a:t>An empiric antimicrobial regimen for </a:t>
            </a:r>
            <a:r>
              <a:rPr lang="en-US" dirty="0" err="1" smtClean="0"/>
              <a:t>chlamydia</a:t>
            </a:r>
            <a:r>
              <a:rPr lang="en-US" dirty="0" smtClean="0"/>
              <a:t>, gonorrhea, and </a:t>
            </a:r>
            <a:r>
              <a:rPr lang="en-US" dirty="0" err="1" smtClean="0"/>
              <a:t>trichomonas</a:t>
            </a:r>
            <a:r>
              <a:rPr lang="en-US" dirty="0" smtClean="0"/>
              <a:t>.</a:t>
            </a:r>
          </a:p>
          <a:p>
            <a:pPr>
              <a:buFont typeface="Arial" pitchFamily="34" charset="0"/>
              <a:buChar char="•"/>
            </a:pPr>
            <a:r>
              <a:rPr lang="en-US" dirty="0" smtClean="0"/>
              <a:t>Emergency contraception. (This measure is necessary only when the assault could result in pregnancy in the survivor.)</a:t>
            </a:r>
          </a:p>
          <a:p>
            <a:endParaRPr lang="en-US" dirty="0" smtClean="0"/>
          </a:p>
          <a:p>
            <a:r>
              <a:rPr lang="en-US" dirty="0" smtClean="0"/>
              <a:t>Source: </a:t>
            </a:r>
            <a:br>
              <a:rPr lang="en-US" dirty="0" smtClean="0"/>
            </a:b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 </a:t>
            </a:r>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215</a:t>
            </a:fld>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institutions, especially those for adults, do not routinely screen for STDs. Diagnostic testing of inmates with symptoms indicative of an STD is the more common practice in juvenile detention and jail facilities. However, screening for asymptomatic infections facilitates the identification and treatment of persons with otherwise undetected infections, which not only eliminates complications for the individual, but reduces the prevalence of infection among detainees who are released back into the local community.</a:t>
            </a:r>
          </a:p>
          <a:p>
            <a:endParaRPr lang="en-US" dirty="0" smtClean="0"/>
          </a:p>
          <a:p>
            <a:r>
              <a:rPr lang="en-US" dirty="0" smtClean="0"/>
              <a:t>Source: </a:t>
            </a: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 </a:t>
            </a:r>
            <a:endParaRPr lang="en-US" dirty="0" smtClean="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216</a:t>
            </a:fld>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 </a:t>
            </a:r>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217</a:t>
            </a:fld>
            <a:endParaRPr 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 </a:t>
            </a:r>
          </a:p>
          <a:p>
            <a:endParaRPr lang="en-US" sz="1200" kern="1200" dirty="0" smtClean="0">
              <a:solidFill>
                <a:schemeClr val="tx1"/>
              </a:solidFill>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218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207876" name="Slide Number Placeholder 3"/>
          <p:cNvSpPr>
            <a:spLocks noGrp="1"/>
          </p:cNvSpPr>
          <p:nvPr>
            <p:ph type="sldNum" sz="quarter" idx="5"/>
          </p:nvPr>
        </p:nvSpPr>
        <p:spPr>
          <a:noFill/>
        </p:spPr>
        <p:txBody>
          <a:bodyPr/>
          <a:lstStyle/>
          <a:p>
            <a:fld id="{7A2B7731-C038-4AE0-9479-E96B71DE39EE}" type="slidenum">
              <a:rPr lang="en-US"/>
              <a:pPr/>
              <a:t>21</a:t>
            </a:fld>
            <a:endParaRPr 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Arial" charset="0"/>
                <a:ea typeface="ＭＳ Ｐゴシック" charset="-128"/>
                <a:cs typeface="ＭＳ Ｐゴシック" charset="-128"/>
              </a:rPr>
              <a:t>Ivermectin</a:t>
            </a:r>
            <a:r>
              <a:rPr lang="en-US" sz="1200" kern="1200" dirty="0" smtClean="0">
                <a:solidFill>
                  <a:schemeClr val="tx1"/>
                </a:solidFill>
                <a:latin typeface="Arial" charset="0"/>
                <a:ea typeface="ＭＳ Ｐゴシック" charset="-128"/>
                <a:cs typeface="ＭＳ Ｐゴシック" charset="-128"/>
              </a:rPr>
              <a:t> (</a:t>
            </a:r>
            <a:r>
              <a:rPr lang="en-US" sz="1200" kern="1200" dirty="0" err="1" smtClean="0">
                <a:solidFill>
                  <a:schemeClr val="tx1"/>
                </a:solidFill>
                <a:latin typeface="Arial" charset="0"/>
                <a:ea typeface="ＭＳ Ｐゴシック" charset="-128"/>
                <a:cs typeface="ＭＳ Ｐゴシック" charset="-128"/>
              </a:rPr>
              <a:t>Stromectol</a:t>
            </a:r>
            <a:r>
              <a:rPr lang="en-US" sz="1200" kern="1200" dirty="0" smtClean="0">
                <a:solidFill>
                  <a:schemeClr val="tx1"/>
                </a:solidFill>
                <a:latin typeface="Arial" charset="0"/>
                <a:ea typeface="ＭＳ Ｐゴシック" charset="-128"/>
                <a:cs typeface="ＭＳ Ｐゴシック" charset="-128"/>
              </a:rPr>
              <a:t>)</a:t>
            </a:r>
          </a:p>
          <a:p>
            <a:pPr>
              <a:buFont typeface="Arial" pitchFamily="34" charset="0"/>
              <a:buChar char="•"/>
            </a:pPr>
            <a:r>
              <a:rPr lang="en-US" sz="1200" kern="1200" dirty="0" smtClean="0">
                <a:solidFill>
                  <a:schemeClr val="tx1"/>
                </a:solidFill>
                <a:latin typeface="Arial" charset="0"/>
                <a:ea typeface="ＭＳ Ｐゴシック" charset="-128"/>
                <a:cs typeface="ＭＳ Ｐゴシック" charset="-128"/>
              </a:rPr>
              <a:t>New first line scabies treatment option</a:t>
            </a:r>
          </a:p>
          <a:p>
            <a:pPr>
              <a:buFont typeface="Arial" pitchFamily="34" charset="0"/>
              <a:buChar char="•"/>
            </a:pPr>
            <a:r>
              <a:rPr lang="en-US" sz="1200" kern="1200" dirty="0" smtClean="0">
                <a:solidFill>
                  <a:schemeClr val="tx1"/>
                </a:solidFill>
                <a:latin typeface="Arial" charset="0"/>
                <a:ea typeface="ＭＳ Ｐゴシック" charset="-128"/>
                <a:cs typeface="ＭＳ Ｐゴシック" charset="-128"/>
              </a:rPr>
              <a:t>Not recommended for pregnant or lactating patients</a:t>
            </a:r>
          </a:p>
          <a:p>
            <a:pPr>
              <a:buFont typeface="Arial" pitchFamily="34" charset="0"/>
              <a:buChar char="•"/>
            </a:pPr>
            <a:r>
              <a:rPr lang="en-US" sz="1200" kern="1200" dirty="0" smtClean="0">
                <a:solidFill>
                  <a:schemeClr val="tx1"/>
                </a:solidFill>
                <a:latin typeface="Arial" charset="0"/>
                <a:ea typeface="ＭＳ Ｐゴシック" charset="-128"/>
                <a:cs typeface="ＭＳ Ｐゴシック" charset="-128"/>
              </a:rPr>
              <a:t>Safety</a:t>
            </a:r>
            <a:r>
              <a:rPr lang="en-US" sz="1200" kern="1200" baseline="0" dirty="0" smtClean="0">
                <a:solidFill>
                  <a:schemeClr val="tx1"/>
                </a:solidFill>
                <a:latin typeface="Arial" charset="0"/>
                <a:ea typeface="ＭＳ Ｐゴシック" charset="-128"/>
                <a:cs typeface="ＭＳ Ｐゴシック" charset="-128"/>
              </a:rPr>
              <a:t> in children who weigh &lt;15kg has not been determined</a:t>
            </a:r>
            <a:endParaRPr lang="en-US" sz="1200" kern="1200" dirty="0" smtClean="0">
              <a:solidFill>
                <a:schemeClr val="tx1"/>
              </a:solidFill>
              <a:latin typeface="Arial" charset="0"/>
              <a:ea typeface="ＭＳ Ｐゴシック" charset="-128"/>
              <a:cs typeface="ＭＳ Ｐゴシック" charset="-128"/>
            </a:endParaRPr>
          </a:p>
          <a:p>
            <a:endParaRPr lang="en-US" sz="1200" kern="1200" dirty="0" smtClean="0">
              <a:solidFill>
                <a:schemeClr val="tx1"/>
              </a:solidFill>
              <a:latin typeface="Arial" charset="0"/>
              <a:ea typeface="ＭＳ Ｐゴシック" charset="-128"/>
              <a:cs typeface="ＭＳ Ｐゴシック" charset="-128"/>
            </a:endParaRPr>
          </a:p>
          <a:p>
            <a:endParaRPr lang="en-US" sz="1200" kern="1200" dirty="0" smtClean="0">
              <a:solidFill>
                <a:schemeClr val="tx1"/>
              </a:solidFill>
              <a:latin typeface="Arial" charset="0"/>
              <a:ea typeface="ＭＳ Ｐゴシック" charset="-128"/>
              <a:cs typeface="ＭＳ Ｐゴシック" charset="-128"/>
            </a:endParaRPr>
          </a:p>
          <a:p>
            <a:endParaRPr lang="en-US" sz="1200" kern="1200" dirty="0" smtClean="0">
              <a:solidFill>
                <a:schemeClr val="tx1"/>
              </a:solidFill>
              <a:latin typeface="Arial" charset="0"/>
              <a:ea typeface="ＭＳ Ｐゴシック" charset="-128"/>
              <a:cs typeface="ＭＳ Ｐゴシック" charset="-128"/>
            </a:endParaRPr>
          </a:p>
          <a:p>
            <a:endParaRPr lang="en-US" sz="1200" kern="1200" dirty="0" smtClean="0">
              <a:solidFill>
                <a:schemeClr val="tx1"/>
              </a:solidFill>
              <a:latin typeface="Arial" charset="0"/>
              <a:ea typeface="ＭＳ Ｐゴシック" charset="-128"/>
              <a:cs typeface="ＭＳ Ｐゴシック" charset="-128"/>
            </a:endParaRPr>
          </a:p>
          <a:p>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 </a:t>
            </a:r>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219</a:t>
            </a:fld>
            <a:endParaRPr 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a:t>
            </a:r>
            <a:r>
              <a:rPr lang="en-US" sz="1200" kern="1200" smtClean="0">
                <a:solidFill>
                  <a:schemeClr val="tx1"/>
                </a:solidFill>
                <a:latin typeface="Arial" charset="0"/>
                <a:ea typeface="ＭＳ Ｐゴシック" charset="-128"/>
                <a:cs typeface="ＭＳ Ｐゴシック" charset="-128"/>
              </a:rPr>
              <a:t>MMWR 2010;59(12):1-116. </a:t>
            </a:r>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220</a:t>
            </a:fld>
            <a:endParaRPr 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42282AF0-3AC8-4A39-984E-5A118DEFF503}" type="slidenum">
              <a:rPr lang="en-US"/>
              <a:pPr/>
              <a:t>221</a:t>
            </a:fld>
            <a:endParaRPr lang="en-US"/>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E7C2EFEA-E8F1-4362-92E2-0D347DD1BF4A}" type="slidenum">
              <a:rPr lang="en-US"/>
              <a:pPr/>
              <a:t>222</a:t>
            </a:fld>
            <a:endParaRPr lang="en-US"/>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367620" name="Slide Number Placeholder 3"/>
          <p:cNvSpPr>
            <a:spLocks noGrp="1"/>
          </p:cNvSpPr>
          <p:nvPr>
            <p:ph type="sldNum" sz="quarter" idx="5"/>
          </p:nvPr>
        </p:nvSpPr>
        <p:spPr>
          <a:noFill/>
        </p:spPr>
        <p:txBody>
          <a:bodyPr/>
          <a:lstStyle/>
          <a:p>
            <a:fld id="{7475177D-4330-488B-B552-E4072F4C0F15}" type="slidenum">
              <a:rPr lang="en-US"/>
              <a:pPr/>
              <a:t>223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For a more complete picture of your patient’s health and to determine the cause of Erica’s symptoms, a sexual history is necessary. A sexual history needs to be taken during a patient’s initial visit, during routine preventive exams, and when you see signs of STIs (as in Erica’s case). The dialogue lends itself to the opportunity for risk-reduction counseling and sharing information about behaviors that may place your patient at risk of contracting STIs.</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A sexual history allows you to identify those individuals at risk for syphilis and other STIs, including HIV, and to identify appropriate anatomical sites for certain STI tests.</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Some patients may not be comfortable talking about their sexual history, sex partners, or sexual practices. Try to put patients at ease and let them know that taking a sexual history is an important part of a regular medical exam or physical history.</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The five Ps stand for: Partners, Prevention of pregnancy, Protection from STIs, Practices, and Past history of STIs. </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These are the areas that you should openly discuss with your patients. You probably will need to ask additional questions that are appropriate to each patient’s special situation or circumstances.</a:t>
            </a:r>
          </a:p>
          <a:p>
            <a:endParaRPr lang="en-US" smtClean="0">
              <a:latin typeface="Arial" pitchFamily="34" charset="0"/>
              <a:ea typeface="ＭＳ Ｐゴシック" pitchFamily="34" charset="-128"/>
            </a:endParaRPr>
          </a:p>
        </p:txBody>
      </p:sp>
      <p:sp>
        <p:nvSpPr>
          <p:cNvPr id="208900" name="Slide Number Placeholder 3"/>
          <p:cNvSpPr>
            <a:spLocks noGrp="1"/>
          </p:cNvSpPr>
          <p:nvPr>
            <p:ph type="sldNum" sz="quarter" idx="5"/>
          </p:nvPr>
        </p:nvSpPr>
        <p:spPr>
          <a:noFill/>
        </p:spPr>
        <p:txBody>
          <a:bodyPr/>
          <a:lstStyle/>
          <a:p>
            <a:fld id="{82EB2E0B-BFB9-4054-B327-880EE1DB8897}"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09924" name="Slide Number Placeholder 3"/>
          <p:cNvSpPr>
            <a:spLocks noGrp="1"/>
          </p:cNvSpPr>
          <p:nvPr>
            <p:ph type="sldNum" sz="quarter" idx="5"/>
          </p:nvPr>
        </p:nvSpPr>
        <p:spPr>
          <a:noFill/>
        </p:spPr>
        <p:txBody>
          <a:bodyPr/>
          <a:lstStyle/>
          <a:p>
            <a:fld id="{DF9A6B2C-B9C9-449D-AAE8-244017B63D9B}"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pPr eaLnBrk="1" hangingPunct="1"/>
            <a:r>
              <a:rPr lang="en-US" smtClean="0">
                <a:latin typeface="Arial" pitchFamily="34" charset="0"/>
                <a:ea typeface="ＭＳ Ｐゴシック" pitchFamily="34" charset="-128"/>
              </a:rPr>
              <a:t>At this point, the provider must obtain additional information about Erica’s condition. This includes the onset and duration of the symptoms (When did you start experiencing these symptoms? How long does the burning usually last?), a description of the symptoms (Does it burn on the inside or the outside? Have you noticed any discharge? Is there itching and irritation?), and associated symptoms (nausea, vomiting, fevers, chills, lower back pain, sores).</a:t>
            </a:r>
          </a:p>
        </p:txBody>
      </p:sp>
      <p:sp>
        <p:nvSpPr>
          <p:cNvPr id="210948" name="Slide Number Placeholder 3"/>
          <p:cNvSpPr>
            <a:spLocks noGrp="1"/>
          </p:cNvSpPr>
          <p:nvPr>
            <p:ph type="sldNum" sz="quarter" idx="5"/>
          </p:nvPr>
        </p:nvSpPr>
        <p:spPr>
          <a:noFill/>
        </p:spPr>
        <p:txBody>
          <a:bodyPr/>
          <a:lstStyle/>
          <a:p>
            <a:fld id="{9BD013CE-9217-4233-AA27-089A78C096B8}"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211972" name="Slide Number Placeholder 3"/>
          <p:cNvSpPr>
            <a:spLocks noGrp="1"/>
          </p:cNvSpPr>
          <p:nvPr>
            <p:ph type="sldNum" sz="quarter" idx="5"/>
          </p:nvPr>
        </p:nvSpPr>
        <p:spPr>
          <a:noFill/>
        </p:spPr>
        <p:txBody>
          <a:bodyPr/>
          <a:lstStyle/>
          <a:p>
            <a:fld id="{6BCEB189-15E0-4CF5-AB0C-06F392AAB046}"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12996" name="Slide Number Placeholder 3"/>
          <p:cNvSpPr>
            <a:spLocks noGrp="1"/>
          </p:cNvSpPr>
          <p:nvPr>
            <p:ph type="sldNum" sz="quarter" idx="5"/>
          </p:nvPr>
        </p:nvSpPr>
        <p:spPr>
          <a:noFill/>
        </p:spPr>
        <p:txBody>
          <a:bodyPr/>
          <a:lstStyle/>
          <a:p>
            <a:fld id="{74DAFB63-8E35-458F-9528-9BC10832D48D}"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214020" name="Slide Number Placeholder 3"/>
          <p:cNvSpPr>
            <a:spLocks noGrp="1"/>
          </p:cNvSpPr>
          <p:nvPr>
            <p:ph type="sldNum" sz="quarter" idx="5"/>
          </p:nvPr>
        </p:nvSpPr>
        <p:spPr>
          <a:noFill/>
        </p:spPr>
        <p:txBody>
          <a:bodyPr/>
          <a:lstStyle/>
          <a:p>
            <a:fld id="{DF540729-1000-4E48-A6D4-EAA8D7003CFD}"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A596BCA5-069C-4051-9DE5-74758EE27443}" type="slidenum">
              <a:rPr lang="en-US"/>
              <a:pPr/>
              <a:t>28</a:t>
            </a:fld>
            <a:endParaRPr lang="en-US"/>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EDEDE7B7-89B9-432B-AA12-7B6284FFAF51}" type="slidenum">
              <a:rPr lang="en-US"/>
              <a:pPr/>
              <a:t>29</a:t>
            </a:fld>
            <a:endParaRPr lang="en-US"/>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r>
              <a:rPr lang="en-US" dirty="0" smtClean="0">
                <a:latin typeface="Arial" pitchFamily="34" charset="0"/>
                <a:ea typeface="ＭＳ Ｐゴシック" pitchFamily="34" charset="-128"/>
              </a:rPr>
              <a:t>ACOG now recommends that women begin screening at 21 years of age. Women ages 21–30 should be screened every three years instead of every</a:t>
            </a:r>
            <a:r>
              <a:rPr lang="en-US" baseline="0" dirty="0" smtClean="0">
                <a:latin typeface="Arial" pitchFamily="34" charset="0"/>
                <a:ea typeface="ＭＳ Ｐゴシック" pitchFamily="34" charset="-128"/>
              </a:rPr>
              <a:t> 2 years</a:t>
            </a:r>
            <a:r>
              <a:rPr lang="en-US" dirty="0" smtClean="0">
                <a:latin typeface="Arial" pitchFamily="34" charset="0"/>
                <a:ea typeface="ＭＳ Ｐゴシック" pitchFamily="34" charset="-128"/>
              </a:rPr>
              <a:t>, </a:t>
            </a:r>
            <a:r>
              <a:rPr lang="en-US" sz="1200" b="0" i="0" kern="1200" dirty="0" smtClean="0">
                <a:solidFill>
                  <a:schemeClr val="tx1"/>
                </a:solidFill>
                <a:latin typeface="Arial" charset="0"/>
                <a:ea typeface="ＭＳ Ｐゴシック" charset="-128"/>
                <a:cs typeface="ＭＳ Ｐゴシック" charset="-128"/>
              </a:rPr>
              <a:t>Screening using either the conventional Pap or the liquid-based method is acceptable. Women younger than 30, however, should not be screened with co-testing.</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pPr marL="0" lvl="1"/>
            <a:r>
              <a:rPr lang="en-US" dirty="0" smtClean="0">
                <a:latin typeface="Arial" pitchFamily="34" charset="0"/>
                <a:ea typeface="ＭＳ Ｐゴシック" pitchFamily="34" charset="-128"/>
              </a:rPr>
              <a:t>Sexually active adolescents under 21 should be counseled and tested for sexually transmitted infections, with additional counseling regarding safer sex and contraception. These measures may be carried out without a Pap test. </a:t>
            </a:r>
          </a:p>
          <a:p>
            <a:pPr marL="0" lvl="1"/>
            <a:endParaRPr lang="en-US" dirty="0" smtClean="0">
              <a:latin typeface="Arial" pitchFamily="34" charset="0"/>
              <a:ea typeface="ＭＳ Ｐゴシック" pitchFamily="34" charset="-128"/>
            </a:endParaRPr>
          </a:p>
          <a:p>
            <a:pPr fontAlgn="base"/>
            <a:r>
              <a:rPr lang="en-US" sz="1200" b="1" i="0" kern="1200" dirty="0" smtClean="0">
                <a:solidFill>
                  <a:schemeClr val="tx1"/>
                </a:solidFill>
                <a:latin typeface="Arial" charset="0"/>
                <a:ea typeface="ＭＳ Ｐゴシック" charset="-128"/>
                <a:cs typeface="ＭＳ Ｐゴシック" charset="-128"/>
              </a:rPr>
              <a:t>What is new about these guidelines?</a:t>
            </a:r>
            <a:endParaRPr lang="en-US" sz="1200" b="0" i="0" kern="1200" dirty="0" smtClean="0">
              <a:solidFill>
                <a:schemeClr val="tx1"/>
              </a:solidFill>
              <a:latin typeface="Arial" charset="0"/>
              <a:ea typeface="ＭＳ Ｐゴシック" charset="-128"/>
              <a:cs typeface="ＭＳ Ｐゴシック" charset="-128"/>
            </a:endParaRPr>
          </a:p>
          <a:p>
            <a:pPr fontAlgn="base"/>
            <a:r>
              <a:rPr lang="en-US" sz="1200" b="0" i="0" kern="1200" dirty="0" smtClean="0">
                <a:solidFill>
                  <a:schemeClr val="tx1"/>
                </a:solidFill>
                <a:latin typeface="Arial" charset="0"/>
                <a:ea typeface="ＭＳ Ｐゴシック" charset="-128"/>
                <a:cs typeface="ＭＳ Ｐゴシック" charset="-128"/>
              </a:rPr>
              <a:t>This is the first time that USPSTF has recommended the combined use of cervical cytology and high-risk human </a:t>
            </a:r>
            <a:r>
              <a:rPr lang="en-US" sz="1200" b="0" i="0" kern="1200" dirty="0" err="1" smtClean="0">
                <a:solidFill>
                  <a:schemeClr val="tx1"/>
                </a:solidFill>
                <a:latin typeface="Arial" charset="0"/>
                <a:ea typeface="ＭＳ Ｐゴシック" charset="-128"/>
                <a:cs typeface="ＭＳ Ｐゴシック" charset="-128"/>
              </a:rPr>
              <a:t>papillomavirus</a:t>
            </a:r>
            <a:r>
              <a:rPr lang="en-US" sz="1200" b="0" i="0" kern="1200" dirty="0" smtClean="0">
                <a:solidFill>
                  <a:schemeClr val="tx1"/>
                </a:solidFill>
                <a:latin typeface="Arial" charset="0"/>
                <a:ea typeface="ＭＳ Ｐゴシック" charset="-128"/>
                <a:cs typeface="ＭＳ Ｐゴシック" charset="-128"/>
              </a:rPr>
              <a:t> (HPV) DNA testing (“co-testing”). The previous USPSTF guidelines had indicated that evidence was insufficient to make a recommendation regarding the use of co-testing. USPSTF now recommends that women age 30–65 years should be screened by either cytology every 3 years or co-testing every 5 years.</a:t>
            </a:r>
          </a:p>
          <a:p>
            <a:pPr fontAlgn="base"/>
            <a:r>
              <a:rPr lang="en-US" sz="1200" b="0" i="0" kern="1200" dirty="0" smtClean="0">
                <a:solidFill>
                  <a:schemeClr val="tx1"/>
                </a:solidFill>
                <a:latin typeface="Arial" charset="0"/>
                <a:ea typeface="ＭＳ Ｐゴシック" charset="-128"/>
                <a:cs typeface="ＭＳ Ｐゴシック" charset="-128"/>
              </a:rPr>
              <a:t>In contrast, ACS/ASCCP/ASCP finds that co-testing every 5 years is </a:t>
            </a:r>
            <a:r>
              <a:rPr lang="en-US" sz="1200" b="0" i="1" kern="1200" dirty="0" smtClean="0">
                <a:solidFill>
                  <a:schemeClr val="tx1"/>
                </a:solidFill>
                <a:latin typeface="Arial" charset="0"/>
                <a:ea typeface="ＭＳ Ｐゴシック" charset="-128"/>
                <a:cs typeface="ＭＳ Ｐゴシック" charset="-128"/>
              </a:rPr>
              <a:t>preferred </a:t>
            </a:r>
            <a:r>
              <a:rPr lang="en-US" sz="1200" b="0" i="0" kern="1200" dirty="0" smtClean="0">
                <a:solidFill>
                  <a:schemeClr val="tx1"/>
                </a:solidFill>
                <a:latin typeface="Arial" charset="0"/>
                <a:ea typeface="ＭＳ Ｐゴシック" charset="-128"/>
                <a:cs typeface="ＭＳ Ｐゴシック" charset="-128"/>
              </a:rPr>
              <a:t>to cytology alone but that cytology alone every 3 years is an </a:t>
            </a:r>
            <a:r>
              <a:rPr lang="en-US" sz="1200" b="0" i="1" kern="1200" dirty="0" smtClean="0">
                <a:solidFill>
                  <a:schemeClr val="tx1"/>
                </a:solidFill>
                <a:latin typeface="Arial" charset="0"/>
                <a:ea typeface="ＭＳ Ｐゴシック" charset="-128"/>
                <a:cs typeface="ＭＳ Ｐゴシック" charset="-128"/>
              </a:rPr>
              <a:t>acceptable</a:t>
            </a:r>
            <a:r>
              <a:rPr lang="en-US" sz="1200" b="0" i="0" kern="1200" dirty="0" smtClean="0">
                <a:solidFill>
                  <a:schemeClr val="tx1"/>
                </a:solidFill>
                <a:latin typeface="Arial" charset="0"/>
                <a:ea typeface="ＭＳ Ｐゴシック" charset="-128"/>
                <a:cs typeface="ＭＳ Ｐゴシック" charset="-128"/>
              </a:rPr>
              <a:t> strategy. In choosing to make co-testing the preferred strategy, ACS/ASCCP/ASCP focused on evidence from multiple randomized trials showing that co-testing has improved performance compared with cytology alone. Specifically, co-testing has increased sensitivity for detecting cervical intraepithelial </a:t>
            </a:r>
            <a:r>
              <a:rPr lang="en-US" sz="1200" b="0" i="0" kern="1200" dirty="0" err="1" smtClean="0">
                <a:solidFill>
                  <a:schemeClr val="tx1"/>
                </a:solidFill>
                <a:latin typeface="Arial" charset="0"/>
                <a:ea typeface="ＭＳ Ｐゴシック" charset="-128"/>
                <a:cs typeface="ＭＳ Ｐゴシック" charset="-128"/>
              </a:rPr>
              <a:t>neoplasia</a:t>
            </a:r>
            <a:r>
              <a:rPr lang="en-US" sz="1200" b="0" i="0" kern="1200" dirty="0" smtClean="0">
                <a:solidFill>
                  <a:schemeClr val="tx1"/>
                </a:solidFill>
                <a:latin typeface="Arial" charset="0"/>
                <a:ea typeface="ＭＳ Ｐゴシック" charset="-128"/>
                <a:cs typeface="ＭＳ Ｐゴシック" charset="-128"/>
              </a:rPr>
              <a:t> grade 3 or greater (CIN3+), and women who have undergone co-testing have a lower risk of CIN3+ and invasive cancer after the first screening round. Because of this improved performance, co-testing can be used for screening at less frequent intervals than cytology alone. In addition, co-testing offers greater risk reduction than cytology alone for </a:t>
            </a:r>
            <a:r>
              <a:rPr lang="en-US" sz="1200" b="0" i="0" kern="1200" dirty="0" err="1" smtClean="0">
                <a:solidFill>
                  <a:schemeClr val="tx1"/>
                </a:solidFill>
                <a:latin typeface="Arial" charset="0"/>
                <a:ea typeface="ＭＳ Ｐゴシック" charset="-128"/>
                <a:cs typeface="ＭＳ Ｐゴシック" charset="-128"/>
              </a:rPr>
              <a:t>adenocarcinoma</a:t>
            </a:r>
            <a:r>
              <a:rPr lang="en-US" sz="1200" b="0" i="0" kern="1200" dirty="0" smtClean="0">
                <a:solidFill>
                  <a:schemeClr val="tx1"/>
                </a:solidFill>
                <a:latin typeface="Arial" charset="0"/>
                <a:ea typeface="ＭＳ Ｐゴシック" charset="-128"/>
                <a:cs typeface="ＭＳ Ｐゴシック" charset="-128"/>
              </a:rPr>
              <a:t> of the cervix and its precursors.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Moving the baseline cervical screening to age 21 is a conservative approach to avoid unnecessary treatment of adolescents which can have economic, emotional, and future childbearing implications. ACOG previously recommended that cervical screening begin three years after first sexual intercourse or by age 21, whichever occurred first. Although the rate of HPV infection is high among sexually active adolescents, invasive cervical cancer is very rare in women under age 21. The immune system clears the HPV infection within one to two years among most adolescent women. Because the adolescent cervix is immature, there is a higher incidence of HPV-related precancerous lesions (called dysplasia). However, the large majority of cervical </a:t>
            </a:r>
            <a:r>
              <a:rPr lang="en-US" dirty="0" err="1" smtClean="0">
                <a:latin typeface="Arial" pitchFamily="34" charset="0"/>
                <a:ea typeface="ＭＳ Ｐゴシック" pitchFamily="34" charset="-128"/>
              </a:rPr>
              <a:t>dysplasias</a:t>
            </a:r>
            <a:r>
              <a:rPr lang="en-US" dirty="0" smtClean="0">
                <a:latin typeface="Arial" pitchFamily="34" charset="0"/>
                <a:ea typeface="ＭＳ Ｐゴシック" pitchFamily="34" charset="-128"/>
              </a:rPr>
              <a:t> in adolescents resolve on their own without treatment. </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Routine cervical cytology testing should be discontinued in women (regardless of age) who have had a total hysterectomy (removal of the cervix along with the uterus) for noncancerous reasons, as long as they have no history of high-grade CIN.</a:t>
            </a:r>
          </a:p>
          <a:p>
            <a:endParaRPr lang="en-US" dirty="0" smtClean="0">
              <a:latin typeface="Arial" pitchFamily="34" charset="0"/>
              <a:ea typeface="ＭＳ Ｐゴシック" pitchFamily="34" charset="-128"/>
            </a:endParaRPr>
          </a:p>
          <a:p>
            <a:r>
              <a:rPr lang="en-US" sz="1200" b="0" i="0" kern="1200" dirty="0" smtClean="0">
                <a:solidFill>
                  <a:schemeClr val="tx1"/>
                </a:solidFill>
                <a:latin typeface="Arial" charset="0"/>
                <a:ea typeface="ＭＳ Ｐゴシック" charset="-128"/>
                <a:cs typeface="ＭＳ Ｐゴシック" charset="-128"/>
              </a:rPr>
              <a:t>Women who have been vaccinated should continue to be screened.</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Source: ACOG Practice Bulletin No. 109: Cervical cytology screening. ACOG Committee on Practice Bulletins--Gynecology. </a:t>
            </a:r>
            <a:r>
              <a:rPr lang="en-US" dirty="0" err="1" smtClean="0">
                <a:latin typeface="Arial" pitchFamily="34" charset="0"/>
                <a:ea typeface="ＭＳ Ｐゴシック" pitchFamily="34" charset="-128"/>
              </a:rPr>
              <a:t>Obstet</a:t>
            </a:r>
            <a:r>
              <a:rPr lang="en-US" dirty="0" smtClean="0">
                <a:latin typeface="Arial" pitchFamily="34" charset="0"/>
                <a:ea typeface="ＭＳ Ｐゴシック" pitchFamily="34" charset="-128"/>
              </a:rPr>
              <a:t> Gynecol. 2009;114:1409-1420.</a:t>
            </a:r>
          </a:p>
          <a:p>
            <a:r>
              <a:rPr lang="en-US" dirty="0" smtClean="0">
                <a:hlinkClick r:id="rId3"/>
              </a:rPr>
              <a:t>https://www.acog.org/About_ACOG/Announcements/New_Cervical_Cancer_Screening_Recommendations</a:t>
            </a:r>
            <a:endParaRPr lang="en-US" dirty="0" smtClean="0"/>
          </a:p>
          <a:p>
            <a:r>
              <a:rPr lang="en-US" dirty="0" smtClean="0">
                <a:hlinkClick r:id="rId4"/>
              </a:rPr>
              <a:t>http://www.acog.org/About_ACOG/News_Room/News_Releases/2012/Ob-Gyns_Recommend_Women_Wait_3_to_5_Years_Between_Pap_Tests</a:t>
            </a:r>
            <a:endParaRPr lang="en-US"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D488E2BD-3506-4323-AAB4-3D80850A4EBB}" type="slidenum">
              <a:rPr lang="en-US"/>
              <a:pPr/>
              <a:t>3</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685800" y="4343400"/>
            <a:ext cx="5562600" cy="4343400"/>
          </a:xfrm>
          <a:noFill/>
          <a:ln/>
        </p:spPr>
        <p:txBody>
          <a:bodyPr/>
          <a:lstStyle/>
          <a:p>
            <a:pPr marL="223838" indent="-223838" eaLnBrk="1" hangingPunct="1">
              <a:buFontTx/>
              <a:buNone/>
            </a:pPr>
            <a:r>
              <a:rPr lang="en-US" sz="1000" dirty="0" smtClean="0">
                <a:hlinkClick r:id="rId3"/>
              </a:rPr>
              <a:t>http://www.cdc.gov/std/stats/STI-Estimates-Fact-Sheet-Feb-2013.pdf</a:t>
            </a:r>
            <a:endParaRPr lang="en-US" sz="1000" dirty="0" smtClean="0"/>
          </a:p>
          <a:p>
            <a:pPr marL="223838" indent="-223838" eaLnBrk="1" hangingPunct="1">
              <a:buFontTx/>
              <a:buNone/>
            </a:pPr>
            <a:endParaRPr lang="en-US" sz="1000" dirty="0" smtClean="0">
              <a:latin typeface="Arial" pitchFamily="34" charset="0"/>
              <a:ea typeface="ＭＳ Ｐゴシック" pitchFamily="34" charset="-128"/>
            </a:endParaRPr>
          </a:p>
          <a:p>
            <a:pPr marL="223838" indent="-223838" eaLnBrk="1" hangingPunct="1">
              <a:buFontTx/>
              <a:buNone/>
            </a:pPr>
            <a:r>
              <a:rPr lang="en-US" sz="1000" dirty="0" smtClean="0">
                <a:latin typeface="Arial" pitchFamily="34" charset="0"/>
                <a:ea typeface="ＭＳ Ｐゴシック" pitchFamily="34" charset="-128"/>
              </a:rPr>
              <a:t>1 </a:t>
            </a:r>
            <a:r>
              <a:rPr lang="en-US" sz="1000" dirty="0" err="1" smtClean="0">
                <a:latin typeface="Arial" pitchFamily="34" charset="0"/>
                <a:ea typeface="ＭＳ Ｐゴシック" pitchFamily="34" charset="-128"/>
              </a:rPr>
              <a:t>Satterwhite</a:t>
            </a:r>
            <a:r>
              <a:rPr lang="en-US" sz="1000" dirty="0" smtClean="0">
                <a:latin typeface="Arial" pitchFamily="34" charset="0"/>
                <a:ea typeface="ＭＳ Ｐゴシック" pitchFamily="34" charset="-128"/>
              </a:rPr>
              <a:t> CL, et al. Sexually transmitted infections among U.S. women and men: Prevalence and incidence estimates, 2008. Sex </a:t>
            </a:r>
            <a:r>
              <a:rPr lang="en-US" sz="1000" dirty="0" err="1" smtClean="0">
                <a:latin typeface="Arial" pitchFamily="34" charset="0"/>
                <a:ea typeface="ＭＳ Ｐゴシック" pitchFamily="34" charset="-128"/>
              </a:rPr>
              <a:t>Transm</a:t>
            </a:r>
            <a:r>
              <a:rPr lang="en-US" sz="1000" dirty="0" smtClean="0">
                <a:latin typeface="Arial" pitchFamily="34" charset="0"/>
                <a:ea typeface="ＭＳ Ｐゴシック" pitchFamily="34" charset="-128"/>
              </a:rPr>
              <a:t> </a:t>
            </a:r>
            <a:r>
              <a:rPr lang="en-US" sz="1000" dirty="0" err="1" smtClean="0">
                <a:latin typeface="Arial" pitchFamily="34" charset="0"/>
                <a:ea typeface="ＭＳ Ｐゴシック" pitchFamily="34" charset="-128"/>
              </a:rPr>
              <a:t>Dis</a:t>
            </a:r>
            <a:r>
              <a:rPr lang="en-US" sz="1000" dirty="0" smtClean="0">
                <a:latin typeface="Arial" pitchFamily="34" charset="0"/>
                <a:ea typeface="ＭＳ Ｐゴシック" pitchFamily="34" charset="-128"/>
              </a:rPr>
              <a:t> 2013; 40(3): pp. 187-193. </a:t>
            </a:r>
          </a:p>
          <a:p>
            <a:pPr marL="223838" indent="-223838" eaLnBrk="1" hangingPunct="1">
              <a:buFontTx/>
              <a:buNone/>
            </a:pPr>
            <a:r>
              <a:rPr lang="en-US" sz="1000" dirty="0" smtClean="0">
                <a:latin typeface="Arial" pitchFamily="34" charset="0"/>
                <a:ea typeface="ＭＳ Ｐゴシック" pitchFamily="34" charset="-128"/>
              </a:rPr>
              <a:t>2</a:t>
            </a:r>
            <a:r>
              <a:rPr lang="en-US" sz="1000" baseline="0" dirty="0" smtClean="0">
                <a:latin typeface="Arial" pitchFamily="34" charset="0"/>
                <a:ea typeface="ＭＳ Ｐゴシック" pitchFamily="34" charset="-128"/>
              </a:rPr>
              <a:t>  </a:t>
            </a:r>
            <a:r>
              <a:rPr lang="en-US" sz="1000" dirty="0" err="1" smtClean="0">
                <a:latin typeface="Arial" pitchFamily="34" charset="0"/>
                <a:ea typeface="ＭＳ Ｐゴシック" pitchFamily="34" charset="-128"/>
              </a:rPr>
              <a:t>Owusu-Edusei</a:t>
            </a:r>
            <a:r>
              <a:rPr lang="en-US" sz="1000" dirty="0" smtClean="0">
                <a:latin typeface="Arial" pitchFamily="34" charset="0"/>
                <a:ea typeface="ＭＳ Ｐゴシック" pitchFamily="34" charset="-128"/>
              </a:rPr>
              <a:t> K, et al. The estimated direct medical cost of selected sexually transmitted infections in the United States, 2008. Sex </a:t>
            </a:r>
            <a:r>
              <a:rPr lang="en-US" sz="1000" dirty="0" err="1" smtClean="0">
                <a:latin typeface="Arial" pitchFamily="34" charset="0"/>
                <a:ea typeface="ＭＳ Ｐゴシック" pitchFamily="34" charset="-128"/>
              </a:rPr>
              <a:t>Transm</a:t>
            </a:r>
            <a:r>
              <a:rPr lang="en-US" sz="1000" dirty="0" smtClean="0">
                <a:latin typeface="Arial" pitchFamily="34" charset="0"/>
                <a:ea typeface="ＭＳ Ｐゴシック" pitchFamily="34" charset="-128"/>
              </a:rPr>
              <a:t> </a:t>
            </a:r>
            <a:r>
              <a:rPr lang="en-US" sz="1000" dirty="0" err="1" smtClean="0">
                <a:latin typeface="Arial" pitchFamily="34" charset="0"/>
                <a:ea typeface="ＭＳ Ｐゴシック" pitchFamily="34" charset="-128"/>
              </a:rPr>
              <a:t>Dis</a:t>
            </a:r>
            <a:r>
              <a:rPr lang="en-US" sz="1000" dirty="0" smtClean="0">
                <a:latin typeface="Arial" pitchFamily="34" charset="0"/>
                <a:ea typeface="ＭＳ Ｐゴシック" pitchFamily="34" charset="-128"/>
              </a:rPr>
              <a:t> 2013;</a:t>
            </a:r>
            <a:r>
              <a:rPr lang="en-US" sz="1000" baseline="0" dirty="0" smtClean="0">
                <a:latin typeface="Arial" pitchFamily="34" charset="0"/>
                <a:ea typeface="ＭＳ Ｐゴシック" pitchFamily="34" charset="-128"/>
              </a:rPr>
              <a:t> </a:t>
            </a:r>
            <a:r>
              <a:rPr lang="en-US" sz="1000" dirty="0" smtClean="0">
                <a:latin typeface="Arial" pitchFamily="34" charset="0"/>
                <a:ea typeface="ＭＳ Ｐゴシック" pitchFamily="34" charset="-128"/>
              </a:rPr>
              <a:t>40(3): pp. 197-201.</a:t>
            </a:r>
          </a:p>
          <a:p>
            <a:pPr marL="223838" indent="-223838" eaLnBrk="1" hangingPunct="1">
              <a:buFontTx/>
              <a:buChar char="•"/>
            </a:pPr>
            <a:endParaRPr lang="en-US" sz="1000" dirty="0" smtClean="0">
              <a:latin typeface="Arial" pitchFamily="34" charset="0"/>
              <a:ea typeface="ＭＳ Ｐゴシック" pitchFamily="34" charset="-128"/>
            </a:endParaRPr>
          </a:p>
          <a:p>
            <a:pPr marL="223838" indent="-223838" eaLnBrk="1" hangingPunct="1">
              <a:buFontTx/>
              <a:buChar char="•"/>
            </a:pPr>
            <a:r>
              <a:rPr lang="en-US" sz="1000" dirty="0" smtClean="0">
                <a:latin typeface="Arial" pitchFamily="34" charset="0"/>
                <a:ea typeface="ＭＳ Ｐゴシック" pitchFamily="34" charset="-128"/>
              </a:rPr>
              <a:t>Though young people aged 15–24 make up 25% of sexually active individuals, they comprise half of new STI infections each year.</a:t>
            </a:r>
          </a:p>
          <a:p>
            <a:pPr marL="223838" indent="-223838" eaLnBrk="1" hangingPunct="1">
              <a:buFontTx/>
              <a:buChar char="•"/>
            </a:pPr>
            <a:r>
              <a:rPr lang="en-US" sz="1000" dirty="0" smtClean="0">
                <a:latin typeface="Arial" pitchFamily="34" charset="0"/>
                <a:ea typeface="ＭＳ Ｐゴシック" pitchFamily="34" charset="-128"/>
              </a:rPr>
              <a:t>A CDC study released in March 2008 estimates that one in four young women ages 14 to 19 in the US are infected with at least one of the most common sexually transmitted infections (human </a:t>
            </a:r>
            <a:r>
              <a:rPr lang="en-US" sz="1000" dirty="0" err="1" smtClean="0">
                <a:latin typeface="Arial" pitchFamily="34" charset="0"/>
                <a:ea typeface="ＭＳ Ｐゴシック" pitchFamily="34" charset="-128"/>
              </a:rPr>
              <a:t>papillomavirus</a:t>
            </a:r>
            <a:r>
              <a:rPr lang="en-US" sz="1000" dirty="0" smtClean="0">
                <a:latin typeface="Arial" pitchFamily="34" charset="0"/>
                <a:ea typeface="ＭＳ Ｐゴシック" pitchFamily="34" charset="-128"/>
              </a:rPr>
              <a:t>, Chlamydia, herpes simplex virus, and </a:t>
            </a:r>
            <a:r>
              <a:rPr lang="en-US" sz="1000" dirty="0" err="1" smtClean="0">
                <a:latin typeface="Arial" pitchFamily="34" charset="0"/>
                <a:ea typeface="ＭＳ Ｐゴシック" pitchFamily="34" charset="-128"/>
              </a:rPr>
              <a:t>trichomoniasis</a:t>
            </a:r>
            <a:r>
              <a:rPr lang="en-US" sz="1000" dirty="0" smtClean="0">
                <a:latin typeface="Arial" pitchFamily="34" charset="0"/>
                <a:ea typeface="ＭＳ Ｐゴシック" pitchFamily="34" charset="-128"/>
              </a:rPr>
              <a:t>). Data were based on an analysis of the 2003–2004 National Health and Nutrition Examination Survey.[ii]</a:t>
            </a:r>
          </a:p>
          <a:p>
            <a:pPr marL="223838" indent="-223838" eaLnBrk="1" hangingPunct="1">
              <a:buFontTx/>
              <a:buChar char="•"/>
            </a:pPr>
            <a:r>
              <a:rPr lang="en-US" sz="1000" dirty="0" smtClean="0">
                <a:latin typeface="Arial" pitchFamily="34" charset="0"/>
                <a:ea typeface="ＭＳ Ｐゴシック" pitchFamily="34" charset="-128"/>
              </a:rPr>
              <a:t>A 2004 study investigating the annual cost of STIs in American young people found that the total estimated burden STIs occurred among 15–24 year olds in 2000 was $6.5 billion (in year 2000 dollars). [iii]</a:t>
            </a:r>
          </a:p>
          <a:p>
            <a:pPr marL="223838" indent="-223838" eaLnBrk="1" hangingPunct="1">
              <a:buFontTx/>
              <a:buChar char="•"/>
            </a:pPr>
            <a:r>
              <a:rPr lang="en-US" sz="1000" dirty="0" smtClean="0">
                <a:latin typeface="Arial" pitchFamily="34" charset="0"/>
                <a:ea typeface="ＭＳ Ｐゴシック" pitchFamily="34" charset="-128"/>
              </a:rPr>
              <a:t>In 2006, the incidence of HIV in young people ages 13–29 was 26.8 per 100 000, representing 34% of the total infections. More than half of the infections in this age group were in men who have sex with men (MSM). [iv]  However, the </a:t>
            </a:r>
            <a:r>
              <a:rPr lang="en-US" dirty="0" smtClean="0">
                <a:latin typeface="Arial" pitchFamily="34" charset="0"/>
                <a:ea typeface="ＭＳ Ｐゴシック" pitchFamily="34" charset="-128"/>
              </a:rPr>
              <a:t>2006 CDC data includes reporting from 33 states and represents 14% of the persons diagnosed that year. Based on back reporting, researchers estimate that the percentage of total infections in young people may be as high as 50%. [v]</a:t>
            </a:r>
            <a:endParaRPr lang="en-US" sz="1000" dirty="0" smtClean="0">
              <a:latin typeface="Arial" pitchFamily="34" charset="0"/>
              <a:ea typeface="ＭＳ Ｐゴシック" pitchFamily="34" charset="-128"/>
            </a:endParaRPr>
          </a:p>
          <a:p>
            <a:pPr marL="223838" indent="-223838" eaLnBrk="1" hangingPunct="1">
              <a:buFontTx/>
              <a:buChar char="•"/>
            </a:pPr>
            <a:r>
              <a:rPr lang="en-US" sz="1000" dirty="0" smtClean="0">
                <a:latin typeface="Arial" pitchFamily="34" charset="0"/>
                <a:ea typeface="ＭＳ Ｐゴシック" pitchFamily="34" charset="-128"/>
              </a:rPr>
              <a:t> Sources: </a:t>
            </a:r>
          </a:p>
          <a:p>
            <a:pPr marL="671513" lvl="1" indent="-223838" eaLnBrk="1" hangingPunct="1">
              <a:buFontTx/>
              <a:buChar char="•"/>
            </a:pPr>
            <a:r>
              <a:rPr lang="en-US" sz="1000" dirty="0" smtClean="0">
                <a:latin typeface="Arial" pitchFamily="34" charset="0"/>
                <a:ea typeface="ＭＳ Ｐゴシック" pitchFamily="34" charset="-128"/>
              </a:rPr>
              <a:t>[ii] CDC Press Release. 2008 National STD Prevention Conference. Nationally Representative CDC Study Finds 1 in 4 Teenage Girls Has a Sexually Transmitted Disease. http://www.cdc.gov/STDConference/2008/media/release-11march2008.htm</a:t>
            </a:r>
          </a:p>
          <a:p>
            <a:pPr marL="671513" lvl="1" indent="-223838" eaLnBrk="1" hangingPunct="1">
              <a:buFontTx/>
              <a:buChar char="•"/>
            </a:pPr>
            <a:r>
              <a:rPr lang="en-US" sz="1000" dirty="0" smtClean="0">
                <a:latin typeface="Arial" pitchFamily="34" charset="0"/>
                <a:ea typeface="ＭＳ Ｐゴシック" pitchFamily="34" charset="-128"/>
              </a:rPr>
              <a:t>[iii] Hall HI, Song R, Rhodes P, </a:t>
            </a:r>
            <a:r>
              <a:rPr lang="en-US" sz="1000" dirty="0" err="1" smtClean="0">
                <a:latin typeface="Arial" pitchFamily="34" charset="0"/>
                <a:ea typeface="ＭＳ Ｐゴシック" pitchFamily="34" charset="-128"/>
              </a:rPr>
              <a:t>Prejan</a:t>
            </a:r>
            <a:r>
              <a:rPr lang="en-US" sz="1000" dirty="0" smtClean="0">
                <a:latin typeface="Arial" pitchFamily="34" charset="0"/>
                <a:ea typeface="ＭＳ Ｐゴシック" pitchFamily="34" charset="-128"/>
              </a:rPr>
              <a:t> J, et al. Estimation of HIV Incidence in the United States. </a:t>
            </a:r>
            <a:r>
              <a:rPr lang="en-US" sz="1000" i="1" dirty="0" smtClean="0">
                <a:latin typeface="Arial" pitchFamily="34" charset="0"/>
                <a:ea typeface="ＭＳ Ｐゴシック" pitchFamily="34" charset="-128"/>
              </a:rPr>
              <a:t>JAMA </a:t>
            </a:r>
            <a:r>
              <a:rPr lang="en-US" sz="1000" dirty="0" smtClean="0">
                <a:latin typeface="Arial" pitchFamily="34" charset="0"/>
                <a:ea typeface="ＭＳ Ｐゴシック" pitchFamily="34" charset="-128"/>
              </a:rPr>
              <a:t>2008;300:520–529.</a:t>
            </a:r>
          </a:p>
          <a:p>
            <a:pPr marL="671513" lvl="1" indent="-223838" eaLnBrk="1" hangingPunct="1">
              <a:buFontTx/>
              <a:buChar char="•"/>
            </a:pPr>
            <a:r>
              <a:rPr lang="en-US" sz="1000" dirty="0" smtClean="0">
                <a:latin typeface="Arial" pitchFamily="34" charset="0"/>
                <a:ea typeface="ＭＳ Ｐゴシック" pitchFamily="34" charset="-128"/>
              </a:rPr>
              <a:t>[Iv] </a:t>
            </a:r>
            <a:r>
              <a:rPr lang="en-US" sz="1000" dirty="0" err="1" smtClean="0">
                <a:latin typeface="Arial" pitchFamily="34" charset="0"/>
                <a:ea typeface="ＭＳ Ｐゴシック" pitchFamily="34" charset="-128"/>
              </a:rPr>
              <a:t>Chesson</a:t>
            </a:r>
            <a:r>
              <a:rPr lang="en-US" sz="1000" dirty="0" smtClean="0">
                <a:latin typeface="Arial" pitchFamily="34" charset="0"/>
                <a:ea typeface="ＭＳ Ｐゴシック" pitchFamily="34" charset="-128"/>
              </a:rPr>
              <a:t> H, et al. The Estimated Direct Medical Cost of Sexually Transmitted Diseases Among American Youth, 2000. </a:t>
            </a:r>
            <a:r>
              <a:rPr lang="en-US" sz="1000" i="1" dirty="0" err="1" smtClean="0">
                <a:latin typeface="Arial" pitchFamily="34" charset="0"/>
                <a:ea typeface="ＭＳ Ｐゴシック" pitchFamily="34" charset="-128"/>
              </a:rPr>
              <a:t>Perspect</a:t>
            </a:r>
            <a:r>
              <a:rPr lang="en-US" sz="1000" i="1" dirty="0" smtClean="0">
                <a:latin typeface="Arial" pitchFamily="34" charset="0"/>
                <a:ea typeface="ＭＳ Ｐゴシック" pitchFamily="34" charset="-128"/>
              </a:rPr>
              <a:t> Sex Repro Health </a:t>
            </a:r>
            <a:r>
              <a:rPr lang="en-US" sz="1000" dirty="0" smtClean="0">
                <a:latin typeface="Arial" pitchFamily="34" charset="0"/>
                <a:ea typeface="ＭＳ Ｐゴシック" pitchFamily="34" charset="-128"/>
              </a:rPr>
              <a:t>2004;36;1</a:t>
            </a:r>
          </a:p>
          <a:p>
            <a:pPr marL="671513" lvl="1" indent="-223838" eaLnBrk="1" hangingPunct="1">
              <a:buFontTx/>
              <a:buChar char="•"/>
            </a:pPr>
            <a:r>
              <a:rPr lang="en-US" sz="1000" dirty="0" smtClean="0">
                <a:latin typeface="Arial" pitchFamily="34" charset="0"/>
                <a:ea typeface="ＭＳ Ｐゴシック" pitchFamily="34" charset="-128"/>
              </a:rPr>
              <a:t>[v] </a:t>
            </a:r>
            <a:r>
              <a:rPr lang="en-US" dirty="0" smtClean="0">
                <a:latin typeface="Arial" pitchFamily="34" charset="0"/>
                <a:ea typeface="ＭＳ Ｐゴシック" pitchFamily="34" charset="-128"/>
              </a:rPr>
              <a:t>Morris M, et al.  Prevalence of HIV Infection Among Young Adults in the United States: Results From the Add Health Study AJPH 2006; 96(6): 1091–1097</a:t>
            </a:r>
          </a:p>
          <a:p>
            <a:pPr marL="671513" lvl="1" indent="-223838"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17092" name="Slide Number Placeholder 3"/>
          <p:cNvSpPr>
            <a:spLocks noGrp="1"/>
          </p:cNvSpPr>
          <p:nvPr>
            <p:ph type="sldNum" sz="quarter" idx="5"/>
          </p:nvPr>
        </p:nvSpPr>
        <p:spPr>
          <a:noFill/>
        </p:spPr>
        <p:txBody>
          <a:bodyPr/>
          <a:lstStyle/>
          <a:p>
            <a:fld id="{9647031B-1617-45CF-9108-793B2C5AF55E}"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During the external exam, providers will inspect:</a:t>
            </a:r>
          </a:p>
          <a:p>
            <a:pPr>
              <a:buFontTx/>
              <a:buChar char="•"/>
            </a:pPr>
            <a:r>
              <a:rPr lang="en-US" smtClean="0">
                <a:latin typeface="Arial" pitchFamily="34" charset="0"/>
                <a:ea typeface="ＭＳ Ｐゴシック" pitchFamily="34" charset="-128"/>
              </a:rPr>
              <a:t>The pubic hair for lice, crabs, scabies, and any other abnormalities;</a:t>
            </a:r>
          </a:p>
          <a:p>
            <a:pPr>
              <a:buFontTx/>
              <a:buChar char="•"/>
            </a:pPr>
            <a:r>
              <a:rPr lang="en-US" smtClean="0">
                <a:latin typeface="Arial" pitchFamily="34" charset="0"/>
                <a:ea typeface="ＭＳ Ｐゴシック" pitchFamily="34" charset="-128"/>
              </a:rPr>
              <a:t>The external genitalia for lesions, rashes, and any other abnormalities;</a:t>
            </a:r>
          </a:p>
          <a:p>
            <a:pPr>
              <a:buFontTx/>
              <a:buChar char="•"/>
            </a:pPr>
            <a:r>
              <a:rPr lang="en-US" smtClean="0">
                <a:latin typeface="Arial" pitchFamily="34" charset="0"/>
                <a:ea typeface="ＭＳ Ｐゴシック" pitchFamily="34" charset="-128"/>
              </a:rPr>
              <a:t>The urethra for discharge;</a:t>
            </a:r>
          </a:p>
          <a:p>
            <a:pPr>
              <a:buFontTx/>
              <a:buChar char="•"/>
            </a:pPr>
            <a:r>
              <a:rPr lang="en-US" smtClean="0">
                <a:latin typeface="Arial" pitchFamily="34" charset="0"/>
                <a:ea typeface="ＭＳ Ｐゴシック" pitchFamily="34" charset="-128"/>
              </a:rPr>
              <a:t>The lymph nodes for swelling.</a:t>
            </a:r>
          </a:p>
        </p:txBody>
      </p:sp>
      <p:sp>
        <p:nvSpPr>
          <p:cNvPr id="218116" name="Slide Number Placeholder 3"/>
          <p:cNvSpPr>
            <a:spLocks noGrp="1"/>
          </p:cNvSpPr>
          <p:nvPr>
            <p:ph type="sldNum" sz="quarter" idx="5"/>
          </p:nvPr>
        </p:nvSpPr>
        <p:spPr>
          <a:noFill/>
        </p:spPr>
        <p:txBody>
          <a:bodyPr/>
          <a:lstStyle/>
          <a:p>
            <a:fld id="{65AA44D4-E45E-47AD-99CE-1E645376A276}"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881B14CE-A60A-4E21-8797-0A0F39D34A39}" type="slidenum">
              <a:rPr lang="en-US"/>
              <a:pPr/>
              <a:t>32</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pitchFamily="34" charset="-128"/>
              </a:rPr>
              <a:t>What are you looking for during the speculum exam? You want to know if the discharge is originating in the vault or the os. If it is originating in the vault, Erica most likely has: </a:t>
            </a:r>
          </a:p>
          <a:p>
            <a:pPr eaLnBrk="1" hangingPunct="1"/>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Vaginitis: While inspecting the discharge, take note of color, amount, odor (whiff test) amine release.</a:t>
            </a:r>
          </a:p>
          <a:p>
            <a:pPr eaLnBrk="1" hangingPunct="1"/>
            <a:r>
              <a:rPr lang="en-US" smtClean="0">
                <a:latin typeface="Arial" pitchFamily="34" charset="0"/>
                <a:ea typeface="ＭＳ Ｐゴシック" pitchFamily="34" charset="-128"/>
              </a:rPr>
              <a:t>or</a:t>
            </a:r>
          </a:p>
          <a:p>
            <a:pPr eaLnBrk="1" hangingPunct="1"/>
            <a:r>
              <a:rPr lang="en-US" smtClean="0">
                <a:latin typeface="Arial" pitchFamily="34" charset="0"/>
                <a:ea typeface="ＭＳ Ｐゴシック" pitchFamily="34" charset="-128"/>
              </a:rPr>
              <a:t>Trich: Strawberry cervix</a:t>
            </a:r>
          </a:p>
          <a:p>
            <a:pPr eaLnBrk="1" hangingPunct="1"/>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If the discharge is originating from the os, Erica most likely has:</a:t>
            </a:r>
          </a:p>
          <a:p>
            <a:pPr eaLnBrk="1" hangingPunct="1"/>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Cervicitis: Take note of color, amount, cervical friability</a:t>
            </a:r>
          </a:p>
          <a:p>
            <a:pPr eaLnBrk="1" hangingPunct="1"/>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Swab test: Put the swab in the os to collect specimen; hold it out and up against white background—if it is yellow more indicative of a bacteria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During the a bimanual examination, the provider will assess the uterus and ovaries of the patient. The provider will insert one or two gloved fingers into the vagina and locate the cervix with the tip of her finger. With her other hand, she will press firmly on the abdomen, right above the pubic bone. During this procedure, the provider is evaluating the size, shape, and consistency of the cervix, uterus, and ovaries. This can often feel like pressure to the woman. Any pain should be discussed with the provider.</a:t>
            </a:r>
            <a:br>
              <a:rPr lang="en-US" smtClean="0">
                <a:latin typeface="Arial" pitchFamily="34" charset="0"/>
                <a:ea typeface="ＭＳ Ｐゴシック" pitchFamily="34" charset="-128"/>
              </a:rPr>
            </a:br>
            <a:endParaRPr lang="en-US" smtClean="0">
              <a:latin typeface="Arial" pitchFamily="34" charset="0"/>
              <a:ea typeface="ＭＳ Ｐゴシック" pitchFamily="34" charset="-128"/>
            </a:endParaRPr>
          </a:p>
        </p:txBody>
      </p:sp>
      <p:sp>
        <p:nvSpPr>
          <p:cNvPr id="220164" name="Slide Number Placeholder 3"/>
          <p:cNvSpPr>
            <a:spLocks noGrp="1"/>
          </p:cNvSpPr>
          <p:nvPr>
            <p:ph type="sldNum" sz="quarter" idx="5"/>
          </p:nvPr>
        </p:nvSpPr>
        <p:spPr>
          <a:noFill/>
        </p:spPr>
        <p:txBody>
          <a:bodyPr/>
          <a:lstStyle/>
          <a:p>
            <a:fld id="{46E58622-E7FE-4CF6-8652-80B66CB2CEE6}"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221188" name="Slide Number Placeholder 3"/>
          <p:cNvSpPr>
            <a:spLocks noGrp="1"/>
          </p:cNvSpPr>
          <p:nvPr>
            <p:ph type="sldNum" sz="quarter" idx="5"/>
          </p:nvPr>
        </p:nvSpPr>
        <p:spPr>
          <a:noFill/>
        </p:spPr>
        <p:txBody>
          <a:bodyPr/>
          <a:lstStyle/>
          <a:p>
            <a:fld id="{108C8871-8D3E-4D1C-858F-9E969FA5ED3E}"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Vaginitis is infectious or noninfectious inflammation of the vaginal mucosa, sometimes with inflammation of the vulva. Symptoms include vaginal discharge, irritation, pruritus, and erythema. </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Vaginitis is one of the most common gynecologic disorders. Some of its causes affect the vulva alone (vulvitis) or in addition (vulvovaginitis).</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Three causes of vaginitis include: trichomoniasis, bacterial vaginitis, candida vaginitis.</a:t>
            </a:r>
          </a:p>
        </p:txBody>
      </p:sp>
      <p:sp>
        <p:nvSpPr>
          <p:cNvPr id="222212" name="Slide Number Placeholder 3"/>
          <p:cNvSpPr>
            <a:spLocks noGrp="1"/>
          </p:cNvSpPr>
          <p:nvPr>
            <p:ph type="sldNum" sz="quarter" idx="5"/>
          </p:nvPr>
        </p:nvSpPr>
        <p:spPr>
          <a:noFill/>
        </p:spPr>
        <p:txBody>
          <a:bodyPr/>
          <a:lstStyle/>
          <a:p>
            <a:fld id="{8B1C539F-241F-4447-936A-9334AA71BDA4}"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p:spPr>
        <p:txBody>
          <a:bodyPr/>
          <a:lstStyle/>
          <a:p>
            <a:pPr eaLnBrk="1" hangingPunct="1"/>
            <a:r>
              <a:rPr lang="en-US" dirty="0" err="1" smtClean="0">
                <a:latin typeface="Arial" pitchFamily="34" charset="0"/>
                <a:ea typeface="ＭＳ Ｐゴシック" pitchFamily="34" charset="-128"/>
              </a:rPr>
              <a:t>Trichomoniasis</a:t>
            </a:r>
            <a:r>
              <a:rPr lang="en-US" dirty="0" smtClean="0">
                <a:latin typeface="Arial" pitchFamily="34" charset="0"/>
                <a:ea typeface="ＭＳ Ｐゴシック" pitchFamily="34" charset="-128"/>
              </a:rPr>
              <a:t> is an STI caused by a protozoan, usually found in the vagina and urethral tissues. Although this condition is most often treated in women, men can also be infected (and often have no symptoms).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Sources:</a:t>
            </a:r>
          </a:p>
          <a:p>
            <a:r>
              <a:rPr lang="en-US" dirty="0" smtClean="0">
                <a:hlinkClick r:id="rId3"/>
              </a:rPr>
              <a:t>http://www.cdc.gov/std/trichomonas/STDFact-Trichomoniasis.htm</a:t>
            </a:r>
            <a:endParaRPr lang="en-US" dirty="0" smtClean="0"/>
          </a:p>
          <a:p>
            <a:r>
              <a:rPr lang="en-US" dirty="0" smtClean="0">
                <a:hlinkClick r:id="rId4"/>
              </a:rPr>
              <a:t>http://www.cdc.gov/std/trichomonas/stats.htm</a:t>
            </a:r>
            <a:r>
              <a:rPr lang="en-US" dirty="0" smtClean="0"/>
              <a:t> (different numbers</a:t>
            </a:r>
            <a:r>
              <a:rPr lang="en-US" baseline="0" dirty="0" smtClean="0"/>
              <a:t> based on a study with just women published in 2007)</a:t>
            </a:r>
            <a:r>
              <a:rPr lang="en-US" sz="1200" b="0" i="0" kern="1200" dirty="0" smtClean="0">
                <a:solidFill>
                  <a:schemeClr val="tx1"/>
                </a:solidFill>
                <a:latin typeface="Arial" charset="0"/>
                <a:ea typeface="ＭＳ Ｐゴシック" charset="-128"/>
                <a:cs typeface="ＭＳ Ｐゴシック" charset="-128"/>
              </a:rPr>
              <a:t> </a:t>
            </a:r>
          </a:p>
          <a:p>
            <a:r>
              <a:rPr lang="en-US" sz="1200" b="0" i="0" kern="1200" dirty="0" smtClean="0">
                <a:solidFill>
                  <a:schemeClr val="tx1"/>
                </a:solidFill>
                <a:latin typeface="Arial" charset="0"/>
                <a:ea typeface="ＭＳ Ｐゴシック" charset="-128"/>
                <a:cs typeface="ＭＳ Ｐゴシック" charset="-128"/>
              </a:rPr>
              <a:t>Sutton M, Sternberg M, </a:t>
            </a:r>
            <a:r>
              <a:rPr lang="en-US" sz="1200" b="0" i="0" kern="1200" dirty="0" err="1" smtClean="0">
                <a:solidFill>
                  <a:schemeClr val="tx1"/>
                </a:solidFill>
                <a:latin typeface="Arial" charset="0"/>
                <a:ea typeface="ＭＳ Ｐゴシック" charset="-128"/>
                <a:cs typeface="ＭＳ Ｐゴシック" charset="-128"/>
              </a:rPr>
              <a:t>Koumans</a:t>
            </a:r>
            <a:r>
              <a:rPr lang="en-US" sz="1200" b="0" i="0" kern="1200" dirty="0" smtClean="0">
                <a:solidFill>
                  <a:schemeClr val="tx1"/>
                </a:solidFill>
                <a:latin typeface="Arial" charset="0"/>
                <a:ea typeface="ＭＳ Ｐゴシック" charset="-128"/>
                <a:cs typeface="ＭＳ Ｐゴシック" charset="-128"/>
              </a:rPr>
              <a:t> EH, </a:t>
            </a:r>
            <a:r>
              <a:rPr lang="en-US" sz="1200" b="0" i="0" kern="1200" dirty="0" err="1" smtClean="0">
                <a:solidFill>
                  <a:schemeClr val="tx1"/>
                </a:solidFill>
                <a:latin typeface="Arial" charset="0"/>
                <a:ea typeface="ＭＳ Ｐゴシック" charset="-128"/>
                <a:cs typeface="ＭＳ Ｐゴシック" charset="-128"/>
              </a:rPr>
              <a:t>McQuillan</a:t>
            </a:r>
            <a:r>
              <a:rPr lang="en-US" sz="1200" b="0" i="0" kern="1200" dirty="0" smtClean="0">
                <a:solidFill>
                  <a:schemeClr val="tx1"/>
                </a:solidFill>
                <a:latin typeface="Arial" charset="0"/>
                <a:ea typeface="ＭＳ Ｐゴシック" charset="-128"/>
                <a:cs typeface="ＭＳ Ｐゴシック" charset="-128"/>
              </a:rPr>
              <a:t> G, Berman S, Markowitz L. </a:t>
            </a:r>
            <a:r>
              <a:rPr lang="en-US" sz="1200" b="0" i="0" u="none" strike="noStrike" kern="1200" dirty="0" smtClean="0">
                <a:solidFill>
                  <a:schemeClr val="tx1"/>
                </a:solidFill>
                <a:latin typeface="Arial" charset="0"/>
                <a:ea typeface="ＭＳ Ｐゴシック" charset="-128"/>
                <a:cs typeface="ＭＳ Ｐゴシック" charset="-128"/>
                <a:hlinkClick r:id="rId5"/>
              </a:rPr>
              <a:t>The prevalence of </a:t>
            </a:r>
            <a:r>
              <a:rPr lang="en-US" sz="1200" b="0" i="0" u="none" strike="noStrike" kern="1200" dirty="0" err="1" smtClean="0">
                <a:solidFill>
                  <a:schemeClr val="tx1"/>
                </a:solidFill>
                <a:latin typeface="Arial" charset="0"/>
                <a:ea typeface="ＭＳ Ｐゴシック" charset="-128"/>
                <a:cs typeface="ＭＳ Ｐゴシック" charset="-128"/>
                <a:hlinkClick r:id="rId5"/>
              </a:rPr>
              <a:t>Trichomonas</a:t>
            </a:r>
            <a:r>
              <a:rPr lang="en-US" sz="1200" b="0" i="0" u="none" strike="noStrike" kern="1200" dirty="0" smtClean="0">
                <a:solidFill>
                  <a:schemeClr val="tx1"/>
                </a:solidFill>
                <a:latin typeface="Arial" charset="0"/>
                <a:ea typeface="ＭＳ Ｐゴシック" charset="-128"/>
                <a:cs typeface="ＭＳ Ｐゴシック" charset="-128"/>
                <a:hlinkClick r:id="rId5"/>
              </a:rPr>
              <a:t> </a:t>
            </a:r>
            <a:r>
              <a:rPr lang="en-US" sz="1200" b="0" i="0" u="none" strike="noStrike" kern="1200" dirty="0" err="1" smtClean="0">
                <a:solidFill>
                  <a:schemeClr val="tx1"/>
                </a:solidFill>
                <a:latin typeface="Arial" charset="0"/>
                <a:ea typeface="ＭＳ Ｐゴシック" charset="-128"/>
                <a:cs typeface="ＭＳ Ｐゴシック" charset="-128"/>
                <a:hlinkClick r:id="rId5"/>
              </a:rPr>
              <a:t>vaginalis</a:t>
            </a:r>
            <a:r>
              <a:rPr lang="en-US" sz="1200" b="0" i="0" u="none" strike="noStrike" kern="1200" dirty="0" smtClean="0">
                <a:solidFill>
                  <a:schemeClr val="tx1"/>
                </a:solidFill>
                <a:latin typeface="Arial" charset="0"/>
                <a:ea typeface="ＭＳ Ｐゴシック" charset="-128"/>
                <a:cs typeface="ＭＳ Ｐゴシック" charset="-128"/>
                <a:hlinkClick r:id="rId5"/>
              </a:rPr>
              <a:t> infection among reproductive-age women in the United States, 2001-2004.</a:t>
            </a:r>
            <a:r>
              <a:rPr lang="en-US" sz="1200" b="0" i="0" kern="1200" dirty="0" smtClean="0">
                <a:solidFill>
                  <a:schemeClr val="tx1"/>
                </a:solidFill>
                <a:latin typeface="Arial" charset="0"/>
                <a:ea typeface="ＭＳ Ｐゴシック" charset="-128"/>
                <a:cs typeface="ＭＳ Ｐゴシック" charset="-128"/>
              </a:rPr>
              <a:t> </a:t>
            </a:r>
            <a:r>
              <a:rPr lang="en-US" sz="1200" b="0" i="1" kern="1200" dirty="0" err="1" smtClean="0">
                <a:solidFill>
                  <a:schemeClr val="tx1"/>
                </a:solidFill>
                <a:latin typeface="Arial" charset="0"/>
                <a:ea typeface="ＭＳ Ｐゴシック" charset="-128"/>
                <a:cs typeface="ＭＳ Ｐゴシック" charset="-128"/>
              </a:rPr>
              <a:t>Clin</a:t>
            </a:r>
            <a:r>
              <a:rPr lang="en-US" sz="1200" b="0" i="1" kern="1200" dirty="0" smtClean="0">
                <a:solidFill>
                  <a:schemeClr val="tx1"/>
                </a:solidFill>
                <a:latin typeface="Arial" charset="0"/>
                <a:ea typeface="ＭＳ Ｐゴシック" charset="-128"/>
                <a:cs typeface="ＭＳ Ｐゴシック" charset="-128"/>
              </a:rPr>
              <a:t> Infect Dis.</a:t>
            </a:r>
            <a:r>
              <a:rPr lang="en-US" sz="1200" b="0" i="0" kern="1200" dirty="0" smtClean="0">
                <a:solidFill>
                  <a:schemeClr val="tx1"/>
                </a:solidFill>
                <a:latin typeface="Arial" charset="0"/>
                <a:ea typeface="ＭＳ Ｐゴシック" charset="-128"/>
                <a:cs typeface="ＭＳ Ｐゴシック" charset="-128"/>
              </a:rPr>
              <a:t> 2007 Nov 15;45(10):1319-26</a:t>
            </a:r>
          </a:p>
          <a:p>
            <a:r>
              <a:rPr lang="en-US" sz="1200" b="0" i="0" kern="1200" dirty="0" smtClean="0">
                <a:solidFill>
                  <a:schemeClr val="tx1"/>
                </a:solidFill>
                <a:latin typeface="Arial" charset="0"/>
                <a:ea typeface="ＭＳ Ｐゴシック" charset="-128"/>
                <a:cs typeface="ＭＳ Ｐゴシック" charset="-128"/>
              </a:rPr>
              <a:t> </a:t>
            </a: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latin typeface="Arial" charset="0"/>
                <a:ea typeface="ＭＳ Ｐゴシック" charset="-128"/>
                <a:cs typeface="+mn-cs"/>
              </a:rPr>
              <a:t>Weinstock</a:t>
            </a:r>
            <a:r>
              <a:rPr lang="en-US" sz="1200" kern="1200" dirty="0" smtClean="0">
                <a:solidFill>
                  <a:schemeClr val="tx1"/>
                </a:solidFill>
                <a:latin typeface="Arial" charset="0"/>
                <a:ea typeface="ＭＳ Ｐゴシック" charset="-128"/>
                <a:cs typeface="+mn-cs"/>
              </a:rPr>
              <a:t> H, Berman S, Cates W Jr. Sexually transmitted diseases among </a:t>
            </a:r>
            <a:r>
              <a:rPr lang="en-US" sz="1200" kern="1200" dirty="0" err="1" smtClean="0">
                <a:solidFill>
                  <a:schemeClr val="tx1"/>
                </a:solidFill>
                <a:latin typeface="Arial" charset="0"/>
                <a:ea typeface="ＭＳ Ｐゴシック" charset="-128"/>
                <a:cs typeface="+mn-cs"/>
              </a:rPr>
              <a:t>american</a:t>
            </a:r>
            <a:r>
              <a:rPr lang="en-US" sz="1200" kern="1200" dirty="0" smtClean="0">
                <a:solidFill>
                  <a:schemeClr val="tx1"/>
                </a:solidFill>
                <a:latin typeface="Arial" charset="0"/>
                <a:ea typeface="ＭＳ Ｐゴシック" charset="-128"/>
                <a:cs typeface="+mn-cs"/>
              </a:rPr>
              <a:t> youth: incidence and prevalence estimates, 2000. </a:t>
            </a:r>
            <a:r>
              <a:rPr lang="en-US" sz="1200" kern="1200" dirty="0" err="1" smtClean="0">
                <a:solidFill>
                  <a:schemeClr val="tx1"/>
                </a:solidFill>
                <a:latin typeface="Arial" charset="0"/>
                <a:ea typeface="ＭＳ Ｐゴシック" charset="-128"/>
                <a:cs typeface="+mn-cs"/>
              </a:rPr>
              <a:t>Perspect</a:t>
            </a:r>
            <a:r>
              <a:rPr lang="en-US" sz="1200" kern="1200" dirty="0" smtClean="0">
                <a:solidFill>
                  <a:schemeClr val="tx1"/>
                </a:solidFill>
                <a:latin typeface="Arial" charset="0"/>
                <a:ea typeface="ＭＳ Ｐゴシック" charset="-128"/>
                <a:cs typeface="+mn-cs"/>
              </a:rPr>
              <a:t> Sex </a:t>
            </a:r>
            <a:r>
              <a:rPr lang="en-US" sz="1200" kern="1200" dirty="0" err="1" smtClean="0">
                <a:solidFill>
                  <a:schemeClr val="tx1"/>
                </a:solidFill>
                <a:latin typeface="Arial" charset="0"/>
                <a:ea typeface="ＭＳ Ｐゴシック" charset="-128"/>
                <a:cs typeface="+mn-cs"/>
              </a:rPr>
              <a:t>Reprod</a:t>
            </a:r>
            <a:r>
              <a:rPr lang="en-US" sz="1200" kern="1200" dirty="0" smtClean="0">
                <a:solidFill>
                  <a:schemeClr val="tx1"/>
                </a:solidFill>
                <a:latin typeface="Arial" charset="0"/>
                <a:ea typeface="ＭＳ Ｐゴシック" charset="-128"/>
                <a:cs typeface="+mn-cs"/>
              </a:rPr>
              <a:t> Health 2004;36:6–10.</a:t>
            </a:r>
            <a:endParaRPr lang="en-US"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p:txBody>
      </p:sp>
      <p:sp>
        <p:nvSpPr>
          <p:cNvPr id="223236" name="Slide Number Placeholder 3"/>
          <p:cNvSpPr>
            <a:spLocks noGrp="1"/>
          </p:cNvSpPr>
          <p:nvPr>
            <p:ph type="sldNum" sz="quarter" idx="5"/>
          </p:nvPr>
        </p:nvSpPr>
        <p:spPr>
          <a:noFill/>
        </p:spPr>
        <p:txBody>
          <a:bodyPr/>
          <a:lstStyle/>
          <a:p>
            <a:fld id="{4AA7FAC1-8871-4044-AC30-97A8AB4E5221}"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24260" name="Slide Number Placeholder 3"/>
          <p:cNvSpPr>
            <a:spLocks noGrp="1"/>
          </p:cNvSpPr>
          <p:nvPr>
            <p:ph type="sldNum" sz="quarter" idx="5"/>
          </p:nvPr>
        </p:nvSpPr>
        <p:spPr>
          <a:noFill/>
        </p:spPr>
        <p:txBody>
          <a:bodyPr/>
          <a:lstStyle/>
          <a:p>
            <a:fld id="{355B23C9-CB17-4AEC-B230-9EED8FFFE30B}"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p:spPr>
        <p:txBody>
          <a:bodyPr/>
          <a:lstStyle/>
          <a:p>
            <a:endParaRPr lang="en-US" dirty="0" smtClean="0">
              <a:latin typeface="Arial" pitchFamily="34" charset="0"/>
              <a:ea typeface="ＭＳ Ｐゴシック" pitchFamily="34" charset="-128"/>
            </a:endParaRPr>
          </a:p>
        </p:txBody>
      </p:sp>
      <p:sp>
        <p:nvSpPr>
          <p:cNvPr id="225284" name="Slide Number Placeholder 3"/>
          <p:cNvSpPr>
            <a:spLocks noGrp="1"/>
          </p:cNvSpPr>
          <p:nvPr>
            <p:ph type="sldNum" sz="quarter" idx="5"/>
          </p:nvPr>
        </p:nvSpPr>
        <p:spPr>
          <a:noFill/>
        </p:spPr>
        <p:txBody>
          <a:bodyPr/>
          <a:lstStyle/>
          <a:p>
            <a:fld id="{3F9F2102-7A9D-46F7-8CC7-EDB2B78D6C2C}"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pPr marL="0" lvl="1" eaLnBrk="1" hangingPunct="1"/>
            <a:r>
              <a:rPr lang="en-US" sz="1200" b="0" i="0" kern="1200" dirty="0" smtClean="0">
                <a:solidFill>
                  <a:schemeClr val="tx1"/>
                </a:solidFill>
                <a:latin typeface="Arial" charset="0"/>
                <a:ea typeface="ＭＳ Ｐゴシック" charset="-128"/>
                <a:cs typeface="+mn-cs"/>
              </a:rPr>
              <a:t>Women with </a:t>
            </a:r>
            <a:r>
              <a:rPr lang="en-US" sz="1200" b="0" i="0" kern="1200" dirty="0" err="1" smtClean="0">
                <a:solidFill>
                  <a:schemeClr val="tx1"/>
                </a:solidFill>
                <a:latin typeface="Arial" charset="0"/>
                <a:ea typeface="ＭＳ Ｐゴシック" charset="-128"/>
                <a:cs typeface="+mn-cs"/>
              </a:rPr>
              <a:t>trichomoniasis</a:t>
            </a:r>
            <a:r>
              <a:rPr lang="en-US" sz="1200" b="0" i="0" kern="1200" dirty="0" smtClean="0">
                <a:solidFill>
                  <a:schemeClr val="tx1"/>
                </a:solidFill>
                <a:latin typeface="Arial" charset="0"/>
                <a:ea typeface="ＭＳ Ｐゴシック" charset="-128"/>
                <a:cs typeface="+mn-cs"/>
              </a:rPr>
              <a:t> may notice itching, burning, redness or soreness of the genitals, discomfort with urination, or a thin discharge with an unusual smell that can be clear, white, yellowish, or greenish.  </a:t>
            </a:r>
          </a:p>
          <a:p>
            <a:pPr marL="0" lvl="1" eaLnBrk="1" hangingPunct="1"/>
            <a:endParaRPr lang="en-US" sz="1200" b="0" i="0" kern="1200" dirty="0" smtClean="0">
              <a:solidFill>
                <a:schemeClr val="tx1"/>
              </a:solidFill>
              <a:latin typeface="Arial" charset="0"/>
              <a:ea typeface="ＭＳ Ｐゴシック" charset="-128"/>
              <a:cs typeface="+mn-cs"/>
            </a:endParaRPr>
          </a:p>
          <a:p>
            <a:pPr marL="0" lvl="1" eaLnBrk="1" hangingPunct="1"/>
            <a:r>
              <a:rPr lang="en-US" sz="1200" b="0" i="0" kern="1200" dirty="0" smtClean="0">
                <a:solidFill>
                  <a:schemeClr val="tx1"/>
                </a:solidFill>
                <a:latin typeface="Arial" charset="0"/>
                <a:ea typeface="ＭＳ Ｐゴシック" charset="-128"/>
                <a:cs typeface="+mn-cs"/>
              </a:rPr>
              <a:t>Men with </a:t>
            </a:r>
            <a:r>
              <a:rPr lang="en-US" sz="1200" b="0" i="0" kern="1200" dirty="0" err="1" smtClean="0">
                <a:solidFill>
                  <a:schemeClr val="tx1"/>
                </a:solidFill>
                <a:latin typeface="Arial" charset="0"/>
                <a:ea typeface="ＭＳ Ｐゴシック" charset="-128"/>
                <a:cs typeface="+mn-cs"/>
              </a:rPr>
              <a:t>trichomoniasis</a:t>
            </a:r>
            <a:r>
              <a:rPr lang="en-US" sz="1200" b="0" i="0" kern="1200" dirty="0" smtClean="0">
                <a:solidFill>
                  <a:schemeClr val="tx1"/>
                </a:solidFill>
                <a:latin typeface="Arial" charset="0"/>
                <a:ea typeface="ＭＳ Ｐゴシック" charset="-128"/>
                <a:cs typeface="+mn-cs"/>
              </a:rPr>
              <a:t> may feel itching or irritation inside the penis, burning after urination or ejaculation, or some discharge from the penis.</a:t>
            </a:r>
            <a:endParaRPr lang="en-US" dirty="0" smtClean="0">
              <a:latin typeface="Arial" pitchFamily="34" charset="0"/>
              <a:ea typeface="ＭＳ Ｐゴシック" pitchFamily="34" charset="-128"/>
            </a:endParaRPr>
          </a:p>
          <a:p>
            <a:pPr marL="0" lvl="1" eaLnBrk="1" hangingPunct="1"/>
            <a:endParaRPr lang="en-US" dirty="0" smtClean="0">
              <a:latin typeface="Arial" pitchFamily="34" charset="0"/>
              <a:ea typeface="ＭＳ Ｐゴシック" pitchFamily="34" charset="-128"/>
            </a:endParaRPr>
          </a:p>
          <a:p>
            <a:pPr marL="0" lvl="1" eaLnBrk="1" hangingPunct="1"/>
            <a:r>
              <a:rPr lang="en-US" dirty="0" smtClean="0">
                <a:latin typeface="Arial" pitchFamily="34" charset="0"/>
                <a:ea typeface="ＭＳ Ｐゴシック" pitchFamily="34" charset="-128"/>
              </a:rPr>
              <a:t>Source:  </a:t>
            </a:r>
            <a:r>
              <a:rPr lang="en-US" dirty="0" smtClean="0">
                <a:hlinkClick r:id="rId3"/>
              </a:rPr>
              <a:t>http://www.cdc.gov/std/trichomonas/STDFact-Trichomoniasis.htm</a:t>
            </a:r>
            <a:endParaRPr lang="en-US" dirty="0" smtClean="0">
              <a:latin typeface="Arial" pitchFamily="34" charset="0"/>
              <a:ea typeface="ＭＳ Ｐゴシック" pitchFamily="34" charset="-128"/>
            </a:endParaRPr>
          </a:p>
          <a:p>
            <a:pPr marL="0" lvl="1" eaLnBrk="1" hangingPunct="1"/>
            <a:endParaRPr lang="en-US" dirty="0" smtClean="0">
              <a:latin typeface="Arial" pitchFamily="34" charset="0"/>
              <a:ea typeface="ＭＳ Ｐゴシック" pitchFamily="34" charset="-128"/>
            </a:endParaRPr>
          </a:p>
          <a:p>
            <a:pPr marL="0" lvl="1" eaLnBrk="1" hangingPunct="1"/>
            <a:r>
              <a:rPr lang="en-US" dirty="0" smtClean="0">
                <a:latin typeface="Arial" pitchFamily="34" charset="0"/>
                <a:ea typeface="ＭＳ Ｐゴシック" pitchFamily="34" charset="-128"/>
              </a:rPr>
              <a:t>Symptoms of </a:t>
            </a:r>
            <a:r>
              <a:rPr lang="en-US" dirty="0" err="1" smtClean="0">
                <a:latin typeface="Arial" pitchFamily="34" charset="0"/>
                <a:ea typeface="ＭＳ Ｐゴシック" pitchFamily="34" charset="-128"/>
              </a:rPr>
              <a:t>trichomoniasis</a:t>
            </a:r>
            <a:r>
              <a:rPr lang="en-US" dirty="0" smtClean="0">
                <a:latin typeface="Arial" pitchFamily="34" charset="0"/>
                <a:ea typeface="ＭＳ Ｐゴシック" pitchFamily="34" charset="-128"/>
              </a:rPr>
              <a:t> typically occur after an incubation period of 5–28 days. In women, T </a:t>
            </a:r>
            <a:r>
              <a:rPr lang="en-US" dirty="0" err="1" smtClean="0">
                <a:latin typeface="Arial" pitchFamily="34" charset="0"/>
                <a:ea typeface="ＭＳ Ｐゴシック" pitchFamily="34" charset="-128"/>
              </a:rPr>
              <a:t>vaginalis</a:t>
            </a:r>
            <a:r>
              <a:rPr lang="en-US" dirty="0" smtClean="0">
                <a:latin typeface="Arial" pitchFamily="34" charset="0"/>
                <a:ea typeface="ＭＳ Ｐゴシック" pitchFamily="34" charset="-128"/>
              </a:rPr>
              <a:t> is isolated from the vagina, cervix, urethra, bladder, and </a:t>
            </a:r>
            <a:r>
              <a:rPr lang="en-US" dirty="0" err="1" smtClean="0">
                <a:latin typeface="Arial" pitchFamily="34" charset="0"/>
                <a:ea typeface="ＭＳ Ｐゴシック" pitchFamily="34" charset="-128"/>
              </a:rPr>
              <a:t>Bartholin</a:t>
            </a:r>
            <a:r>
              <a:rPr lang="en-US" dirty="0" smtClean="0">
                <a:latin typeface="Arial" pitchFamily="34" charset="0"/>
                <a:ea typeface="ＭＳ Ｐゴシック" pitchFamily="34" charset="-128"/>
              </a:rPr>
              <a:t> and </a:t>
            </a:r>
            <a:r>
              <a:rPr lang="en-US" dirty="0" err="1" smtClean="0">
                <a:latin typeface="Arial" pitchFamily="34" charset="0"/>
                <a:ea typeface="ＭＳ Ｐゴシック" pitchFamily="34" charset="-128"/>
              </a:rPr>
              <a:t>Skene</a:t>
            </a:r>
            <a:r>
              <a:rPr lang="en-US" dirty="0" smtClean="0">
                <a:latin typeface="Arial" pitchFamily="34" charset="0"/>
                <a:ea typeface="ＭＳ Ｐゴシック" pitchFamily="34" charset="-128"/>
              </a:rPr>
              <a:t> glands. In men, the organism is found in the anterior urethra, external genitalia, prostate, </a:t>
            </a:r>
            <a:r>
              <a:rPr lang="en-US" dirty="0" err="1" smtClean="0">
                <a:latin typeface="Arial" pitchFamily="34" charset="0"/>
                <a:ea typeface="ＭＳ Ｐゴシック" pitchFamily="34" charset="-128"/>
              </a:rPr>
              <a:t>epididymis</a:t>
            </a:r>
            <a:r>
              <a:rPr lang="en-US" dirty="0" smtClean="0">
                <a:latin typeface="Arial" pitchFamily="34" charset="0"/>
                <a:ea typeface="ＭＳ Ｐゴシック" pitchFamily="34" charset="-128"/>
              </a:rPr>
              <a:t>, and semen.</a:t>
            </a:r>
          </a:p>
          <a:p>
            <a:pPr marL="0" lvl="1" eaLnBrk="1" hangingPunct="1"/>
            <a:endParaRPr lang="en-US" dirty="0" smtClean="0">
              <a:latin typeface="Arial" pitchFamily="34" charset="0"/>
              <a:ea typeface="ＭＳ Ｐゴシック" pitchFamily="34" charset="-128"/>
            </a:endParaRPr>
          </a:p>
          <a:p>
            <a:pPr marL="0" lvl="1" eaLnBrk="1" hangingPunct="1"/>
            <a:r>
              <a:rPr lang="en-US" dirty="0" smtClean="0">
                <a:latin typeface="Arial" pitchFamily="34" charset="0"/>
                <a:ea typeface="ＭＳ Ｐゴシック" pitchFamily="34" charset="-128"/>
              </a:rPr>
              <a:t>The findings of </a:t>
            </a:r>
            <a:r>
              <a:rPr lang="en-US" dirty="0" err="1" smtClean="0">
                <a:latin typeface="Arial" pitchFamily="34" charset="0"/>
                <a:ea typeface="ＭＳ Ｐゴシック" pitchFamily="34" charset="-128"/>
              </a:rPr>
              <a:t>trichomoniasis</a:t>
            </a:r>
            <a:r>
              <a:rPr lang="en-US" dirty="0" smtClean="0">
                <a:latin typeface="Arial" pitchFamily="34" charset="0"/>
                <a:ea typeface="ＭＳ Ｐゴシック" pitchFamily="34" charset="-128"/>
              </a:rPr>
              <a:t> in men: physical examination are generally unremarkable unless the infection is complicated. It may be associated with local inflammatory states, including </a:t>
            </a:r>
            <a:r>
              <a:rPr lang="en-US" dirty="0" err="1" smtClean="0">
                <a:latin typeface="Arial" pitchFamily="34" charset="0"/>
                <a:ea typeface="ＭＳ Ｐゴシック" pitchFamily="34" charset="-128"/>
              </a:rPr>
              <a:t>balanitis</a:t>
            </a:r>
            <a:r>
              <a:rPr lang="en-US" dirty="0" smtClean="0">
                <a:latin typeface="Arial" pitchFamily="34" charset="0"/>
                <a:ea typeface="ＭＳ Ｐゴシック" pitchFamily="34" charset="-128"/>
              </a:rPr>
              <a:t> and </a:t>
            </a:r>
            <a:r>
              <a:rPr lang="en-US" dirty="0" err="1" smtClean="0">
                <a:latin typeface="Arial" pitchFamily="34" charset="0"/>
                <a:ea typeface="ＭＳ Ｐゴシック" pitchFamily="34" charset="-128"/>
              </a:rPr>
              <a:t>balanoposthitis</a:t>
            </a:r>
            <a:r>
              <a:rPr lang="en-US" dirty="0" smtClean="0">
                <a:latin typeface="Arial" pitchFamily="34" charset="0"/>
                <a:ea typeface="ＭＳ Ｐゴシック" pitchFamily="34" charset="-128"/>
              </a:rPr>
              <a:t>. Physical findings of </a:t>
            </a:r>
            <a:r>
              <a:rPr lang="en-US" dirty="0" err="1" smtClean="0">
                <a:latin typeface="Arial" pitchFamily="34" charset="0"/>
                <a:ea typeface="ＭＳ Ｐゴシック" pitchFamily="34" charset="-128"/>
              </a:rPr>
              <a:t>epididymitis</a:t>
            </a:r>
            <a:r>
              <a:rPr lang="en-US" dirty="0" smtClean="0">
                <a:latin typeface="Arial" pitchFamily="34" charset="0"/>
                <a:ea typeface="ＭＳ Ｐゴシック" pitchFamily="34" charset="-128"/>
              </a:rPr>
              <a:t> and </a:t>
            </a:r>
            <a:r>
              <a:rPr lang="en-US" dirty="0" err="1" smtClean="0">
                <a:latin typeface="Arial" pitchFamily="34" charset="0"/>
                <a:ea typeface="ＭＳ Ｐゴシック" pitchFamily="34" charset="-128"/>
              </a:rPr>
              <a:t>prostatitis</a:t>
            </a:r>
            <a:r>
              <a:rPr lang="en-US" dirty="0" smtClean="0">
                <a:latin typeface="Arial" pitchFamily="34" charset="0"/>
                <a:ea typeface="ＭＳ Ｐゴシック" pitchFamily="34" charset="-128"/>
              </a:rPr>
              <a:t> may also occur.</a:t>
            </a:r>
          </a:p>
          <a:p>
            <a:pPr marL="0" lvl="1" eaLnBrk="1" hangingPunct="1"/>
            <a:endParaRPr lang="en-US" dirty="0" smtClean="0">
              <a:latin typeface="Arial" pitchFamily="34" charset="0"/>
              <a:ea typeface="ＭＳ Ｐゴシック" pitchFamily="34" charset="-128"/>
            </a:endParaRPr>
          </a:p>
          <a:p>
            <a:pPr marL="0" lvl="1" eaLnBrk="1" hangingPunct="1"/>
            <a:r>
              <a:rPr lang="en-US" dirty="0" smtClean="0">
                <a:latin typeface="Arial" pitchFamily="34" charset="0"/>
                <a:ea typeface="ＭＳ Ｐゴシック" pitchFamily="34" charset="-128"/>
              </a:rPr>
              <a:t>Source:</a:t>
            </a:r>
          </a:p>
          <a:p>
            <a:pPr marL="0" lvl="1" eaLnBrk="1" hangingPunct="1"/>
            <a:r>
              <a:rPr lang="en-US" dirty="0" smtClean="0">
                <a:latin typeface="Arial" pitchFamily="34" charset="0"/>
                <a:ea typeface="ＭＳ Ｐゴシック" pitchFamily="34" charset="-128"/>
              </a:rPr>
              <a:t>Centers for Disease Control and Prevention. Parasitic Disease Control. </a:t>
            </a:r>
            <a:r>
              <a:rPr lang="en-US" dirty="0" err="1" smtClean="0">
                <a:latin typeface="Arial" pitchFamily="34" charset="0"/>
                <a:ea typeface="ＭＳ Ｐゴシック" pitchFamily="34" charset="-128"/>
              </a:rPr>
              <a:t>Trichomonas</a:t>
            </a:r>
            <a:r>
              <a:rPr lang="en-US" dirty="0" smtClean="0">
                <a:latin typeface="Arial" pitchFamily="34" charset="0"/>
                <a:ea typeface="ＭＳ Ｐゴシック" pitchFamily="34" charset="-128"/>
              </a:rPr>
              <a:t> Infection Fact Sheet. </a:t>
            </a:r>
          </a:p>
        </p:txBody>
      </p:sp>
      <p:sp>
        <p:nvSpPr>
          <p:cNvPr id="226308" name="Slide Number Placeholder 3"/>
          <p:cNvSpPr>
            <a:spLocks noGrp="1"/>
          </p:cNvSpPr>
          <p:nvPr>
            <p:ph type="sldNum" sz="quarter" idx="5"/>
          </p:nvPr>
        </p:nvSpPr>
        <p:spPr>
          <a:noFill/>
        </p:spPr>
        <p:txBody>
          <a:bodyPr/>
          <a:lstStyle/>
          <a:p>
            <a:fld id="{F693BDE1-FB95-4997-B6AE-65687E87D673}"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http://www.cdc.gov/std/stats/STI-Estimates-Fact-Sheet-Feb-2013.pdf</a:t>
            </a:r>
            <a:endParaRPr lang="en-US" dirty="0" smtClean="0"/>
          </a:p>
          <a:p>
            <a:endParaRPr lang="en-US" dirty="0" smtClean="0"/>
          </a:p>
          <a:p>
            <a:r>
              <a:rPr lang="en-US" dirty="0" smtClean="0"/>
              <a:t>While the consequences of untreated STIs are often worse for young women, the new analysis reveals that the annual </a:t>
            </a:r>
          </a:p>
          <a:p>
            <a:r>
              <a:rPr lang="en-US" dirty="0" smtClean="0"/>
              <a:t>number of new infections is roughly equal among young women and young men (49 percent of incident STIs occurs among </a:t>
            </a:r>
          </a:p>
          <a:p>
            <a:r>
              <a:rPr lang="en-US" dirty="0" smtClean="0"/>
              <a:t>young men, vs. 51 percent among young women).</a:t>
            </a:r>
          </a:p>
          <a:p>
            <a:endParaRPr lang="en-US" dirty="0" smtClean="0"/>
          </a:p>
          <a:p>
            <a:r>
              <a:rPr lang="en-US" dirty="0" smtClean="0"/>
              <a:t>**HIV incidence not calculated</a:t>
            </a:r>
            <a:r>
              <a:rPr lang="en-US" baseline="0" dirty="0" smtClean="0"/>
              <a:t> by age in the analysis</a:t>
            </a:r>
          </a:p>
          <a:p>
            <a:endParaRPr lang="en-US" baseline="0" dirty="0" smtClean="0"/>
          </a:p>
          <a:p>
            <a:r>
              <a:rPr lang="en-US" dirty="0" smtClean="0"/>
              <a:t>CDC estimates that HPV accounts for the majority of newly acquired STIs. While the vast majority (90 percent) of HPV </a:t>
            </a:r>
          </a:p>
          <a:p>
            <a:r>
              <a:rPr lang="en-US" dirty="0" smtClean="0"/>
              <a:t>infections will go away on their own within two years and cause no harm, some of these infections will take hold and </a:t>
            </a:r>
          </a:p>
          <a:p>
            <a:r>
              <a:rPr lang="en-US" dirty="0" smtClean="0"/>
              <a:t>potentially lead to serious disease, including cervical cancer </a:t>
            </a:r>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13960ED6-7AC0-446E-B6DE-7ABC11F175E0}" type="slidenum">
              <a:rPr lang="en-US"/>
              <a:pPr/>
              <a:t>40</a:t>
            </a:fld>
            <a:endParaRPr lang="en-US"/>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buFontTx/>
              <a:buChar char="•"/>
            </a:pPr>
            <a:r>
              <a:rPr lang="en-US" dirty="0" smtClean="0">
                <a:latin typeface="Arial" pitchFamily="34" charset="0"/>
                <a:ea typeface="ＭＳ Ｐゴシック" pitchFamily="34" charset="-128"/>
              </a:rPr>
              <a:t>Source: </a:t>
            </a:r>
          </a:p>
          <a:p>
            <a:pPr marL="0" lvl="1" eaLnBrk="1" hangingPunct="1"/>
            <a:r>
              <a:rPr lang="en-US" dirty="0" smtClean="0">
                <a:latin typeface="Arial" pitchFamily="34" charset="0"/>
                <a:ea typeface="ＭＳ Ｐゴシック" pitchFamily="34" charset="-128"/>
              </a:rPr>
              <a:t>Centers for Disease Control and Prevention. Parasitic Disease Control. </a:t>
            </a:r>
            <a:r>
              <a:rPr lang="en-US" dirty="0" err="1" smtClean="0">
                <a:latin typeface="Arial" pitchFamily="34" charset="0"/>
                <a:ea typeface="ＭＳ Ｐゴシック" pitchFamily="34" charset="-128"/>
              </a:rPr>
              <a:t>Trichomonas</a:t>
            </a:r>
            <a:r>
              <a:rPr lang="en-US" dirty="0" smtClean="0">
                <a:latin typeface="Arial" pitchFamily="34" charset="0"/>
                <a:ea typeface="ＭＳ Ｐゴシック" pitchFamily="34" charset="-128"/>
              </a:rPr>
              <a:t> Infection Fact Sheet. http://www.cdc.gov/Ncidod/dpd/parasites/trichomonas/factsht_trichomonas.htm#what</a:t>
            </a: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28356" name="Slide Number Placeholder 3"/>
          <p:cNvSpPr>
            <a:spLocks noGrp="1"/>
          </p:cNvSpPr>
          <p:nvPr>
            <p:ph type="sldNum" sz="quarter" idx="5"/>
          </p:nvPr>
        </p:nvSpPr>
        <p:spPr>
          <a:noFill/>
        </p:spPr>
        <p:txBody>
          <a:bodyPr/>
          <a:lstStyle/>
          <a:p>
            <a:fld id="{9ADF5174-1925-4F23-887F-15DAC20D78AC}"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Number Placeholder 7"/>
          <p:cNvSpPr>
            <a:spLocks noGrp="1" noChangeArrowheads="1"/>
          </p:cNvSpPr>
          <p:nvPr>
            <p:ph type="sldNum" sz="quarter" idx="5"/>
          </p:nvPr>
        </p:nvSpPr>
        <p:spPr>
          <a:noFill/>
        </p:spPr>
        <p:txBody>
          <a:bodyPr/>
          <a:lstStyle/>
          <a:p>
            <a:fld id="{913E711B-4539-494D-AE2D-23472FDAE6A4}" type="slidenum">
              <a:rPr lang="en-US"/>
              <a:pPr/>
              <a:t>42</a:t>
            </a:fld>
            <a:endParaRPr lang="en-US"/>
          </a:p>
        </p:txBody>
      </p:sp>
      <p:sp>
        <p:nvSpPr>
          <p:cNvPr id="229379" name="Slide Image Placeholder 1"/>
          <p:cNvSpPr>
            <a:spLocks noGrp="1" noRot="1" noChangeAspect="1" noTextEdit="1"/>
          </p:cNvSpPr>
          <p:nvPr>
            <p:ph type="sldImg"/>
          </p:nvPr>
        </p:nvSpPr>
        <p:spPr>
          <a:ln/>
        </p:spPr>
      </p:sp>
      <p:sp>
        <p:nvSpPr>
          <p:cNvPr id="229380" name="Notes Placeholder 2"/>
          <p:cNvSpPr>
            <a:spLocks noGrp="1"/>
          </p:cNvSpPr>
          <p:nvPr>
            <p:ph type="body" idx="1"/>
          </p:nvPr>
        </p:nvSpPr>
        <p:spPr>
          <a:noFill/>
          <a:ln/>
        </p:spPr>
        <p:txBody>
          <a:bodyPr lIns="91435" tIns="45718" rIns="91435" bIns="45718"/>
          <a:lstStyle/>
          <a:p>
            <a:r>
              <a:rPr lang="en-US" sz="1200" b="0" i="0" u="sng" kern="1200" dirty="0" smtClean="0">
                <a:solidFill>
                  <a:schemeClr val="tx1"/>
                </a:solidFill>
                <a:latin typeface="Arial" charset="0"/>
                <a:ea typeface="ＭＳ Ｐゴシック" charset="-128"/>
                <a:cs typeface="ＭＳ Ｐゴシック" charset="-128"/>
                <a:hlinkClick r:id="rId3"/>
              </a:rPr>
              <a:t>Bacterial </a:t>
            </a:r>
            <a:r>
              <a:rPr lang="en-US" sz="1200" b="0" i="0" u="sng" kern="1200" dirty="0" err="1" smtClean="0">
                <a:solidFill>
                  <a:schemeClr val="tx1"/>
                </a:solidFill>
                <a:latin typeface="Arial" charset="0"/>
                <a:ea typeface="ＭＳ Ｐゴシック" charset="-128"/>
                <a:cs typeface="ＭＳ Ｐゴシック" charset="-128"/>
                <a:hlinkClick r:id="rId3"/>
              </a:rPr>
              <a:t>vaginosis</a:t>
            </a:r>
            <a:r>
              <a:rPr lang="en-US" sz="1200" b="0" i="0" u="sng" kern="1200" dirty="0" smtClean="0">
                <a:solidFill>
                  <a:schemeClr val="tx1"/>
                </a:solidFill>
                <a:latin typeface="Arial" charset="0"/>
                <a:ea typeface="ＭＳ Ｐゴシック" charset="-128"/>
                <a:cs typeface="ＭＳ Ｐゴシック" charset="-128"/>
                <a:hlinkClick r:id="rId3"/>
              </a:rPr>
              <a:t> (BV)</a:t>
            </a:r>
            <a:r>
              <a:rPr lang="en-US" sz="1200" b="0" i="0" kern="1200" dirty="0" smtClean="0">
                <a:solidFill>
                  <a:schemeClr val="tx1"/>
                </a:solidFill>
                <a:latin typeface="Arial" charset="0"/>
                <a:ea typeface="ＭＳ Ｐゴシック" charset="-128"/>
                <a:cs typeface="ＭＳ Ｐゴシック" charset="-128"/>
              </a:rPr>
              <a:t> is the name of a condition in women where the normal balance of bacteria in the vagina is disrupted and replaced by an overgrowth of certain bacteria.</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A disturbance of vaginal </a:t>
            </a:r>
            <a:r>
              <a:rPr lang="en-US" dirty="0" err="1" smtClean="0">
                <a:latin typeface="Arial" pitchFamily="34" charset="0"/>
                <a:ea typeface="ＭＳ Ｐゴシック" pitchFamily="34" charset="-128"/>
              </a:rPr>
              <a:t>microflora</a:t>
            </a:r>
            <a:r>
              <a:rPr lang="en-US" dirty="0" smtClean="0">
                <a:latin typeface="Arial" pitchFamily="34" charset="0"/>
                <a:ea typeface="ＭＳ Ｐゴシック" pitchFamily="34" charset="-128"/>
              </a:rPr>
              <a:t>, is a common cause of vaginal symptoms and is associated with an increased risk of acquisition of sexually transmitted infections, HIV, and with adverse pregnancy outcomes. </a:t>
            </a:r>
          </a:p>
          <a:p>
            <a:endParaRPr lang="en-US" dirty="0" smtClean="0">
              <a:latin typeface="Arial" pitchFamily="34" charset="0"/>
              <a:ea typeface="ＭＳ Ｐゴシック" pitchFamily="34" charset="-128"/>
            </a:endParaRPr>
          </a:p>
          <a:p>
            <a:r>
              <a:rPr lang="en-US" sz="1200" b="0" i="0" kern="1200" dirty="0" smtClean="0">
                <a:solidFill>
                  <a:schemeClr val="tx1"/>
                </a:solidFill>
                <a:latin typeface="Arial" charset="0"/>
                <a:ea typeface="ＭＳ Ｐゴシック" charset="-128"/>
                <a:cs typeface="ＭＳ Ｐゴシック" charset="-128"/>
              </a:rPr>
              <a:t>Bacterial </a:t>
            </a:r>
            <a:r>
              <a:rPr lang="en-US" sz="1200" b="0" i="0" kern="1200" dirty="0" err="1" smtClean="0">
                <a:solidFill>
                  <a:schemeClr val="tx1"/>
                </a:solidFill>
                <a:latin typeface="Arial" charset="0"/>
                <a:ea typeface="ＭＳ Ｐゴシック" charset="-128"/>
                <a:cs typeface="ＭＳ Ｐゴシック" charset="-128"/>
              </a:rPr>
              <a:t>vaginosis</a:t>
            </a:r>
            <a:r>
              <a:rPr lang="en-US" sz="1200" b="0" i="0" kern="1200" dirty="0" smtClean="0">
                <a:solidFill>
                  <a:schemeClr val="tx1"/>
                </a:solidFill>
                <a:latin typeface="Arial" charset="0"/>
                <a:ea typeface="ＭＳ Ｐゴシック" charset="-128"/>
                <a:cs typeface="ＭＳ Ｐゴシック" charset="-128"/>
              </a:rPr>
              <a:t> is the </a:t>
            </a:r>
            <a:r>
              <a:rPr lang="en-US" sz="1200" b="0" i="0" u="sng" kern="1200" dirty="0" smtClean="0">
                <a:solidFill>
                  <a:schemeClr val="tx1"/>
                </a:solidFill>
                <a:latin typeface="Arial" charset="0"/>
                <a:ea typeface="ＭＳ Ｐゴシック" charset="-128"/>
                <a:cs typeface="ＭＳ Ｐゴシック" charset="-128"/>
              </a:rPr>
              <a:t>most common cause of vaginal symptoms among women</a:t>
            </a:r>
            <a:r>
              <a:rPr lang="en-US" sz="1200" b="0" i="0" kern="1200" dirty="0" smtClean="0">
                <a:solidFill>
                  <a:schemeClr val="tx1"/>
                </a:solidFill>
                <a:latin typeface="Arial" charset="0"/>
                <a:ea typeface="ＭＳ Ｐゴシック" charset="-128"/>
                <a:cs typeface="ＭＳ Ｐゴシック" charset="-128"/>
              </a:rPr>
              <a:t>, but it is not clear what role sexual activity plays in the development of BV. Bacterial </a:t>
            </a:r>
            <a:r>
              <a:rPr lang="en-US" sz="1200" b="0" i="0" kern="1200" dirty="0" err="1" smtClean="0">
                <a:solidFill>
                  <a:schemeClr val="tx1"/>
                </a:solidFill>
                <a:latin typeface="Arial" charset="0"/>
                <a:ea typeface="ＭＳ Ｐゴシック" charset="-128"/>
                <a:cs typeface="ＭＳ Ｐゴシック" charset="-128"/>
              </a:rPr>
              <a:t>vaginosis</a:t>
            </a:r>
            <a:r>
              <a:rPr lang="en-US" sz="1200" b="0" i="0" kern="1200" dirty="0" smtClean="0">
                <a:solidFill>
                  <a:schemeClr val="tx1"/>
                </a:solidFill>
                <a:latin typeface="Arial" charset="0"/>
                <a:ea typeface="ＭＳ Ｐゴシック" charset="-128"/>
                <a:cs typeface="ＭＳ Ｐゴシック" charset="-128"/>
              </a:rPr>
              <a:t> (BV) is the most common vaginal infection in women of childbearing age.  In the United States, BV is </a:t>
            </a:r>
            <a:r>
              <a:rPr lang="en-US" sz="1200" b="0" i="0" u="none" kern="1200" dirty="0" smtClean="0">
                <a:solidFill>
                  <a:schemeClr val="bg2"/>
                </a:solidFill>
                <a:latin typeface="Arial" charset="0"/>
                <a:ea typeface="ＭＳ Ｐゴシック" charset="-128"/>
                <a:cs typeface="ＭＳ Ｐゴシック" charset="-128"/>
              </a:rPr>
              <a:t>common in pregnant women. </a:t>
            </a:r>
            <a:r>
              <a:rPr lang="en-US" dirty="0" smtClean="0">
                <a:hlinkClick r:id="rId4"/>
              </a:rPr>
              <a:t>http://www.cdc.gov/std/bv/stats.htm</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Not much is known about how women get BV. There are many unanswered questions about the role that harmful bacteria play in causing BV. Any woman can get BV. However, some activities or behaviors can upset the normal balance of bacteria in the vagina and put women at increased risk including: </a:t>
            </a:r>
          </a:p>
          <a:p>
            <a:r>
              <a:rPr lang="en-US" dirty="0" smtClean="0">
                <a:latin typeface="Arial" pitchFamily="34" charset="0"/>
                <a:ea typeface="ＭＳ Ｐゴシック" pitchFamily="34" charset="-128"/>
              </a:rPr>
              <a:t>•Having a new sexual partner or multiple partners,</a:t>
            </a:r>
          </a:p>
          <a:p>
            <a:r>
              <a:rPr lang="en-US" dirty="0" smtClean="0">
                <a:latin typeface="Arial" pitchFamily="34" charset="0"/>
                <a:ea typeface="ＭＳ Ｐゴシック" pitchFamily="34" charset="-128"/>
              </a:rPr>
              <a:t>•Douching</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Women do not get BV from toilet seats, bedding, swimming pools, or from touching objects around them. Women who have never had sexual intercourse may also be affected.</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The detection of clue cells is the most useful single procedure for the diagnosis of BV. Presence of more than 20% clue cells in vaginal discharge is included in </a:t>
            </a:r>
            <a:r>
              <a:rPr lang="en-US" dirty="0" err="1" smtClean="0">
                <a:latin typeface="Arial" pitchFamily="34" charset="0"/>
                <a:ea typeface="ＭＳ Ｐゴシック" pitchFamily="34" charset="-128"/>
              </a:rPr>
              <a:t>Amsel's</a:t>
            </a:r>
            <a:r>
              <a:rPr lang="en-US" baseline="30000"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criteria for the diagnosis of BV. This image shows normal cells versus 20% clue cells. </a:t>
            </a:r>
          </a:p>
        </p:txBody>
      </p:sp>
      <p:sp>
        <p:nvSpPr>
          <p:cNvPr id="22938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1EB535E4-FE73-4BE2-96C1-380A247115B0}" type="slidenum">
              <a:rPr lang="en-US" sz="1200"/>
              <a:pPr algn="r"/>
              <a:t>42</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Number Placeholder 7"/>
          <p:cNvSpPr>
            <a:spLocks noGrp="1" noChangeArrowheads="1"/>
          </p:cNvSpPr>
          <p:nvPr>
            <p:ph type="sldNum" sz="quarter" idx="5"/>
          </p:nvPr>
        </p:nvSpPr>
        <p:spPr>
          <a:noFill/>
        </p:spPr>
        <p:txBody>
          <a:bodyPr/>
          <a:lstStyle/>
          <a:p>
            <a:fld id="{A9FD460F-B157-4220-9EE3-64D6FEF81C05}" type="slidenum">
              <a:rPr lang="en-US"/>
              <a:pPr/>
              <a:t>43</a:t>
            </a:fld>
            <a:endParaRPr lang="en-US"/>
          </a:p>
        </p:txBody>
      </p:sp>
      <p:sp>
        <p:nvSpPr>
          <p:cNvPr id="230403" name="Slide Image Placeholder 1"/>
          <p:cNvSpPr>
            <a:spLocks noGrp="1" noRot="1" noChangeAspect="1" noTextEdit="1"/>
          </p:cNvSpPr>
          <p:nvPr>
            <p:ph type="sldImg"/>
          </p:nvPr>
        </p:nvSpPr>
        <p:spPr>
          <a:ln/>
        </p:spPr>
      </p:sp>
      <p:sp>
        <p:nvSpPr>
          <p:cNvPr id="230404" name="Notes Placeholder 2"/>
          <p:cNvSpPr>
            <a:spLocks noGrp="1"/>
          </p:cNvSpPr>
          <p:nvPr>
            <p:ph type="body" idx="1"/>
          </p:nvPr>
        </p:nvSpPr>
        <p:spPr>
          <a:noFill/>
          <a:ln/>
        </p:spPr>
        <p:txBody>
          <a:bodyPr lIns="91435" tIns="45718" rIns="91435" bIns="45718"/>
          <a:lstStyle/>
          <a:p>
            <a:r>
              <a:rPr lang="en-US" sz="1200" b="0" i="0" kern="1200" dirty="0" smtClean="0">
                <a:solidFill>
                  <a:schemeClr val="tx1"/>
                </a:solidFill>
                <a:latin typeface="Arial" charset="0"/>
                <a:ea typeface="ＭＳ Ｐゴシック" charset="-128"/>
                <a:cs typeface="ＭＳ Ｐゴシック" charset="-128"/>
              </a:rPr>
              <a:t>The prevalence in the United States is estimated to be 21.2 million (29.2%) among women ages 14–49, based on a nationally representative sample of women who participated in NHANES 2001–2004;</a:t>
            </a:r>
            <a:r>
              <a:rPr lang="en-US" sz="1200" b="0" i="0" kern="1200" baseline="0" dirty="0" smtClean="0">
                <a:solidFill>
                  <a:schemeClr val="tx1"/>
                </a:solidFill>
                <a:latin typeface="Arial" charset="0"/>
                <a:ea typeface="ＭＳ Ｐゴシック" charset="-128"/>
                <a:cs typeface="ＭＳ Ｐゴシック" charset="-128"/>
              </a:rPr>
              <a:t> only </a:t>
            </a:r>
            <a:r>
              <a:rPr lang="en-US" dirty="0" smtClean="0">
                <a:latin typeface="Arial" pitchFamily="34" charset="0"/>
                <a:ea typeface="ＭＳ Ｐゴシック" pitchFamily="34" charset="-128"/>
              </a:rPr>
              <a:t>15.7% of the women with BV reported vaginal symptoms.</a:t>
            </a:r>
            <a:r>
              <a:rPr lang="en-US" sz="1200" b="0" i="0" kern="1200" dirty="0" smtClean="0">
                <a:solidFill>
                  <a:schemeClr val="tx1"/>
                </a:solidFill>
                <a:latin typeface="Arial" charset="0"/>
                <a:ea typeface="ＭＳ Ｐゴシック" charset="-128"/>
                <a:cs typeface="ＭＳ Ｐゴシック" charset="-128"/>
              </a:rPr>
              <a:t> The following are other findings from this study.</a:t>
            </a:r>
            <a:r>
              <a:rPr lang="en-US" dirty="0" smtClean="0">
                <a:latin typeface="Arial" pitchFamily="34" charset="0"/>
                <a:ea typeface="ＭＳ Ｐゴシック" pitchFamily="34" charset="-128"/>
              </a:rPr>
              <a:t> [</a:t>
            </a:r>
            <a:r>
              <a:rPr lang="en-US" dirty="0" err="1" smtClean="0">
                <a:latin typeface="Arial" pitchFamily="34" charset="0"/>
                <a:ea typeface="ＭＳ Ｐゴシック" pitchFamily="34" charset="-128"/>
              </a:rPr>
              <a:t>i</a:t>
            </a:r>
            <a:r>
              <a:rPr lang="en-US" dirty="0" smtClean="0">
                <a:latin typeface="Arial" pitchFamily="34" charset="0"/>
                <a:ea typeface="ＭＳ Ｐゴシック" pitchFamily="34" charset="-128"/>
              </a:rPr>
              <a:t>] </a:t>
            </a:r>
          </a:p>
          <a:p>
            <a:endParaRPr lang="en-US" dirty="0" smtClean="0">
              <a:latin typeface="Arial" pitchFamily="34" charset="0"/>
              <a:ea typeface="ＭＳ Ｐゴシック" pitchFamily="34" charset="-128"/>
            </a:endParaRPr>
          </a:p>
          <a:p>
            <a:pPr>
              <a:buFont typeface="Arial" pitchFamily="34" charset="0"/>
              <a:buChar char="•"/>
            </a:pPr>
            <a:r>
              <a:rPr lang="en-US" sz="1200" b="0" i="0" kern="1200" dirty="0" smtClean="0">
                <a:solidFill>
                  <a:schemeClr val="tx1"/>
                </a:solidFill>
                <a:latin typeface="Arial" charset="0"/>
                <a:ea typeface="ＭＳ Ｐゴシック" charset="-128"/>
                <a:cs typeface="ＭＳ Ｐゴシック" charset="-128"/>
              </a:rPr>
              <a:t>Most women found to have BV (84%) reported no symptoms.</a:t>
            </a:r>
          </a:p>
          <a:p>
            <a:pPr>
              <a:buFont typeface="Arial" pitchFamily="34" charset="0"/>
              <a:buChar char="•"/>
            </a:pPr>
            <a:r>
              <a:rPr lang="en-US" sz="1200" b="0" i="0" kern="1200" dirty="0" smtClean="0">
                <a:solidFill>
                  <a:schemeClr val="tx1"/>
                </a:solidFill>
                <a:latin typeface="Arial" charset="0"/>
                <a:ea typeface="ＭＳ Ｐゴシック" charset="-128"/>
                <a:cs typeface="ＭＳ Ｐゴシック" charset="-128"/>
              </a:rPr>
              <a:t>Women who have not had vaginal, oral, or anal sex can still be affected by BV (18.8%), as can pregnant women (25%), and women who have ever been pregnant (31.7%).</a:t>
            </a:r>
          </a:p>
          <a:p>
            <a:pPr>
              <a:buFont typeface="Arial" pitchFamily="34" charset="0"/>
              <a:buChar char="•"/>
            </a:pPr>
            <a:r>
              <a:rPr lang="en-US" sz="1200" b="0" i="0" kern="1200" dirty="0" smtClean="0">
                <a:solidFill>
                  <a:schemeClr val="tx1"/>
                </a:solidFill>
                <a:latin typeface="Arial" charset="0"/>
                <a:ea typeface="ＭＳ Ｐゴシック" charset="-128"/>
                <a:cs typeface="ＭＳ Ｐゴシック" charset="-128"/>
              </a:rPr>
              <a:t>Prevalence of BV increases based on lifetime number of sexual partners.</a:t>
            </a:r>
          </a:p>
          <a:p>
            <a:pPr>
              <a:buFont typeface="Arial" pitchFamily="34" charset="0"/>
              <a:buChar char="•"/>
            </a:pPr>
            <a:r>
              <a:rPr lang="en-US" sz="1200" b="0" i="0" kern="1200" dirty="0" smtClean="0">
                <a:solidFill>
                  <a:schemeClr val="tx1"/>
                </a:solidFill>
                <a:latin typeface="Arial" charset="0"/>
                <a:ea typeface="ＭＳ Ｐゴシック" charset="-128"/>
                <a:cs typeface="ＭＳ Ｐゴシック" charset="-128"/>
              </a:rPr>
              <a:t>Non white women have higher rates (African-American 51%, Mexican Americans 32%) than white women (23%). [</a:t>
            </a:r>
            <a:r>
              <a:rPr lang="en-US" sz="1200" b="0" i="0" kern="1200" dirty="0" err="1" smtClean="0">
                <a:solidFill>
                  <a:schemeClr val="tx1"/>
                </a:solidFill>
                <a:latin typeface="Arial" charset="0"/>
                <a:ea typeface="ＭＳ Ｐゴシック" charset="-128"/>
                <a:cs typeface="ＭＳ Ｐゴシック" charset="-128"/>
              </a:rPr>
              <a:t>i</a:t>
            </a:r>
            <a:r>
              <a:rPr lang="en-US" sz="1200" b="0" i="0" kern="1200" dirty="0" smtClean="0">
                <a:solidFill>
                  <a:schemeClr val="tx1"/>
                </a:solidFill>
                <a:latin typeface="Arial" charset="0"/>
                <a:ea typeface="ＭＳ Ｐゴシック" charset="-128"/>
                <a:cs typeface="ＭＳ Ｐゴシック" charset="-128"/>
              </a:rPr>
              <a:t>]</a:t>
            </a: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Earlier research indicates that BV prevalence varies by clinical setting, from 17%–19% in family planning clinics to 24%–47% in sexually transmitted disease clinics. [ii],[iii],[iv]</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Sources:</a:t>
            </a:r>
          </a:p>
          <a:p>
            <a:r>
              <a:rPr lang="en-US" dirty="0" smtClean="0">
                <a:latin typeface="Arial" pitchFamily="34" charset="0"/>
                <a:ea typeface="ＭＳ Ｐゴシック" pitchFamily="34" charset="-128"/>
              </a:rPr>
              <a:t>[</a:t>
            </a:r>
            <a:r>
              <a:rPr lang="en-US" dirty="0" err="1" smtClean="0">
                <a:latin typeface="Arial" pitchFamily="34" charset="0"/>
                <a:ea typeface="ＭＳ Ｐゴシック" pitchFamily="34" charset="-128"/>
              </a:rPr>
              <a:t>i</a:t>
            </a:r>
            <a:r>
              <a:rPr lang="en-US" dirty="0" smtClean="0">
                <a:latin typeface="Arial" pitchFamily="34" charset="0"/>
                <a:ea typeface="ＭＳ Ｐゴシック" pitchFamily="34" charset="-128"/>
              </a:rPr>
              <a:t>] </a:t>
            </a:r>
            <a:r>
              <a:rPr lang="en-US" dirty="0" err="1" smtClean="0">
                <a:latin typeface="Arial" pitchFamily="34" charset="0"/>
                <a:ea typeface="ＭＳ Ｐゴシック" pitchFamily="34" charset="-128"/>
              </a:rPr>
              <a:t>Koumans</a:t>
            </a:r>
            <a:r>
              <a:rPr lang="en-US" dirty="0" smtClean="0">
                <a:latin typeface="Arial" pitchFamily="34" charset="0"/>
                <a:ea typeface="ＭＳ Ｐゴシック" pitchFamily="34" charset="-128"/>
              </a:rPr>
              <a:t> EH, Sternberg, M, Bruce C, </a:t>
            </a:r>
            <a:r>
              <a:rPr lang="en-US" dirty="0" err="1" smtClean="0">
                <a:latin typeface="Arial" pitchFamily="34" charset="0"/>
                <a:ea typeface="ＭＳ Ｐゴシック" pitchFamily="34" charset="-128"/>
              </a:rPr>
              <a:t>McQuillan</a:t>
            </a:r>
            <a:r>
              <a:rPr lang="en-US" dirty="0" smtClean="0">
                <a:latin typeface="Arial" pitchFamily="34" charset="0"/>
                <a:ea typeface="ＭＳ Ｐゴシック" pitchFamily="34" charset="-128"/>
              </a:rPr>
              <a:t> G, Kendrick J, Sutton M, Markowitz </a:t>
            </a:r>
            <a:r>
              <a:rPr lang="en-US" dirty="0" err="1" smtClean="0">
                <a:latin typeface="Arial" pitchFamily="34" charset="0"/>
                <a:ea typeface="ＭＳ Ｐゴシック" pitchFamily="34" charset="-128"/>
              </a:rPr>
              <a:t>Lauri</a:t>
            </a:r>
            <a:r>
              <a:rPr lang="en-US" dirty="0" smtClean="0">
                <a:latin typeface="Arial" pitchFamily="34" charset="0"/>
                <a:ea typeface="ＭＳ Ｐゴシック" pitchFamily="34" charset="-128"/>
              </a:rPr>
              <a:t>. The Prevalence of Bacterial </a:t>
            </a:r>
            <a:r>
              <a:rPr lang="en-US" dirty="0" err="1" smtClean="0">
                <a:latin typeface="Arial" pitchFamily="34" charset="0"/>
                <a:ea typeface="ＭＳ Ｐゴシック" pitchFamily="34" charset="-128"/>
              </a:rPr>
              <a:t>Vaginosis</a:t>
            </a:r>
            <a:r>
              <a:rPr lang="en-US" dirty="0" smtClean="0">
                <a:latin typeface="Arial" pitchFamily="34" charset="0"/>
                <a:ea typeface="ＭＳ Ｐゴシック" pitchFamily="34" charset="-128"/>
              </a:rPr>
              <a:t> in the United States, 2001–2004; Associations With Symptoms, Sexual Behaviors, and Reproductive Health. </a:t>
            </a:r>
            <a:r>
              <a:rPr lang="en-US" i="1" dirty="0" smtClean="0">
                <a:latin typeface="Arial" pitchFamily="34" charset="0"/>
                <a:ea typeface="ＭＳ Ｐゴシック" pitchFamily="34" charset="-128"/>
              </a:rPr>
              <a:t>Sexually Transmitted Diseases</a:t>
            </a:r>
            <a:r>
              <a:rPr lang="en-US" dirty="0" smtClean="0">
                <a:latin typeface="Arial" pitchFamily="34" charset="0"/>
                <a:ea typeface="ＭＳ Ｐゴシック" pitchFamily="34" charset="-128"/>
              </a:rPr>
              <a:t>. 34(11):864–869, November 2007.</a:t>
            </a:r>
          </a:p>
          <a:p>
            <a:r>
              <a:rPr lang="en-US" dirty="0" smtClean="0">
                <a:latin typeface="Arial" pitchFamily="34" charset="0"/>
                <a:ea typeface="ＭＳ Ｐゴシック" pitchFamily="34" charset="-128"/>
              </a:rPr>
              <a:t>[ii] </a:t>
            </a:r>
            <a:r>
              <a:rPr lang="en-US" dirty="0" err="1" smtClean="0">
                <a:latin typeface="Arial" pitchFamily="34" charset="0"/>
                <a:ea typeface="ＭＳ Ｐゴシック" pitchFamily="34" charset="-128"/>
              </a:rPr>
              <a:t>Sobel</a:t>
            </a:r>
            <a:r>
              <a:rPr lang="en-US" dirty="0" smtClean="0">
                <a:latin typeface="Arial" pitchFamily="34" charset="0"/>
                <a:ea typeface="ＭＳ Ｐゴシック" pitchFamily="34" charset="-128"/>
              </a:rPr>
              <a:t> JD. </a:t>
            </a:r>
            <a:r>
              <a:rPr lang="en-US" dirty="0" err="1" smtClean="0">
                <a:latin typeface="Arial" pitchFamily="34" charset="0"/>
                <a:ea typeface="ＭＳ Ｐゴシック" pitchFamily="34" charset="-128"/>
              </a:rPr>
              <a:t>Vaginitis</a:t>
            </a:r>
            <a:r>
              <a:rPr lang="en-US" dirty="0" smtClean="0">
                <a:latin typeface="Arial" pitchFamily="34" charset="0"/>
                <a:ea typeface="ＭＳ Ｐゴシック" pitchFamily="34" charset="-128"/>
              </a:rPr>
              <a:t>. N </a:t>
            </a:r>
            <a:r>
              <a:rPr lang="en-US" dirty="0" err="1" smtClean="0">
                <a:latin typeface="Arial" pitchFamily="34" charset="0"/>
                <a:ea typeface="ＭＳ Ｐゴシック" pitchFamily="34" charset="-128"/>
              </a:rPr>
              <a:t>Engl</a:t>
            </a:r>
            <a:r>
              <a:rPr lang="en-US" dirty="0" smtClean="0">
                <a:latin typeface="Arial" pitchFamily="34" charset="0"/>
                <a:ea typeface="ＭＳ Ｐゴシック" pitchFamily="34" charset="-128"/>
              </a:rPr>
              <a:t> J Med 1997; 337:1896–1903</a:t>
            </a:r>
          </a:p>
          <a:p>
            <a:r>
              <a:rPr lang="en-US" dirty="0" smtClean="0">
                <a:latin typeface="Arial" pitchFamily="34" charset="0"/>
                <a:ea typeface="ＭＳ Ｐゴシック" pitchFamily="34" charset="-128"/>
              </a:rPr>
              <a:t>[iii] </a:t>
            </a:r>
            <a:r>
              <a:rPr lang="en-US" dirty="0" err="1" smtClean="0">
                <a:latin typeface="Arial" pitchFamily="34" charset="0"/>
                <a:ea typeface="ＭＳ Ｐゴシック" pitchFamily="34" charset="-128"/>
              </a:rPr>
              <a:t>Amsel</a:t>
            </a:r>
            <a:r>
              <a:rPr lang="en-US" dirty="0" smtClean="0">
                <a:latin typeface="Arial" pitchFamily="34" charset="0"/>
                <a:ea typeface="ＭＳ Ｐゴシック" pitchFamily="34" charset="-128"/>
              </a:rPr>
              <a:t> R, </a:t>
            </a:r>
            <a:r>
              <a:rPr lang="en-US" dirty="0" err="1" smtClean="0">
                <a:latin typeface="Arial" pitchFamily="34" charset="0"/>
                <a:ea typeface="ＭＳ Ｐゴシック" pitchFamily="34" charset="-128"/>
              </a:rPr>
              <a:t>Totten</a:t>
            </a:r>
            <a:r>
              <a:rPr lang="en-US" dirty="0" smtClean="0">
                <a:latin typeface="Arial" pitchFamily="34" charset="0"/>
                <a:ea typeface="ＭＳ Ｐゴシック" pitchFamily="34" charset="-128"/>
              </a:rPr>
              <a:t> PA, Spiegel CA, et al. Nonspecific </a:t>
            </a:r>
            <a:r>
              <a:rPr lang="en-US" dirty="0" err="1" smtClean="0">
                <a:latin typeface="Arial" pitchFamily="34" charset="0"/>
                <a:ea typeface="ＭＳ Ｐゴシック" pitchFamily="34" charset="-128"/>
              </a:rPr>
              <a:t>vaginitis</a:t>
            </a:r>
            <a:r>
              <a:rPr lang="en-US" dirty="0" smtClean="0">
                <a:latin typeface="Arial" pitchFamily="34" charset="0"/>
                <a:ea typeface="ＭＳ Ｐゴシック" pitchFamily="34" charset="-128"/>
              </a:rPr>
              <a:t>. Diagnostic criteria and microbial and epidemiologic associations. </a:t>
            </a:r>
            <a:r>
              <a:rPr lang="en-US" i="1" dirty="0" smtClean="0">
                <a:latin typeface="Arial" pitchFamily="34" charset="0"/>
                <a:ea typeface="ＭＳ Ｐゴシック" pitchFamily="34" charset="-128"/>
              </a:rPr>
              <a:t>Am J Med </a:t>
            </a:r>
            <a:r>
              <a:rPr lang="en-US" dirty="0" smtClean="0">
                <a:latin typeface="Arial" pitchFamily="34" charset="0"/>
                <a:ea typeface="ＭＳ Ｐゴシック" pitchFamily="34" charset="-128"/>
              </a:rPr>
              <a:t>1983; 74:14–22.</a:t>
            </a:r>
          </a:p>
          <a:p>
            <a:r>
              <a:rPr lang="en-US" dirty="0" smtClean="0">
                <a:latin typeface="Arial" pitchFamily="34" charset="0"/>
                <a:ea typeface="ＭＳ Ｐゴシック" pitchFamily="34" charset="-128"/>
              </a:rPr>
              <a:t>[iv] </a:t>
            </a:r>
            <a:r>
              <a:rPr lang="en-US" dirty="0" err="1" smtClean="0">
                <a:latin typeface="Arial" pitchFamily="34" charset="0"/>
                <a:ea typeface="ＭＳ Ｐゴシック" pitchFamily="34" charset="-128"/>
              </a:rPr>
              <a:t>Cherpes</a:t>
            </a:r>
            <a:r>
              <a:rPr lang="en-US" dirty="0" smtClean="0">
                <a:latin typeface="Arial" pitchFamily="34" charset="0"/>
                <a:ea typeface="ＭＳ Ｐゴシック" pitchFamily="34" charset="-128"/>
              </a:rPr>
              <a:t> TL, </a:t>
            </a:r>
            <a:r>
              <a:rPr lang="en-US" dirty="0" err="1" smtClean="0">
                <a:latin typeface="Arial" pitchFamily="34" charset="0"/>
                <a:ea typeface="ＭＳ Ｐゴシック" pitchFamily="34" charset="-128"/>
              </a:rPr>
              <a:t>Meyn</a:t>
            </a:r>
            <a:r>
              <a:rPr lang="en-US" dirty="0" smtClean="0">
                <a:latin typeface="Arial" pitchFamily="34" charset="0"/>
                <a:ea typeface="ＭＳ Ｐゴシック" pitchFamily="34" charset="-128"/>
              </a:rPr>
              <a:t> LA, </a:t>
            </a:r>
            <a:r>
              <a:rPr lang="en-US" dirty="0" err="1" smtClean="0">
                <a:latin typeface="Arial" pitchFamily="34" charset="0"/>
                <a:ea typeface="ＭＳ Ｐゴシック" pitchFamily="34" charset="-128"/>
              </a:rPr>
              <a:t>Krohn</a:t>
            </a:r>
            <a:r>
              <a:rPr lang="en-US" dirty="0" smtClean="0">
                <a:latin typeface="Arial" pitchFamily="34" charset="0"/>
                <a:ea typeface="ＭＳ Ｐゴシック" pitchFamily="34" charset="-128"/>
              </a:rPr>
              <a:t> MA, et al. Association between acquisition of herpes simplex virus type 2 in women and bacterial </a:t>
            </a:r>
            <a:r>
              <a:rPr lang="en-US" dirty="0" err="1" smtClean="0">
                <a:latin typeface="Arial" pitchFamily="34" charset="0"/>
                <a:ea typeface="ＭＳ Ｐゴシック" pitchFamily="34" charset="-128"/>
              </a:rPr>
              <a:t>vaginosis</a:t>
            </a:r>
            <a:r>
              <a:rPr lang="en-US" dirty="0" smtClean="0">
                <a:latin typeface="Arial" pitchFamily="34" charset="0"/>
                <a:ea typeface="ＭＳ Ｐゴシック" pitchFamily="34" charset="-128"/>
              </a:rPr>
              <a:t>. </a:t>
            </a:r>
            <a:r>
              <a:rPr lang="en-US" i="1" dirty="0" err="1" smtClean="0">
                <a:latin typeface="Arial" pitchFamily="34" charset="0"/>
                <a:ea typeface="ＭＳ Ｐゴシック" pitchFamily="34" charset="-128"/>
              </a:rPr>
              <a:t>Clin</a:t>
            </a:r>
            <a:r>
              <a:rPr lang="en-US" i="1" dirty="0" smtClean="0">
                <a:latin typeface="Arial" pitchFamily="34" charset="0"/>
                <a:ea typeface="ＭＳ Ｐゴシック" pitchFamily="34" charset="-128"/>
              </a:rPr>
              <a:t> Infect </a:t>
            </a:r>
            <a:r>
              <a:rPr lang="en-US" i="1" dirty="0" err="1" smtClean="0">
                <a:latin typeface="Arial" pitchFamily="34" charset="0"/>
                <a:ea typeface="ＭＳ Ｐゴシック" pitchFamily="34" charset="-128"/>
              </a:rPr>
              <a:t>Dis</a:t>
            </a:r>
            <a:r>
              <a:rPr lang="en-US" i="1"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2003; 37:319–325.</a:t>
            </a:r>
          </a:p>
        </p:txBody>
      </p:sp>
      <p:sp>
        <p:nvSpPr>
          <p:cNvPr id="23040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0B39E711-84BD-4F7D-B8A0-2D54655EC5CA}" type="slidenum">
              <a:rPr lang="en-US" sz="1200"/>
              <a:pPr algn="r"/>
              <a:t>43</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31428" name="Slide Number Placeholder 3"/>
          <p:cNvSpPr>
            <a:spLocks noGrp="1"/>
          </p:cNvSpPr>
          <p:nvPr>
            <p:ph type="sldNum" sz="quarter" idx="5"/>
          </p:nvPr>
        </p:nvSpPr>
        <p:spPr>
          <a:noFill/>
        </p:spPr>
        <p:txBody>
          <a:bodyPr/>
          <a:lstStyle/>
          <a:p>
            <a:fld id="{2014C8C6-36D9-4A70-B3CB-9E0C86564DC6}" type="slidenum">
              <a:rPr lang="en-US"/>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232452" name="Slide Number Placeholder 3"/>
          <p:cNvSpPr>
            <a:spLocks noGrp="1"/>
          </p:cNvSpPr>
          <p:nvPr>
            <p:ph type="sldNum" sz="quarter" idx="5"/>
          </p:nvPr>
        </p:nvSpPr>
        <p:spPr>
          <a:noFill/>
        </p:spPr>
        <p:txBody>
          <a:bodyPr/>
          <a:lstStyle/>
          <a:p>
            <a:fld id="{455C945F-4719-41EB-A538-CF44B3840B2E}" type="slidenum">
              <a:rPr lang="en-US"/>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Number Placeholder 7"/>
          <p:cNvSpPr>
            <a:spLocks noGrp="1" noChangeArrowheads="1"/>
          </p:cNvSpPr>
          <p:nvPr>
            <p:ph type="sldNum" sz="quarter" idx="5"/>
          </p:nvPr>
        </p:nvSpPr>
        <p:spPr>
          <a:noFill/>
        </p:spPr>
        <p:txBody>
          <a:bodyPr/>
          <a:lstStyle/>
          <a:p>
            <a:fld id="{FDE7BA7D-54BA-4987-962B-EC658FFD1250}" type="slidenum">
              <a:rPr lang="en-US"/>
              <a:pPr/>
              <a:t>46</a:t>
            </a:fld>
            <a:endParaRPr lang="en-US"/>
          </a:p>
        </p:txBody>
      </p:sp>
      <p:sp>
        <p:nvSpPr>
          <p:cNvPr id="233475" name="Slide Image Placeholder 1"/>
          <p:cNvSpPr>
            <a:spLocks noGrp="1" noRot="1" noChangeAspect="1" noTextEdit="1"/>
          </p:cNvSpPr>
          <p:nvPr>
            <p:ph type="sldImg"/>
          </p:nvPr>
        </p:nvSpPr>
        <p:spPr>
          <a:ln/>
        </p:spPr>
      </p:sp>
      <p:sp>
        <p:nvSpPr>
          <p:cNvPr id="233476" name="Notes Placeholder 2"/>
          <p:cNvSpPr>
            <a:spLocks noGrp="1"/>
          </p:cNvSpPr>
          <p:nvPr>
            <p:ph type="body" idx="1"/>
          </p:nvPr>
        </p:nvSpPr>
        <p:spPr>
          <a:noFill/>
          <a:ln/>
        </p:spPr>
        <p:txBody>
          <a:bodyPr lIns="91435" tIns="45718" rIns="91435" bIns="45718"/>
          <a:lstStyle/>
          <a:p>
            <a:r>
              <a:rPr lang="en-US" i="1" dirty="0" smtClean="0">
                <a:latin typeface="Arial" pitchFamily="34" charset="0"/>
                <a:ea typeface="ＭＳ Ｐゴシック" pitchFamily="34" charset="-128"/>
              </a:rPr>
              <a:t>Candida </a:t>
            </a:r>
            <a:r>
              <a:rPr lang="en-US" i="1" dirty="0" err="1" smtClean="0">
                <a:latin typeface="Arial" pitchFamily="34" charset="0"/>
                <a:ea typeface="ＭＳ Ｐゴシック" pitchFamily="34" charset="-128"/>
              </a:rPr>
              <a:t>albicans</a:t>
            </a:r>
            <a:r>
              <a:rPr lang="en-US" dirty="0" smtClean="0">
                <a:latin typeface="Arial" pitchFamily="34" charset="0"/>
                <a:ea typeface="ＭＳ Ｐゴシック" pitchFamily="34" charset="-128"/>
              </a:rPr>
              <a:t> is a widespread organism found throughout the world. It exists in small amounts in the vagina, the mouth, the digestive tract, and on the skin without causing disease or symptoms (approximately 25% of women without disease symptoms have this organism present).</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Symptoms appear when the number of </a:t>
            </a:r>
            <a:r>
              <a:rPr lang="en-US" i="1" dirty="0" smtClean="0">
                <a:latin typeface="Arial" pitchFamily="34" charset="0"/>
                <a:ea typeface="ＭＳ Ｐゴシック" pitchFamily="34" charset="-128"/>
              </a:rPr>
              <a:t>Candida </a:t>
            </a:r>
            <a:r>
              <a:rPr lang="en-US" i="1" dirty="0" err="1" smtClean="0">
                <a:latin typeface="Arial" pitchFamily="34" charset="0"/>
                <a:ea typeface="ＭＳ Ｐゴシック" pitchFamily="34" charset="-128"/>
              </a:rPr>
              <a:t>albicans</a:t>
            </a:r>
            <a:r>
              <a:rPr lang="en-US" dirty="0" smtClean="0">
                <a:latin typeface="Arial" pitchFamily="34" charset="0"/>
                <a:ea typeface="ＭＳ Ｐゴシック" pitchFamily="34" charset="-128"/>
              </a:rPr>
              <a:t> becomes larger in relation to the other microorganisms that normally inhabit the vagina. </a:t>
            </a:r>
            <a:r>
              <a:rPr lang="en-US" i="1" dirty="0" smtClean="0">
                <a:latin typeface="Arial" pitchFamily="34" charset="0"/>
                <a:ea typeface="ＭＳ Ｐゴシック" pitchFamily="34" charset="-128"/>
              </a:rPr>
              <a:t>Candida </a:t>
            </a:r>
            <a:r>
              <a:rPr lang="en-US" i="1" dirty="0" err="1" smtClean="0">
                <a:latin typeface="Arial" pitchFamily="34" charset="0"/>
                <a:ea typeface="ＭＳ Ｐゴシック" pitchFamily="34" charset="-128"/>
              </a:rPr>
              <a:t>albicans</a:t>
            </a:r>
            <a:r>
              <a:rPr lang="en-US" dirty="0" smtClean="0">
                <a:latin typeface="Arial" pitchFamily="34" charset="0"/>
                <a:ea typeface="ＭＳ Ｐゴシック" pitchFamily="34" charset="-128"/>
              </a:rPr>
              <a:t> grows when the vagina has certain favorable conditions or when it is difficult for other microorganisms to survive. This causes the imbalance that leads to a yeast infection.</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Source:  </a:t>
            </a:r>
            <a:r>
              <a:rPr lang="en-US" dirty="0" smtClean="0">
                <a:hlinkClick r:id="rId3"/>
              </a:rPr>
              <a:t>http://www.cdc.gov/fungal/Candidiasis/genital/definition.html</a:t>
            </a:r>
            <a:endParaRPr lang="en-US" dirty="0" smtClean="0">
              <a:latin typeface="Arial" pitchFamily="34" charset="0"/>
              <a:ea typeface="ＭＳ Ｐゴシック" pitchFamily="34" charset="-128"/>
            </a:endParaRPr>
          </a:p>
        </p:txBody>
      </p:sp>
      <p:sp>
        <p:nvSpPr>
          <p:cNvPr id="23347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E31F81DC-DAB4-4A04-8910-784F3060A576}" type="slidenum">
              <a:rPr lang="en-US" sz="1200"/>
              <a:pPr algn="r"/>
              <a:t>46</a:t>
            </a:fld>
            <a:endParaRPr 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pPr eaLnBrk="1" hangingPunct="1">
              <a:buFontTx/>
              <a:buChar char="•"/>
            </a:pPr>
            <a:r>
              <a:rPr lang="en-US" dirty="0" smtClean="0">
                <a:latin typeface="Arial" pitchFamily="34" charset="0"/>
                <a:ea typeface="ＭＳ Ｐゴシック" pitchFamily="34" charset="-128"/>
              </a:rPr>
              <a:t>Sources: </a:t>
            </a:r>
          </a:p>
          <a:p>
            <a:pPr lvl="1" eaLnBrk="1" hangingPunct="1">
              <a:buFontTx/>
              <a:buChar char="•"/>
            </a:pPr>
            <a:r>
              <a:rPr lang="en-US" dirty="0" smtClean="0">
                <a:hlinkClick r:id="rId3"/>
              </a:rPr>
              <a:t>http://www.cdc.gov/fungal/Candidiasis/genital/symptoms.html</a:t>
            </a:r>
            <a:endParaRPr lang="en-US" dirty="0" smtClean="0">
              <a:latin typeface="Arial" pitchFamily="34" charset="0"/>
              <a:ea typeface="ＭＳ Ｐゴシック" pitchFamily="34" charset="-128"/>
            </a:endParaRPr>
          </a:p>
        </p:txBody>
      </p:sp>
      <p:sp>
        <p:nvSpPr>
          <p:cNvPr id="234500" name="Slide Number Placeholder 3"/>
          <p:cNvSpPr>
            <a:spLocks noGrp="1"/>
          </p:cNvSpPr>
          <p:nvPr>
            <p:ph type="sldNum" sz="quarter" idx="5"/>
          </p:nvPr>
        </p:nvSpPr>
        <p:spPr>
          <a:noFill/>
        </p:spPr>
        <p:txBody>
          <a:bodyPr/>
          <a:lstStyle/>
          <a:p>
            <a:fld id="{26DE2271-AC2D-46E8-AD39-1D1FC7A457EB}" type="slidenum">
              <a:rPr lang="en-US"/>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Number Placeholder 7"/>
          <p:cNvSpPr>
            <a:spLocks noGrp="1" noChangeArrowheads="1"/>
          </p:cNvSpPr>
          <p:nvPr>
            <p:ph type="sldNum" sz="quarter" idx="5"/>
          </p:nvPr>
        </p:nvSpPr>
        <p:spPr>
          <a:noFill/>
        </p:spPr>
        <p:txBody>
          <a:bodyPr/>
          <a:lstStyle/>
          <a:p>
            <a:fld id="{7DC12CB7-AE8E-4EC6-B5A6-282A67B744F8}" type="slidenum">
              <a:rPr lang="en-US"/>
              <a:pPr/>
              <a:t>48</a:t>
            </a:fld>
            <a:endParaRPr lang="en-US"/>
          </a:p>
        </p:txBody>
      </p:sp>
      <p:sp>
        <p:nvSpPr>
          <p:cNvPr id="235523" name="Slide Image Placeholder 1"/>
          <p:cNvSpPr>
            <a:spLocks noGrp="1" noRot="1" noChangeAspect="1" noTextEdit="1"/>
          </p:cNvSpPr>
          <p:nvPr>
            <p:ph type="sldImg"/>
          </p:nvPr>
        </p:nvSpPr>
        <p:spPr>
          <a:ln/>
        </p:spPr>
      </p:sp>
      <p:sp>
        <p:nvSpPr>
          <p:cNvPr id="235524" name="Notes Placeholder 2"/>
          <p:cNvSpPr>
            <a:spLocks noGrp="1"/>
          </p:cNvSpPr>
          <p:nvPr>
            <p:ph type="body" idx="1"/>
          </p:nvPr>
        </p:nvSpPr>
        <p:spPr>
          <a:noFill/>
          <a:ln/>
        </p:spPr>
        <p:txBody>
          <a:bodyPr lIns="91435" tIns="45718" rIns="91435" bIns="45718"/>
          <a:lstStyle/>
          <a:p>
            <a:r>
              <a:rPr lang="en-US" dirty="0" smtClean="0">
                <a:latin typeface="Arial" pitchFamily="34" charset="0"/>
                <a:ea typeface="ＭＳ Ｐゴシック" pitchFamily="34" charset="-128"/>
              </a:rPr>
              <a:t>Source:</a:t>
            </a:r>
          </a:p>
          <a:p>
            <a:r>
              <a:rPr lang="en-US" dirty="0" err="1" smtClean="0">
                <a:latin typeface="Arial" pitchFamily="34" charset="0"/>
                <a:ea typeface="ＭＳ Ｐゴシック" pitchFamily="34" charset="-128"/>
              </a:rPr>
              <a:t>Sobel</a:t>
            </a:r>
            <a:r>
              <a:rPr lang="en-US" dirty="0" smtClean="0">
                <a:latin typeface="Arial" pitchFamily="34" charset="0"/>
                <a:ea typeface="ＭＳ Ｐゴシック" pitchFamily="34" charset="-128"/>
              </a:rPr>
              <a:t> J. Pathogens and treatment of recurrent </a:t>
            </a:r>
            <a:r>
              <a:rPr lang="en-US" dirty="0" err="1" smtClean="0">
                <a:latin typeface="Arial" pitchFamily="34" charset="0"/>
                <a:ea typeface="ＭＳ Ｐゴシック" pitchFamily="34" charset="-128"/>
              </a:rPr>
              <a:t>vulvovaginal</a:t>
            </a:r>
            <a:r>
              <a:rPr lang="en-US" dirty="0" smtClean="0">
                <a:latin typeface="Arial" pitchFamily="34" charset="0"/>
                <a:ea typeface="ＭＳ Ｐゴシック" pitchFamily="34" charset="-128"/>
              </a:rPr>
              <a:t> </a:t>
            </a:r>
            <a:r>
              <a:rPr lang="en-US" dirty="0" err="1" smtClean="0">
                <a:latin typeface="Arial" pitchFamily="34" charset="0"/>
                <a:ea typeface="ＭＳ Ｐゴシック" pitchFamily="34" charset="-128"/>
              </a:rPr>
              <a:t>candiasis</a:t>
            </a:r>
            <a:r>
              <a:rPr lang="en-US" dirty="0" smtClean="0">
                <a:latin typeface="Arial" pitchFamily="34" charset="0"/>
                <a:ea typeface="ＭＳ Ｐゴシック" pitchFamily="34" charset="-128"/>
              </a:rPr>
              <a:t>. </a:t>
            </a:r>
            <a:r>
              <a:rPr lang="en-US" i="1" dirty="0" smtClean="0">
                <a:latin typeface="Arial" pitchFamily="34" charset="0"/>
                <a:ea typeface="ＭＳ Ｐゴシック" pitchFamily="34" charset="-128"/>
              </a:rPr>
              <a:t>Clinical Infectious Disease </a:t>
            </a:r>
            <a:r>
              <a:rPr lang="en-US" dirty="0" smtClean="0">
                <a:latin typeface="Arial" pitchFamily="34" charset="0"/>
                <a:ea typeface="ＭＳ Ｐゴシック" pitchFamily="34" charset="-128"/>
              </a:rPr>
              <a:t>1992;14:5148–5153.</a:t>
            </a:r>
          </a:p>
          <a:p>
            <a:endParaRPr lang="en-US" dirty="0" smtClean="0">
              <a:latin typeface="Arial" pitchFamily="34" charset="0"/>
              <a:ea typeface="ＭＳ Ｐゴシック" pitchFamily="34" charset="-128"/>
            </a:endParaRPr>
          </a:p>
          <a:p>
            <a:r>
              <a:rPr lang="en-US" sz="1200" b="0" i="0" kern="1200" dirty="0" smtClean="0">
                <a:solidFill>
                  <a:schemeClr val="tx1"/>
                </a:solidFill>
                <a:latin typeface="Arial" charset="0"/>
                <a:ea typeface="ＭＳ Ｐゴシック" charset="-128"/>
                <a:cs typeface="ＭＳ Ｐゴシック" charset="-128"/>
              </a:rPr>
              <a:t>Nearly 75% of all adult women have had at least one "yeast infection" in their lifetime. On rare occasions, men can also get genital </a:t>
            </a:r>
            <a:r>
              <a:rPr lang="en-US" sz="1200" b="0" i="0" kern="1200" dirty="0" err="1" smtClean="0">
                <a:solidFill>
                  <a:schemeClr val="tx1"/>
                </a:solidFill>
                <a:latin typeface="Arial" charset="0"/>
                <a:ea typeface="ＭＳ Ｐゴシック" charset="-128"/>
                <a:cs typeface="ＭＳ Ｐゴシック" charset="-128"/>
              </a:rPr>
              <a:t>candidiasis</a:t>
            </a:r>
            <a:r>
              <a:rPr lang="en-US" sz="1200" b="0" i="0" kern="1200" dirty="0" smtClean="0">
                <a:solidFill>
                  <a:schemeClr val="tx1"/>
                </a:solidFill>
                <a:latin typeface="Arial" charset="0"/>
                <a:ea typeface="ＭＳ Ｐゴシック" charset="-128"/>
                <a:cs typeface="ＭＳ Ｐゴシック" charset="-128"/>
              </a:rPr>
              <a:t>. VVC occurs more frequently and more severely in people with weakened immune systems. Other conditions that may put a woman at risk for genital </a:t>
            </a:r>
            <a:r>
              <a:rPr lang="en-US" sz="1200" b="0" i="0" kern="1200" dirty="0" err="1" smtClean="0">
                <a:solidFill>
                  <a:schemeClr val="tx1"/>
                </a:solidFill>
                <a:latin typeface="Arial" charset="0"/>
                <a:ea typeface="ＭＳ Ｐゴシック" charset="-128"/>
                <a:cs typeface="ＭＳ Ｐゴシック" charset="-128"/>
              </a:rPr>
              <a:t>candidiasis</a:t>
            </a:r>
            <a:r>
              <a:rPr lang="en-US" sz="1200" b="0" i="0" kern="1200" dirty="0" smtClean="0">
                <a:solidFill>
                  <a:schemeClr val="tx1"/>
                </a:solidFill>
                <a:latin typeface="Arial" charset="0"/>
                <a:ea typeface="ＭＳ Ｐゴシック" charset="-128"/>
                <a:cs typeface="ＭＳ Ｐゴシック" charset="-128"/>
              </a:rPr>
              <a:t> include:</a:t>
            </a:r>
          </a:p>
          <a:p>
            <a:r>
              <a:rPr lang="en-US" sz="1200" b="0" i="0" kern="1200" dirty="0" smtClean="0">
                <a:solidFill>
                  <a:schemeClr val="tx1"/>
                </a:solidFill>
                <a:latin typeface="Arial" charset="0"/>
                <a:ea typeface="ＭＳ Ｐゴシック" charset="-128"/>
                <a:cs typeface="ＭＳ Ｐゴシック" charset="-128"/>
              </a:rPr>
              <a:t>Pregnancy</a:t>
            </a:r>
          </a:p>
          <a:p>
            <a:r>
              <a:rPr lang="en-US" sz="1200" b="0" i="0" kern="1200" dirty="0" smtClean="0">
                <a:solidFill>
                  <a:schemeClr val="tx1"/>
                </a:solidFill>
                <a:latin typeface="Arial" charset="0"/>
                <a:ea typeface="ＭＳ Ｐゴシック" charset="-128"/>
                <a:cs typeface="ＭＳ Ｐゴシック" charset="-128"/>
              </a:rPr>
              <a:t>Diabetes</a:t>
            </a:r>
          </a:p>
          <a:p>
            <a:r>
              <a:rPr lang="en-US" sz="1200" b="0" i="0" kern="1200" dirty="0" smtClean="0">
                <a:solidFill>
                  <a:schemeClr val="tx1"/>
                </a:solidFill>
                <a:latin typeface="Arial" charset="0"/>
                <a:ea typeface="ＭＳ Ｐゴシック" charset="-128"/>
                <a:cs typeface="ＭＳ Ｐゴシック" charset="-128"/>
              </a:rPr>
              <a:t>Long-term use of broad-spectrum antibiotics</a:t>
            </a:r>
          </a:p>
          <a:p>
            <a:r>
              <a:rPr lang="en-US" sz="1200" b="0" i="0" kern="1200" dirty="0" smtClean="0">
                <a:solidFill>
                  <a:schemeClr val="tx1"/>
                </a:solidFill>
                <a:latin typeface="Arial" charset="0"/>
                <a:ea typeface="ＭＳ Ｐゴシック" charset="-128"/>
                <a:cs typeface="ＭＳ Ｐゴシック" charset="-128"/>
              </a:rPr>
              <a:t>Use of corticosteroid medications</a:t>
            </a:r>
          </a:p>
          <a:p>
            <a:endParaRPr lang="en-US" dirty="0" smtClean="0">
              <a:latin typeface="Arial" pitchFamily="34" charset="0"/>
              <a:ea typeface="ＭＳ Ｐゴシック" pitchFamily="34" charset="-128"/>
            </a:endParaRPr>
          </a:p>
        </p:txBody>
      </p:sp>
      <p:sp>
        <p:nvSpPr>
          <p:cNvPr id="23552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A0A6C7AE-DA55-47B6-A911-BA104FD689B5}" type="slidenum">
              <a:rPr lang="en-US" sz="1200"/>
              <a:pPr algn="r"/>
              <a:t>48</a:t>
            </a:fld>
            <a:endParaRPr 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236548" name="Slide Number Placeholder 3"/>
          <p:cNvSpPr>
            <a:spLocks noGrp="1"/>
          </p:cNvSpPr>
          <p:nvPr>
            <p:ph type="sldNum" sz="quarter" idx="5"/>
          </p:nvPr>
        </p:nvSpPr>
        <p:spPr>
          <a:noFill/>
        </p:spPr>
        <p:txBody>
          <a:bodyPr/>
          <a:lstStyle/>
          <a:p>
            <a:fld id="{50FA0DD4-6082-4DED-BAED-0B637E7EDD59}" type="slidenum">
              <a:rPr lang="en-US"/>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pPr lvl="1"/>
            <a:r>
              <a:rPr lang="en-US" sz="1200" kern="1200" dirty="0" smtClean="0">
                <a:solidFill>
                  <a:schemeClr val="tx1"/>
                </a:solidFill>
                <a:latin typeface="Arial" charset="0"/>
                <a:ea typeface="ＭＳ Ｐゴシック" charset="-128"/>
                <a:cs typeface="+mn-cs"/>
              </a:rPr>
              <a:t>“Persons who initiate sex early in adolescence are at higher risk for STDs, along with persons residing in detention facilities, attending STD clinics, young men having sex with men (YMSM), and youth who use injection drugs. Factors contributing to this increased risk during adolescence include having multiple sexual partners concurrently, having sequential sexual partnerships of limited duration, failing </a:t>
            </a:r>
            <a:r>
              <a:rPr lang="en-US" sz="1200" b="1" kern="1200" dirty="0" smtClean="0">
                <a:solidFill>
                  <a:schemeClr val="tx1"/>
                </a:solidFill>
                <a:latin typeface="Arial" charset="0"/>
                <a:ea typeface="ＭＳ Ｐゴシック" charset="-128"/>
                <a:cs typeface="+mn-cs"/>
              </a:rPr>
              <a:t>to use barrier protection consistently and correctly</a:t>
            </a:r>
            <a:r>
              <a:rPr lang="en-US" sz="1200" kern="1200" dirty="0" smtClean="0">
                <a:solidFill>
                  <a:schemeClr val="tx1"/>
                </a:solidFill>
                <a:latin typeface="Arial" charset="0"/>
                <a:ea typeface="ＭＳ Ｐゴシック" charset="-128"/>
                <a:cs typeface="+mn-cs"/>
              </a:rPr>
              <a:t>, </a:t>
            </a:r>
            <a:r>
              <a:rPr lang="en-US" sz="1200" b="1" kern="1200" dirty="0" smtClean="0">
                <a:solidFill>
                  <a:schemeClr val="tx1"/>
                </a:solidFill>
                <a:latin typeface="Arial" charset="0"/>
                <a:ea typeface="ＭＳ Ｐゴシック" charset="-128"/>
                <a:cs typeface="+mn-cs"/>
              </a:rPr>
              <a:t>having increased biologic susceptibility to infection,</a:t>
            </a:r>
            <a:r>
              <a:rPr lang="en-US" sz="1200" kern="1200" dirty="0" smtClean="0">
                <a:solidFill>
                  <a:schemeClr val="tx1"/>
                </a:solidFill>
                <a:latin typeface="Arial" charset="0"/>
                <a:ea typeface="ＭＳ Ｐゴシック" charset="-128"/>
                <a:cs typeface="+mn-cs"/>
              </a:rPr>
              <a:t> and </a:t>
            </a:r>
            <a:r>
              <a:rPr lang="en-US" sz="1200" b="1" kern="1200" dirty="0" smtClean="0">
                <a:solidFill>
                  <a:schemeClr val="tx1"/>
                </a:solidFill>
                <a:latin typeface="Arial" charset="0"/>
                <a:ea typeface="ＭＳ Ｐゴシック" charset="-128"/>
                <a:cs typeface="+mn-cs"/>
              </a:rPr>
              <a:t>experiencing multiple obstacles to accessing health care</a:t>
            </a:r>
            <a:r>
              <a:rPr lang="en-US" sz="1200" kern="1200" dirty="0" smtClean="0">
                <a:solidFill>
                  <a:schemeClr val="tx1"/>
                </a:solidFill>
                <a:latin typeface="Arial" charset="0"/>
                <a:ea typeface="ＭＳ Ｐゴシック" charset="-128"/>
                <a:cs typeface="+mn-cs"/>
              </a:rPr>
              <a:t> (</a:t>
            </a:r>
            <a:r>
              <a:rPr lang="en-US" sz="1200" u="sng" kern="1200" dirty="0" smtClean="0">
                <a:solidFill>
                  <a:schemeClr val="tx1"/>
                </a:solidFill>
                <a:latin typeface="Arial" charset="0"/>
                <a:ea typeface="ＭＳ Ｐゴシック" charset="-128"/>
                <a:cs typeface="+mn-cs"/>
                <a:hlinkClick r:id="rId3"/>
              </a:rPr>
              <a:t>92</a:t>
            </a:r>
            <a:r>
              <a:rPr lang="en-US" sz="1200" kern="1200" dirty="0" smtClean="0">
                <a:solidFill>
                  <a:schemeClr val="tx1"/>
                </a:solidFill>
                <a:latin typeface="Arial" charset="0"/>
                <a:ea typeface="ＭＳ Ｐゴシック" charset="-128"/>
                <a:cs typeface="+mn-cs"/>
              </a:rPr>
              <a:t>).</a:t>
            </a:r>
          </a:p>
          <a:p>
            <a:pPr lvl="2"/>
            <a:r>
              <a:rPr lang="en-US" sz="1200" kern="1200" dirty="0" smtClean="0">
                <a:solidFill>
                  <a:schemeClr val="tx1"/>
                </a:solidFill>
                <a:latin typeface="Arial" charset="0"/>
                <a:ea typeface="ＭＳ Ｐゴシック" charset="-128"/>
                <a:cs typeface="+mn-cs"/>
              </a:rPr>
              <a:t>Source: </a:t>
            </a:r>
            <a:r>
              <a:rPr lang="en-US" sz="1200" kern="1200" dirty="0" err="1" smtClean="0">
                <a:solidFill>
                  <a:schemeClr val="tx1"/>
                </a:solidFill>
                <a:latin typeface="Arial" charset="0"/>
                <a:ea typeface="ＭＳ Ｐゴシック" charset="-128"/>
                <a:cs typeface="+mn-cs"/>
              </a:rPr>
              <a:t>Forhan</a:t>
            </a:r>
            <a:r>
              <a:rPr lang="en-US" sz="1200" kern="1200" dirty="0" smtClean="0">
                <a:solidFill>
                  <a:schemeClr val="tx1"/>
                </a:solidFill>
                <a:latin typeface="Arial" charset="0"/>
                <a:ea typeface="ＭＳ Ｐゴシック" charset="-128"/>
                <a:cs typeface="+mn-cs"/>
              </a:rPr>
              <a:t> SE, Gottlieb SL, Sternberg MR, et al. Prevalence of sexually transmitted infections among female adolescents aged 14 to 19 in the United States. Pediatrics 2009;124:1505–12.</a:t>
            </a:r>
            <a:endParaRPr lang="en-US" sz="1200" kern="1200" dirty="0">
              <a:solidFill>
                <a:schemeClr val="tx1"/>
              </a:solidFill>
              <a:latin typeface="Arial" charset="0"/>
              <a:ea typeface="ＭＳ Ｐゴシック" charset="-128"/>
              <a:cs typeface="+mn-cs"/>
            </a:endParaRPr>
          </a:p>
        </p:txBody>
      </p:sp>
      <p:sp>
        <p:nvSpPr>
          <p:cNvPr id="195588" name="Slide Number Placeholder 3"/>
          <p:cNvSpPr>
            <a:spLocks noGrp="1"/>
          </p:cNvSpPr>
          <p:nvPr>
            <p:ph type="sldNum" sz="quarter" idx="5"/>
          </p:nvPr>
        </p:nvSpPr>
        <p:spPr>
          <a:noFill/>
        </p:spPr>
        <p:txBody>
          <a:bodyPr/>
          <a:lstStyle/>
          <a:p>
            <a:fld id="{FC38DFA2-6F7A-4A67-A6BD-DAC957CD7D1E}" type="slidenum">
              <a:rPr lang="en-US"/>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r>
              <a:rPr lang="en-US" sz="1200" b="0" kern="1200" baseline="0" dirty="0" smtClean="0">
                <a:solidFill>
                  <a:schemeClr val="tx1"/>
                </a:solidFill>
                <a:latin typeface="Arial" charset="0"/>
                <a:ea typeface="ＭＳ Ｐゴシック" charset="-128"/>
                <a:cs typeface="ＭＳ Ｐゴシック" charset="-128"/>
              </a:rPr>
              <a:t>*Note that this table includes only three of the more common causes of </a:t>
            </a:r>
            <a:r>
              <a:rPr lang="en-US" sz="1200" b="0" kern="1200" baseline="0" dirty="0" err="1" smtClean="0">
                <a:solidFill>
                  <a:schemeClr val="tx1"/>
                </a:solidFill>
                <a:latin typeface="Arial" charset="0"/>
                <a:ea typeface="ＭＳ Ｐゴシック" charset="-128"/>
                <a:cs typeface="ＭＳ Ｐゴシック" charset="-128"/>
              </a:rPr>
              <a:t>vaginitis</a:t>
            </a:r>
            <a:r>
              <a:rPr lang="en-US" sz="1200" b="0" kern="1200" baseline="0" dirty="0" smtClean="0">
                <a:solidFill>
                  <a:schemeClr val="tx1"/>
                </a:solidFill>
                <a:latin typeface="Arial" charset="0"/>
                <a:ea typeface="ＭＳ Ｐゴシック" charset="-128"/>
                <a:cs typeface="ＭＳ Ｐゴシック" charset="-128"/>
              </a:rPr>
              <a:t>.</a:t>
            </a:r>
          </a:p>
          <a:p>
            <a:r>
              <a:rPr lang="en-US" sz="1200" b="0" kern="1200" baseline="0" dirty="0" smtClean="0">
                <a:solidFill>
                  <a:schemeClr val="tx1"/>
                </a:solidFill>
                <a:latin typeface="Arial" charset="0"/>
                <a:ea typeface="ＭＳ Ｐゴシック" charset="-128"/>
                <a:cs typeface="ＭＳ Ｐゴシック" charset="-128"/>
              </a:rPr>
              <a:t>Many women with </a:t>
            </a:r>
            <a:r>
              <a:rPr lang="en-US" sz="1200" b="0" kern="1200" baseline="0" dirty="0" err="1" smtClean="0">
                <a:solidFill>
                  <a:schemeClr val="tx1"/>
                </a:solidFill>
                <a:latin typeface="Arial" charset="0"/>
                <a:ea typeface="ＭＳ Ｐゴシック" charset="-128"/>
                <a:cs typeface="ＭＳ Ｐゴシック" charset="-128"/>
              </a:rPr>
              <a:t>vulvovaginal</a:t>
            </a:r>
            <a:r>
              <a:rPr lang="en-US" sz="1200" b="0" kern="1200" baseline="0" dirty="0" smtClean="0">
                <a:solidFill>
                  <a:schemeClr val="tx1"/>
                </a:solidFill>
                <a:latin typeface="Arial" charset="0"/>
                <a:ea typeface="ＭＳ Ｐゴシック" charset="-128"/>
                <a:cs typeface="ＭＳ Ｐゴシック" charset="-128"/>
              </a:rPr>
              <a:t> complaints have other conditions, including</a:t>
            </a:r>
          </a:p>
          <a:p>
            <a:r>
              <a:rPr lang="en-US" sz="1200" b="0" kern="1200" baseline="0" dirty="0" smtClean="0">
                <a:solidFill>
                  <a:schemeClr val="tx1"/>
                </a:solidFill>
                <a:latin typeface="Arial" charset="0"/>
                <a:ea typeface="ＭＳ Ｐゴシック" charset="-128"/>
                <a:cs typeface="ＭＳ Ｐゴシック" charset="-128"/>
              </a:rPr>
              <a:t>irritant or chemical </a:t>
            </a:r>
            <a:r>
              <a:rPr lang="en-US" sz="1200" b="0" kern="1200" baseline="0" dirty="0" err="1" smtClean="0">
                <a:solidFill>
                  <a:schemeClr val="tx1"/>
                </a:solidFill>
                <a:latin typeface="Arial" charset="0"/>
                <a:ea typeface="ＭＳ Ｐゴシック" charset="-128"/>
                <a:cs typeface="ＭＳ Ｐゴシック" charset="-128"/>
              </a:rPr>
              <a:t>vulvovaginitis</a:t>
            </a:r>
            <a:r>
              <a:rPr lang="en-US" sz="1200" b="0" kern="1200" baseline="0" dirty="0" smtClean="0">
                <a:solidFill>
                  <a:schemeClr val="tx1"/>
                </a:solidFill>
                <a:latin typeface="Arial" charset="0"/>
                <a:ea typeface="ＭＳ Ｐゴシック" charset="-128"/>
                <a:cs typeface="ＭＳ Ｐゴシック" charset="-128"/>
              </a:rPr>
              <a:t>, </a:t>
            </a:r>
            <a:r>
              <a:rPr lang="en-US" sz="1200" b="0" kern="1200" baseline="0" dirty="0" err="1" smtClean="0">
                <a:solidFill>
                  <a:schemeClr val="tx1"/>
                </a:solidFill>
                <a:latin typeface="Arial" charset="0"/>
                <a:ea typeface="ＭＳ Ｐゴシック" charset="-128"/>
                <a:cs typeface="ＭＳ Ｐゴシック" charset="-128"/>
              </a:rPr>
              <a:t>desquamative</a:t>
            </a:r>
            <a:r>
              <a:rPr lang="en-US" sz="1200" b="0" kern="1200" baseline="0" dirty="0" smtClean="0">
                <a:solidFill>
                  <a:schemeClr val="tx1"/>
                </a:solidFill>
                <a:latin typeface="Arial" charset="0"/>
                <a:ea typeface="ＭＳ Ｐゴシック" charset="-128"/>
                <a:cs typeface="ＭＳ Ｐゴシック" charset="-128"/>
              </a:rPr>
              <a:t> interstitial </a:t>
            </a:r>
            <a:r>
              <a:rPr lang="en-US" sz="1200" b="0" kern="1200" baseline="0" dirty="0" err="1" smtClean="0">
                <a:solidFill>
                  <a:schemeClr val="tx1"/>
                </a:solidFill>
                <a:latin typeface="Arial" charset="0"/>
                <a:ea typeface="ＭＳ Ｐゴシック" charset="-128"/>
                <a:cs typeface="ＭＳ Ｐゴシック" charset="-128"/>
              </a:rPr>
              <a:t>vaginitis</a:t>
            </a:r>
            <a:r>
              <a:rPr lang="en-US" sz="1200" b="0" kern="1200" baseline="0" dirty="0" smtClean="0">
                <a:solidFill>
                  <a:schemeClr val="tx1"/>
                </a:solidFill>
                <a:latin typeface="Arial" charset="0"/>
                <a:ea typeface="ＭＳ Ｐゴシック" charset="-128"/>
                <a:cs typeface="ＭＳ Ｐゴシック" charset="-128"/>
              </a:rPr>
              <a:t>, and</a:t>
            </a:r>
          </a:p>
          <a:p>
            <a:r>
              <a:rPr lang="en-US" sz="1200" b="0" kern="1200" baseline="0" dirty="0" smtClean="0">
                <a:solidFill>
                  <a:schemeClr val="tx1"/>
                </a:solidFill>
                <a:latin typeface="Arial" charset="0"/>
                <a:ea typeface="ＭＳ Ｐゴシック" charset="-128"/>
                <a:cs typeface="ＭＳ Ｐゴシック" charset="-128"/>
              </a:rPr>
              <a:t>lichen </a:t>
            </a:r>
            <a:r>
              <a:rPr lang="en-US" sz="1200" b="0" kern="1200" baseline="0" dirty="0" err="1" smtClean="0">
                <a:solidFill>
                  <a:schemeClr val="tx1"/>
                </a:solidFill>
                <a:latin typeface="Arial" charset="0"/>
                <a:ea typeface="ＭＳ Ｐゴシック" charset="-128"/>
                <a:cs typeface="ＭＳ Ｐゴシック" charset="-128"/>
              </a:rPr>
              <a:t>planus</a:t>
            </a:r>
            <a:r>
              <a:rPr lang="en-US" sz="1200" b="0" kern="1200" baseline="0" dirty="0" smtClean="0">
                <a:solidFill>
                  <a:schemeClr val="tx1"/>
                </a:solidFill>
                <a:latin typeface="Arial" charset="0"/>
                <a:ea typeface="ＭＳ Ｐゴシック" charset="-128"/>
                <a:cs typeface="ＭＳ Ｐゴシック" charset="-128"/>
              </a:rPr>
              <a:t> or lichen simplex </a:t>
            </a:r>
            <a:r>
              <a:rPr lang="en-US" sz="1200" b="0" kern="1200" baseline="0" dirty="0" err="1" smtClean="0">
                <a:solidFill>
                  <a:schemeClr val="tx1"/>
                </a:solidFill>
                <a:latin typeface="Arial" charset="0"/>
                <a:ea typeface="ＭＳ Ｐゴシック" charset="-128"/>
                <a:cs typeface="ＭＳ Ｐゴシック" charset="-128"/>
              </a:rPr>
              <a:t>chronicus</a:t>
            </a:r>
            <a:r>
              <a:rPr lang="en-US" sz="1200" b="0" kern="1200" baseline="0" dirty="0" smtClean="0">
                <a:solidFill>
                  <a:schemeClr val="tx1"/>
                </a:solidFill>
                <a:latin typeface="Arial" charset="0"/>
                <a:ea typeface="ＭＳ Ｐゴシック" charset="-128"/>
                <a:cs typeface="ＭＳ Ｐゴシック" charset="-128"/>
              </a:rPr>
              <a:t>. Genital herpes should also be</a:t>
            </a:r>
          </a:p>
          <a:p>
            <a:r>
              <a:rPr lang="en-US" sz="1200" b="0" kern="1200" baseline="0" dirty="0" smtClean="0">
                <a:solidFill>
                  <a:schemeClr val="tx1"/>
                </a:solidFill>
                <a:latin typeface="Arial" charset="0"/>
                <a:ea typeface="ＭＳ Ｐゴシック" charset="-128"/>
                <a:cs typeface="ＭＳ Ｐゴシック" charset="-128"/>
              </a:rPr>
              <a:t>considered in the differential when women complain of recurrent </a:t>
            </a:r>
            <a:r>
              <a:rPr lang="en-US" sz="1200" b="0" kern="1200" baseline="0" dirty="0" err="1" smtClean="0">
                <a:solidFill>
                  <a:schemeClr val="tx1"/>
                </a:solidFill>
                <a:latin typeface="Arial" charset="0"/>
                <a:ea typeface="ＭＳ Ｐゴシック" charset="-128"/>
                <a:cs typeface="ＭＳ Ｐゴシック" charset="-128"/>
              </a:rPr>
              <a:t>pruritic</a:t>
            </a:r>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lesions or </a:t>
            </a:r>
            <a:r>
              <a:rPr lang="en-US" sz="1200" b="0" kern="1200" baseline="0" dirty="0" err="1" smtClean="0">
                <a:solidFill>
                  <a:schemeClr val="tx1"/>
                </a:solidFill>
                <a:latin typeface="Arial" charset="0"/>
                <a:ea typeface="ＭＳ Ｐゴシック" charset="-128"/>
                <a:cs typeface="ＭＳ Ｐゴシック" charset="-128"/>
              </a:rPr>
              <a:t>vulvar</a:t>
            </a:r>
            <a:r>
              <a:rPr lang="en-US" sz="1200" b="0" kern="1200" baseline="0" dirty="0" smtClean="0">
                <a:solidFill>
                  <a:schemeClr val="tx1"/>
                </a:solidFill>
                <a:latin typeface="Arial" charset="0"/>
                <a:ea typeface="ＭＳ Ｐゴシック" charset="-128"/>
                <a:cs typeface="ＭＳ Ｐゴシック" charset="-128"/>
              </a:rPr>
              <a:t> fissures.</a:t>
            </a:r>
          </a:p>
          <a:p>
            <a:endParaRPr lang="en-US" sz="1200" b="0" kern="1200" baseline="0" dirty="0" smtClean="0">
              <a:solidFill>
                <a:schemeClr val="tx1"/>
              </a:solidFill>
              <a:latin typeface="Arial" charset="0"/>
              <a:ea typeface="ＭＳ Ｐゴシック" charset="-128"/>
            </a:endParaRPr>
          </a:p>
          <a:p>
            <a:r>
              <a:rPr lang="en-US" sz="1200" b="0" kern="1200" baseline="0" dirty="0" smtClean="0">
                <a:solidFill>
                  <a:schemeClr val="tx1"/>
                </a:solidFill>
                <a:latin typeface="Arial" charset="0"/>
                <a:ea typeface="ＭＳ Ｐゴシック" charset="-128"/>
              </a:rPr>
              <a:t>Source:  </a:t>
            </a:r>
            <a:r>
              <a:rPr lang="en-US" dirty="0" smtClean="0">
                <a:hlinkClick r:id="rId3"/>
              </a:rPr>
              <a:t>https://www.stdhivtraining.org/clinical_resources.html</a:t>
            </a:r>
            <a:endParaRPr lang="en-US" dirty="0" smtClean="0"/>
          </a:p>
          <a:p>
            <a:r>
              <a:rPr lang="en-US" sz="1200" b="0" kern="1200" baseline="0" dirty="0" smtClean="0">
                <a:solidFill>
                  <a:schemeClr val="tx1"/>
                </a:solidFill>
                <a:latin typeface="Arial" charset="0"/>
                <a:ea typeface="ＭＳ Ｐゴシック" charset="-128"/>
              </a:rPr>
              <a:t>https://www.stdhivtraining.org/resource.php?id=55&amp;ret=clinical_resources</a:t>
            </a:r>
            <a:endParaRPr lang="en-US" sz="1200" b="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National Network of STD/HIV Prevention Training Centers</a:t>
            </a:r>
          </a:p>
          <a:p>
            <a:r>
              <a:rPr lang="en-US" sz="1200" kern="1200" baseline="0" dirty="0" err="1" smtClean="0">
                <a:solidFill>
                  <a:schemeClr val="tx1"/>
                </a:solidFill>
                <a:latin typeface="Arial" charset="0"/>
                <a:ea typeface="ＭＳ Ｐゴシック" charset="-128"/>
                <a:cs typeface="ＭＳ Ｐゴシック" charset="-128"/>
              </a:rPr>
              <a:t>Vaginitis</a:t>
            </a:r>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August 2007</a:t>
            </a:r>
          </a:p>
          <a:p>
            <a:r>
              <a:rPr lang="en-US" sz="1200" kern="1200" baseline="0" dirty="0" smtClean="0">
                <a:solidFill>
                  <a:schemeClr val="tx1"/>
                </a:solidFill>
                <a:latin typeface="Arial" charset="0"/>
                <a:ea typeface="ＭＳ Ｐゴシック" charset="-128"/>
                <a:cs typeface="ＭＳ Ｐゴシック" charset="-128"/>
              </a:rPr>
              <a:t>Page 20</a:t>
            </a:r>
            <a:endParaRPr lang="en-US" b="0" dirty="0" smtClean="0">
              <a:latin typeface="Arial" pitchFamily="34" charset="0"/>
              <a:ea typeface="ＭＳ Ｐゴシック" pitchFamily="34" charset="-128"/>
            </a:endParaRPr>
          </a:p>
        </p:txBody>
      </p:sp>
      <p:sp>
        <p:nvSpPr>
          <p:cNvPr id="237572" name="Slide Number Placeholder 3"/>
          <p:cNvSpPr>
            <a:spLocks noGrp="1"/>
          </p:cNvSpPr>
          <p:nvPr>
            <p:ph type="sldNum" sz="quarter" idx="5"/>
          </p:nvPr>
        </p:nvSpPr>
        <p:spPr>
          <a:noFill/>
        </p:spPr>
        <p:txBody>
          <a:bodyPr/>
          <a:lstStyle/>
          <a:p>
            <a:fld id="{1AF058E7-3C90-4202-A745-DFB0E87B36F9}" type="slidenum">
              <a:rPr lang="en-US"/>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Number Placeholder 7"/>
          <p:cNvSpPr>
            <a:spLocks noGrp="1" noChangeArrowheads="1"/>
          </p:cNvSpPr>
          <p:nvPr>
            <p:ph type="sldNum" sz="quarter" idx="5"/>
          </p:nvPr>
        </p:nvSpPr>
        <p:spPr>
          <a:noFill/>
        </p:spPr>
        <p:txBody>
          <a:bodyPr/>
          <a:lstStyle/>
          <a:p>
            <a:fld id="{2A0A6B62-4189-4DC8-B47C-8E62C1769D39}" type="slidenum">
              <a:rPr lang="en-US"/>
              <a:pPr/>
              <a:t>51</a:t>
            </a:fld>
            <a:endParaRPr lang="en-US"/>
          </a:p>
        </p:txBody>
      </p:sp>
      <p:sp>
        <p:nvSpPr>
          <p:cNvPr id="2385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544A058B-CC93-4D67-AE12-1545390AC103}" type="slidenum">
              <a:rPr lang="en-US" sz="1200"/>
              <a:pPr algn="r"/>
              <a:t>51</a:t>
            </a:fld>
            <a:endParaRPr lang="en-US" sz="1200"/>
          </a:p>
        </p:txBody>
      </p:sp>
      <p:sp>
        <p:nvSpPr>
          <p:cNvPr id="238596" name="Rectangle 2"/>
          <p:cNvSpPr>
            <a:spLocks noGrp="1" noRot="1" noChangeAspect="1" noChangeArrowheads="1" noTextEdit="1"/>
          </p:cNvSpPr>
          <p:nvPr>
            <p:ph type="sldImg"/>
          </p:nvPr>
        </p:nvSpPr>
        <p:spPr>
          <a:ln/>
        </p:spPr>
      </p:sp>
      <p:sp>
        <p:nvSpPr>
          <p:cNvPr id="238597" name="Rectangle 3"/>
          <p:cNvSpPr>
            <a:spLocks noGrp="1" noChangeArrowheads="1"/>
          </p:cNvSpPr>
          <p:nvPr>
            <p:ph type="body" idx="1"/>
          </p:nvPr>
        </p:nvSpPr>
        <p:spPr>
          <a:noFill/>
          <a:ln/>
        </p:spPr>
        <p:txBody>
          <a:bodyPr lIns="91435" tIns="45718" rIns="91435" bIns="45718"/>
          <a:lstStyle/>
          <a:p>
            <a:endParaRPr lang="en-US" sz="1000" dirty="0" smtClean="0">
              <a:latin typeface="Arial" pitchFamily="34" charset="0"/>
              <a:ea typeface="ＭＳ Ｐゴシック" pitchFamily="34" charset="-128"/>
            </a:endParaRPr>
          </a:p>
          <a:p>
            <a:r>
              <a:rPr lang="en-US" sz="1000" dirty="0" smtClean="0">
                <a:latin typeface="Arial" pitchFamily="34" charset="0"/>
                <a:ea typeface="ＭＳ Ｐゴシック" pitchFamily="34" charset="-128"/>
              </a:rPr>
              <a:t>Diagnosis of vaginal </a:t>
            </a:r>
            <a:r>
              <a:rPr lang="en-US" sz="1000" dirty="0" err="1" smtClean="0">
                <a:latin typeface="Arial" pitchFamily="34" charset="0"/>
                <a:ea typeface="ＭＳ Ｐゴシック" pitchFamily="34" charset="-128"/>
              </a:rPr>
              <a:t>trich</a:t>
            </a:r>
            <a:r>
              <a:rPr lang="en-US" sz="1000" dirty="0" smtClean="0">
                <a:latin typeface="Arial" pitchFamily="34" charset="0"/>
                <a:ea typeface="ＭＳ Ｐゴシック" pitchFamily="34" charset="-128"/>
              </a:rPr>
              <a:t> is usually performed by microscopy of vaginal secretions but this method has a sensitivity of only ~60–70% and requires immediate evaluation of wet prep slide for optimal results. </a:t>
            </a:r>
          </a:p>
          <a:p>
            <a:r>
              <a:rPr lang="en-US" sz="1000" dirty="0" smtClean="0">
                <a:latin typeface="Arial" pitchFamily="34" charset="0"/>
                <a:ea typeface="ＭＳ Ｐゴシック" pitchFamily="34" charset="-128"/>
              </a:rPr>
              <a:t>The other FDA cleared tests for </a:t>
            </a:r>
            <a:r>
              <a:rPr lang="en-US" sz="1000" dirty="0" err="1" smtClean="0">
                <a:latin typeface="Arial" pitchFamily="34" charset="0"/>
                <a:ea typeface="ＭＳ Ｐゴシック" pitchFamily="34" charset="-128"/>
              </a:rPr>
              <a:t>Trichomonas</a:t>
            </a:r>
            <a:r>
              <a:rPr lang="en-US" sz="1000" dirty="0" smtClean="0">
                <a:latin typeface="Arial" pitchFamily="34" charset="0"/>
                <a:ea typeface="ＭＳ Ｐゴシック" pitchFamily="34" charset="-128"/>
              </a:rPr>
              <a:t> in women are </a:t>
            </a:r>
          </a:p>
          <a:p>
            <a:pPr>
              <a:buFontTx/>
              <a:buChar char="-"/>
            </a:pPr>
            <a:r>
              <a:rPr lang="en-US" sz="1000" dirty="0" smtClean="0">
                <a:latin typeface="Arial" pitchFamily="34" charset="0"/>
                <a:ea typeface="ＭＳ Ｐゴシック" pitchFamily="34" charset="-128"/>
              </a:rPr>
              <a:t>OSOM </a:t>
            </a:r>
            <a:r>
              <a:rPr lang="en-US" sz="1000" dirty="0" err="1" smtClean="0">
                <a:latin typeface="Arial" pitchFamily="34" charset="0"/>
                <a:ea typeface="ＭＳ Ｐゴシック" pitchFamily="34" charset="-128"/>
              </a:rPr>
              <a:t>Trichomonas</a:t>
            </a:r>
            <a:r>
              <a:rPr lang="en-US" sz="1000" dirty="0" smtClean="0">
                <a:latin typeface="Arial" pitchFamily="34" charset="0"/>
                <a:ea typeface="ＭＳ Ｐゴシック" pitchFamily="34" charset="-128"/>
              </a:rPr>
              <a:t> Rapid Test (</a:t>
            </a:r>
            <a:r>
              <a:rPr lang="en-US" sz="1000" dirty="0" err="1" smtClean="0">
                <a:latin typeface="Arial" pitchFamily="34" charset="0"/>
                <a:ea typeface="ＭＳ Ｐゴシック" pitchFamily="34" charset="-128"/>
              </a:rPr>
              <a:t>Genzyme</a:t>
            </a:r>
            <a:r>
              <a:rPr lang="en-US" sz="1000" dirty="0" smtClean="0">
                <a:latin typeface="Arial" pitchFamily="34" charset="0"/>
                <a:ea typeface="ＭＳ Ｐゴシック" pitchFamily="34" charset="-128"/>
              </a:rPr>
              <a:t> Diagnostics) </a:t>
            </a:r>
          </a:p>
          <a:p>
            <a:pPr lvl="1">
              <a:buFontTx/>
              <a:buChar char="-"/>
            </a:pPr>
            <a:r>
              <a:rPr lang="en-US" sz="1000" dirty="0" err="1" smtClean="0">
                <a:latin typeface="Arial" pitchFamily="34" charset="0"/>
                <a:ea typeface="ＭＳ Ｐゴシック" pitchFamily="34" charset="-128"/>
              </a:rPr>
              <a:t>immunochromatogenic</a:t>
            </a:r>
            <a:r>
              <a:rPr lang="en-US" sz="1000" dirty="0" smtClean="0">
                <a:latin typeface="Arial" pitchFamily="34" charset="0"/>
                <a:ea typeface="ＭＳ Ｐゴシック" pitchFamily="34" charset="-128"/>
              </a:rPr>
              <a:t> assay that uses “lateral flow test stick format” to detect </a:t>
            </a:r>
            <a:r>
              <a:rPr lang="en-US" sz="1000" i="1" dirty="0" err="1" smtClean="0">
                <a:latin typeface="Arial" pitchFamily="34" charset="0"/>
                <a:ea typeface="ＭＳ Ｐゴシック" pitchFamily="34" charset="-128"/>
              </a:rPr>
              <a:t>Trichomonas</a:t>
            </a:r>
            <a:r>
              <a:rPr lang="en-US" sz="1000" dirty="0" smtClean="0">
                <a:latin typeface="Arial" pitchFamily="34" charset="0"/>
                <a:ea typeface="ＭＳ Ｐゴシック" pitchFamily="34" charset="-128"/>
              </a:rPr>
              <a:t> antigens directly from vaginal swabs</a:t>
            </a:r>
          </a:p>
          <a:p>
            <a:pPr lvl="1">
              <a:buFontTx/>
              <a:buChar char="-"/>
            </a:pPr>
            <a:r>
              <a:rPr lang="en-US" sz="1000" dirty="0" smtClean="0">
                <a:latin typeface="Arial" pitchFamily="34" charset="0"/>
                <a:ea typeface="ＭＳ Ｐゴシック" pitchFamily="34" charset="-128"/>
              </a:rPr>
              <a:t>Performed on vaginal secretions, sensitivity of &gt;83%,</a:t>
            </a:r>
            <a:r>
              <a:rPr lang="en-US" sz="1000" baseline="0" dirty="0" smtClean="0">
                <a:latin typeface="Arial" pitchFamily="34" charset="0"/>
                <a:ea typeface="ＭＳ Ｐゴシック" pitchFamily="34" charset="-128"/>
              </a:rPr>
              <a:t> specificity of &gt;97%</a:t>
            </a:r>
          </a:p>
          <a:p>
            <a:pPr lvl="1">
              <a:buFontTx/>
              <a:buChar char="-"/>
            </a:pPr>
            <a:r>
              <a:rPr lang="en-US" sz="1000" baseline="0" dirty="0" smtClean="0">
                <a:latin typeface="Arial" pitchFamily="34" charset="0"/>
                <a:ea typeface="ＭＳ Ｐゴシック" pitchFamily="34" charset="-128"/>
              </a:rPr>
              <a:t>Point of care diagnostics, FDA cleared</a:t>
            </a:r>
          </a:p>
          <a:p>
            <a:pPr lvl="1">
              <a:buFontTx/>
              <a:buChar char="-"/>
            </a:pPr>
            <a:r>
              <a:rPr lang="en-US" sz="1000" baseline="0" dirty="0" smtClean="0">
                <a:latin typeface="Arial" pitchFamily="34" charset="0"/>
                <a:ea typeface="ＭＳ Ｐゴシック" pitchFamily="34" charset="-128"/>
              </a:rPr>
              <a:t>Available in 10minutes</a:t>
            </a:r>
          </a:p>
          <a:p>
            <a:pPr lvl="1">
              <a:buFontTx/>
              <a:buNone/>
            </a:pPr>
            <a:endParaRPr lang="en-US" sz="1000" dirty="0" smtClean="0">
              <a:latin typeface="Arial" pitchFamily="34" charset="0"/>
              <a:ea typeface="ＭＳ Ｐゴシック" pitchFamily="34" charset="-128"/>
            </a:endParaRPr>
          </a:p>
          <a:p>
            <a:pPr>
              <a:buFontTx/>
              <a:buChar char="-"/>
            </a:pPr>
            <a:r>
              <a:rPr lang="en-US" sz="1000" dirty="0" smtClean="0">
                <a:latin typeface="Arial" pitchFamily="34" charset="0"/>
                <a:ea typeface="ＭＳ Ｐゴシック" pitchFamily="34" charset="-128"/>
              </a:rPr>
              <a:t>Affirm VP III. </a:t>
            </a:r>
          </a:p>
          <a:p>
            <a:pPr lvl="1">
              <a:buFontTx/>
              <a:buChar char="-"/>
            </a:pPr>
            <a:r>
              <a:rPr lang="en-US" sz="1000" dirty="0" smtClean="0">
                <a:latin typeface="Arial" pitchFamily="34" charset="0"/>
                <a:ea typeface="ＭＳ Ｐゴシック" pitchFamily="34" charset="-128"/>
              </a:rPr>
              <a:t>nucleic probe test that evaluates for </a:t>
            </a:r>
            <a:r>
              <a:rPr lang="en-US" sz="1000" i="1" dirty="0" smtClean="0">
                <a:latin typeface="Arial" pitchFamily="34" charset="0"/>
                <a:ea typeface="ＭＳ Ｐゴシック" pitchFamily="34" charset="-128"/>
              </a:rPr>
              <a:t>T. </a:t>
            </a:r>
            <a:r>
              <a:rPr lang="en-US" sz="1000" i="1" dirty="0" err="1" smtClean="0">
                <a:latin typeface="Arial" pitchFamily="34" charset="0"/>
                <a:ea typeface="ＭＳ Ｐゴシック" pitchFamily="34" charset="-128"/>
              </a:rPr>
              <a:t>vaginalis</a:t>
            </a:r>
            <a:r>
              <a:rPr lang="en-US" sz="1000" i="1" dirty="0" smtClean="0">
                <a:latin typeface="Arial" pitchFamily="34" charset="0"/>
                <a:ea typeface="ＭＳ Ｐゴシック" pitchFamily="34" charset="-128"/>
              </a:rPr>
              <a:t>, G. </a:t>
            </a:r>
            <a:r>
              <a:rPr lang="en-US" sz="1000" i="1" dirty="0" err="1" smtClean="0">
                <a:latin typeface="Arial" pitchFamily="34" charset="0"/>
                <a:ea typeface="ＭＳ Ｐゴシック" pitchFamily="34" charset="-128"/>
              </a:rPr>
              <a:t>vaginalis</a:t>
            </a:r>
            <a:r>
              <a:rPr lang="en-US" sz="1000" i="1" dirty="0" smtClean="0">
                <a:latin typeface="Arial" pitchFamily="34" charset="0"/>
                <a:ea typeface="ＭＳ Ｐゴシック" pitchFamily="34" charset="-128"/>
              </a:rPr>
              <a:t> </a:t>
            </a:r>
            <a:r>
              <a:rPr lang="en-US" sz="1000" i="0" dirty="0" smtClean="0">
                <a:latin typeface="Arial" pitchFamily="34" charset="0"/>
                <a:ea typeface="ＭＳ Ｐゴシック" pitchFamily="34" charset="-128"/>
              </a:rPr>
              <a:t>and </a:t>
            </a:r>
            <a:r>
              <a:rPr lang="en-US" sz="1000" i="1" dirty="0" err="1" smtClean="0">
                <a:latin typeface="Arial" pitchFamily="34" charset="0"/>
                <a:ea typeface="ＭＳ Ｐゴシック" pitchFamily="34" charset="-128"/>
              </a:rPr>
              <a:t>C.albicans</a:t>
            </a:r>
            <a:endParaRPr lang="en-US" sz="1000" i="1" dirty="0" smtClean="0">
              <a:latin typeface="Arial" pitchFamily="34" charset="0"/>
              <a:ea typeface="ＭＳ Ｐゴシック" pitchFamily="34" charset="-128"/>
            </a:endParaRPr>
          </a:p>
          <a:p>
            <a:pPr lvl="1">
              <a:buFontTx/>
              <a:buChar char="-"/>
            </a:pPr>
            <a:r>
              <a:rPr lang="en-US" sz="1000" dirty="0" smtClean="0">
                <a:latin typeface="Arial" pitchFamily="34" charset="0"/>
                <a:ea typeface="ＭＳ Ｐゴシック" pitchFamily="34" charset="-128"/>
              </a:rPr>
              <a:t>Performed on vaginal secretions, sensitivity of &gt;83%,</a:t>
            </a:r>
            <a:r>
              <a:rPr lang="en-US" sz="1000" baseline="0" dirty="0" smtClean="0">
                <a:latin typeface="Arial" pitchFamily="34" charset="0"/>
                <a:ea typeface="ＭＳ Ｐゴシック" pitchFamily="34" charset="-128"/>
              </a:rPr>
              <a:t> specificity of &gt;97%</a:t>
            </a:r>
          </a:p>
          <a:p>
            <a:pPr lvl="1">
              <a:buFontTx/>
              <a:buChar char="-"/>
            </a:pPr>
            <a:r>
              <a:rPr lang="en-US" sz="1000" baseline="0" dirty="0" smtClean="0">
                <a:latin typeface="Arial" pitchFamily="34" charset="0"/>
                <a:ea typeface="ＭＳ Ｐゴシック" pitchFamily="34" charset="-128"/>
              </a:rPr>
              <a:t>Point of care diagnostics, FDA cleared</a:t>
            </a:r>
          </a:p>
          <a:p>
            <a:pPr lvl="1">
              <a:buFontTx/>
              <a:buChar char="-"/>
            </a:pPr>
            <a:r>
              <a:rPr lang="en-US" sz="1000" baseline="0" dirty="0" smtClean="0">
                <a:latin typeface="Arial" pitchFamily="34" charset="0"/>
                <a:ea typeface="ＭＳ Ｐゴシック" pitchFamily="34" charset="-128"/>
              </a:rPr>
              <a:t>Available in 45minutes</a:t>
            </a:r>
          </a:p>
          <a:p>
            <a:pPr lvl="1">
              <a:buFontTx/>
              <a:buChar char="-"/>
            </a:pPr>
            <a:endParaRPr lang="en-US" sz="1000" baseline="0" dirty="0" smtClean="0">
              <a:latin typeface="Arial" pitchFamily="34" charset="0"/>
              <a:ea typeface="ＭＳ Ｐゴシック" pitchFamily="34" charset="-128"/>
            </a:endParaRPr>
          </a:p>
          <a:p>
            <a:pPr lvl="1">
              <a:buFontTx/>
              <a:buChar char="-"/>
            </a:pPr>
            <a:endParaRPr lang="en-US" sz="1000" baseline="0" dirty="0" smtClean="0">
              <a:latin typeface="Arial" pitchFamily="34" charset="0"/>
              <a:ea typeface="ＭＳ Ｐゴシック" pitchFamily="34" charset="-128"/>
            </a:endParaRPr>
          </a:p>
          <a:p>
            <a:pPr lvl="1">
              <a:buFontTx/>
              <a:buNone/>
            </a:pPr>
            <a:r>
              <a:rPr lang="en-US" sz="1000" dirty="0" smtClean="0">
                <a:latin typeface="Arial" pitchFamily="34" charset="0"/>
                <a:ea typeface="ＭＳ Ｐゴシック" pitchFamily="34" charset="-128"/>
              </a:rPr>
              <a:t>Although these tests tend to be more sensitive than vaginal wet prep, false positives might occur especially in low prevalence populations. </a:t>
            </a:r>
          </a:p>
          <a:p>
            <a:pPr lvl="1">
              <a:buFontTx/>
              <a:buNone/>
            </a:pPr>
            <a:endParaRPr lang="en-US" sz="1000" dirty="0" smtClean="0">
              <a:latin typeface="Arial" pitchFamily="34" charset="0"/>
              <a:ea typeface="ＭＳ Ｐゴシック" pitchFamily="34" charset="-128"/>
            </a:endParaRPr>
          </a:p>
          <a:p>
            <a:pPr>
              <a:buFontTx/>
              <a:buChar char="-"/>
            </a:pPr>
            <a:r>
              <a:rPr lang="en-US" sz="1000" dirty="0" err="1" smtClean="0">
                <a:latin typeface="Arial" pitchFamily="34" charset="0"/>
                <a:ea typeface="ＭＳ Ｐゴシック" pitchFamily="34" charset="-128"/>
              </a:rPr>
              <a:t>Amplicor</a:t>
            </a:r>
            <a:endParaRPr lang="en-US" sz="1000" dirty="0" smtClean="0">
              <a:latin typeface="Arial" pitchFamily="34" charset="0"/>
              <a:ea typeface="ＭＳ Ｐゴシック" pitchFamily="34" charset="-128"/>
            </a:endParaRPr>
          </a:p>
          <a:p>
            <a:pPr marL="457200" marR="0" lvl="1" indent="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latin typeface="Arial" charset="0"/>
                <a:ea typeface="ＭＳ Ｐゴシック" charset="-128"/>
                <a:cs typeface="+mn-cs"/>
              </a:rPr>
              <a:t>FDA cleared PCR assay for detection of gonorrhea and </a:t>
            </a:r>
            <a:r>
              <a:rPr lang="en-US" sz="1200" kern="1200" dirty="0" err="1" smtClean="0">
                <a:solidFill>
                  <a:schemeClr val="tx1"/>
                </a:solidFill>
                <a:latin typeface="Arial" charset="0"/>
                <a:ea typeface="ＭＳ Ｐゴシック" charset="-128"/>
                <a:cs typeface="+mn-cs"/>
              </a:rPr>
              <a:t>chlamydial</a:t>
            </a:r>
            <a:r>
              <a:rPr lang="en-US" sz="1200" kern="1200" dirty="0" smtClean="0">
                <a:solidFill>
                  <a:schemeClr val="tx1"/>
                </a:solidFill>
                <a:latin typeface="Arial" charset="0"/>
                <a:ea typeface="ＭＳ Ｐゴシック" charset="-128"/>
                <a:cs typeface="+mn-cs"/>
              </a:rPr>
              <a:t> infections has been modified for </a:t>
            </a:r>
            <a:r>
              <a:rPr lang="en-US" sz="1200" i="1" kern="1200" dirty="0" smtClean="0">
                <a:solidFill>
                  <a:schemeClr val="tx1"/>
                </a:solidFill>
                <a:latin typeface="Arial" charset="0"/>
                <a:ea typeface="ＭＳ Ｐゴシック" charset="-128"/>
                <a:cs typeface="+mn-cs"/>
              </a:rPr>
              <a:t>T. </a:t>
            </a:r>
            <a:r>
              <a:rPr lang="en-US" sz="1200" i="1" kern="1200" dirty="0" err="1" smtClean="0">
                <a:solidFill>
                  <a:schemeClr val="tx1"/>
                </a:solidFill>
                <a:latin typeface="Arial" charset="0"/>
                <a:ea typeface="ＭＳ Ｐゴシック" charset="-128"/>
                <a:cs typeface="+mn-cs"/>
              </a:rPr>
              <a:t>vaginalis</a:t>
            </a:r>
            <a:r>
              <a:rPr lang="en-US" sz="1200" kern="1200" dirty="0" smtClean="0">
                <a:solidFill>
                  <a:schemeClr val="tx1"/>
                </a:solidFill>
                <a:latin typeface="Arial" charset="0"/>
                <a:ea typeface="ＭＳ Ｐゴシック" charset="-128"/>
                <a:cs typeface="+mn-cs"/>
              </a:rPr>
              <a:t> in vaginal or </a:t>
            </a:r>
            <a:r>
              <a:rPr lang="en-US" sz="1200" kern="1200" dirty="0" err="1" smtClean="0">
                <a:solidFill>
                  <a:schemeClr val="tx1"/>
                </a:solidFill>
                <a:latin typeface="Arial" charset="0"/>
                <a:ea typeface="ＭＳ Ｐゴシック" charset="-128"/>
                <a:cs typeface="+mn-cs"/>
              </a:rPr>
              <a:t>endocervical</a:t>
            </a:r>
            <a:r>
              <a:rPr lang="en-US" sz="1200" kern="1200" dirty="0" smtClean="0">
                <a:solidFill>
                  <a:schemeClr val="tx1"/>
                </a:solidFill>
                <a:latin typeface="Arial" charset="0"/>
                <a:ea typeface="ＭＳ Ｐゴシック" charset="-128"/>
                <a:cs typeface="+mn-cs"/>
              </a:rPr>
              <a:t> squabs and in urine from women and men</a:t>
            </a:r>
          </a:p>
          <a:p>
            <a:pPr marL="457200" marR="0" lvl="1" indent="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latin typeface="Arial" charset="0"/>
                <a:ea typeface="ＭＳ Ｐゴシック" charset="-128"/>
                <a:cs typeface="+mn-cs"/>
              </a:rPr>
              <a:t>Sensitivity ranges from 88-97%</a:t>
            </a:r>
          </a:p>
          <a:p>
            <a:pPr marL="457200" marR="0" lvl="1" indent="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latin typeface="Arial" charset="0"/>
                <a:ea typeface="ＭＳ Ｐゴシック" charset="-128"/>
                <a:cs typeface="+mn-cs"/>
              </a:rPr>
              <a:t>Specificity: 98-99%</a:t>
            </a:r>
          </a:p>
          <a:p>
            <a:pPr>
              <a:buFontTx/>
              <a:buNone/>
            </a:pPr>
            <a:endParaRPr lang="en-US" sz="1000" dirty="0" smtClean="0">
              <a:latin typeface="Arial" pitchFamily="34" charset="0"/>
              <a:ea typeface="ＭＳ Ｐゴシック" pitchFamily="34" charset="-128"/>
            </a:endParaRPr>
          </a:p>
          <a:p>
            <a:pPr>
              <a:buFontTx/>
              <a:buChar char="-"/>
            </a:pPr>
            <a:r>
              <a:rPr lang="en-US" sz="1000" dirty="0" smtClean="0">
                <a:latin typeface="Arial" pitchFamily="34" charset="0"/>
                <a:ea typeface="ＭＳ Ｐゴシック" pitchFamily="34" charset="-128"/>
              </a:rPr>
              <a:t>Culture is the most sensitive and specific commercially available method. </a:t>
            </a:r>
          </a:p>
          <a:p>
            <a:r>
              <a:rPr lang="en-US" sz="1000" dirty="0" smtClean="0">
                <a:latin typeface="Arial" pitchFamily="34" charset="0"/>
                <a:ea typeface="ＭＳ Ｐゴシック" pitchFamily="34" charset="-128"/>
              </a:rPr>
              <a:t>Both the Pap and wet mount are less sensitive than culture (36% to 60% sensitive), although specificity is high (97% for the Pap smear; 100% for wet mount). </a:t>
            </a:r>
          </a:p>
          <a:p>
            <a:endParaRPr lang="en-US" sz="1000" dirty="0" smtClean="0">
              <a:latin typeface="Arial" pitchFamily="34" charset="0"/>
              <a:ea typeface="ＭＳ Ｐゴシック" pitchFamily="34" charset="-128"/>
            </a:endParaRPr>
          </a:p>
          <a:p>
            <a:endParaRPr lang="en-US" sz="1000" dirty="0" smtClean="0">
              <a:latin typeface="Arial" pitchFamily="34" charset="0"/>
              <a:ea typeface="ＭＳ Ｐゴシック" pitchFamily="34" charset="-128"/>
            </a:endParaRPr>
          </a:p>
          <a:p>
            <a:r>
              <a:rPr lang="en-US" sz="1000" dirty="0" smtClean="0">
                <a:latin typeface="Arial" pitchFamily="34" charset="0"/>
                <a:ea typeface="ＭＳ Ｐゴシック" pitchFamily="34" charset="-128"/>
              </a:rPr>
              <a:t>Sources: </a:t>
            </a: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 </a:t>
            </a:r>
            <a:endParaRPr lang="en-US" sz="1000" dirty="0" smtClean="0">
              <a:latin typeface="Arial" pitchFamily="34" charset="0"/>
              <a:ea typeface="ＭＳ Ｐゴシック" pitchFamily="34" charset="-128"/>
            </a:endParaRPr>
          </a:p>
          <a:p>
            <a:r>
              <a:rPr lang="en-US" sz="1000" dirty="0" smtClean="0">
                <a:latin typeface="Arial" pitchFamily="34" charset="0"/>
                <a:ea typeface="ＭＳ Ｐゴシック" pitchFamily="34" charset="-128"/>
              </a:rPr>
              <a:t>Lara-Torre E, Pinkerton JS. Accuracy of detection of </a:t>
            </a:r>
            <a:r>
              <a:rPr lang="en-US" sz="1000" dirty="0" err="1" smtClean="0">
                <a:latin typeface="Arial" pitchFamily="34" charset="0"/>
                <a:ea typeface="ＭＳ Ｐゴシック" pitchFamily="34" charset="-128"/>
              </a:rPr>
              <a:t>trichomonas</a:t>
            </a:r>
            <a:r>
              <a:rPr lang="en-US" sz="1000" dirty="0" smtClean="0">
                <a:latin typeface="Arial" pitchFamily="34" charset="0"/>
                <a:ea typeface="ＭＳ Ｐゴシック" pitchFamily="34" charset="-128"/>
              </a:rPr>
              <a:t> </a:t>
            </a:r>
            <a:r>
              <a:rPr lang="en-US" sz="1000" dirty="0" err="1" smtClean="0">
                <a:latin typeface="Arial" pitchFamily="34" charset="0"/>
                <a:ea typeface="ＭＳ Ｐゴシック" pitchFamily="34" charset="-128"/>
              </a:rPr>
              <a:t>vaginalis</a:t>
            </a:r>
            <a:r>
              <a:rPr lang="en-US" sz="1000" dirty="0" smtClean="0">
                <a:latin typeface="Arial" pitchFamily="34" charset="0"/>
                <a:ea typeface="ＭＳ Ｐゴシック" pitchFamily="34" charset="-128"/>
              </a:rPr>
              <a:t> organisms on a liquid-based </a:t>
            </a:r>
            <a:r>
              <a:rPr lang="en-US" sz="1000" dirty="0" err="1" smtClean="0">
                <a:latin typeface="Arial" pitchFamily="34" charset="0"/>
                <a:ea typeface="ＭＳ Ｐゴシック" pitchFamily="34" charset="-128"/>
              </a:rPr>
              <a:t>papanicolaou</a:t>
            </a:r>
            <a:r>
              <a:rPr lang="en-US" sz="1000" dirty="0" smtClean="0">
                <a:latin typeface="Arial" pitchFamily="34" charset="0"/>
                <a:ea typeface="ＭＳ Ｐゴシック" pitchFamily="34" charset="-128"/>
              </a:rPr>
              <a:t> smear. </a:t>
            </a:r>
            <a:r>
              <a:rPr lang="en-US" sz="1000" i="1" dirty="0" smtClean="0">
                <a:latin typeface="Arial" pitchFamily="34" charset="0"/>
                <a:ea typeface="ＭＳ Ｐゴシック" pitchFamily="34" charset="-128"/>
              </a:rPr>
              <a:t>Am J </a:t>
            </a:r>
            <a:r>
              <a:rPr lang="en-US" sz="1000" i="1" dirty="0" err="1" smtClean="0">
                <a:latin typeface="Arial" pitchFamily="34" charset="0"/>
                <a:ea typeface="ＭＳ Ｐゴシック" pitchFamily="34" charset="-128"/>
              </a:rPr>
              <a:t>Obstet</a:t>
            </a:r>
            <a:r>
              <a:rPr lang="en-US" sz="1000" i="1" dirty="0" smtClean="0">
                <a:latin typeface="Arial" pitchFamily="34" charset="0"/>
                <a:ea typeface="ＭＳ Ｐゴシック" pitchFamily="34" charset="-128"/>
              </a:rPr>
              <a:t> Gynecol. </a:t>
            </a:r>
            <a:r>
              <a:rPr lang="en-US" sz="1000" dirty="0" smtClean="0">
                <a:latin typeface="Arial" pitchFamily="34" charset="0"/>
                <a:ea typeface="ＭＳ Ｐゴシック" pitchFamily="34" charset="-128"/>
              </a:rPr>
              <a:t>2003;188:354–356. </a:t>
            </a:r>
          </a:p>
          <a:p>
            <a:endParaRPr lang="en-US" sz="1000" dirty="0" smtClean="0">
              <a:latin typeface="Arial" pitchFamily="34" charset="0"/>
              <a:ea typeface="ＭＳ Ｐゴシック" pitchFamily="34" charset="-128"/>
            </a:endParaRPr>
          </a:p>
          <a:p>
            <a:endParaRPr lang="en-US" sz="1000" dirty="0" smtClean="0">
              <a:latin typeface="Arial" pitchFamily="34"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p:spPr>
        <p:txBody>
          <a:bodyPr/>
          <a:lstStyle/>
          <a:p>
            <a:pPr>
              <a:buFontTx/>
              <a:buChar char="-"/>
            </a:pPr>
            <a:r>
              <a:rPr lang="en-US" sz="1000" dirty="0" smtClean="0">
                <a:latin typeface="Arial" pitchFamily="34" charset="0"/>
                <a:ea typeface="ＭＳ Ｐゴシック" pitchFamily="34" charset="-128"/>
              </a:rPr>
              <a:t>Affirm VP III. </a:t>
            </a:r>
          </a:p>
          <a:p>
            <a:pPr lvl="1">
              <a:buFontTx/>
              <a:buChar char="-"/>
            </a:pPr>
            <a:r>
              <a:rPr lang="en-US" sz="1000" dirty="0" smtClean="0">
                <a:latin typeface="Arial" pitchFamily="34" charset="0"/>
                <a:ea typeface="ＭＳ Ｐゴシック" pitchFamily="34" charset="-128"/>
              </a:rPr>
              <a:t>nucleic probe test that evaluates for </a:t>
            </a:r>
            <a:r>
              <a:rPr lang="en-US" sz="1000" i="1" dirty="0" smtClean="0">
                <a:latin typeface="Arial" pitchFamily="34" charset="0"/>
                <a:ea typeface="ＭＳ Ｐゴシック" pitchFamily="34" charset="-128"/>
              </a:rPr>
              <a:t>T. </a:t>
            </a:r>
            <a:r>
              <a:rPr lang="en-US" sz="1000" i="1" dirty="0" err="1" smtClean="0">
                <a:latin typeface="Arial" pitchFamily="34" charset="0"/>
                <a:ea typeface="ＭＳ Ｐゴシック" pitchFamily="34" charset="-128"/>
              </a:rPr>
              <a:t>vaginalis</a:t>
            </a:r>
            <a:r>
              <a:rPr lang="en-US" sz="1000" i="1" dirty="0" smtClean="0">
                <a:latin typeface="Arial" pitchFamily="34" charset="0"/>
                <a:ea typeface="ＭＳ Ｐゴシック" pitchFamily="34" charset="-128"/>
              </a:rPr>
              <a:t>, G. </a:t>
            </a:r>
            <a:r>
              <a:rPr lang="en-US" sz="1000" i="1" dirty="0" err="1" smtClean="0">
                <a:latin typeface="Arial" pitchFamily="34" charset="0"/>
                <a:ea typeface="ＭＳ Ｐゴシック" pitchFamily="34" charset="-128"/>
              </a:rPr>
              <a:t>vaginalis</a:t>
            </a:r>
            <a:r>
              <a:rPr lang="en-US" sz="1000" i="1" dirty="0" smtClean="0">
                <a:latin typeface="Arial" pitchFamily="34" charset="0"/>
                <a:ea typeface="ＭＳ Ｐゴシック" pitchFamily="34" charset="-128"/>
              </a:rPr>
              <a:t> </a:t>
            </a:r>
            <a:r>
              <a:rPr lang="en-US" sz="1000" i="0" dirty="0" smtClean="0">
                <a:latin typeface="Arial" pitchFamily="34" charset="0"/>
                <a:ea typeface="ＭＳ Ｐゴシック" pitchFamily="34" charset="-128"/>
              </a:rPr>
              <a:t>and </a:t>
            </a:r>
            <a:r>
              <a:rPr lang="en-US" sz="1000" i="1" dirty="0" err="1" smtClean="0">
                <a:latin typeface="Arial" pitchFamily="34" charset="0"/>
                <a:ea typeface="ＭＳ Ｐゴシック" pitchFamily="34" charset="-128"/>
              </a:rPr>
              <a:t>C.albicans</a:t>
            </a:r>
            <a:endParaRPr lang="en-US" sz="1000" i="1" dirty="0" smtClean="0">
              <a:latin typeface="Arial" pitchFamily="34" charset="0"/>
              <a:ea typeface="ＭＳ Ｐゴシック" pitchFamily="34" charset="-128"/>
            </a:endParaRPr>
          </a:p>
          <a:p>
            <a:pPr lvl="1">
              <a:buFontTx/>
              <a:buChar char="-"/>
            </a:pPr>
            <a:r>
              <a:rPr lang="en-US" sz="1000" dirty="0" smtClean="0">
                <a:latin typeface="Arial" pitchFamily="34" charset="0"/>
                <a:ea typeface="ＭＳ Ｐゴシック" pitchFamily="34" charset="-128"/>
              </a:rPr>
              <a:t>Performed on vaginal secretions, sensitivity of &gt;83%,</a:t>
            </a:r>
            <a:r>
              <a:rPr lang="en-US" sz="1000" baseline="0" dirty="0" smtClean="0">
                <a:latin typeface="Arial" pitchFamily="34" charset="0"/>
                <a:ea typeface="ＭＳ Ｐゴシック" pitchFamily="34" charset="-128"/>
              </a:rPr>
              <a:t> specificity of &gt;97%</a:t>
            </a:r>
          </a:p>
          <a:p>
            <a:pPr lvl="1">
              <a:buFontTx/>
              <a:buChar char="-"/>
            </a:pPr>
            <a:r>
              <a:rPr lang="en-US" sz="1000" baseline="0" dirty="0" smtClean="0">
                <a:latin typeface="Arial" pitchFamily="34" charset="0"/>
                <a:ea typeface="ＭＳ Ｐゴシック" pitchFamily="34" charset="-128"/>
              </a:rPr>
              <a:t>Point of care diagnostics, FDA cleared</a:t>
            </a:r>
          </a:p>
          <a:p>
            <a:pPr lvl="1">
              <a:buFontTx/>
              <a:buChar char="-"/>
            </a:pPr>
            <a:r>
              <a:rPr lang="en-US" sz="1000" baseline="0" dirty="0" smtClean="0">
                <a:latin typeface="Arial" pitchFamily="34" charset="0"/>
                <a:ea typeface="ＭＳ Ｐゴシック" pitchFamily="34" charset="-128"/>
              </a:rPr>
              <a:t>Available in 45minutes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Source:</a:t>
            </a:r>
            <a:r>
              <a:rPr lang="en-US" baseline="0" dirty="0" smtClean="0">
                <a:latin typeface="Arial" pitchFamily="34" charset="0"/>
                <a:ea typeface="ＭＳ Ｐゴシック" pitchFamily="34" charset="-128"/>
              </a:rPr>
              <a:t> </a:t>
            </a: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 </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A 2007 study was performed to determine the accuracy of rapid vaginal yeast detection assay compared with yeast cultures for the diagnosis of </a:t>
            </a:r>
            <a:r>
              <a:rPr lang="en-US" dirty="0" err="1" smtClean="0">
                <a:latin typeface="Arial" pitchFamily="34" charset="0"/>
                <a:ea typeface="ＭＳ Ｐゴシック" pitchFamily="34" charset="-128"/>
              </a:rPr>
              <a:t>vulvovaginal</a:t>
            </a:r>
            <a:r>
              <a:rPr lang="en-US" dirty="0" smtClean="0">
                <a:latin typeface="Arial" pitchFamily="34" charset="0"/>
                <a:ea typeface="ＭＳ Ｐゴシック" pitchFamily="34" charset="-128"/>
              </a:rPr>
              <a:t> </a:t>
            </a:r>
            <a:r>
              <a:rPr lang="en-US" dirty="0" err="1" smtClean="0">
                <a:latin typeface="Arial" pitchFamily="34" charset="0"/>
                <a:ea typeface="ＭＳ Ｐゴシック" pitchFamily="34" charset="-128"/>
              </a:rPr>
              <a:t>candidiasis</a:t>
            </a:r>
            <a:r>
              <a:rPr lang="en-US" dirty="0" smtClean="0">
                <a:latin typeface="Arial" pitchFamily="34" charset="0"/>
                <a:ea typeface="ＭＳ Ｐゴシック" pitchFamily="34" charset="-128"/>
              </a:rPr>
              <a:t>. This was a prospective study that involved 104 subjects—34 asymptomatic women and 70 symptomatic women with </a:t>
            </a:r>
            <a:r>
              <a:rPr lang="en-US" dirty="0" err="1" smtClean="0">
                <a:latin typeface="Arial" pitchFamily="34" charset="0"/>
                <a:ea typeface="ＭＳ Ｐゴシック" pitchFamily="34" charset="-128"/>
              </a:rPr>
              <a:t>vaginitis</a:t>
            </a:r>
            <a:r>
              <a:rPr lang="en-US" dirty="0" smtClean="0">
                <a:latin typeface="Arial" pitchFamily="34" charset="0"/>
                <a:ea typeface="ＭＳ Ｐゴシック" pitchFamily="34" charset="-128"/>
              </a:rPr>
              <a:t>. Vaginal swabs were obtained from all subjects for wet mount, yeast culture, and the rapid yeast detection test. Overall, the prevalence rate was 39.4%, based on positive yeast cultures. The rapid yeast test performed by the physician was positive in 30 of 41 subjects with positive cultures and 13 of 63 subjects with negative cultures.</a:t>
            </a:r>
          </a:p>
          <a:p>
            <a:r>
              <a:rPr lang="en-US" dirty="0" smtClean="0">
                <a:latin typeface="Arial" pitchFamily="34" charset="0"/>
                <a:ea typeface="ＭＳ Ｐゴシック" pitchFamily="34" charset="-128"/>
              </a:rPr>
              <a:t>The rapid yeast test had 73.1% sensitivity and 82.0% negative predictive value compared with the wet mount, which had 43.9% sensitivity and 70.9% negative predictive value. In symptomatic patients, the test had 77.4% sensitivity and 81% negative predictive value compared with wet mount, which had 51.6% sensitivity. Patient-performed test results were identical to the tests that were performed by the physicians. The cost of the rapid yeast test kit is estimated to be &lt;$10, compared with a mean of $65 for the yeast culture.[</a:t>
            </a:r>
            <a:r>
              <a:rPr lang="en-US" dirty="0" err="1" smtClean="0">
                <a:latin typeface="Arial" pitchFamily="34" charset="0"/>
                <a:ea typeface="ＭＳ Ｐゴシック" pitchFamily="34" charset="-128"/>
              </a:rPr>
              <a:t>i</a:t>
            </a:r>
            <a:r>
              <a:rPr lang="en-US" dirty="0" smtClean="0">
                <a:latin typeface="Arial" pitchFamily="34" charset="0"/>
                <a:ea typeface="ＭＳ Ｐゴシック" pitchFamily="34" charset="-128"/>
              </a:rPr>
              <a:t>]</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A 2004 study was conducted to compare the Affirm VPIII Microbial Identification Test for detection and identification of Candida species, </a:t>
            </a:r>
            <a:r>
              <a:rPr lang="en-US" dirty="0" err="1" smtClean="0">
                <a:latin typeface="Arial" pitchFamily="34" charset="0"/>
                <a:ea typeface="ＭＳ Ｐゴシック" pitchFamily="34" charset="-128"/>
              </a:rPr>
              <a:t>Gardnerella</a:t>
            </a:r>
            <a:r>
              <a:rPr lang="en-US" dirty="0" smtClean="0">
                <a:latin typeface="Arial" pitchFamily="34" charset="0"/>
                <a:ea typeface="ＭＳ Ｐゴシック" pitchFamily="34" charset="-128"/>
              </a:rPr>
              <a:t> </a:t>
            </a:r>
            <a:r>
              <a:rPr lang="en-US" dirty="0" err="1" smtClean="0">
                <a:latin typeface="Arial" pitchFamily="34" charset="0"/>
                <a:ea typeface="ＭＳ Ｐゴシック" pitchFamily="34" charset="-128"/>
              </a:rPr>
              <a:t>vaginalis</a:t>
            </a:r>
            <a:r>
              <a:rPr lang="en-US" dirty="0" smtClean="0">
                <a:latin typeface="Arial" pitchFamily="34" charset="0"/>
                <a:ea typeface="ＭＳ Ｐゴシック" pitchFamily="34" charset="-128"/>
              </a:rPr>
              <a:t> and </a:t>
            </a:r>
            <a:r>
              <a:rPr lang="en-US" dirty="0" err="1" smtClean="0">
                <a:latin typeface="Arial" pitchFamily="34" charset="0"/>
                <a:ea typeface="ＭＳ Ｐゴシック" pitchFamily="34" charset="-128"/>
              </a:rPr>
              <a:t>Trichomonas</a:t>
            </a:r>
            <a:r>
              <a:rPr lang="en-US" dirty="0" smtClean="0">
                <a:latin typeface="Arial" pitchFamily="34" charset="0"/>
                <a:ea typeface="ＭＳ Ｐゴシック" pitchFamily="34" charset="-128"/>
              </a:rPr>
              <a:t> </a:t>
            </a:r>
            <a:r>
              <a:rPr lang="en-US" dirty="0" err="1" smtClean="0">
                <a:latin typeface="Arial" pitchFamily="34" charset="0"/>
                <a:ea typeface="ＭＳ Ｐゴシック" pitchFamily="34" charset="-128"/>
              </a:rPr>
              <a:t>vaginalis</a:t>
            </a:r>
            <a:r>
              <a:rPr lang="en-US" dirty="0" smtClean="0">
                <a:latin typeface="Arial" pitchFamily="34" charset="0"/>
                <a:ea typeface="ＭＳ Ｐゴシック" pitchFamily="34" charset="-128"/>
              </a:rPr>
              <a:t> to clinical and microscopic criteria commonly used to diagnose </a:t>
            </a:r>
            <a:r>
              <a:rPr lang="en-US" dirty="0" err="1" smtClean="0">
                <a:latin typeface="Arial" pitchFamily="34" charset="0"/>
                <a:ea typeface="ＭＳ Ｐゴシック" pitchFamily="34" charset="-128"/>
              </a:rPr>
              <a:t>vaginitis</a:t>
            </a:r>
            <a:r>
              <a:rPr lang="en-US" dirty="0" smtClean="0">
                <a:latin typeface="Arial" pitchFamily="34" charset="0"/>
                <a:ea typeface="ＭＳ Ｐゴシック" pitchFamily="34" charset="-128"/>
              </a:rPr>
              <a:t>. The Affirm assay was significantly more likely to identify </a:t>
            </a:r>
            <a:r>
              <a:rPr lang="en-US" dirty="0" err="1" smtClean="0">
                <a:latin typeface="Arial" pitchFamily="34" charset="0"/>
                <a:ea typeface="ＭＳ Ｐゴシック" pitchFamily="34" charset="-128"/>
              </a:rPr>
              <a:t>Gardnerella</a:t>
            </a:r>
            <a:r>
              <a:rPr lang="en-US" dirty="0" smtClean="0">
                <a:latin typeface="Arial" pitchFamily="34" charset="0"/>
                <a:ea typeface="ＭＳ Ｐゴシック" pitchFamily="34" charset="-128"/>
              </a:rPr>
              <a:t> and Candida than wet mount. 190 (45%) were positive for </a:t>
            </a:r>
            <a:r>
              <a:rPr lang="en-US" dirty="0" err="1" smtClean="0">
                <a:latin typeface="Arial" pitchFamily="34" charset="0"/>
                <a:ea typeface="ＭＳ Ｐゴシック" pitchFamily="34" charset="-128"/>
              </a:rPr>
              <a:t>Gardnerella</a:t>
            </a:r>
            <a:r>
              <a:rPr lang="en-US" dirty="0" smtClean="0">
                <a:latin typeface="Arial" pitchFamily="34" charset="0"/>
                <a:ea typeface="ＭＳ Ｐゴシック" pitchFamily="34" charset="-128"/>
              </a:rPr>
              <a:t> by Affirm compared to 58 (14%) by wet mount; 45 (11%) were positive for Candida by Affirm compared to 31 (7%) by wet mount; and 30 (7%) were positive for </a:t>
            </a:r>
            <a:r>
              <a:rPr lang="en-US" dirty="0" err="1" smtClean="0">
                <a:latin typeface="Arial" pitchFamily="34" charset="0"/>
                <a:ea typeface="ＭＳ Ｐゴシック" pitchFamily="34" charset="-128"/>
              </a:rPr>
              <a:t>Trichomonas</a:t>
            </a:r>
            <a:r>
              <a:rPr lang="en-US" dirty="0" smtClean="0">
                <a:latin typeface="Arial" pitchFamily="34" charset="0"/>
                <a:ea typeface="ＭＳ Ｐゴシック" pitchFamily="34" charset="-128"/>
              </a:rPr>
              <a:t> by Affirm compared to 23 (5%) by wet mount. Symptomatic women were significantly more likely to be positive by Affirm only (23% vs. 10%), wet mount only (3% vs. 2%) or Affirm and wet mount (15% vs. 1%). [ii]</a:t>
            </a:r>
          </a:p>
          <a:p>
            <a:endParaRPr lang="en-US" dirty="0" smtClean="0">
              <a:latin typeface="Arial" pitchFamily="34" charset="0"/>
              <a:ea typeface="ＭＳ Ｐゴシック" pitchFamily="34" charset="-128"/>
            </a:endParaRPr>
          </a:p>
          <a:p>
            <a:r>
              <a:rPr lang="en-US" dirty="0" smtClean="0">
                <a:solidFill>
                  <a:schemeClr val="bg2"/>
                </a:solidFill>
                <a:latin typeface="Arial" pitchFamily="34" charset="0"/>
                <a:ea typeface="ＭＳ Ｐゴシック" pitchFamily="34" charset="-128"/>
              </a:rPr>
              <a:t>[</a:t>
            </a:r>
            <a:r>
              <a:rPr lang="en-US" dirty="0" err="1" smtClean="0">
                <a:solidFill>
                  <a:schemeClr val="bg2"/>
                </a:solidFill>
                <a:latin typeface="Arial" pitchFamily="34" charset="0"/>
                <a:ea typeface="ＭＳ Ｐゴシック" pitchFamily="34" charset="-128"/>
              </a:rPr>
              <a:t>i</a:t>
            </a:r>
            <a:r>
              <a:rPr lang="en-US" dirty="0" smtClean="0">
                <a:solidFill>
                  <a:schemeClr val="bg2"/>
                </a:solidFill>
                <a:latin typeface="Arial" pitchFamily="34" charset="0"/>
                <a:ea typeface="ＭＳ Ｐゴシック" pitchFamily="34" charset="-128"/>
              </a:rPr>
              <a:t>] Brown HL, Fuller DD, Jasper LT, Davis TE, Wright JD. Clinical evaluation of affirm VPIII in the detection and identification of </a:t>
            </a:r>
            <a:r>
              <a:rPr lang="en-US" dirty="0" err="1" smtClean="0">
                <a:solidFill>
                  <a:schemeClr val="bg2"/>
                </a:solidFill>
                <a:latin typeface="Arial" pitchFamily="34" charset="0"/>
                <a:ea typeface="ＭＳ Ｐゴシック" pitchFamily="34" charset="-128"/>
              </a:rPr>
              <a:t>Trichomonas</a:t>
            </a:r>
            <a:r>
              <a:rPr lang="en-US" dirty="0" smtClean="0">
                <a:solidFill>
                  <a:schemeClr val="bg2"/>
                </a:solidFill>
                <a:latin typeface="Arial" pitchFamily="34" charset="0"/>
                <a:ea typeface="ＭＳ Ｐゴシック" pitchFamily="34" charset="-128"/>
              </a:rPr>
              <a:t> </a:t>
            </a:r>
            <a:r>
              <a:rPr lang="en-US" dirty="0" err="1" smtClean="0">
                <a:solidFill>
                  <a:schemeClr val="bg2"/>
                </a:solidFill>
                <a:latin typeface="Arial" pitchFamily="34" charset="0"/>
                <a:ea typeface="ＭＳ Ｐゴシック" pitchFamily="34" charset="-128"/>
              </a:rPr>
              <a:t>vaginalis</a:t>
            </a:r>
            <a:r>
              <a:rPr lang="en-US" dirty="0" smtClean="0">
                <a:solidFill>
                  <a:schemeClr val="bg2"/>
                </a:solidFill>
                <a:latin typeface="Arial" pitchFamily="34" charset="0"/>
                <a:ea typeface="ＭＳ Ｐゴシック" pitchFamily="34" charset="-128"/>
              </a:rPr>
              <a:t>, </a:t>
            </a:r>
            <a:r>
              <a:rPr lang="en-US" dirty="0" err="1" smtClean="0">
                <a:solidFill>
                  <a:schemeClr val="bg2"/>
                </a:solidFill>
                <a:latin typeface="Arial" pitchFamily="34" charset="0"/>
                <a:ea typeface="ＭＳ Ｐゴシック" pitchFamily="34" charset="-128"/>
              </a:rPr>
              <a:t>Gardnerella</a:t>
            </a:r>
            <a:r>
              <a:rPr lang="en-US" dirty="0" smtClean="0">
                <a:solidFill>
                  <a:schemeClr val="bg2"/>
                </a:solidFill>
                <a:latin typeface="Arial" pitchFamily="34" charset="0"/>
                <a:ea typeface="ＭＳ Ｐゴシック" pitchFamily="34" charset="-128"/>
              </a:rPr>
              <a:t> </a:t>
            </a:r>
            <a:r>
              <a:rPr lang="en-US" dirty="0" err="1" smtClean="0">
                <a:solidFill>
                  <a:schemeClr val="bg2"/>
                </a:solidFill>
                <a:latin typeface="Arial" pitchFamily="34" charset="0"/>
                <a:ea typeface="ＭＳ Ｐゴシック" pitchFamily="34" charset="-128"/>
              </a:rPr>
              <a:t>vaginalis</a:t>
            </a:r>
            <a:r>
              <a:rPr lang="en-US" dirty="0" smtClean="0">
                <a:solidFill>
                  <a:schemeClr val="bg2"/>
                </a:solidFill>
                <a:latin typeface="Arial" pitchFamily="34" charset="0"/>
                <a:ea typeface="ＭＳ Ｐゴシック" pitchFamily="34" charset="-128"/>
              </a:rPr>
              <a:t>, and Candida species in </a:t>
            </a:r>
            <a:r>
              <a:rPr lang="en-US" dirty="0" err="1" smtClean="0">
                <a:solidFill>
                  <a:schemeClr val="bg2"/>
                </a:solidFill>
                <a:latin typeface="Arial" pitchFamily="34" charset="0"/>
                <a:ea typeface="ＭＳ Ｐゴシック" pitchFamily="34" charset="-128"/>
              </a:rPr>
              <a:t>vaginitis</a:t>
            </a:r>
            <a:r>
              <a:rPr lang="en-US" dirty="0" smtClean="0">
                <a:solidFill>
                  <a:schemeClr val="bg2"/>
                </a:solidFill>
                <a:latin typeface="Arial" pitchFamily="34" charset="0"/>
                <a:ea typeface="ＭＳ Ｐゴシック" pitchFamily="34" charset="-128"/>
              </a:rPr>
              <a:t>/</a:t>
            </a:r>
            <a:r>
              <a:rPr lang="en-US" dirty="0" err="1" smtClean="0">
                <a:solidFill>
                  <a:schemeClr val="bg2"/>
                </a:solidFill>
                <a:latin typeface="Arial" pitchFamily="34" charset="0"/>
                <a:ea typeface="ＭＳ Ｐゴシック" pitchFamily="34" charset="-128"/>
              </a:rPr>
              <a:t>vaginosis</a:t>
            </a:r>
            <a:r>
              <a:rPr lang="en-US" dirty="0" smtClean="0">
                <a:solidFill>
                  <a:schemeClr val="bg2"/>
                </a:solidFill>
                <a:latin typeface="Arial" pitchFamily="34" charset="0"/>
                <a:ea typeface="ＭＳ Ｐゴシック" pitchFamily="34" charset="-128"/>
              </a:rPr>
              <a:t>.</a:t>
            </a:r>
          </a:p>
          <a:p>
            <a:r>
              <a:rPr lang="en-US" i="1" dirty="0" smtClean="0">
                <a:solidFill>
                  <a:schemeClr val="bg2"/>
                </a:solidFill>
                <a:latin typeface="Arial" pitchFamily="34" charset="0"/>
                <a:ea typeface="ＭＳ Ｐゴシック" pitchFamily="34" charset="-128"/>
              </a:rPr>
              <a:t>Infect </a:t>
            </a:r>
            <a:r>
              <a:rPr lang="en-US" i="1" dirty="0" err="1" smtClean="0">
                <a:solidFill>
                  <a:schemeClr val="bg2"/>
                </a:solidFill>
                <a:latin typeface="Arial" pitchFamily="34" charset="0"/>
                <a:ea typeface="ＭＳ Ｐゴシック" pitchFamily="34" charset="-128"/>
              </a:rPr>
              <a:t>Dis</a:t>
            </a:r>
            <a:r>
              <a:rPr lang="en-US" i="1" dirty="0" smtClean="0">
                <a:solidFill>
                  <a:schemeClr val="bg2"/>
                </a:solidFill>
                <a:latin typeface="Arial" pitchFamily="34" charset="0"/>
                <a:ea typeface="ＭＳ Ｐゴシック" pitchFamily="34" charset="-128"/>
              </a:rPr>
              <a:t> </a:t>
            </a:r>
            <a:r>
              <a:rPr lang="en-US" i="1" dirty="0" err="1" smtClean="0">
                <a:solidFill>
                  <a:schemeClr val="bg2"/>
                </a:solidFill>
                <a:latin typeface="Arial" pitchFamily="34" charset="0"/>
                <a:ea typeface="ＭＳ Ｐゴシック" pitchFamily="34" charset="-128"/>
              </a:rPr>
              <a:t>Obstet</a:t>
            </a:r>
            <a:r>
              <a:rPr lang="en-US" i="1" dirty="0" smtClean="0">
                <a:solidFill>
                  <a:schemeClr val="bg2"/>
                </a:solidFill>
                <a:latin typeface="Arial" pitchFamily="34" charset="0"/>
                <a:ea typeface="ＭＳ Ｐゴシック" pitchFamily="34" charset="-128"/>
              </a:rPr>
              <a:t> Gyneco</a:t>
            </a:r>
            <a:r>
              <a:rPr lang="en-US" dirty="0" smtClean="0">
                <a:solidFill>
                  <a:schemeClr val="bg2"/>
                </a:solidFill>
                <a:latin typeface="Arial" pitchFamily="34" charset="0"/>
                <a:ea typeface="ＭＳ Ｐゴシック" pitchFamily="34" charset="-128"/>
              </a:rPr>
              <a:t>l. 2004;12(1):17-21. </a:t>
            </a:r>
          </a:p>
          <a:p>
            <a:endParaRPr lang="en-US" dirty="0" smtClean="0">
              <a:solidFill>
                <a:schemeClr val="bg2"/>
              </a:solidFill>
              <a:latin typeface="Arial" pitchFamily="34" charset="0"/>
              <a:ea typeface="ＭＳ Ｐゴシック" pitchFamily="34" charset="-128"/>
            </a:endParaRPr>
          </a:p>
          <a:p>
            <a:r>
              <a:rPr lang="en-US" dirty="0" smtClean="0">
                <a:solidFill>
                  <a:schemeClr val="bg2"/>
                </a:solidFill>
                <a:latin typeface="Arial" pitchFamily="34" charset="0"/>
                <a:ea typeface="ＭＳ Ｐゴシック" pitchFamily="34" charset="-128"/>
              </a:rPr>
              <a:t>[ii] </a:t>
            </a:r>
            <a:r>
              <a:rPr lang="en-US" dirty="0" err="1" smtClean="0">
                <a:solidFill>
                  <a:schemeClr val="bg2"/>
                </a:solidFill>
                <a:latin typeface="Arial" pitchFamily="34" charset="0"/>
                <a:ea typeface="ＭＳ Ｐゴシック" pitchFamily="34" charset="-128"/>
              </a:rPr>
              <a:t>Chatwani</a:t>
            </a:r>
            <a:r>
              <a:rPr lang="en-US" dirty="0" smtClean="0">
                <a:solidFill>
                  <a:schemeClr val="bg2"/>
                </a:solidFill>
                <a:latin typeface="Arial" pitchFamily="34" charset="0"/>
                <a:ea typeface="ＭＳ Ｐゴシック" pitchFamily="34" charset="-128"/>
              </a:rPr>
              <a:t> A, Mehta R, Hassan S, et al. Rapid testing for vaginal yeast detection: a prospective study. Rapid testing for vaginal yeast detection: a prospective study. </a:t>
            </a:r>
            <a:r>
              <a:rPr lang="en-US" i="1" dirty="0" smtClean="0">
                <a:solidFill>
                  <a:schemeClr val="bg2"/>
                </a:solidFill>
                <a:latin typeface="Arial" pitchFamily="34" charset="0"/>
                <a:ea typeface="ＭＳ Ｐゴシック" pitchFamily="34" charset="-128"/>
              </a:rPr>
              <a:t>American Journal of Obstetrics and Gynecology</a:t>
            </a:r>
            <a:r>
              <a:rPr lang="en-US" dirty="0" smtClean="0">
                <a:solidFill>
                  <a:schemeClr val="bg2"/>
                </a:solidFill>
                <a:latin typeface="Arial" pitchFamily="34" charset="0"/>
                <a:ea typeface="ＭＳ Ｐゴシック" pitchFamily="34" charset="-128"/>
              </a:rPr>
              <a:t> 2007;196:309. </a:t>
            </a:r>
          </a:p>
          <a:p>
            <a:endParaRPr lang="en-US" dirty="0" smtClean="0">
              <a:solidFill>
                <a:schemeClr val="bg2"/>
              </a:solidFill>
              <a:latin typeface="Arial" pitchFamily="34" charset="0"/>
              <a:ea typeface="ＭＳ Ｐゴシック" pitchFamily="34" charset="-128"/>
            </a:endParaRPr>
          </a:p>
        </p:txBody>
      </p:sp>
      <p:sp>
        <p:nvSpPr>
          <p:cNvPr id="239620" name="Slide Number Placeholder 3"/>
          <p:cNvSpPr>
            <a:spLocks noGrp="1"/>
          </p:cNvSpPr>
          <p:nvPr>
            <p:ph type="sldNum" sz="quarter" idx="5"/>
          </p:nvPr>
        </p:nvSpPr>
        <p:spPr>
          <a:noFill/>
        </p:spPr>
        <p:txBody>
          <a:bodyPr/>
          <a:lstStyle/>
          <a:p>
            <a:fld id="{7D7A4AAE-DE6E-437C-B958-1C753702BB75}" type="slidenum">
              <a:rPr lang="en-US"/>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Number Placeholder 7"/>
          <p:cNvSpPr>
            <a:spLocks noGrp="1" noChangeArrowheads="1"/>
          </p:cNvSpPr>
          <p:nvPr>
            <p:ph type="sldNum" sz="quarter" idx="5"/>
          </p:nvPr>
        </p:nvSpPr>
        <p:spPr>
          <a:noFill/>
        </p:spPr>
        <p:txBody>
          <a:bodyPr/>
          <a:lstStyle/>
          <a:p>
            <a:fld id="{71AD3628-F157-4EE9-9393-AE8CF21DF1C8}" type="slidenum">
              <a:rPr lang="en-US"/>
              <a:pPr/>
              <a:t>53</a:t>
            </a:fld>
            <a:endParaRPr lang="en-US"/>
          </a:p>
        </p:txBody>
      </p:sp>
      <p:sp>
        <p:nvSpPr>
          <p:cNvPr id="240643" name="Slide Image Placeholder 1"/>
          <p:cNvSpPr>
            <a:spLocks noGrp="1" noRot="1" noChangeAspect="1" noTextEdit="1"/>
          </p:cNvSpPr>
          <p:nvPr>
            <p:ph type="sldImg"/>
          </p:nvPr>
        </p:nvSpPr>
        <p:spPr>
          <a:ln/>
        </p:spPr>
      </p:sp>
      <p:sp>
        <p:nvSpPr>
          <p:cNvPr id="240644" name="Notes Placeholder 2"/>
          <p:cNvSpPr>
            <a:spLocks noGrp="1"/>
          </p:cNvSpPr>
          <p:nvPr>
            <p:ph type="body" idx="1"/>
          </p:nvPr>
        </p:nvSpPr>
        <p:spPr>
          <a:noFill/>
          <a:ln/>
        </p:spPr>
        <p:txBody>
          <a:bodyPr lIns="91435" tIns="45718" rIns="91435" bIns="45718"/>
          <a:lstStyle/>
          <a:p>
            <a:r>
              <a:rPr lang="en-GB" dirty="0" smtClean="0">
                <a:latin typeface="Arial" pitchFamily="34" charset="0"/>
                <a:ea typeface="ＭＳ Ｐゴシック" pitchFamily="34" charset="-128"/>
              </a:rPr>
              <a:t>Source:</a:t>
            </a:r>
          </a:p>
          <a:p>
            <a:r>
              <a:rPr lang="en-GB" dirty="0" err="1" smtClean="0">
                <a:latin typeface="Arial" pitchFamily="34" charset="0"/>
                <a:ea typeface="ＭＳ Ｐゴシック" pitchFamily="34" charset="-128"/>
              </a:rPr>
              <a:t>Amsel</a:t>
            </a:r>
            <a:r>
              <a:rPr lang="en-GB" dirty="0" smtClean="0">
                <a:latin typeface="Arial" pitchFamily="34" charset="0"/>
                <a:ea typeface="ＭＳ Ｐゴシック" pitchFamily="34" charset="-128"/>
              </a:rPr>
              <a:t> R, </a:t>
            </a:r>
            <a:r>
              <a:rPr lang="en-GB" dirty="0" err="1" smtClean="0">
                <a:latin typeface="Arial" pitchFamily="34" charset="0"/>
                <a:ea typeface="ＭＳ Ｐゴシック" pitchFamily="34" charset="-128"/>
              </a:rPr>
              <a:t>Totten</a:t>
            </a:r>
            <a:r>
              <a:rPr lang="en-GB" dirty="0" smtClean="0">
                <a:latin typeface="Arial" pitchFamily="34" charset="0"/>
                <a:ea typeface="ＭＳ Ｐゴシック" pitchFamily="34" charset="-128"/>
              </a:rPr>
              <a:t> PA, Spiegel CA, Chen KC, </a:t>
            </a:r>
            <a:r>
              <a:rPr lang="en-GB" dirty="0" err="1" smtClean="0">
                <a:latin typeface="Arial" pitchFamily="34" charset="0"/>
                <a:ea typeface="ＭＳ Ｐゴシック" pitchFamily="34" charset="-128"/>
              </a:rPr>
              <a:t>Eschenbach</a:t>
            </a:r>
            <a:r>
              <a:rPr lang="en-GB" dirty="0" smtClean="0">
                <a:latin typeface="Arial" pitchFamily="34" charset="0"/>
                <a:ea typeface="ＭＳ Ｐゴシック" pitchFamily="34" charset="-128"/>
              </a:rPr>
              <a:t> D, Holmes KK. Nonspecific </a:t>
            </a:r>
            <a:r>
              <a:rPr lang="en-GB" dirty="0" err="1" smtClean="0">
                <a:latin typeface="Arial" pitchFamily="34" charset="0"/>
                <a:ea typeface="ＭＳ Ｐゴシック" pitchFamily="34" charset="-128"/>
              </a:rPr>
              <a:t>vaginitis</a:t>
            </a:r>
            <a:r>
              <a:rPr lang="en-GB" dirty="0" smtClean="0">
                <a:latin typeface="Arial" pitchFamily="34" charset="0"/>
                <a:ea typeface="ＭＳ Ｐゴシック" pitchFamily="34" charset="-128"/>
              </a:rPr>
              <a:t>. Diagnostic criteria and microbial and epidemiologic associations. Am J Med. 1983 Jan;74(1):14–22.</a:t>
            </a:r>
          </a:p>
          <a:p>
            <a:endParaRPr lang="en-GB" sz="1200" kern="1200" dirty="0" smtClean="0">
              <a:solidFill>
                <a:schemeClr val="tx1"/>
              </a:solidFill>
              <a:latin typeface="Arial" pitchFamily="34" charset="0"/>
              <a:ea typeface="ＭＳ Ｐゴシック" charset="-128"/>
              <a:cs typeface="+mn-cs"/>
            </a:endParaRPr>
          </a:p>
          <a:p>
            <a:pPr>
              <a:buFontTx/>
              <a:buChar char="-"/>
            </a:pPr>
            <a:r>
              <a:rPr lang="en-US" sz="1200" kern="1200" dirty="0" smtClean="0">
                <a:solidFill>
                  <a:schemeClr val="tx1"/>
                </a:solidFill>
                <a:latin typeface="Arial" charset="0"/>
                <a:ea typeface="ＭＳ Ｐゴシック" charset="-128"/>
                <a:cs typeface="+mn-cs"/>
              </a:rPr>
              <a:t>Diagnostic criteria for BV (As per CDC 2010 STD Treatment Guidelines</a:t>
            </a:r>
          </a:p>
          <a:p>
            <a:pPr lvl="1">
              <a:buFontTx/>
              <a:buChar char="-"/>
            </a:pPr>
            <a:r>
              <a:rPr lang="en-US" sz="1200" kern="1200" dirty="0" smtClean="0">
                <a:solidFill>
                  <a:schemeClr val="tx1"/>
                </a:solidFill>
                <a:latin typeface="Arial" charset="0"/>
                <a:ea typeface="ＭＳ Ｐゴシック" charset="-128"/>
                <a:cs typeface="+mn-cs"/>
              </a:rPr>
              <a:t>Affirm VP III (Becton Dickenson, San Jose, California)</a:t>
            </a:r>
          </a:p>
          <a:p>
            <a:pPr lvl="2"/>
            <a:r>
              <a:rPr lang="en-US" sz="1200" kern="1200" dirty="0" smtClean="0">
                <a:solidFill>
                  <a:schemeClr val="tx1"/>
                </a:solidFill>
                <a:latin typeface="Arial" charset="0"/>
                <a:ea typeface="ＭＳ Ｐゴシック" charset="-128"/>
                <a:cs typeface="+mn-cs"/>
              </a:rPr>
              <a:t>-Nucleic acid probe test that evaluates for </a:t>
            </a:r>
            <a:r>
              <a:rPr lang="en-US" sz="1200" i="1" kern="1200" dirty="0" smtClean="0">
                <a:solidFill>
                  <a:schemeClr val="tx1"/>
                </a:solidFill>
                <a:latin typeface="Arial" charset="0"/>
                <a:ea typeface="ＭＳ Ｐゴシック" charset="-128"/>
                <a:cs typeface="+mn-cs"/>
              </a:rPr>
              <a:t>T. </a:t>
            </a:r>
            <a:r>
              <a:rPr lang="en-US" sz="1200" i="1" kern="1200" dirty="0" err="1" smtClean="0">
                <a:solidFill>
                  <a:schemeClr val="tx1"/>
                </a:solidFill>
                <a:latin typeface="Arial" charset="0"/>
                <a:ea typeface="ＭＳ Ｐゴシック" charset="-128"/>
                <a:cs typeface="+mn-cs"/>
              </a:rPr>
              <a:t>vaginalis</a:t>
            </a:r>
            <a:r>
              <a:rPr lang="en-US" sz="1200" i="1" kern="1200" dirty="0" smtClean="0">
                <a:solidFill>
                  <a:schemeClr val="tx1"/>
                </a:solidFill>
                <a:latin typeface="Arial" charset="0"/>
                <a:ea typeface="ＭＳ Ｐゴシック" charset="-128"/>
                <a:cs typeface="+mn-cs"/>
              </a:rPr>
              <a:t>, G. </a:t>
            </a:r>
            <a:r>
              <a:rPr lang="en-US" sz="1200" i="1" kern="1200" dirty="0" err="1" smtClean="0">
                <a:solidFill>
                  <a:schemeClr val="tx1"/>
                </a:solidFill>
                <a:latin typeface="Arial" charset="0"/>
                <a:ea typeface="ＭＳ Ｐゴシック" charset="-128"/>
                <a:cs typeface="+mn-cs"/>
              </a:rPr>
              <a:t>vaginalis</a:t>
            </a:r>
            <a:r>
              <a:rPr lang="en-US" sz="1200" i="1" kern="1200" dirty="0" smtClean="0">
                <a:solidFill>
                  <a:schemeClr val="tx1"/>
                </a:solidFill>
                <a:latin typeface="Arial" charset="0"/>
                <a:ea typeface="ＭＳ Ｐゴシック" charset="-128"/>
                <a:cs typeface="+mn-cs"/>
              </a:rPr>
              <a:t>, and C. </a:t>
            </a:r>
            <a:r>
              <a:rPr lang="en-US" sz="1200" i="1" kern="1200" dirty="0" err="1" smtClean="0">
                <a:solidFill>
                  <a:schemeClr val="tx1"/>
                </a:solidFill>
                <a:latin typeface="Arial" charset="0"/>
                <a:ea typeface="ＭＳ Ｐゴシック" charset="-128"/>
                <a:cs typeface="+mn-cs"/>
              </a:rPr>
              <a:t>albicans</a:t>
            </a:r>
            <a:r>
              <a:rPr lang="en-US" sz="1200" kern="1200" dirty="0" smtClean="0">
                <a:solidFill>
                  <a:schemeClr val="tx1"/>
                </a:solidFill>
                <a:latin typeface="Arial" charset="0"/>
                <a:ea typeface="ＭＳ Ｐゴシック" charset="-128"/>
                <a:cs typeface="+mn-cs"/>
              </a:rPr>
              <a:t>. </a:t>
            </a:r>
          </a:p>
          <a:p>
            <a:pPr lvl="2"/>
            <a:r>
              <a:rPr lang="en-US" sz="1200" kern="1200" dirty="0" smtClean="0">
                <a:solidFill>
                  <a:schemeClr val="tx1"/>
                </a:solidFill>
                <a:latin typeface="Arial" charset="0"/>
                <a:ea typeface="ＭＳ Ｐゴシック" charset="-128"/>
                <a:cs typeface="+mn-cs"/>
              </a:rPr>
              <a:t>-Performed on vaginal secretions</a:t>
            </a:r>
          </a:p>
          <a:p>
            <a:pPr lvl="2"/>
            <a:r>
              <a:rPr lang="en-US" sz="1200" kern="1200" dirty="0" smtClean="0">
                <a:solidFill>
                  <a:schemeClr val="tx1"/>
                </a:solidFill>
                <a:latin typeface="Arial" charset="0"/>
                <a:ea typeface="ＭＳ Ｐゴシック" charset="-128"/>
                <a:cs typeface="+mn-cs"/>
              </a:rPr>
              <a:t>-Sensitivity: &gt;83%</a:t>
            </a:r>
          </a:p>
          <a:p>
            <a:pPr lvl="2"/>
            <a:r>
              <a:rPr lang="en-US" sz="1200" kern="1200" dirty="0" smtClean="0">
                <a:solidFill>
                  <a:schemeClr val="tx1"/>
                </a:solidFill>
                <a:latin typeface="Arial" charset="0"/>
                <a:ea typeface="ＭＳ Ｐゴシック" charset="-128"/>
                <a:cs typeface="+mn-cs"/>
              </a:rPr>
              <a:t>-Specificity: &gt;97%</a:t>
            </a:r>
          </a:p>
          <a:p>
            <a:pPr lvl="2"/>
            <a:r>
              <a:rPr lang="en-US" sz="1200" kern="1200" dirty="0" smtClean="0">
                <a:solidFill>
                  <a:schemeClr val="tx1"/>
                </a:solidFill>
                <a:latin typeface="Arial" charset="0"/>
                <a:ea typeface="ＭＳ Ｐゴシック" charset="-128"/>
                <a:cs typeface="+mn-cs"/>
              </a:rPr>
              <a:t>-Point of care diagnostics</a:t>
            </a:r>
          </a:p>
          <a:p>
            <a:pPr lvl="2"/>
            <a:r>
              <a:rPr lang="en-US" sz="1200" kern="1200" dirty="0" smtClean="0">
                <a:solidFill>
                  <a:schemeClr val="tx1"/>
                </a:solidFill>
                <a:latin typeface="Arial" charset="0"/>
                <a:ea typeface="ＭＳ Ｐゴシック" charset="-128"/>
                <a:cs typeface="+mn-cs"/>
              </a:rPr>
              <a:t>-Available in approximately 45minutes</a:t>
            </a:r>
          </a:p>
          <a:p>
            <a:pPr lvl="2"/>
            <a:r>
              <a:rPr lang="en-US" sz="1200" kern="1200" dirty="0" smtClean="0">
                <a:solidFill>
                  <a:schemeClr val="tx1"/>
                </a:solidFill>
                <a:latin typeface="Arial" charset="0"/>
                <a:ea typeface="ＭＳ Ｐゴシック" charset="-128"/>
                <a:cs typeface="+mn-cs"/>
              </a:rPr>
              <a:t>-FDA cleared</a:t>
            </a:r>
          </a:p>
          <a:p>
            <a:pPr lvl="3"/>
            <a:endParaRPr lang="en-US" sz="1200" kern="1200" dirty="0" smtClean="0">
              <a:solidFill>
                <a:schemeClr val="tx1"/>
              </a:solidFill>
              <a:latin typeface="Arial" charset="0"/>
              <a:ea typeface="ＭＳ Ｐゴシック" charset="-128"/>
              <a:cs typeface="+mn-cs"/>
            </a:endParaRPr>
          </a:p>
          <a:p>
            <a:pPr lvl="1"/>
            <a:r>
              <a:rPr lang="en-US" sz="1200" kern="1200" dirty="0" smtClean="0">
                <a:solidFill>
                  <a:schemeClr val="tx1"/>
                </a:solidFill>
                <a:latin typeface="Arial" charset="0"/>
                <a:ea typeface="ＭＳ Ｐゴシック" charset="-128"/>
                <a:cs typeface="+mn-cs"/>
              </a:rPr>
              <a:t>-</a:t>
            </a:r>
            <a:r>
              <a:rPr lang="en-US" sz="1200" kern="1200" baseline="0" dirty="0" smtClean="0">
                <a:solidFill>
                  <a:schemeClr val="tx1"/>
                </a:solidFill>
                <a:latin typeface="Arial" charset="0"/>
                <a:ea typeface="ＭＳ Ｐゴシック" charset="-128"/>
                <a:cs typeface="+mn-cs"/>
              </a:rPr>
              <a:t> </a:t>
            </a:r>
            <a:r>
              <a:rPr lang="en-US" sz="1200" kern="1200" dirty="0" smtClean="0">
                <a:solidFill>
                  <a:schemeClr val="tx1"/>
                </a:solidFill>
                <a:latin typeface="Arial" charset="0"/>
                <a:ea typeface="ＭＳ Ｐゴシック" charset="-128"/>
                <a:cs typeface="+mn-cs"/>
              </a:rPr>
              <a:t>Pip Activity </a:t>
            </a:r>
            <a:r>
              <a:rPr lang="en-US" sz="1200" kern="1200" dirty="0" err="1" smtClean="0">
                <a:solidFill>
                  <a:schemeClr val="tx1"/>
                </a:solidFill>
                <a:latin typeface="Arial" charset="0"/>
                <a:ea typeface="ＭＳ Ｐゴシック" charset="-128"/>
                <a:cs typeface="+mn-cs"/>
              </a:rPr>
              <a:t>TestCard</a:t>
            </a:r>
            <a:r>
              <a:rPr lang="en-US" sz="1200" kern="1200" dirty="0" smtClean="0">
                <a:solidFill>
                  <a:schemeClr val="tx1"/>
                </a:solidFill>
                <a:latin typeface="Arial" charset="0"/>
                <a:ea typeface="ＭＳ Ｐゴシック" charset="-128"/>
                <a:cs typeface="+mn-cs"/>
              </a:rPr>
              <a:t>, </a:t>
            </a:r>
            <a:r>
              <a:rPr lang="en-US" sz="1200" kern="1200" dirty="0" err="1" smtClean="0">
                <a:solidFill>
                  <a:schemeClr val="tx1"/>
                </a:solidFill>
                <a:latin typeface="Arial" charset="0"/>
                <a:ea typeface="ＭＳ Ｐゴシック" charset="-128"/>
                <a:cs typeface="+mn-cs"/>
              </a:rPr>
              <a:t>Quidel</a:t>
            </a:r>
            <a:r>
              <a:rPr lang="en-US" sz="1200" kern="1200" dirty="0" smtClean="0">
                <a:solidFill>
                  <a:schemeClr val="tx1"/>
                </a:solidFill>
                <a:latin typeface="Arial" charset="0"/>
                <a:ea typeface="ＭＳ Ｐゴシック" charset="-128"/>
                <a:cs typeface="+mn-cs"/>
              </a:rPr>
              <a:t>, San Diego, California</a:t>
            </a:r>
          </a:p>
          <a:p>
            <a:pPr lvl="2"/>
            <a:r>
              <a:rPr lang="en-US" sz="1200" kern="1200" dirty="0" smtClean="0">
                <a:solidFill>
                  <a:schemeClr val="tx1"/>
                </a:solidFill>
                <a:latin typeface="Arial" charset="0"/>
                <a:ea typeface="ＭＳ Ｐゴシック" charset="-128"/>
                <a:cs typeface="+mn-cs"/>
              </a:rPr>
              <a:t>-</a:t>
            </a:r>
            <a:r>
              <a:rPr lang="en-US" sz="1200" kern="1200" dirty="0" err="1" smtClean="0">
                <a:solidFill>
                  <a:schemeClr val="tx1"/>
                </a:solidFill>
                <a:latin typeface="Arial" charset="0"/>
                <a:ea typeface="ＭＳ Ｐゴシック" charset="-128"/>
                <a:cs typeface="+mn-cs"/>
              </a:rPr>
              <a:t>Prolineaminopeptidase</a:t>
            </a:r>
            <a:r>
              <a:rPr lang="en-US" sz="1200" kern="1200" dirty="0" smtClean="0">
                <a:solidFill>
                  <a:schemeClr val="tx1"/>
                </a:solidFill>
                <a:latin typeface="Arial" charset="0"/>
                <a:ea typeface="ＭＳ Ｐゴシック" charset="-128"/>
                <a:cs typeface="+mn-cs"/>
              </a:rPr>
              <a:t> test card</a:t>
            </a:r>
          </a:p>
          <a:p>
            <a:pPr lvl="2"/>
            <a:r>
              <a:rPr lang="en-US" sz="1200" kern="1200" dirty="0" smtClean="0">
                <a:solidFill>
                  <a:schemeClr val="tx1"/>
                </a:solidFill>
                <a:latin typeface="Arial" charset="0"/>
                <a:ea typeface="ＭＳ Ｐゴシック" charset="-128"/>
                <a:cs typeface="+mn-cs"/>
              </a:rPr>
              <a:t>-Detects elevated pH and </a:t>
            </a:r>
            <a:r>
              <a:rPr lang="en-US" sz="1200" kern="1200" dirty="0" err="1" smtClean="0">
                <a:solidFill>
                  <a:schemeClr val="tx1"/>
                </a:solidFill>
                <a:latin typeface="Arial" charset="0"/>
                <a:ea typeface="ＭＳ Ｐゴシック" charset="-128"/>
                <a:cs typeface="+mn-cs"/>
              </a:rPr>
              <a:t>trimethylamine</a:t>
            </a:r>
            <a:endParaRPr lang="en-US" sz="1200" kern="1200" dirty="0" smtClean="0">
              <a:solidFill>
                <a:schemeClr val="tx1"/>
              </a:solidFill>
              <a:latin typeface="Arial" charset="0"/>
              <a:ea typeface="ＭＳ Ｐゴシック" charset="-128"/>
              <a:cs typeface="+mn-cs"/>
            </a:endParaRPr>
          </a:p>
          <a:p>
            <a:pPr lvl="2"/>
            <a:r>
              <a:rPr lang="en-US" sz="1200" kern="1200" dirty="0" smtClean="0">
                <a:solidFill>
                  <a:schemeClr val="tx1"/>
                </a:solidFill>
                <a:latin typeface="Arial" charset="0"/>
                <a:ea typeface="ＭＳ Ｐゴシック" charset="-128"/>
                <a:cs typeface="+mn-cs"/>
              </a:rPr>
              <a:t>-Low sensitivity and specificity</a:t>
            </a:r>
          </a:p>
          <a:p>
            <a:pPr lvl="2"/>
            <a:r>
              <a:rPr lang="en-US" sz="1200" kern="1200" dirty="0" smtClean="0">
                <a:solidFill>
                  <a:schemeClr val="tx1"/>
                </a:solidFill>
                <a:latin typeface="Arial" charset="0"/>
                <a:ea typeface="ＭＳ Ｐゴシック" charset="-128"/>
                <a:cs typeface="+mn-cs"/>
              </a:rPr>
              <a:t>-Not recommended</a:t>
            </a:r>
          </a:p>
          <a:p>
            <a:pPr lvl="1"/>
            <a:r>
              <a:rPr lang="en-US" sz="1200" kern="1200" dirty="0" smtClean="0">
                <a:solidFill>
                  <a:schemeClr val="tx1"/>
                </a:solidFill>
                <a:latin typeface="Arial" charset="0"/>
                <a:ea typeface="ＭＳ Ｐゴシック" charset="-128"/>
                <a:cs typeface="+mn-cs"/>
              </a:rPr>
              <a:t>-OSOM </a:t>
            </a:r>
            <a:r>
              <a:rPr lang="en-US" sz="1200" kern="1200" dirty="0" err="1" smtClean="0">
                <a:solidFill>
                  <a:schemeClr val="tx1"/>
                </a:solidFill>
                <a:latin typeface="Arial" charset="0"/>
                <a:ea typeface="ＭＳ Ｐゴシック" charset="-128"/>
                <a:cs typeface="+mn-cs"/>
              </a:rPr>
              <a:t>BVBlue</a:t>
            </a:r>
            <a:r>
              <a:rPr lang="en-US" sz="1200" kern="1200" dirty="0" smtClean="0">
                <a:solidFill>
                  <a:schemeClr val="tx1"/>
                </a:solidFill>
                <a:latin typeface="Arial" charset="0"/>
                <a:ea typeface="ＭＳ Ｐゴシック" charset="-128"/>
                <a:cs typeface="+mn-cs"/>
              </a:rPr>
              <a:t> Test (</a:t>
            </a:r>
            <a:r>
              <a:rPr lang="en-US" sz="1200" kern="1200" dirty="0" err="1" smtClean="0">
                <a:solidFill>
                  <a:schemeClr val="tx1"/>
                </a:solidFill>
                <a:latin typeface="Arial" charset="0"/>
                <a:ea typeface="ＭＳ Ｐゴシック" charset="-128"/>
                <a:cs typeface="+mn-cs"/>
              </a:rPr>
              <a:t>Genzyme</a:t>
            </a:r>
            <a:r>
              <a:rPr lang="en-US" sz="1200" kern="1200" dirty="0" smtClean="0">
                <a:solidFill>
                  <a:schemeClr val="tx1"/>
                </a:solidFill>
                <a:latin typeface="Arial" charset="0"/>
                <a:ea typeface="ＭＳ Ｐゴシック" charset="-128"/>
                <a:cs typeface="+mn-cs"/>
              </a:rPr>
              <a:t> Diagnostics, Cambridge, Massachusetts)</a:t>
            </a:r>
          </a:p>
          <a:p>
            <a:pPr lvl="2"/>
            <a:r>
              <a:rPr lang="en-US" sz="1200" kern="1200" dirty="0" smtClean="0">
                <a:solidFill>
                  <a:schemeClr val="tx1"/>
                </a:solidFill>
                <a:latin typeface="Arial" charset="0"/>
                <a:ea typeface="ＭＳ Ｐゴシック" charset="-128"/>
                <a:cs typeface="+mn-cs"/>
              </a:rPr>
              <a:t>-Detects elevated vaginal fluid </a:t>
            </a:r>
            <a:r>
              <a:rPr lang="en-US" sz="1200" kern="1200" dirty="0" err="1" smtClean="0">
                <a:solidFill>
                  <a:schemeClr val="tx1"/>
                </a:solidFill>
                <a:latin typeface="Arial" charset="0"/>
                <a:ea typeface="ＭＳ Ｐゴシック" charset="-128"/>
                <a:cs typeface="+mn-cs"/>
              </a:rPr>
              <a:t>sialidase</a:t>
            </a:r>
            <a:r>
              <a:rPr lang="en-US" sz="1200" kern="1200" dirty="0" smtClean="0">
                <a:solidFill>
                  <a:schemeClr val="tx1"/>
                </a:solidFill>
                <a:latin typeface="Arial" charset="0"/>
                <a:ea typeface="ＭＳ Ｐゴシック" charset="-128"/>
                <a:cs typeface="+mn-cs"/>
              </a:rPr>
              <a:t> activity, an enzyme produced by bacterial pathogens associated with BV including </a:t>
            </a:r>
            <a:r>
              <a:rPr lang="en-US" sz="1200" i="1" kern="1200" dirty="0" err="1" smtClean="0">
                <a:solidFill>
                  <a:schemeClr val="tx1"/>
                </a:solidFill>
                <a:latin typeface="Arial" charset="0"/>
                <a:ea typeface="ＭＳ Ｐゴシック" charset="-128"/>
                <a:cs typeface="+mn-cs"/>
              </a:rPr>
              <a:t>Gardnerella</a:t>
            </a:r>
            <a:r>
              <a:rPr lang="en-US" sz="1200" i="1" kern="1200" dirty="0" smtClean="0">
                <a:solidFill>
                  <a:schemeClr val="tx1"/>
                </a:solidFill>
                <a:latin typeface="Arial" charset="0"/>
                <a:ea typeface="ＭＳ Ｐゴシック" charset="-128"/>
                <a:cs typeface="+mn-cs"/>
              </a:rPr>
              <a:t>, </a:t>
            </a:r>
            <a:r>
              <a:rPr lang="en-US" sz="1200" i="1" kern="1200" dirty="0" err="1" smtClean="0">
                <a:solidFill>
                  <a:schemeClr val="tx1"/>
                </a:solidFill>
                <a:latin typeface="Arial" charset="0"/>
                <a:ea typeface="ＭＳ Ｐゴシック" charset="-128"/>
                <a:cs typeface="+mn-cs"/>
              </a:rPr>
              <a:t>Bacteroides</a:t>
            </a:r>
            <a:r>
              <a:rPr lang="en-US" sz="1200" i="1" kern="1200" dirty="0" smtClean="0">
                <a:solidFill>
                  <a:schemeClr val="tx1"/>
                </a:solidFill>
                <a:latin typeface="Arial" charset="0"/>
                <a:ea typeface="ＭＳ Ｐゴシック" charset="-128"/>
                <a:cs typeface="+mn-cs"/>
              </a:rPr>
              <a:t>, </a:t>
            </a:r>
            <a:r>
              <a:rPr lang="en-US" sz="1200" i="1" kern="1200" dirty="0" err="1" smtClean="0">
                <a:solidFill>
                  <a:schemeClr val="tx1"/>
                </a:solidFill>
                <a:latin typeface="Arial" charset="0"/>
                <a:ea typeface="ＭＳ Ｐゴシック" charset="-128"/>
                <a:cs typeface="+mn-cs"/>
              </a:rPr>
              <a:t>Prevotella</a:t>
            </a:r>
            <a:r>
              <a:rPr lang="en-US" sz="1200" kern="1200" dirty="0" smtClean="0">
                <a:solidFill>
                  <a:schemeClr val="tx1"/>
                </a:solidFill>
                <a:latin typeface="Arial" charset="0"/>
                <a:ea typeface="ＭＳ Ｐゴシック" charset="-128"/>
                <a:cs typeface="+mn-cs"/>
              </a:rPr>
              <a:t> and </a:t>
            </a:r>
            <a:r>
              <a:rPr lang="en-US" sz="1200" i="1" kern="1200" dirty="0" err="1" smtClean="0">
                <a:solidFill>
                  <a:schemeClr val="tx1"/>
                </a:solidFill>
                <a:latin typeface="Arial" charset="0"/>
                <a:ea typeface="ＭＳ Ｐゴシック" charset="-128"/>
                <a:cs typeface="+mn-cs"/>
              </a:rPr>
              <a:t>Mobilincus</a:t>
            </a:r>
            <a:r>
              <a:rPr lang="en-US" sz="1200" kern="1200" dirty="0" smtClean="0">
                <a:solidFill>
                  <a:schemeClr val="tx1"/>
                </a:solidFill>
                <a:latin typeface="Arial" charset="0"/>
                <a:ea typeface="ＭＳ Ｐゴシック" charset="-128"/>
                <a:cs typeface="+mn-cs"/>
              </a:rPr>
              <a:t>. </a:t>
            </a:r>
          </a:p>
          <a:p>
            <a:pPr lvl="2"/>
            <a:r>
              <a:rPr lang="en-US" sz="1200" kern="1200" dirty="0" smtClean="0">
                <a:solidFill>
                  <a:schemeClr val="tx1"/>
                </a:solidFill>
                <a:latin typeface="Arial" charset="0"/>
                <a:ea typeface="ＭＳ Ｐゴシック" charset="-128"/>
                <a:cs typeface="+mn-cs"/>
              </a:rPr>
              <a:t>-Rapid test results available in 10minutes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Source: </a:t>
            </a: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 </a:t>
            </a:r>
            <a:endParaRPr lang="en-US" dirty="0" smtClean="0">
              <a:latin typeface="Arial" pitchFamily="34" charset="0"/>
              <a:ea typeface="ＭＳ Ｐゴシック" pitchFamily="34" charset="-128"/>
            </a:endParaRPr>
          </a:p>
        </p:txBody>
      </p:sp>
      <p:sp>
        <p:nvSpPr>
          <p:cNvPr id="240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9345A738-259C-482E-A1DA-7C7885755E40}" type="slidenum">
              <a:rPr lang="en-US" sz="1200"/>
              <a:pPr algn="r"/>
              <a:t>53</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241668" name="Slide Number Placeholder 3"/>
          <p:cNvSpPr>
            <a:spLocks noGrp="1"/>
          </p:cNvSpPr>
          <p:nvPr>
            <p:ph type="sldNum" sz="quarter" idx="5"/>
          </p:nvPr>
        </p:nvSpPr>
        <p:spPr>
          <a:noFill/>
        </p:spPr>
        <p:txBody>
          <a:bodyPr/>
          <a:lstStyle/>
          <a:p>
            <a:fld id="{A7F058B5-63E9-46CE-8315-61A4E33A3636}" type="slidenum">
              <a:rPr lang="en-US"/>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Number Placeholder 7"/>
          <p:cNvSpPr>
            <a:spLocks noGrp="1" noChangeArrowheads="1"/>
          </p:cNvSpPr>
          <p:nvPr>
            <p:ph type="sldNum" sz="quarter" idx="5"/>
          </p:nvPr>
        </p:nvSpPr>
        <p:spPr>
          <a:noFill/>
        </p:spPr>
        <p:txBody>
          <a:bodyPr/>
          <a:lstStyle/>
          <a:p>
            <a:fld id="{664BB1C4-6F62-4615-B22E-EDFF0790F945}" type="slidenum">
              <a:rPr lang="en-US"/>
              <a:pPr/>
              <a:t>55</a:t>
            </a:fld>
            <a:endParaRPr lang="en-US"/>
          </a:p>
        </p:txBody>
      </p:sp>
      <p:sp>
        <p:nvSpPr>
          <p:cNvPr id="2426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D934442B-0BE2-484A-B572-2443B7B03657}" type="slidenum">
              <a:rPr lang="en-US" sz="1200"/>
              <a:pPr algn="r"/>
              <a:t>55</a:t>
            </a:fld>
            <a:endParaRPr lang="en-US" sz="1200"/>
          </a:p>
        </p:txBody>
      </p:sp>
      <p:sp>
        <p:nvSpPr>
          <p:cNvPr id="242692" name="Rectangle 2"/>
          <p:cNvSpPr>
            <a:spLocks noGrp="1" noRot="1" noChangeAspect="1" noChangeArrowheads="1" noTextEdit="1"/>
          </p:cNvSpPr>
          <p:nvPr>
            <p:ph type="sldImg"/>
          </p:nvPr>
        </p:nvSpPr>
        <p:spPr>
          <a:ln/>
        </p:spPr>
      </p:sp>
      <p:sp>
        <p:nvSpPr>
          <p:cNvPr id="242693" name="Rectangle 3"/>
          <p:cNvSpPr>
            <a:spLocks noGrp="1" noChangeArrowheads="1"/>
          </p:cNvSpPr>
          <p:nvPr>
            <p:ph type="body" idx="1"/>
          </p:nvPr>
        </p:nvSpPr>
        <p:spPr>
          <a:noFill/>
          <a:ln/>
        </p:spPr>
        <p:txBody>
          <a:bodyPr lIns="91435" tIns="45718" rIns="91435" bIns="45718"/>
          <a:lstStyle/>
          <a:p>
            <a:r>
              <a:rPr lang="en-US" dirty="0" smtClean="0">
                <a:latin typeface="Arial" pitchFamily="34" charset="0"/>
                <a:ea typeface="ＭＳ Ｐゴシック" pitchFamily="34" charset="-128"/>
              </a:rPr>
              <a:t>Patients should be advised to avoid consuming alcohol during treatment with </a:t>
            </a:r>
            <a:r>
              <a:rPr lang="en-US" dirty="0" err="1" smtClean="0">
                <a:latin typeface="Arial" pitchFamily="34" charset="0"/>
                <a:ea typeface="ＭＳ Ｐゴシック" pitchFamily="34" charset="-128"/>
              </a:rPr>
              <a:t>metronidazole</a:t>
            </a:r>
            <a:r>
              <a:rPr lang="en-US" dirty="0" smtClean="0">
                <a:latin typeface="Arial" pitchFamily="34" charset="0"/>
                <a:ea typeface="ＭＳ Ｐゴシック" pitchFamily="34" charset="-128"/>
              </a:rPr>
              <a:t> or </a:t>
            </a:r>
            <a:r>
              <a:rPr lang="en-US" dirty="0" err="1" smtClean="0">
                <a:latin typeface="Arial" pitchFamily="34" charset="0"/>
                <a:ea typeface="ＭＳ Ｐゴシック" pitchFamily="34" charset="-128"/>
              </a:rPr>
              <a:t>tinidazole</a:t>
            </a:r>
            <a:r>
              <a:rPr lang="en-US" dirty="0" smtClean="0">
                <a:latin typeface="Arial" pitchFamily="34" charset="0"/>
                <a:ea typeface="ＭＳ Ｐゴシック" pitchFamily="34" charset="-128"/>
              </a:rPr>
              <a:t>. Abstinence from alcohol use should continue for 24 hours after completion of </a:t>
            </a:r>
            <a:r>
              <a:rPr lang="en-US" dirty="0" err="1" smtClean="0">
                <a:latin typeface="Arial" pitchFamily="34" charset="0"/>
                <a:ea typeface="ＭＳ Ｐゴシック" pitchFamily="34" charset="-128"/>
              </a:rPr>
              <a:t>metronidazole</a:t>
            </a:r>
            <a:r>
              <a:rPr lang="en-US" dirty="0" smtClean="0">
                <a:latin typeface="Arial" pitchFamily="34" charset="0"/>
                <a:ea typeface="ＭＳ Ｐゴシック" pitchFamily="34" charset="-128"/>
              </a:rPr>
              <a:t> or 72 hours after completion of </a:t>
            </a:r>
            <a:r>
              <a:rPr lang="en-US" dirty="0" err="1" smtClean="0">
                <a:latin typeface="Arial" pitchFamily="34" charset="0"/>
                <a:ea typeface="ＭＳ Ｐゴシック" pitchFamily="34" charset="-128"/>
              </a:rPr>
              <a:t>tinidazole</a:t>
            </a:r>
            <a:r>
              <a:rPr lang="en-US" dirty="0" smtClean="0">
                <a:latin typeface="Arial" pitchFamily="34" charset="0"/>
                <a:ea typeface="ＭＳ Ｐゴシック" pitchFamily="34" charset="-128"/>
              </a:rPr>
              <a:t>. </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The </a:t>
            </a:r>
            <a:r>
              <a:rPr lang="en-US" dirty="0" err="1" smtClean="0">
                <a:latin typeface="Arial" pitchFamily="34" charset="0"/>
                <a:ea typeface="ＭＳ Ｐゴシック" pitchFamily="34" charset="-128"/>
              </a:rPr>
              <a:t>nitroimidazoles</a:t>
            </a:r>
            <a:r>
              <a:rPr lang="en-US" dirty="0" smtClean="0">
                <a:latin typeface="Arial" pitchFamily="34" charset="0"/>
                <a:ea typeface="ＭＳ Ｐゴシック" pitchFamily="34" charset="-128"/>
              </a:rPr>
              <a:t> comprise the only class of drugs useful for the oral or </a:t>
            </a:r>
            <a:r>
              <a:rPr lang="en-US" dirty="0" err="1" smtClean="0">
                <a:latin typeface="Arial" pitchFamily="34" charset="0"/>
                <a:ea typeface="ＭＳ Ｐゴシック" pitchFamily="34" charset="-128"/>
              </a:rPr>
              <a:t>parenteral</a:t>
            </a:r>
            <a:r>
              <a:rPr lang="en-US" dirty="0" smtClean="0">
                <a:latin typeface="Arial" pitchFamily="34" charset="0"/>
                <a:ea typeface="ＭＳ Ｐゴシック" pitchFamily="34" charset="-128"/>
              </a:rPr>
              <a:t> therapy of </a:t>
            </a:r>
            <a:r>
              <a:rPr lang="en-US" dirty="0" err="1" smtClean="0">
                <a:latin typeface="Arial" pitchFamily="34" charset="0"/>
                <a:ea typeface="ＭＳ Ｐゴシック" pitchFamily="34" charset="-128"/>
              </a:rPr>
              <a:t>trichomoniasis</a:t>
            </a:r>
            <a:r>
              <a:rPr lang="en-US" dirty="0" smtClean="0">
                <a:latin typeface="Arial" pitchFamily="34" charset="0"/>
                <a:ea typeface="ＭＳ Ｐゴシック" pitchFamily="34" charset="-128"/>
              </a:rPr>
              <a:t>. Of these drugs, </a:t>
            </a:r>
            <a:r>
              <a:rPr lang="en-US" dirty="0" err="1" smtClean="0">
                <a:latin typeface="Arial" pitchFamily="34" charset="0"/>
                <a:ea typeface="ＭＳ Ｐゴシック" pitchFamily="34" charset="-128"/>
              </a:rPr>
              <a:t>metronidazole</a:t>
            </a:r>
            <a:r>
              <a:rPr lang="en-US" dirty="0" smtClean="0">
                <a:latin typeface="Arial" pitchFamily="34" charset="0"/>
                <a:ea typeface="ＭＳ Ｐゴシック" pitchFamily="34" charset="-128"/>
              </a:rPr>
              <a:t> and </a:t>
            </a:r>
            <a:r>
              <a:rPr lang="en-US" dirty="0" err="1" smtClean="0">
                <a:latin typeface="Arial" pitchFamily="34" charset="0"/>
                <a:ea typeface="ＭＳ Ｐゴシック" pitchFamily="34" charset="-128"/>
              </a:rPr>
              <a:t>tinidazole</a:t>
            </a:r>
            <a:r>
              <a:rPr lang="en-US" dirty="0" smtClean="0">
                <a:latin typeface="Arial" pitchFamily="34" charset="0"/>
                <a:ea typeface="ＭＳ Ｐゴシック" pitchFamily="34" charset="-128"/>
              </a:rPr>
              <a:t> are available in the United States and are cleared by the FDA for the treatment of </a:t>
            </a:r>
            <a:r>
              <a:rPr lang="en-US" dirty="0" err="1" smtClean="0">
                <a:latin typeface="Arial" pitchFamily="34" charset="0"/>
                <a:ea typeface="ＭＳ Ｐゴシック" pitchFamily="34" charset="-128"/>
              </a:rPr>
              <a:t>trichomoniasis</a:t>
            </a:r>
            <a:r>
              <a:rPr lang="en-US" dirty="0" smtClean="0">
                <a:latin typeface="Arial" pitchFamily="34" charset="0"/>
                <a:ea typeface="ＭＳ Ｐゴシック" pitchFamily="34" charset="-128"/>
              </a:rPr>
              <a:t>. In randomized clinical trials, the recommended </a:t>
            </a:r>
            <a:r>
              <a:rPr lang="en-US" dirty="0" err="1" smtClean="0">
                <a:latin typeface="Arial" pitchFamily="34" charset="0"/>
                <a:ea typeface="ＭＳ Ｐゴシック" pitchFamily="34" charset="-128"/>
              </a:rPr>
              <a:t>metronidazole</a:t>
            </a:r>
            <a:r>
              <a:rPr lang="en-US" dirty="0" smtClean="0">
                <a:latin typeface="Arial" pitchFamily="34" charset="0"/>
                <a:ea typeface="ＭＳ Ｐゴシック" pitchFamily="34" charset="-128"/>
              </a:rPr>
              <a:t> regimens have resulted in cure rates of approximately 90%–95%, and the recommended </a:t>
            </a:r>
            <a:r>
              <a:rPr lang="en-US" dirty="0" err="1" smtClean="0">
                <a:latin typeface="Arial" pitchFamily="34" charset="0"/>
                <a:ea typeface="ＭＳ Ｐゴシック" pitchFamily="34" charset="-128"/>
              </a:rPr>
              <a:t>tinidazole</a:t>
            </a:r>
            <a:r>
              <a:rPr lang="en-US" dirty="0" smtClean="0">
                <a:latin typeface="Arial" pitchFamily="34" charset="0"/>
                <a:ea typeface="ＭＳ Ｐゴシック" pitchFamily="34" charset="-128"/>
              </a:rPr>
              <a:t> regimen has resulted in cure rates of approximately 86%–100%. The appropriate treatment of sex partners might increase these reported rates. Randomized controlled trials comparing single 2 g doses of </a:t>
            </a:r>
            <a:r>
              <a:rPr lang="en-US" dirty="0" err="1" smtClean="0">
                <a:latin typeface="Arial" pitchFamily="34" charset="0"/>
                <a:ea typeface="ＭＳ Ｐゴシック" pitchFamily="34" charset="-128"/>
              </a:rPr>
              <a:t>metronidazole</a:t>
            </a:r>
            <a:r>
              <a:rPr lang="en-US" dirty="0" smtClean="0">
                <a:latin typeface="Arial" pitchFamily="34" charset="0"/>
                <a:ea typeface="ＭＳ Ｐゴシック" pitchFamily="34" charset="-128"/>
              </a:rPr>
              <a:t> and </a:t>
            </a:r>
            <a:r>
              <a:rPr lang="en-US" dirty="0" err="1" smtClean="0">
                <a:latin typeface="Arial" pitchFamily="34" charset="0"/>
                <a:ea typeface="ＭＳ Ｐゴシック" pitchFamily="34" charset="-128"/>
              </a:rPr>
              <a:t>tinidazole</a:t>
            </a:r>
            <a:r>
              <a:rPr lang="en-US" dirty="0" smtClean="0">
                <a:latin typeface="Arial" pitchFamily="34" charset="0"/>
                <a:ea typeface="ＭＳ Ｐゴシック" pitchFamily="34" charset="-128"/>
              </a:rPr>
              <a:t> suggest that </a:t>
            </a:r>
            <a:r>
              <a:rPr lang="en-US" dirty="0" err="1" smtClean="0">
                <a:latin typeface="Arial" pitchFamily="34" charset="0"/>
                <a:ea typeface="ＭＳ Ｐゴシック" pitchFamily="34" charset="-128"/>
              </a:rPr>
              <a:t>tinidazole</a:t>
            </a:r>
            <a:r>
              <a:rPr lang="en-US" dirty="0" smtClean="0">
                <a:latin typeface="Arial" pitchFamily="34" charset="0"/>
                <a:ea typeface="ＭＳ Ｐゴシック" pitchFamily="34" charset="-128"/>
              </a:rPr>
              <a:t> is equivalent to, or superior to, </a:t>
            </a:r>
            <a:r>
              <a:rPr lang="en-US" dirty="0" err="1" smtClean="0">
                <a:latin typeface="Arial" pitchFamily="34" charset="0"/>
                <a:ea typeface="ＭＳ Ｐゴシック" pitchFamily="34" charset="-128"/>
              </a:rPr>
              <a:t>metronidazole</a:t>
            </a:r>
            <a:r>
              <a:rPr lang="en-US" dirty="0" smtClean="0">
                <a:latin typeface="Arial" pitchFamily="34" charset="0"/>
                <a:ea typeface="ＭＳ Ｐゴシック" pitchFamily="34" charset="-128"/>
              </a:rPr>
              <a:t> in achieving </a:t>
            </a:r>
            <a:r>
              <a:rPr lang="en-US" dirty="0" err="1" smtClean="0">
                <a:latin typeface="Arial" pitchFamily="34" charset="0"/>
                <a:ea typeface="ＭＳ Ｐゴシック" pitchFamily="34" charset="-128"/>
              </a:rPr>
              <a:t>parasitologic</a:t>
            </a:r>
            <a:r>
              <a:rPr lang="en-US" dirty="0" smtClean="0">
                <a:latin typeface="Arial" pitchFamily="34" charset="0"/>
                <a:ea typeface="ＭＳ Ｐゴシック" pitchFamily="34" charset="-128"/>
              </a:rPr>
              <a:t> cure and resolution of symptoms </a:t>
            </a:r>
            <a:r>
              <a:rPr lang="en-US" dirty="0" smtClean="0">
                <a:latin typeface="Arial" pitchFamily="34" charset="0"/>
                <a:ea typeface="ＭＳ Ｐゴシック" pitchFamily="34" charset="-128"/>
                <a:hlinkClick r:id="rId3" action="ppaction://hlinkfile"/>
              </a:rPr>
              <a:t>(170)</a:t>
            </a:r>
            <a:r>
              <a:rPr lang="en-US" dirty="0" smtClean="0">
                <a:latin typeface="Arial" pitchFamily="34" charset="0"/>
                <a:ea typeface="ＭＳ Ｐゴシック" pitchFamily="34" charset="-128"/>
              </a:rPr>
              <a:t>. Treatment of patients and sex partners results in relief of symptoms, microbiologic cure, and reduction of transmission. </a:t>
            </a:r>
          </a:p>
          <a:p>
            <a:r>
              <a:rPr lang="en-US" dirty="0" err="1" smtClean="0">
                <a:latin typeface="Arial" pitchFamily="34" charset="0"/>
                <a:ea typeface="ＭＳ Ｐゴシック" pitchFamily="34" charset="-128"/>
              </a:rPr>
              <a:t>Metronidazole</a:t>
            </a:r>
            <a:r>
              <a:rPr lang="en-US" dirty="0" smtClean="0">
                <a:latin typeface="Arial" pitchFamily="34" charset="0"/>
                <a:ea typeface="ＭＳ Ｐゴシック" pitchFamily="34" charset="-128"/>
              </a:rPr>
              <a:t> gel is considerably less efficacious for the treatment of </a:t>
            </a:r>
            <a:r>
              <a:rPr lang="en-US" dirty="0" err="1" smtClean="0">
                <a:latin typeface="Arial" pitchFamily="34" charset="0"/>
                <a:ea typeface="ＭＳ Ｐゴシック" pitchFamily="34" charset="-128"/>
              </a:rPr>
              <a:t>trichomoniasis</a:t>
            </a:r>
            <a:r>
              <a:rPr lang="en-US" dirty="0" smtClean="0">
                <a:latin typeface="Arial" pitchFamily="34" charset="0"/>
                <a:ea typeface="ＭＳ Ｐゴシック" pitchFamily="34" charset="-128"/>
              </a:rPr>
              <a:t> (&lt;50%) than oral preparations of </a:t>
            </a:r>
            <a:r>
              <a:rPr lang="en-US" dirty="0" err="1" smtClean="0">
                <a:latin typeface="Arial" pitchFamily="34" charset="0"/>
                <a:ea typeface="ＭＳ Ｐゴシック" pitchFamily="34" charset="-128"/>
              </a:rPr>
              <a:t>metronidazole</a:t>
            </a:r>
            <a:r>
              <a:rPr lang="en-US" dirty="0" smtClean="0">
                <a:latin typeface="Arial" pitchFamily="34" charset="0"/>
                <a:ea typeface="ＭＳ Ｐゴシック" pitchFamily="34" charset="-128"/>
              </a:rPr>
              <a:t>. Topically applied antimicrobials (e.g., </a:t>
            </a:r>
            <a:r>
              <a:rPr lang="en-US" dirty="0" err="1" smtClean="0">
                <a:latin typeface="Arial" pitchFamily="34" charset="0"/>
                <a:ea typeface="ＭＳ Ｐゴシック" pitchFamily="34" charset="-128"/>
              </a:rPr>
              <a:t>metronidazole</a:t>
            </a:r>
            <a:r>
              <a:rPr lang="en-US" dirty="0" smtClean="0">
                <a:latin typeface="Arial" pitchFamily="34" charset="0"/>
                <a:ea typeface="ＭＳ Ｐゴシック" pitchFamily="34" charset="-128"/>
              </a:rPr>
              <a:t> gel) are unlikely to achieve therapeutic levels in the urethra or </a:t>
            </a:r>
            <a:r>
              <a:rPr lang="en-US" dirty="0" err="1" smtClean="0">
                <a:latin typeface="Arial" pitchFamily="34" charset="0"/>
                <a:ea typeface="ＭＳ Ｐゴシック" pitchFamily="34" charset="-128"/>
              </a:rPr>
              <a:t>perivaginal</a:t>
            </a:r>
            <a:r>
              <a:rPr lang="en-US" dirty="0" smtClean="0">
                <a:latin typeface="Arial" pitchFamily="34" charset="0"/>
                <a:ea typeface="ＭＳ Ｐゴシック" pitchFamily="34" charset="-128"/>
              </a:rPr>
              <a:t> glands; therefore, use of the gel is not recommended. Several other topically applied antimicrobials occasionally have been used for treatment of </a:t>
            </a:r>
            <a:r>
              <a:rPr lang="en-US" dirty="0" err="1" smtClean="0">
                <a:latin typeface="Arial" pitchFamily="34" charset="0"/>
                <a:ea typeface="ＭＳ Ｐゴシック" pitchFamily="34" charset="-128"/>
              </a:rPr>
              <a:t>trichomoniasis</a:t>
            </a:r>
            <a:r>
              <a:rPr lang="en-US" dirty="0" smtClean="0">
                <a:latin typeface="Arial" pitchFamily="34" charset="0"/>
                <a:ea typeface="ＭＳ Ｐゴシック" pitchFamily="34" charset="-128"/>
              </a:rPr>
              <a:t>; however, these preparations probably do not have greater efficacy than </a:t>
            </a:r>
            <a:r>
              <a:rPr lang="en-US" dirty="0" err="1" smtClean="0">
                <a:latin typeface="Arial" pitchFamily="34" charset="0"/>
                <a:ea typeface="ＭＳ Ｐゴシック" pitchFamily="34" charset="-128"/>
              </a:rPr>
              <a:t>metronidazole</a:t>
            </a:r>
            <a:r>
              <a:rPr lang="en-US" dirty="0" smtClean="0">
                <a:latin typeface="Arial" pitchFamily="34" charset="0"/>
                <a:ea typeface="ＭＳ Ｐゴシック" pitchFamily="34" charset="-128"/>
              </a:rPr>
              <a:t> gel. </a:t>
            </a:r>
          </a:p>
          <a:p>
            <a:endParaRPr lang="en-US" sz="1200" kern="1200" dirty="0" smtClean="0">
              <a:solidFill>
                <a:schemeClr val="tx1"/>
              </a:solidFill>
              <a:latin typeface="Arial" charset="0"/>
              <a:ea typeface="ＭＳ Ｐゴシック" charset="-128"/>
              <a:cs typeface="+mn-cs"/>
            </a:endParaRPr>
          </a:p>
          <a:p>
            <a:r>
              <a:rPr lang="en-US" sz="1200" kern="1200" dirty="0" smtClean="0">
                <a:solidFill>
                  <a:schemeClr val="tx1"/>
                </a:solidFill>
                <a:latin typeface="Arial" charset="0"/>
                <a:ea typeface="ＭＳ Ｐゴシック" charset="-128"/>
                <a:cs typeface="+mn-cs"/>
              </a:rPr>
              <a:t>For women with multiple recurrences after completion of a recommended regimen, </a:t>
            </a:r>
            <a:r>
              <a:rPr lang="en-US" sz="1200" kern="1200" dirty="0" err="1" smtClean="0">
                <a:solidFill>
                  <a:schemeClr val="tx1"/>
                </a:solidFill>
                <a:latin typeface="Arial" charset="0"/>
                <a:ea typeface="ＭＳ Ｐゴシック" charset="-128"/>
                <a:cs typeface="+mn-cs"/>
              </a:rPr>
              <a:t>metronidazole</a:t>
            </a:r>
            <a:r>
              <a:rPr lang="en-US" sz="1200" kern="1200" dirty="0" smtClean="0">
                <a:solidFill>
                  <a:schemeClr val="tx1"/>
                </a:solidFill>
                <a:latin typeface="Arial" charset="0"/>
                <a:ea typeface="ＭＳ Ｐゴシック" charset="-128"/>
                <a:cs typeface="+mn-cs"/>
              </a:rPr>
              <a:t> gel twice weekly for 4-6 months has been shown to reduce recurrences, although this benefit might not persist when suppressive therapy is discontinued. Limited data suggest that oral </a:t>
            </a:r>
            <a:r>
              <a:rPr lang="en-US" sz="1200" kern="1200" dirty="0" err="1" smtClean="0">
                <a:solidFill>
                  <a:schemeClr val="tx1"/>
                </a:solidFill>
                <a:latin typeface="Arial" charset="0"/>
                <a:ea typeface="ＭＳ Ｐゴシック" charset="-128"/>
                <a:cs typeface="+mn-cs"/>
              </a:rPr>
              <a:t>nitroimidazole</a:t>
            </a:r>
            <a:r>
              <a:rPr lang="en-US" sz="1200" kern="1200" dirty="0" smtClean="0">
                <a:solidFill>
                  <a:schemeClr val="tx1"/>
                </a:solidFill>
                <a:latin typeface="Arial" charset="0"/>
                <a:ea typeface="ＭＳ Ｐゴシック" charset="-128"/>
                <a:cs typeface="+mn-cs"/>
              </a:rPr>
              <a:t> followed by </a:t>
            </a:r>
            <a:r>
              <a:rPr lang="en-US" sz="1200" kern="1200" dirty="0" err="1" smtClean="0">
                <a:solidFill>
                  <a:schemeClr val="tx1"/>
                </a:solidFill>
                <a:latin typeface="Arial" charset="0"/>
                <a:ea typeface="ＭＳ Ｐゴシック" charset="-128"/>
                <a:cs typeface="+mn-cs"/>
              </a:rPr>
              <a:t>intravaginal</a:t>
            </a:r>
            <a:r>
              <a:rPr lang="en-US" sz="1200" kern="1200" dirty="0" smtClean="0">
                <a:solidFill>
                  <a:schemeClr val="tx1"/>
                </a:solidFill>
                <a:latin typeface="Arial" charset="0"/>
                <a:ea typeface="ＭＳ Ｐゴシック" charset="-128"/>
                <a:cs typeface="+mn-cs"/>
              </a:rPr>
              <a:t> boric acid and suppressive </a:t>
            </a:r>
            <a:r>
              <a:rPr lang="en-US" sz="1200" kern="1200" dirty="0" err="1" smtClean="0">
                <a:solidFill>
                  <a:schemeClr val="tx1"/>
                </a:solidFill>
                <a:latin typeface="Arial" charset="0"/>
                <a:ea typeface="ＭＳ Ｐゴシック" charset="-128"/>
                <a:cs typeface="+mn-cs"/>
              </a:rPr>
              <a:t>metronidazole</a:t>
            </a:r>
            <a:r>
              <a:rPr lang="en-US" sz="1200" kern="1200" dirty="0" smtClean="0">
                <a:solidFill>
                  <a:schemeClr val="tx1"/>
                </a:solidFill>
                <a:latin typeface="Arial" charset="0"/>
                <a:ea typeface="ＭＳ Ｐゴシック" charset="-128"/>
                <a:cs typeface="+mn-cs"/>
              </a:rPr>
              <a:t> gel</a:t>
            </a:r>
          </a:p>
          <a:p>
            <a:r>
              <a:rPr lang="en-US" sz="1400" kern="1200" dirty="0" smtClean="0">
                <a:solidFill>
                  <a:schemeClr val="tx1"/>
                </a:solidFill>
                <a:latin typeface="Arial" charset="0"/>
                <a:ea typeface="ＭＳ Ｐゴシック" charset="-128"/>
                <a:cs typeface="ＭＳ Ｐゴシック" charset="-128"/>
              </a:rPr>
              <a:t>Source: </a:t>
            </a: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2010;59(12):58-61. </a:t>
            </a:r>
            <a:endParaRPr lang="en-US" sz="1400" kern="1200" dirty="0" smtClean="0">
              <a:solidFill>
                <a:schemeClr val="tx1"/>
              </a:solidFill>
              <a:latin typeface="Arial" charset="0"/>
              <a:ea typeface="ＭＳ Ｐゴシック" charset="-128"/>
              <a:cs typeface="ＭＳ Ｐゴシック" charset="-128"/>
            </a:endParaRP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Centers for Disease Control and Prevention. Sexually transmitted diseases treatment guidelines, 2006. </a:t>
            </a:r>
            <a:r>
              <a:rPr lang="en-US" i="1" dirty="0" smtClean="0">
                <a:latin typeface="Arial" pitchFamily="34" charset="0"/>
                <a:ea typeface="ＭＳ Ｐゴシック" pitchFamily="34" charset="-128"/>
              </a:rPr>
              <a:t>MMWR </a:t>
            </a:r>
            <a:r>
              <a:rPr lang="en-US" i="1" dirty="0" err="1" smtClean="0">
                <a:latin typeface="Arial" pitchFamily="34" charset="0"/>
                <a:ea typeface="ＭＳ Ｐゴシック" pitchFamily="34" charset="-128"/>
              </a:rPr>
              <a:t>Recomm</a:t>
            </a:r>
            <a:r>
              <a:rPr lang="en-US" i="1" dirty="0" smtClean="0">
                <a:latin typeface="Arial" pitchFamily="34" charset="0"/>
                <a:ea typeface="ＭＳ Ｐゴシック" pitchFamily="34" charset="-128"/>
              </a:rPr>
              <a:t> Rep</a:t>
            </a:r>
            <a:r>
              <a:rPr lang="en-US" dirty="0" smtClean="0">
                <a:latin typeface="Arial" pitchFamily="34" charset="0"/>
                <a:ea typeface="ＭＳ Ｐゴシック" pitchFamily="34" charset="-128"/>
              </a:rPr>
              <a:t> 2006 Aug 4; 55:1–94.</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43716" name="Slide Number Placeholder 3"/>
          <p:cNvSpPr>
            <a:spLocks noGrp="1"/>
          </p:cNvSpPr>
          <p:nvPr>
            <p:ph type="sldNum" sz="quarter" idx="5"/>
          </p:nvPr>
        </p:nvSpPr>
        <p:spPr>
          <a:noFill/>
        </p:spPr>
        <p:txBody>
          <a:bodyPr/>
          <a:lstStyle/>
          <a:p>
            <a:fld id="{4D7492B9-7165-485E-9EE7-57BAAFF5DF00}" type="slidenum">
              <a:rPr lang="en-US"/>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p:spPr>
        <p:txBody>
          <a:bodyPr/>
          <a:lstStyle/>
          <a:p>
            <a:pPr>
              <a:lnSpc>
                <a:spcPct val="90000"/>
              </a:lnSpc>
            </a:pPr>
            <a:r>
              <a:rPr lang="en-US" dirty="0" smtClean="0">
                <a:latin typeface="Arial" pitchFamily="34" charset="0"/>
                <a:ea typeface="ＭＳ Ｐゴシック" pitchFamily="34" charset="-128"/>
              </a:rPr>
              <a:t>The results of two randomized controlled trials have indicated that treatment of BV with </a:t>
            </a:r>
            <a:r>
              <a:rPr lang="en-US" dirty="0" err="1" smtClean="0">
                <a:latin typeface="Arial" pitchFamily="34" charset="0"/>
                <a:ea typeface="ＭＳ Ｐゴシック" pitchFamily="34" charset="-128"/>
              </a:rPr>
              <a:t>metronidazole</a:t>
            </a:r>
            <a:r>
              <a:rPr lang="en-US" dirty="0" smtClean="0">
                <a:latin typeface="Arial" pitchFamily="34" charset="0"/>
                <a:ea typeface="ＭＳ Ｐゴシック" pitchFamily="34" charset="-128"/>
              </a:rPr>
              <a:t> substantially reduced </a:t>
            </a:r>
            <a:r>
              <a:rPr lang="en-US" dirty="0" err="1" smtClean="0">
                <a:latin typeface="Arial" pitchFamily="34" charset="0"/>
                <a:ea typeface="ＭＳ Ｐゴシック" pitchFamily="34" charset="-128"/>
              </a:rPr>
              <a:t>postabortion</a:t>
            </a:r>
            <a:r>
              <a:rPr lang="en-US" dirty="0" smtClean="0">
                <a:latin typeface="Arial" pitchFamily="34" charset="0"/>
                <a:ea typeface="ＭＳ Ｐゴシック" pitchFamily="34" charset="-128"/>
              </a:rPr>
              <a:t> PID. Three trials that evaluated the use of anaerobic antimicrobial coverage (i.e., </a:t>
            </a:r>
            <a:r>
              <a:rPr lang="en-US" dirty="0" err="1" smtClean="0">
                <a:latin typeface="Arial" pitchFamily="34" charset="0"/>
                <a:ea typeface="ＭＳ Ｐゴシック" pitchFamily="34" charset="-128"/>
              </a:rPr>
              <a:t>metronidazole</a:t>
            </a:r>
            <a:r>
              <a:rPr lang="en-US" dirty="0" smtClean="0">
                <a:latin typeface="Arial" pitchFamily="34" charset="0"/>
                <a:ea typeface="ＭＳ Ｐゴシック" pitchFamily="34" charset="-128"/>
              </a:rPr>
              <a:t>) for routine operative prophylaxis before abortion and seven trials that evaluated this additional coverage for women undergoing hysterectomy demonstrated a substantial reduction in postoperative infectious complications. Because of the increased risk for postoperative infectious complications associated with BV, some specialists suggest that before performing surgical abortion or hysterectomy, providers should screen for and treat women with BV in addition to providing routine prophylaxis. However, more information is needed before recommending treatment of asymptomatic BV before other invasive procedures. </a:t>
            </a:r>
          </a:p>
          <a:p>
            <a:pPr>
              <a:lnSpc>
                <a:spcPct val="90000"/>
              </a:lnSpc>
            </a:pPr>
            <a:r>
              <a:rPr lang="en-US" dirty="0" smtClean="0">
                <a:latin typeface="Arial" pitchFamily="34" charset="0"/>
                <a:ea typeface="ＭＳ Ｐゴシック" pitchFamily="34" charset="-128"/>
              </a:rPr>
              <a:t>Patients should be advised to avoid consuming alcohol during treatment with </a:t>
            </a:r>
            <a:r>
              <a:rPr lang="en-US" dirty="0" err="1" smtClean="0">
                <a:latin typeface="Arial" pitchFamily="34" charset="0"/>
                <a:ea typeface="ＭＳ Ｐゴシック" pitchFamily="34" charset="-128"/>
              </a:rPr>
              <a:t>metronidazole</a:t>
            </a:r>
            <a:r>
              <a:rPr lang="en-US" dirty="0" smtClean="0">
                <a:latin typeface="Arial" pitchFamily="34" charset="0"/>
                <a:ea typeface="ＭＳ Ｐゴシック" pitchFamily="34" charset="-128"/>
              </a:rPr>
              <a:t> and for 24 hours thereafter. </a:t>
            </a:r>
            <a:r>
              <a:rPr lang="en-US" dirty="0" err="1" smtClean="0">
                <a:latin typeface="Arial" pitchFamily="34" charset="0"/>
                <a:ea typeface="ＭＳ Ｐゴシック" pitchFamily="34" charset="-128"/>
              </a:rPr>
              <a:t>Clindamycin</a:t>
            </a:r>
            <a:r>
              <a:rPr lang="en-US" dirty="0" smtClean="0">
                <a:latin typeface="Arial" pitchFamily="34" charset="0"/>
                <a:ea typeface="ＭＳ Ｐゴシック" pitchFamily="34" charset="-128"/>
              </a:rPr>
              <a:t> cream is oil-based and might weaken latex condoms and diaphragms for five days after use. Refer to </a:t>
            </a:r>
            <a:r>
              <a:rPr lang="en-US" dirty="0" err="1" smtClean="0">
                <a:latin typeface="Arial" pitchFamily="34" charset="0"/>
                <a:ea typeface="ＭＳ Ｐゴシック" pitchFamily="34" charset="-128"/>
              </a:rPr>
              <a:t>clindamycin</a:t>
            </a:r>
            <a:r>
              <a:rPr lang="en-US" dirty="0" smtClean="0">
                <a:latin typeface="Arial" pitchFamily="34" charset="0"/>
                <a:ea typeface="ＭＳ Ｐゴシック" pitchFamily="34" charset="-128"/>
              </a:rPr>
              <a:t> product labeling for additional information. Topical </a:t>
            </a:r>
            <a:r>
              <a:rPr lang="en-US" dirty="0" err="1" smtClean="0">
                <a:latin typeface="Arial" pitchFamily="34" charset="0"/>
                <a:ea typeface="ＭＳ Ｐゴシック" pitchFamily="34" charset="-128"/>
              </a:rPr>
              <a:t>clindamycin</a:t>
            </a:r>
            <a:r>
              <a:rPr lang="en-US" dirty="0" smtClean="0">
                <a:latin typeface="Arial" pitchFamily="34" charset="0"/>
                <a:ea typeface="ＭＳ Ｐゴシック" pitchFamily="34" charset="-128"/>
              </a:rPr>
              <a:t> preparations should not be used in the second half of pregnancy. </a:t>
            </a:r>
          </a:p>
          <a:p>
            <a:pPr>
              <a:lnSpc>
                <a:spcPct val="90000"/>
              </a:lnSpc>
            </a:pPr>
            <a:r>
              <a:rPr lang="en-US" dirty="0" smtClean="0">
                <a:latin typeface="Arial" pitchFamily="34" charset="0"/>
                <a:ea typeface="ＭＳ Ｐゴシック" pitchFamily="34" charset="-128"/>
              </a:rPr>
              <a:t>The recommended </a:t>
            </a:r>
            <a:r>
              <a:rPr lang="en-US" dirty="0" err="1" smtClean="0">
                <a:latin typeface="Arial" pitchFamily="34" charset="0"/>
                <a:ea typeface="ＭＳ Ｐゴシック" pitchFamily="34" charset="-128"/>
              </a:rPr>
              <a:t>metronidazole</a:t>
            </a:r>
            <a:r>
              <a:rPr lang="en-US" dirty="0" smtClean="0">
                <a:latin typeface="Arial" pitchFamily="34" charset="0"/>
                <a:ea typeface="ＭＳ Ｐゴシック" pitchFamily="34" charset="-128"/>
              </a:rPr>
              <a:t> regimens are equally efficacious. One randomized trial evaluated the clinical equivalency of intra-vaginal </a:t>
            </a:r>
            <a:r>
              <a:rPr lang="en-US" dirty="0" err="1" smtClean="0">
                <a:latin typeface="Arial" pitchFamily="34" charset="0"/>
                <a:ea typeface="ＭＳ Ｐゴシック" pitchFamily="34" charset="-128"/>
              </a:rPr>
              <a:t>metronidazole</a:t>
            </a:r>
            <a:r>
              <a:rPr lang="en-US" dirty="0" smtClean="0">
                <a:latin typeface="Arial" pitchFamily="34" charset="0"/>
                <a:ea typeface="ＭＳ Ｐゴシック" pitchFamily="34" charset="-128"/>
              </a:rPr>
              <a:t> gel 0.75% once daily versus twice daily and demonstrated similar cure rates one month after therapy. </a:t>
            </a:r>
          </a:p>
          <a:p>
            <a:pPr>
              <a:lnSpc>
                <a:spcPct val="90000"/>
              </a:lnSpc>
            </a:pPr>
            <a:endParaRPr lang="en-US" dirty="0" smtClean="0">
              <a:latin typeface="Arial" pitchFamily="34" charset="0"/>
              <a:ea typeface="ＭＳ Ｐゴシック" pitchFamily="34" charset="-128"/>
            </a:endParaRPr>
          </a:p>
          <a:p>
            <a:pPr>
              <a:lnSpc>
                <a:spcPct val="90000"/>
              </a:lnSpc>
            </a:pPr>
            <a:r>
              <a:rPr lang="en-US" dirty="0" smtClean="0">
                <a:latin typeface="Arial" pitchFamily="34" charset="0"/>
                <a:ea typeface="ＭＳ Ｐゴシック" pitchFamily="34" charset="-128"/>
              </a:rPr>
              <a:t>Source: </a:t>
            </a:r>
          </a:p>
          <a:p>
            <a:pPr>
              <a:lnSpc>
                <a:spcPct val="90000"/>
              </a:lnSpc>
            </a:pP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2010;59(12):58-61. </a:t>
            </a:r>
            <a:endParaRPr lang="en-US" dirty="0" smtClean="0">
              <a:latin typeface="Arial" pitchFamily="34" charset="0"/>
              <a:ea typeface="ＭＳ Ｐゴシック" pitchFamily="34" charset="-128"/>
            </a:endParaRPr>
          </a:p>
        </p:txBody>
      </p:sp>
      <p:sp>
        <p:nvSpPr>
          <p:cNvPr id="244740" name="Slide Number Placeholder 3"/>
          <p:cNvSpPr>
            <a:spLocks noGrp="1"/>
          </p:cNvSpPr>
          <p:nvPr>
            <p:ph type="sldNum" sz="quarter" idx="5"/>
          </p:nvPr>
        </p:nvSpPr>
        <p:spPr>
          <a:noFill/>
        </p:spPr>
        <p:txBody>
          <a:bodyPr/>
          <a:lstStyle/>
          <a:p>
            <a:fld id="{8C3BC34B-6650-456F-9872-755EC03B9441}" type="slidenum">
              <a:rPr lang="en-US"/>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45764" name="Slide Number Placeholder 3"/>
          <p:cNvSpPr>
            <a:spLocks noGrp="1"/>
          </p:cNvSpPr>
          <p:nvPr>
            <p:ph type="sldNum" sz="quarter" idx="5"/>
          </p:nvPr>
        </p:nvSpPr>
        <p:spPr>
          <a:noFill/>
        </p:spPr>
        <p:txBody>
          <a:bodyPr/>
          <a:lstStyle/>
          <a:p>
            <a:fld id="{9F9F775E-2E99-4DE9-AA20-D2B6C68113D1}" type="slidenum">
              <a:rPr lang="en-US"/>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p:spPr>
        <p:txBody>
          <a:bodyPr/>
          <a:lstStyle/>
          <a:p>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a:t>
            </a:r>
          </a:p>
          <a:p>
            <a:endParaRPr lang="en-US" sz="1200" kern="1200" dirty="0" smtClean="0">
              <a:solidFill>
                <a:schemeClr val="tx1"/>
              </a:solidFill>
              <a:latin typeface="Arial" charset="0"/>
              <a:ea typeface="ＭＳ Ｐゴシック" charset="-128"/>
            </a:endParaRPr>
          </a:p>
          <a:p>
            <a:endParaRPr lang="en-US" sz="1200" kern="1200" dirty="0" smtClean="0">
              <a:solidFill>
                <a:schemeClr val="tx1"/>
              </a:solidFill>
              <a:latin typeface="Arial" charset="0"/>
              <a:ea typeface="ＭＳ Ｐゴシック" charset="-128"/>
            </a:endParaRPr>
          </a:p>
          <a:p>
            <a:endParaRPr lang="en-US" sz="1200" kern="1200" dirty="0" smtClean="0">
              <a:solidFill>
                <a:schemeClr val="tx1"/>
              </a:solidFill>
              <a:latin typeface="Arial" charset="0"/>
              <a:ea typeface="ＭＳ Ｐゴシック" charset="-128"/>
            </a:endParaRPr>
          </a:p>
        </p:txBody>
      </p:sp>
      <p:sp>
        <p:nvSpPr>
          <p:cNvPr id="246788" name="Slide Number Placeholder 3"/>
          <p:cNvSpPr>
            <a:spLocks noGrp="1"/>
          </p:cNvSpPr>
          <p:nvPr>
            <p:ph type="sldNum" sz="quarter" idx="5"/>
          </p:nvPr>
        </p:nvSpPr>
        <p:spPr>
          <a:noFill/>
        </p:spPr>
        <p:txBody>
          <a:bodyPr/>
          <a:lstStyle/>
          <a:p>
            <a:fld id="{2140FB52-9870-4F8F-BCAF-C434FE5EDE0C}" type="slidenum">
              <a:rPr lang="en-US"/>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BD84B11E-28ED-46B7-8A1E-8D1DE04A79A8}" type="slidenum">
              <a:rPr lang="en-US"/>
              <a:pPr/>
              <a:t>6</a:t>
            </a:fld>
            <a:endParaRPr 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lnSpc>
                <a:spcPct val="95000"/>
              </a:lnSpc>
              <a:spcAft>
                <a:spcPct val="15000"/>
              </a:spcAft>
            </a:pPr>
            <a:r>
              <a:rPr lang="en-US" dirty="0" smtClean="0">
                <a:latin typeface="Arial" pitchFamily="34" charset="0"/>
                <a:ea typeface="ＭＳ Ｐゴシック" pitchFamily="34" charset="-128"/>
              </a:rPr>
              <a:t>In general, women are at greater risk of acquiring an STI than men. Because female reproductive anatomy is internal, it is more susceptible to infection and infection is more difficult to recognize. </a:t>
            </a:r>
          </a:p>
          <a:p>
            <a:pPr eaLnBrk="1" hangingPunct="1">
              <a:lnSpc>
                <a:spcPct val="95000"/>
              </a:lnSpc>
              <a:spcAft>
                <a:spcPct val="15000"/>
              </a:spcAft>
            </a:pPr>
            <a:endParaRPr lang="en-US" dirty="0" smtClean="0">
              <a:latin typeface="Arial" pitchFamily="34" charset="0"/>
              <a:ea typeface="ＭＳ Ｐゴシック" pitchFamily="34" charset="-128"/>
            </a:endParaRPr>
          </a:p>
          <a:p>
            <a:pPr eaLnBrk="1" hangingPunct="1">
              <a:lnSpc>
                <a:spcPct val="95000"/>
              </a:lnSpc>
              <a:spcAft>
                <a:spcPct val="15000"/>
              </a:spcAft>
            </a:pPr>
            <a:r>
              <a:rPr lang="en-US" dirty="0" smtClean="0">
                <a:latin typeface="Arial" pitchFamily="34" charset="0"/>
                <a:ea typeface="ＭＳ Ｐゴシック" pitchFamily="34" charset="-128"/>
              </a:rPr>
              <a:t>Teenage women may be even more susceptible to a sexually transmitted infection than older women due to increased cervical </a:t>
            </a:r>
            <a:r>
              <a:rPr lang="en-US" dirty="0" err="1" smtClean="0">
                <a:latin typeface="Arial" pitchFamily="34" charset="0"/>
                <a:ea typeface="ＭＳ Ｐゴシック" pitchFamily="34" charset="-128"/>
              </a:rPr>
              <a:t>ectopy</a:t>
            </a:r>
            <a:r>
              <a:rPr lang="en-US" dirty="0" smtClean="0">
                <a:latin typeface="Arial" pitchFamily="34" charset="0"/>
                <a:ea typeface="ＭＳ Ｐゴシック" pitchFamily="34" charset="-128"/>
              </a:rPr>
              <a:t> (most STIs infect columnar cells in </a:t>
            </a:r>
            <a:r>
              <a:rPr lang="en-US" dirty="0" err="1" smtClean="0">
                <a:latin typeface="Arial" pitchFamily="34" charset="0"/>
                <a:ea typeface="ＭＳ Ｐゴシック" pitchFamily="34" charset="-128"/>
              </a:rPr>
              <a:t>ectopy</a:t>
            </a:r>
            <a:r>
              <a:rPr lang="en-US" dirty="0" smtClean="0">
                <a:latin typeface="Arial" pitchFamily="34" charset="0"/>
                <a:ea typeface="ＭＳ Ｐゴシック" pitchFamily="34" charset="-128"/>
              </a:rPr>
              <a:t> and not </a:t>
            </a:r>
            <a:r>
              <a:rPr lang="en-US" dirty="0" err="1" smtClean="0">
                <a:latin typeface="Arial" pitchFamily="34" charset="0"/>
                <a:ea typeface="ＭＳ Ｐゴシック" pitchFamily="34" charset="-128"/>
              </a:rPr>
              <a:t>squamous</a:t>
            </a:r>
            <a:r>
              <a:rPr lang="en-US" dirty="0" smtClean="0">
                <a:latin typeface="Arial" pitchFamily="34" charset="0"/>
                <a:ea typeface="ＭＳ Ｐゴシック" pitchFamily="34" charset="-128"/>
              </a:rPr>
              <a:t> cells covering surrounding cervix and vagina). Adolescent women are also likely to have fewer protective antibodies to STIs, a biologically immature cervix, a smaller </a:t>
            </a:r>
            <a:r>
              <a:rPr lang="en-US" dirty="0" err="1" smtClean="0">
                <a:latin typeface="Arial" pitchFamily="34" charset="0"/>
                <a:ea typeface="ＭＳ Ｐゴシック" pitchFamily="34" charset="-128"/>
              </a:rPr>
              <a:t>introitus</a:t>
            </a:r>
            <a:r>
              <a:rPr lang="en-US" dirty="0" smtClean="0">
                <a:latin typeface="Arial" pitchFamily="34" charset="0"/>
                <a:ea typeface="ＭＳ Ｐゴシック" pitchFamily="34" charset="-128"/>
              </a:rPr>
              <a:t>, and a higher likelihood of dry sex.</a:t>
            </a:r>
          </a:p>
          <a:p>
            <a:pPr eaLnBrk="1" hangingPunct="1">
              <a:lnSpc>
                <a:spcPct val="95000"/>
              </a:lnSpc>
              <a:spcAft>
                <a:spcPct val="15000"/>
              </a:spcAft>
            </a:pPr>
            <a:endParaRPr lang="en-US" dirty="0" smtClean="0">
              <a:latin typeface="Arial" pitchFamily="34" charset="0"/>
              <a:ea typeface="ＭＳ Ｐゴシック" pitchFamily="34" charset="-128"/>
            </a:endParaRPr>
          </a:p>
          <a:p>
            <a:r>
              <a:rPr lang="en-US" sz="1200" b="0" i="0" kern="1200" dirty="0" smtClean="0">
                <a:solidFill>
                  <a:schemeClr val="tx1"/>
                </a:solidFill>
                <a:latin typeface="Arial" charset="0"/>
                <a:ea typeface="ＭＳ Ｐゴシック" charset="-128"/>
                <a:cs typeface="ＭＳ Ｐゴシック" charset="-128"/>
              </a:rPr>
              <a:t>Extent of cervical </a:t>
            </a:r>
            <a:r>
              <a:rPr lang="en-US" sz="1200" b="0" i="0" kern="1200" dirty="0" err="1" smtClean="0">
                <a:solidFill>
                  <a:schemeClr val="tx1"/>
                </a:solidFill>
                <a:latin typeface="Arial" charset="0"/>
                <a:ea typeface="ＭＳ Ｐゴシック" charset="-128"/>
                <a:cs typeface="ＭＳ Ｐゴシック" charset="-128"/>
              </a:rPr>
              <a:t>ectopy</a:t>
            </a:r>
            <a:r>
              <a:rPr lang="en-US" sz="1200" b="0" i="0" kern="1200" dirty="0" smtClean="0">
                <a:solidFill>
                  <a:schemeClr val="tx1"/>
                </a:solidFill>
                <a:latin typeface="Arial" charset="0"/>
                <a:ea typeface="ＭＳ Ｐゴシック" charset="-128"/>
                <a:cs typeface="ＭＳ Ｐゴシック" charset="-128"/>
              </a:rPr>
              <a:t> was not associated with HPV acquisition in healthy adolescents and young women. Biological vulnerabilities may lie in immune function or other characteristics of the cervical epithelium</a:t>
            </a:r>
            <a:r>
              <a:rPr lang="en-US" sz="1100" b="0" i="1" kern="1200" dirty="0" smtClean="0">
                <a:solidFill>
                  <a:schemeClr val="tx1"/>
                </a:solidFill>
                <a:latin typeface="Arial" charset="0"/>
                <a:ea typeface="ＭＳ Ｐゴシック" charset="-128"/>
                <a:cs typeface="ＭＳ Ｐゴシック" charset="-128"/>
              </a:rPr>
              <a:t>. (Source:  </a:t>
            </a:r>
            <a:r>
              <a:rPr lang="en-US" sz="1100" b="0" i="1" u="sng" kern="1200" dirty="0" err="1" smtClean="0">
                <a:solidFill>
                  <a:schemeClr val="tx1"/>
                </a:solidFill>
                <a:latin typeface="Arial" charset="0"/>
                <a:ea typeface="ＭＳ Ｐゴシック" charset="-128"/>
                <a:cs typeface="ＭＳ Ｐゴシック" charset="-128"/>
                <a:hlinkClick r:id="rId3" tooltip="Obstetrics and gynecology."/>
              </a:rPr>
              <a:t>Obstet</a:t>
            </a:r>
            <a:r>
              <a:rPr lang="en-US" sz="1100" b="0" i="1" u="sng" kern="1200" dirty="0" smtClean="0">
                <a:solidFill>
                  <a:schemeClr val="tx1"/>
                </a:solidFill>
                <a:latin typeface="Arial" charset="0"/>
                <a:ea typeface="ＭＳ Ｐゴシック" charset="-128"/>
                <a:cs typeface="ＭＳ Ｐゴシック" charset="-128"/>
                <a:hlinkClick r:id="rId3" tooltip="Obstetrics and gynecology."/>
              </a:rPr>
              <a:t> Gynecol.</a:t>
            </a:r>
            <a:r>
              <a:rPr lang="en-US" sz="1100" b="0" i="1" kern="1200" dirty="0" smtClean="0">
                <a:solidFill>
                  <a:schemeClr val="tx1"/>
                </a:solidFill>
                <a:latin typeface="Arial" charset="0"/>
                <a:ea typeface="ＭＳ Ｐゴシック" charset="-128"/>
                <a:cs typeface="ＭＳ Ｐゴシック" charset="-128"/>
              </a:rPr>
              <a:t> 2012 Jun;119(6):1164-70. </a:t>
            </a:r>
            <a:r>
              <a:rPr lang="en-US" sz="1100" b="0" i="1" kern="1200" dirty="0" err="1" smtClean="0">
                <a:solidFill>
                  <a:schemeClr val="tx1"/>
                </a:solidFill>
                <a:latin typeface="Arial" charset="0"/>
                <a:ea typeface="ＭＳ Ｐゴシック" charset="-128"/>
                <a:cs typeface="ＭＳ Ｐゴシック" charset="-128"/>
              </a:rPr>
              <a:t>doi</a:t>
            </a:r>
            <a:r>
              <a:rPr lang="en-US" sz="1100" b="0" i="1" kern="1200" dirty="0" smtClean="0">
                <a:solidFill>
                  <a:schemeClr val="tx1"/>
                </a:solidFill>
                <a:latin typeface="Arial" charset="0"/>
                <a:ea typeface="ＭＳ Ｐゴシック" charset="-128"/>
                <a:cs typeface="ＭＳ Ｐゴシック" charset="-128"/>
              </a:rPr>
              <a:t>: 10.1097/AOG.0b013e3182571f47.</a:t>
            </a:r>
            <a:r>
              <a:rPr lang="en-US" sz="1100" b="0" i="1" kern="1200" baseline="0" dirty="0" smtClean="0">
                <a:solidFill>
                  <a:schemeClr val="tx1"/>
                </a:solidFill>
                <a:latin typeface="Arial" charset="0"/>
                <a:ea typeface="ＭＳ Ｐゴシック" charset="-128"/>
                <a:cs typeface="ＭＳ Ｐゴシック" charset="-128"/>
              </a:rPr>
              <a:t>  </a:t>
            </a:r>
            <a:r>
              <a:rPr lang="en-US" sz="1100" b="0" i="1" kern="1200" dirty="0" smtClean="0">
                <a:solidFill>
                  <a:schemeClr val="tx1"/>
                </a:solidFill>
                <a:latin typeface="Arial" charset="0"/>
                <a:ea typeface="ＭＳ Ｐゴシック" charset="-128"/>
                <a:cs typeface="ＭＳ Ｐゴシック" charset="-128"/>
              </a:rPr>
              <a:t>Cervical </a:t>
            </a:r>
            <a:r>
              <a:rPr lang="en-US" sz="1100" b="0" i="1" kern="1200" dirty="0" err="1" smtClean="0">
                <a:solidFill>
                  <a:schemeClr val="tx1"/>
                </a:solidFill>
                <a:latin typeface="Arial" charset="0"/>
                <a:ea typeface="ＭＳ Ｐゴシック" charset="-128"/>
                <a:cs typeface="ＭＳ Ｐゴシック" charset="-128"/>
              </a:rPr>
              <a:t>ectopy</a:t>
            </a:r>
            <a:r>
              <a:rPr lang="en-US" sz="1100" b="0" i="1" kern="1200" dirty="0" smtClean="0">
                <a:solidFill>
                  <a:schemeClr val="tx1"/>
                </a:solidFill>
                <a:latin typeface="Arial" charset="0"/>
                <a:ea typeface="ＭＳ Ｐゴシック" charset="-128"/>
                <a:cs typeface="ＭＳ Ｐゴシック" charset="-128"/>
              </a:rPr>
              <a:t> and the acquisition of human </a:t>
            </a:r>
            <a:r>
              <a:rPr lang="en-US" sz="1100" b="0" i="1" kern="1200" dirty="0" err="1" smtClean="0">
                <a:solidFill>
                  <a:schemeClr val="tx1"/>
                </a:solidFill>
                <a:latin typeface="Arial" charset="0"/>
                <a:ea typeface="ＭＳ Ｐゴシック" charset="-128"/>
                <a:cs typeface="ＭＳ Ｐゴシック" charset="-128"/>
              </a:rPr>
              <a:t>papillomavirus</a:t>
            </a:r>
            <a:r>
              <a:rPr lang="en-US" sz="1100" b="0" i="1" kern="1200" dirty="0" smtClean="0">
                <a:solidFill>
                  <a:schemeClr val="tx1"/>
                </a:solidFill>
                <a:latin typeface="Arial" charset="0"/>
                <a:ea typeface="ＭＳ Ｐゴシック" charset="-128"/>
                <a:cs typeface="ＭＳ Ｐゴシック" charset="-128"/>
              </a:rPr>
              <a:t> in adolescents and young women.</a:t>
            </a:r>
          </a:p>
          <a:p>
            <a:r>
              <a:rPr lang="en-US" sz="1100" b="0" i="1" u="sng" kern="1200" dirty="0" smtClean="0">
                <a:solidFill>
                  <a:schemeClr val="tx1"/>
                </a:solidFill>
                <a:latin typeface="Arial" charset="0"/>
                <a:ea typeface="ＭＳ Ｐゴシック" charset="-128"/>
                <a:cs typeface="ＭＳ Ｐゴシック" charset="-128"/>
                <a:hlinkClick r:id="rId4"/>
              </a:rPr>
              <a:t>Hwang LY</a:t>
            </a:r>
            <a:r>
              <a:rPr lang="en-US" sz="1100" b="0" i="1" kern="1200" dirty="0" smtClean="0">
                <a:solidFill>
                  <a:schemeClr val="tx1"/>
                </a:solidFill>
                <a:latin typeface="Arial" charset="0"/>
                <a:ea typeface="ＭＳ Ｐゴシック" charset="-128"/>
                <a:cs typeface="ＭＳ Ｐゴシック" charset="-128"/>
              </a:rPr>
              <a:t>, </a:t>
            </a:r>
            <a:r>
              <a:rPr lang="en-US" sz="1100" b="0" i="1" u="sng" kern="1200" dirty="0" smtClean="0">
                <a:solidFill>
                  <a:schemeClr val="tx1"/>
                </a:solidFill>
                <a:latin typeface="Arial" charset="0"/>
                <a:ea typeface="ＭＳ Ｐゴシック" charset="-128"/>
                <a:cs typeface="ＭＳ Ｐゴシック" charset="-128"/>
                <a:hlinkClick r:id="rId5"/>
              </a:rPr>
              <a:t>Lieberman JA</a:t>
            </a:r>
            <a:r>
              <a:rPr lang="en-US" sz="1100" b="0" i="1" kern="1200" dirty="0" smtClean="0">
                <a:solidFill>
                  <a:schemeClr val="tx1"/>
                </a:solidFill>
                <a:latin typeface="Arial" charset="0"/>
                <a:ea typeface="ＭＳ Ｐゴシック" charset="-128"/>
                <a:cs typeface="ＭＳ Ｐゴシック" charset="-128"/>
              </a:rPr>
              <a:t>, </a:t>
            </a:r>
            <a:r>
              <a:rPr lang="en-US" sz="1100" b="0" i="1" u="sng" kern="1200" dirty="0" smtClean="0">
                <a:solidFill>
                  <a:schemeClr val="tx1"/>
                </a:solidFill>
                <a:latin typeface="Arial" charset="0"/>
                <a:ea typeface="ＭＳ Ｐゴシック" charset="-128"/>
                <a:cs typeface="ＭＳ Ｐゴシック" charset="-128"/>
                <a:hlinkClick r:id="rId6"/>
              </a:rPr>
              <a:t>Ma Y</a:t>
            </a:r>
            <a:r>
              <a:rPr lang="en-US" sz="1100" b="0" i="1" kern="1200" dirty="0" smtClean="0">
                <a:solidFill>
                  <a:schemeClr val="tx1"/>
                </a:solidFill>
                <a:latin typeface="Arial" charset="0"/>
                <a:ea typeface="ＭＳ Ｐゴシック" charset="-128"/>
                <a:cs typeface="ＭＳ Ｐゴシック" charset="-128"/>
              </a:rPr>
              <a:t>, </a:t>
            </a:r>
            <a:r>
              <a:rPr lang="en-US" sz="1100" b="0" i="1" u="sng" kern="1200" dirty="0" err="1" smtClean="0">
                <a:solidFill>
                  <a:schemeClr val="tx1"/>
                </a:solidFill>
                <a:latin typeface="Arial" charset="0"/>
                <a:ea typeface="ＭＳ Ｐゴシック" charset="-128"/>
                <a:cs typeface="ＭＳ Ｐゴシック" charset="-128"/>
                <a:hlinkClick r:id="rId7"/>
              </a:rPr>
              <a:t>Farhat</a:t>
            </a:r>
            <a:r>
              <a:rPr lang="en-US" sz="1100" b="0" i="1" u="sng" kern="1200" dirty="0" smtClean="0">
                <a:solidFill>
                  <a:schemeClr val="tx1"/>
                </a:solidFill>
                <a:latin typeface="Arial" charset="0"/>
                <a:ea typeface="ＭＳ Ｐゴシック" charset="-128"/>
                <a:cs typeface="ＭＳ Ｐゴシック" charset="-128"/>
                <a:hlinkClick r:id="rId7"/>
              </a:rPr>
              <a:t> S</a:t>
            </a:r>
            <a:r>
              <a:rPr lang="en-US" sz="1100" b="0" i="1" kern="1200" dirty="0" smtClean="0">
                <a:solidFill>
                  <a:schemeClr val="tx1"/>
                </a:solidFill>
                <a:latin typeface="Arial" charset="0"/>
                <a:ea typeface="ＭＳ Ｐゴシック" charset="-128"/>
                <a:cs typeface="ＭＳ Ｐゴシック" charset="-128"/>
              </a:rPr>
              <a:t>, </a:t>
            </a:r>
            <a:r>
              <a:rPr lang="en-US" sz="1100" b="0" i="1" u="sng" kern="1200" dirty="0" err="1" smtClean="0">
                <a:solidFill>
                  <a:schemeClr val="tx1"/>
                </a:solidFill>
                <a:latin typeface="Arial" charset="0"/>
                <a:ea typeface="ＭＳ Ｐゴシック" charset="-128"/>
                <a:cs typeface="ＭＳ Ｐゴシック" charset="-128"/>
                <a:hlinkClick r:id="rId8"/>
              </a:rPr>
              <a:t>Moscicki</a:t>
            </a:r>
            <a:r>
              <a:rPr lang="en-US" sz="1100" b="0" i="1" u="sng" kern="1200" dirty="0" smtClean="0">
                <a:solidFill>
                  <a:schemeClr val="tx1"/>
                </a:solidFill>
                <a:latin typeface="Arial" charset="0"/>
                <a:ea typeface="ＭＳ Ｐゴシック" charset="-128"/>
                <a:cs typeface="ＭＳ Ｐゴシック" charset="-128"/>
                <a:hlinkClick r:id="rId8"/>
              </a:rPr>
              <a:t> AB</a:t>
            </a:r>
            <a:r>
              <a:rPr lang="en-US" sz="1100" b="0" i="1" kern="1200" dirty="0" smtClean="0">
                <a:solidFill>
                  <a:schemeClr val="tx1"/>
                </a:solidFill>
                <a:latin typeface="Arial" charset="0"/>
                <a:ea typeface="ＭＳ Ｐゴシック" charset="-128"/>
                <a:cs typeface="ＭＳ Ｐゴシック" charset="-128"/>
              </a:rPr>
              <a:t>.)</a:t>
            </a:r>
          </a:p>
          <a:p>
            <a:pPr eaLnBrk="1" hangingPunct="1">
              <a:lnSpc>
                <a:spcPct val="95000"/>
              </a:lnSpc>
              <a:spcAft>
                <a:spcPct val="15000"/>
              </a:spcAft>
            </a:pP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Sources: </a:t>
            </a:r>
          </a:p>
          <a:p>
            <a:pPr>
              <a:buFontTx/>
              <a:buChar char="•"/>
            </a:pPr>
            <a:r>
              <a:rPr lang="en-US" dirty="0" smtClean="0">
                <a:latin typeface="Arial" pitchFamily="34" charset="0"/>
                <a:ea typeface="ＭＳ Ｐゴシック" pitchFamily="34" charset="-128"/>
              </a:rPr>
              <a:t>Shafer M, Sweet RL. Pelvic Inflammatory Disease in Adolescent Females </a:t>
            </a:r>
            <a:r>
              <a:rPr lang="en-US" i="1" dirty="0" smtClean="0">
                <a:latin typeface="Arial" pitchFamily="34" charset="0"/>
                <a:ea typeface="ＭＳ Ｐゴシック" pitchFamily="34" charset="-128"/>
              </a:rPr>
              <a:t>Adolescent Medicine: State of the Art Reviews</a:t>
            </a:r>
            <a:r>
              <a:rPr lang="en-US" dirty="0" smtClean="0">
                <a:latin typeface="Arial" pitchFamily="34" charset="0"/>
                <a:ea typeface="ＭＳ Ｐゴシック" pitchFamily="34" charset="-128"/>
              </a:rPr>
              <a:t> 1990;1:545–564.</a:t>
            </a:r>
          </a:p>
          <a:p>
            <a:pPr>
              <a:buFontTx/>
              <a:buChar char="•"/>
            </a:pPr>
            <a:r>
              <a:rPr lang="en-US" dirty="0" smtClean="0">
                <a:latin typeface="Arial" pitchFamily="34" charset="0"/>
                <a:ea typeface="ＭＳ Ｐゴシック" pitchFamily="34" charset="-128"/>
              </a:rPr>
              <a:t>D.R. </a:t>
            </a:r>
            <a:r>
              <a:rPr lang="en-US" dirty="0" err="1" smtClean="0">
                <a:latin typeface="Arial" pitchFamily="34" charset="0"/>
                <a:ea typeface="ＭＳ Ｐゴシック" pitchFamily="34" charset="-128"/>
              </a:rPr>
              <a:t>Ostergard</a:t>
            </a:r>
            <a:r>
              <a:rPr lang="en-US" dirty="0" smtClean="0">
                <a:latin typeface="Arial" pitchFamily="34" charset="0"/>
                <a:ea typeface="ＭＳ Ｐゴシック" pitchFamily="34" charset="-128"/>
              </a:rPr>
              <a:t>. The Effect of Age, Gravidity, and Parity on the Location of the Cervical </a:t>
            </a:r>
            <a:r>
              <a:rPr lang="en-US" dirty="0" err="1" smtClean="0">
                <a:latin typeface="Arial" pitchFamily="34" charset="0"/>
                <a:ea typeface="ＭＳ Ｐゴシック" pitchFamily="34" charset="-128"/>
              </a:rPr>
              <a:t>Squamocolumnar</a:t>
            </a:r>
            <a:r>
              <a:rPr lang="en-US" dirty="0" smtClean="0">
                <a:latin typeface="Arial" pitchFamily="34" charset="0"/>
                <a:ea typeface="ＭＳ Ｐゴシック" pitchFamily="34" charset="-128"/>
              </a:rPr>
              <a:t> Junction as Determined by </a:t>
            </a:r>
            <a:r>
              <a:rPr lang="en-US" dirty="0" err="1" smtClean="0">
                <a:latin typeface="Arial" pitchFamily="34" charset="0"/>
                <a:ea typeface="ＭＳ Ｐゴシック" pitchFamily="34" charset="-128"/>
              </a:rPr>
              <a:t>Colposcopy</a:t>
            </a:r>
            <a:r>
              <a:rPr lang="en-US" dirty="0" smtClean="0">
                <a:latin typeface="Arial" pitchFamily="34" charset="0"/>
                <a:ea typeface="ＭＳ Ｐゴシック" pitchFamily="34" charset="-128"/>
              </a:rPr>
              <a:t> </a:t>
            </a:r>
            <a:r>
              <a:rPr lang="en-US" i="1" dirty="0" smtClean="0">
                <a:latin typeface="Arial" pitchFamily="34" charset="0"/>
                <a:ea typeface="ＭＳ Ｐゴシック" pitchFamily="34" charset="-128"/>
              </a:rPr>
              <a:t>American Journal of Obstetrics and Gynecology  </a:t>
            </a:r>
            <a:r>
              <a:rPr lang="en-US" dirty="0" smtClean="0">
                <a:latin typeface="Arial" pitchFamily="34" charset="0"/>
                <a:ea typeface="ＭＳ Ｐゴシック" pitchFamily="34" charset="-128"/>
              </a:rPr>
              <a:t>1977:129:59–60.</a:t>
            </a:r>
          </a:p>
          <a:p>
            <a:pPr>
              <a:buFontTx/>
              <a:buChar char="•"/>
            </a:pPr>
            <a:r>
              <a:rPr lang="en-US" dirty="0" smtClean="0">
                <a:latin typeface="Arial" pitchFamily="34" charset="0"/>
                <a:ea typeface="ＭＳ Ｐゴシック" pitchFamily="34" charset="-128"/>
              </a:rPr>
              <a:t> </a:t>
            </a:r>
            <a:r>
              <a:rPr lang="en-US" dirty="0" err="1" smtClean="0">
                <a:latin typeface="Arial" pitchFamily="34" charset="0"/>
                <a:ea typeface="ＭＳ Ｐゴシック" pitchFamily="34" charset="-128"/>
              </a:rPr>
              <a:t>Moscicki</a:t>
            </a:r>
            <a:r>
              <a:rPr lang="en-US" dirty="0" smtClean="0">
                <a:latin typeface="Arial" pitchFamily="34" charset="0"/>
                <a:ea typeface="ＭＳ Ｐゴシック" pitchFamily="34" charset="-128"/>
              </a:rPr>
              <a:t> A. Differences in Biologic Maturation, Sexual Behavior, and Sexually Transmitted Disease Between Adolescents With and Without Cervical Intraepithelial </a:t>
            </a:r>
            <a:r>
              <a:rPr lang="en-US" dirty="0" err="1" smtClean="0">
                <a:latin typeface="Arial" pitchFamily="34" charset="0"/>
                <a:ea typeface="ＭＳ Ｐゴシック" pitchFamily="34" charset="-128"/>
              </a:rPr>
              <a:t>Neoplasia</a:t>
            </a:r>
            <a:r>
              <a:rPr lang="en-US" dirty="0" smtClean="0">
                <a:latin typeface="Arial" pitchFamily="34" charset="0"/>
                <a:ea typeface="ＭＳ Ｐゴシック" pitchFamily="34" charset="-128"/>
              </a:rPr>
              <a:t> </a:t>
            </a:r>
            <a:r>
              <a:rPr lang="en-US" i="1" dirty="0" smtClean="0">
                <a:latin typeface="Arial" pitchFamily="34" charset="0"/>
                <a:ea typeface="ＭＳ Ｐゴシック" pitchFamily="34" charset="-128"/>
              </a:rPr>
              <a:t>Journal of Pediatrics</a:t>
            </a:r>
            <a:r>
              <a:rPr lang="en-US" dirty="0" smtClean="0">
                <a:latin typeface="Arial" pitchFamily="34" charset="0"/>
                <a:ea typeface="ＭＳ Ｐゴシック" pitchFamily="34" charset="-128"/>
              </a:rPr>
              <a:t>  1989;115:487–493.</a:t>
            </a:r>
          </a:p>
          <a:p>
            <a:pPr lvl="1" eaLnBrk="1" hangingPunct="1">
              <a:lnSpc>
                <a:spcPct val="95000"/>
              </a:lnSpc>
              <a:spcAft>
                <a:spcPct val="15000"/>
              </a:spcAft>
              <a:buFontTx/>
              <a:buChar char="•"/>
            </a:pPr>
            <a:endParaRPr lang="en-US" dirty="0" smtClean="0">
              <a:latin typeface="Arial" pitchFamily="34" charset="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a:t>
            </a:r>
          </a:p>
          <a:p>
            <a:endParaRPr lang="en-US" dirty="0" smtClean="0">
              <a:latin typeface="Arial" pitchFamily="34" charset="0"/>
              <a:ea typeface="ＭＳ Ｐゴシック" pitchFamily="34" charset="-128"/>
            </a:endParaRPr>
          </a:p>
        </p:txBody>
      </p:sp>
      <p:sp>
        <p:nvSpPr>
          <p:cNvPr id="247812" name="Slide Number Placeholder 3"/>
          <p:cNvSpPr>
            <a:spLocks noGrp="1"/>
          </p:cNvSpPr>
          <p:nvPr>
            <p:ph type="sldNum" sz="quarter" idx="5"/>
          </p:nvPr>
        </p:nvSpPr>
        <p:spPr>
          <a:noFill/>
        </p:spPr>
        <p:txBody>
          <a:bodyPr/>
          <a:lstStyle/>
          <a:p>
            <a:fld id="{02E78018-B17B-4869-A695-8C6CD7B8FD43}" type="slidenum">
              <a:rPr lang="en-US"/>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p:spPr>
        <p:txBody>
          <a:bodyPr/>
          <a:lstStyle/>
          <a:p>
            <a:r>
              <a:rPr lang="en-US" sz="1200" b="1" kern="1200" baseline="0" dirty="0" smtClean="0">
                <a:solidFill>
                  <a:schemeClr val="tx1"/>
                </a:solidFill>
                <a:latin typeface="Arial" charset="0"/>
                <a:ea typeface="ＭＳ Ｐゴシック" charset="-128"/>
                <a:cs typeface="ＭＳ Ｐゴシック" charset="-128"/>
              </a:rPr>
              <a:t>Management of Sex Partners</a:t>
            </a:r>
          </a:p>
          <a:p>
            <a:r>
              <a:rPr lang="en-US" sz="1200" kern="1200" baseline="0" dirty="0" smtClean="0">
                <a:solidFill>
                  <a:schemeClr val="tx1"/>
                </a:solidFill>
                <a:latin typeface="Arial" charset="0"/>
                <a:ea typeface="ＭＳ Ｐゴシック" charset="-128"/>
                <a:cs typeface="ＭＳ Ｐゴシック" charset="-128"/>
              </a:rPr>
              <a:t>VVC is not usually acquired through sexual intercourse; no data support the treatment of sex partners. A minority of male sex partners might have </a:t>
            </a:r>
            <a:r>
              <a:rPr lang="en-US" sz="1200" u="sng" kern="1200" baseline="0" dirty="0" err="1" smtClean="0">
                <a:solidFill>
                  <a:schemeClr val="tx1"/>
                </a:solidFill>
                <a:latin typeface="Arial" charset="0"/>
                <a:ea typeface="ＭＳ Ｐゴシック" charset="-128"/>
                <a:cs typeface="ＭＳ Ｐゴシック" charset="-128"/>
              </a:rPr>
              <a:t>balanitis</a:t>
            </a:r>
            <a:r>
              <a:rPr lang="en-US" sz="1200" kern="1200" baseline="0" dirty="0" smtClean="0">
                <a:solidFill>
                  <a:schemeClr val="tx1"/>
                </a:solidFill>
                <a:latin typeface="Arial" charset="0"/>
                <a:ea typeface="ＭＳ Ｐゴシック" charset="-128"/>
                <a:cs typeface="ＭＳ Ｐゴシック" charset="-128"/>
              </a:rPr>
              <a:t>, which is characterized by </a:t>
            </a:r>
            <a:r>
              <a:rPr lang="en-US" sz="1200" kern="1200" baseline="0" dirty="0" err="1" smtClean="0">
                <a:solidFill>
                  <a:schemeClr val="tx1"/>
                </a:solidFill>
                <a:latin typeface="Arial" charset="0"/>
                <a:ea typeface="ＭＳ Ｐゴシック" charset="-128"/>
                <a:cs typeface="ＭＳ Ｐゴシック" charset="-128"/>
              </a:rPr>
              <a:t>erythematous</a:t>
            </a:r>
            <a:r>
              <a:rPr lang="en-US" sz="1200" kern="1200" baseline="0" dirty="0" smtClean="0">
                <a:solidFill>
                  <a:schemeClr val="tx1"/>
                </a:solidFill>
                <a:latin typeface="Arial" charset="0"/>
                <a:ea typeface="ＭＳ Ｐゴシック" charset="-128"/>
                <a:cs typeface="ＭＳ Ｐゴシック" charset="-128"/>
              </a:rPr>
              <a:t> areas on the </a:t>
            </a:r>
            <a:r>
              <a:rPr lang="en-US" sz="1200" kern="1200" baseline="0" dirty="0" err="1" smtClean="0">
                <a:solidFill>
                  <a:schemeClr val="tx1"/>
                </a:solidFill>
                <a:latin typeface="Arial" charset="0"/>
                <a:ea typeface="ＭＳ Ｐゴシック" charset="-128"/>
                <a:cs typeface="ＭＳ Ｐゴシック" charset="-128"/>
              </a:rPr>
              <a:t>glans</a:t>
            </a:r>
            <a:r>
              <a:rPr lang="en-US" sz="1200" kern="1200" baseline="0" dirty="0" smtClean="0">
                <a:solidFill>
                  <a:schemeClr val="tx1"/>
                </a:solidFill>
                <a:latin typeface="Arial" charset="0"/>
                <a:ea typeface="ＭＳ Ｐゴシック" charset="-128"/>
                <a:cs typeface="ＭＳ Ｐゴシック" charset="-128"/>
              </a:rPr>
              <a:t> of the penis in conjunction with </a:t>
            </a:r>
            <a:r>
              <a:rPr lang="en-US" sz="1200" kern="1200" baseline="0" dirty="0" err="1" smtClean="0">
                <a:solidFill>
                  <a:schemeClr val="tx1"/>
                </a:solidFill>
                <a:latin typeface="Arial" charset="0"/>
                <a:ea typeface="ＭＳ Ｐゴシック" charset="-128"/>
                <a:cs typeface="ＭＳ Ｐゴシック" charset="-128"/>
              </a:rPr>
              <a:t>pruritus</a:t>
            </a:r>
            <a:r>
              <a:rPr lang="en-US" sz="1200" kern="1200" baseline="0" dirty="0" smtClean="0">
                <a:solidFill>
                  <a:schemeClr val="tx1"/>
                </a:solidFill>
                <a:latin typeface="Arial" charset="0"/>
                <a:ea typeface="ＭＳ Ｐゴシック" charset="-128"/>
                <a:cs typeface="ＭＳ Ｐゴシック" charset="-128"/>
              </a:rPr>
              <a:t> or irritation. These men benefit from treatment with topical antifungal agents to relieve symptoms.</a:t>
            </a:r>
          </a:p>
          <a:p>
            <a:endParaRPr lang="en-US" sz="1200" kern="1200" baseline="0" dirty="0" smtClean="0">
              <a:solidFill>
                <a:schemeClr val="tx1"/>
              </a:solidFill>
              <a:latin typeface="Arial" charset="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ea typeface="ＭＳ Ｐゴシック" pitchFamily="34" charset="-128"/>
              </a:rPr>
              <a:t>Source:  </a:t>
            </a: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a:t>
            </a:r>
          </a:p>
          <a:p>
            <a:endParaRPr lang="en-US" dirty="0" smtClean="0">
              <a:latin typeface="Arial" pitchFamily="34" charset="0"/>
              <a:ea typeface="ＭＳ Ｐゴシック" pitchFamily="34" charset="-128"/>
            </a:endParaRPr>
          </a:p>
        </p:txBody>
      </p:sp>
      <p:sp>
        <p:nvSpPr>
          <p:cNvPr id="248836" name="Slide Number Placeholder 3"/>
          <p:cNvSpPr>
            <a:spLocks noGrp="1"/>
          </p:cNvSpPr>
          <p:nvPr>
            <p:ph type="sldNum" sz="quarter" idx="5"/>
          </p:nvPr>
        </p:nvSpPr>
        <p:spPr>
          <a:noFill/>
        </p:spPr>
        <p:txBody>
          <a:bodyPr/>
          <a:lstStyle/>
          <a:p>
            <a:fld id="{17FA725D-8C66-4614-8702-9CB5372034B5}" type="slidenum">
              <a:rPr lang="en-US"/>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49860" name="Slide Number Placeholder 3"/>
          <p:cNvSpPr>
            <a:spLocks noGrp="1"/>
          </p:cNvSpPr>
          <p:nvPr>
            <p:ph type="sldNum" sz="quarter" idx="5"/>
          </p:nvPr>
        </p:nvSpPr>
        <p:spPr>
          <a:noFill/>
        </p:spPr>
        <p:txBody>
          <a:bodyPr/>
          <a:lstStyle/>
          <a:p>
            <a:fld id="{3BE84A90-F4D2-446C-8F00-26F53C0BAFC3}" type="slidenum">
              <a:rPr lang="en-US"/>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B556A569-4E93-44D4-AD68-C17DF38CB6F3}" type="slidenum">
              <a:rPr lang="en-US"/>
              <a:pPr/>
              <a:t>63</a:t>
            </a:fld>
            <a:endParaRPr lang="en-US" dirty="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r>
              <a:rPr lang="en-US" sz="1200" b="0" i="0" kern="1200" dirty="0" smtClean="0">
                <a:solidFill>
                  <a:schemeClr val="tx1"/>
                </a:solidFill>
                <a:latin typeface="Arial" charset="0"/>
                <a:ea typeface="ＭＳ Ｐゴシック" charset="-128"/>
                <a:cs typeface="ＭＳ Ｐゴシック" charset="-128"/>
              </a:rPr>
              <a:t>Chlamydia continues to be the most commonly reported nationally notifiable disease with </a:t>
            </a:r>
            <a:r>
              <a:rPr lang="en-US" sz="1200" b="1" i="0" kern="1200" dirty="0" smtClean="0">
                <a:solidFill>
                  <a:schemeClr val="tx1"/>
                </a:solidFill>
                <a:latin typeface="Arial" charset="0"/>
                <a:ea typeface="ＭＳ Ｐゴシック" charset="-128"/>
                <a:cs typeface="ＭＳ Ｐゴシック" charset="-128"/>
              </a:rPr>
              <a:t>1,422,976 cases reported in 2012. For the first time since 1995, chlamydia case rates among females did not increase</a:t>
            </a:r>
            <a:r>
              <a:rPr lang="en-US" sz="1200" b="0" i="0" kern="1200" dirty="0" smtClean="0">
                <a:solidFill>
                  <a:schemeClr val="tx1"/>
                </a:solidFill>
                <a:latin typeface="Arial" charset="0"/>
                <a:ea typeface="ＭＳ Ｐゴシック" charset="-128"/>
                <a:cs typeface="ＭＳ Ｐゴシック" charset="-128"/>
              </a:rPr>
              <a:t>. </a:t>
            </a:r>
            <a:r>
              <a:rPr lang="en-US" sz="1200" b="1" i="0" kern="1200" dirty="0" smtClean="0">
                <a:solidFill>
                  <a:schemeClr val="tx1"/>
                </a:solidFill>
                <a:latin typeface="Arial" charset="0"/>
                <a:ea typeface="ＭＳ Ｐゴシック" charset="-128"/>
                <a:cs typeface="ＭＳ Ｐゴシック" charset="-128"/>
              </a:rPr>
              <a:t>For the first time since 2000, Chlamydia case rates decreased among both males and females aged 15–19 years. </a:t>
            </a:r>
            <a:r>
              <a:rPr lang="en-US" sz="1200" b="0" i="0" kern="1200" dirty="0" smtClean="0">
                <a:solidFill>
                  <a:schemeClr val="tx1"/>
                </a:solidFill>
                <a:latin typeface="Arial" charset="0"/>
                <a:ea typeface="ＭＳ Ｐゴシック" charset="-128"/>
                <a:cs typeface="ＭＳ Ｐゴシック" charset="-128"/>
              </a:rPr>
              <a:t>However, both test positivity and the number of reported cases of </a:t>
            </a:r>
            <a:r>
              <a:rPr lang="en-US" sz="1200" b="0" i="1" kern="1200" dirty="0" smtClean="0">
                <a:solidFill>
                  <a:schemeClr val="tx1"/>
                </a:solidFill>
                <a:latin typeface="Arial" charset="0"/>
                <a:ea typeface="ＭＳ Ｐゴシック" charset="-128"/>
                <a:cs typeface="ＭＳ Ｐゴシック" charset="-128"/>
              </a:rPr>
              <a:t>C. </a:t>
            </a:r>
            <a:r>
              <a:rPr lang="en-US" sz="1200" b="0" i="1" kern="1200" dirty="0" err="1" smtClean="0">
                <a:solidFill>
                  <a:schemeClr val="tx1"/>
                </a:solidFill>
                <a:latin typeface="Arial" charset="0"/>
                <a:ea typeface="ＭＳ Ｐゴシック" charset="-128"/>
                <a:cs typeface="ＭＳ Ｐゴシック" charset="-128"/>
              </a:rPr>
              <a:t>trachomatis</a:t>
            </a:r>
            <a:r>
              <a:rPr lang="en-US" sz="1200" b="0" i="0" kern="1200" dirty="0" smtClean="0">
                <a:solidFill>
                  <a:schemeClr val="tx1"/>
                </a:solidFill>
                <a:latin typeface="Arial" charset="0"/>
                <a:ea typeface="ＭＳ Ｐゴシック" charset="-128"/>
                <a:cs typeface="ＭＳ Ｐゴシック" charset="-128"/>
              </a:rPr>
              <a:t> infections remain high among most age groups, racial/ethnic groups, geographic areas, and both sexes. Racial differences also persist; reported case rates and prevalence estimates among blacks continue to be substantially higher than among other racial/ethnic groups.</a:t>
            </a:r>
          </a:p>
          <a:p>
            <a:pPr eaLnBrk="1" hangingPunct="1"/>
            <a:endParaRPr lang="en-US" sz="1200" b="0" i="0" kern="1200" dirty="0" smtClean="0">
              <a:solidFill>
                <a:schemeClr val="tx1"/>
              </a:solidFill>
              <a:latin typeface="Arial" charset="0"/>
              <a:ea typeface="ＭＳ Ｐゴシック" charset="-128"/>
            </a:endParaRPr>
          </a:p>
          <a:p>
            <a:pPr eaLnBrk="1" hangingPunct="1"/>
            <a:r>
              <a:rPr lang="en-US" sz="1200" b="0" i="0" kern="1200" dirty="0" smtClean="0">
                <a:solidFill>
                  <a:schemeClr val="tx1"/>
                </a:solidFill>
                <a:latin typeface="Arial" charset="0"/>
                <a:ea typeface="ＭＳ Ｐゴシック" charset="-128"/>
                <a:cs typeface="ＭＳ Ｐゴシック" charset="-128"/>
              </a:rPr>
              <a:t>A large number of cases are not reported because most people with </a:t>
            </a:r>
            <a:r>
              <a:rPr lang="en-US" sz="1200" b="0" i="0" kern="1200" dirty="0" err="1" smtClean="0">
                <a:solidFill>
                  <a:schemeClr val="tx1"/>
                </a:solidFill>
                <a:latin typeface="Arial" charset="0"/>
                <a:ea typeface="ＭＳ Ｐゴシック" charset="-128"/>
                <a:cs typeface="ＭＳ Ｐゴシック" charset="-128"/>
              </a:rPr>
              <a:t>chlamydia</a:t>
            </a:r>
            <a:r>
              <a:rPr lang="en-US" sz="1200" b="0" i="0" kern="1200" dirty="0" smtClean="0">
                <a:solidFill>
                  <a:schemeClr val="tx1"/>
                </a:solidFill>
                <a:latin typeface="Arial" charset="0"/>
                <a:ea typeface="ＭＳ Ｐゴシック" charset="-128"/>
                <a:cs typeface="ＭＳ Ｐゴシック" charset="-128"/>
              </a:rPr>
              <a:t> are asymptomatic and do not seek testing. </a:t>
            </a:r>
            <a:r>
              <a:rPr lang="en-US" dirty="0" smtClean="0"/>
              <a:t/>
            </a:r>
            <a:br>
              <a:rPr lang="en-US" dirty="0" smtClean="0"/>
            </a:br>
            <a:r>
              <a:rPr lang="en-US" sz="1200" b="0" i="0" kern="1200" dirty="0" smtClean="0">
                <a:solidFill>
                  <a:schemeClr val="tx1"/>
                </a:solidFill>
                <a:latin typeface="Arial" charset="0"/>
                <a:ea typeface="ＭＳ Ｐゴシック" charset="-128"/>
                <a:cs typeface="ＭＳ Ｐゴシック" charset="-128"/>
              </a:rPr>
              <a:t>Chlamydia is most common among young people. </a:t>
            </a:r>
            <a:r>
              <a:rPr lang="en-US" sz="1200" b="1" i="0" kern="1200" dirty="0" smtClean="0">
                <a:solidFill>
                  <a:schemeClr val="tx1"/>
                </a:solidFill>
                <a:latin typeface="Arial" charset="0"/>
                <a:ea typeface="ＭＳ Ｐゴシック" charset="-128"/>
                <a:cs typeface="ＭＳ Ｐゴシック" charset="-128"/>
              </a:rPr>
              <a:t>Chlamydia prevalence among sexually-active young persons aged 14-24 years is nearly three times the prevalence among persons aged 25-39 years.</a:t>
            </a:r>
            <a:r>
              <a:rPr lang="en-US" sz="1200" b="1" i="0" u="sng" kern="1200" baseline="30000" dirty="0" smtClean="0">
                <a:solidFill>
                  <a:schemeClr val="tx1"/>
                </a:solidFill>
                <a:latin typeface="Arial" charset="0"/>
                <a:ea typeface="ＭＳ Ｐゴシック" charset="-128"/>
                <a:cs typeface="ＭＳ Ｐゴシック" charset="-128"/>
                <a:hlinkClick r:id="rId3" tooltip="Weinstock, 2004 #4"/>
              </a:rPr>
              <a:t>4</a:t>
            </a:r>
            <a:r>
              <a:rPr lang="en-US" sz="1200" b="0" i="0" kern="1200" dirty="0" smtClean="0">
                <a:solidFill>
                  <a:schemeClr val="tx1"/>
                </a:solidFill>
                <a:latin typeface="Arial" charset="0"/>
                <a:ea typeface="ＭＳ Ｐゴシック" charset="-128"/>
                <a:cs typeface="ＭＳ Ｐゴシック" charset="-128"/>
              </a:rPr>
              <a:t> It is estimated that 1 in 15 sexually active females aged 14-19 years has chlamydia.</a:t>
            </a:r>
            <a:r>
              <a:rPr lang="en-US" sz="1200" b="0" i="0" u="sng" kern="1200" baseline="30000" dirty="0" smtClean="0">
                <a:solidFill>
                  <a:schemeClr val="tx1"/>
                </a:solidFill>
                <a:latin typeface="Arial" charset="0"/>
                <a:ea typeface="ＭＳ Ｐゴシック" charset="-128"/>
                <a:cs typeface="ＭＳ Ｐゴシック" charset="-128"/>
                <a:hlinkClick r:id="rId3" tooltip="CDC, 2011 #5"/>
              </a:rPr>
              <a:t>5</a:t>
            </a:r>
            <a:endParaRPr lang="en-US" sz="1200" b="0" i="0" kern="1200" dirty="0" smtClean="0">
              <a:solidFill>
                <a:schemeClr val="tx1"/>
              </a:solidFill>
              <a:latin typeface="Arial" charset="0"/>
              <a:ea typeface="ＭＳ Ｐゴシック" charset="-128"/>
            </a:endParaRPr>
          </a:p>
          <a:p>
            <a:pPr eaLnBrk="1" hangingPunct="1"/>
            <a:endParaRPr lang="en-US" sz="1200" b="0" i="0" kern="1200" dirty="0" smtClean="0">
              <a:solidFill>
                <a:schemeClr val="tx1"/>
              </a:solidFill>
              <a:latin typeface="Arial" charset="0"/>
              <a:ea typeface="ＭＳ Ｐゴシック" charset="-128"/>
            </a:endParaRPr>
          </a:p>
          <a:p>
            <a:pPr eaLnBrk="1" hangingPunct="1"/>
            <a:r>
              <a:rPr lang="en-US" sz="1200" b="0" i="0" kern="1200" dirty="0" smtClean="0">
                <a:solidFill>
                  <a:schemeClr val="tx1"/>
                </a:solidFill>
                <a:latin typeface="Arial" charset="0"/>
                <a:ea typeface="ＭＳ Ｐゴシック" charset="-128"/>
              </a:rPr>
              <a:t>Source:  http://www.cdc.gov/std/stats12/chlamydia.htm</a:t>
            </a:r>
          </a:p>
          <a:p>
            <a:pPr eaLnBrk="1" hangingPunct="1"/>
            <a:r>
              <a:rPr lang="en-US" sz="1200" b="0" i="0" kern="1200" dirty="0" smtClean="0">
                <a:solidFill>
                  <a:schemeClr val="tx1"/>
                </a:solidFill>
                <a:latin typeface="Arial" charset="0"/>
                <a:ea typeface="ＭＳ Ｐゴシック" charset="-128"/>
              </a:rPr>
              <a:t>Source:  http://www.cdc.gov/std/chlamydia/STDFact-chlamydia-detailed.htm</a:t>
            </a:r>
            <a:endParaRPr lang="en-US" dirty="0" smtClean="0">
              <a:latin typeface="Arial" pitchFamily="34" charset="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i="0" kern="1200" dirty="0" smtClean="0">
                <a:solidFill>
                  <a:schemeClr val="tx1"/>
                </a:solidFill>
                <a:latin typeface="Arial" charset="0"/>
                <a:ea typeface="ＭＳ Ｐゴシック" charset="-128"/>
                <a:cs typeface="ＭＳ Ｐゴシック" charset="-128"/>
              </a:rPr>
              <a:t>In </a:t>
            </a:r>
            <a:r>
              <a:rPr lang="en-US" sz="1200" b="1" i="0" kern="1200" dirty="0" smtClean="0">
                <a:solidFill>
                  <a:schemeClr val="tx1"/>
                </a:solidFill>
                <a:latin typeface="Arial" charset="0"/>
                <a:ea typeface="ＭＳ Ｐゴシック" charset="-128"/>
                <a:cs typeface="ＭＳ Ｐゴシック" charset="-128"/>
              </a:rPr>
              <a:t>2012</a:t>
            </a:r>
            <a:r>
              <a:rPr lang="en-US" sz="1200" b="0" i="0" kern="1200" dirty="0" smtClean="0">
                <a:solidFill>
                  <a:schemeClr val="tx1"/>
                </a:solidFill>
                <a:latin typeface="Arial" charset="0"/>
                <a:ea typeface="ＭＳ Ｐゴシック" charset="-128"/>
                <a:cs typeface="ＭＳ Ｐゴシック" charset="-128"/>
              </a:rPr>
              <a:t>, a total of 1,422,976 </a:t>
            </a:r>
            <a:r>
              <a:rPr lang="en-US" sz="1200" b="0" i="0" kern="1200" dirty="0" err="1" smtClean="0">
                <a:solidFill>
                  <a:schemeClr val="tx1"/>
                </a:solidFill>
                <a:latin typeface="Arial" charset="0"/>
                <a:ea typeface="ＭＳ Ｐゴシック" charset="-128"/>
                <a:cs typeface="ＭＳ Ｐゴシック" charset="-128"/>
              </a:rPr>
              <a:t>chlamydial</a:t>
            </a:r>
            <a:r>
              <a:rPr lang="en-US" sz="1200" b="0" i="0" kern="1200" dirty="0" smtClean="0">
                <a:solidFill>
                  <a:schemeClr val="tx1"/>
                </a:solidFill>
                <a:latin typeface="Arial" charset="0"/>
                <a:ea typeface="ＭＳ Ｐゴシック" charset="-128"/>
                <a:cs typeface="ＭＳ Ｐゴシック" charset="-128"/>
              </a:rPr>
              <a:t> infections were reported to CDC in 50 states and the District of Columbia (</a:t>
            </a:r>
            <a:r>
              <a:rPr lang="en-US" sz="1200" b="0" i="0" u="sng" kern="1200" dirty="0" smtClean="0">
                <a:solidFill>
                  <a:schemeClr val="tx1"/>
                </a:solidFill>
                <a:latin typeface="Arial" charset="0"/>
                <a:ea typeface="ＭＳ Ｐゴシック" charset="-128"/>
                <a:cs typeface="ＭＳ Ｐゴシック" charset="-128"/>
                <a:hlinkClick r:id="rId3"/>
              </a:rPr>
              <a:t>Table 1</a:t>
            </a:r>
            <a:r>
              <a:rPr lang="en-US" sz="1200" b="0" i="0" kern="1200" dirty="0" smtClean="0">
                <a:solidFill>
                  <a:schemeClr val="tx1"/>
                </a:solidFill>
                <a:latin typeface="Arial" charset="0"/>
                <a:ea typeface="ＭＳ Ｐゴシック" charset="-128"/>
                <a:cs typeface="ＭＳ Ｐゴシック" charset="-128"/>
              </a:rPr>
              <a:t>). This case count corresponds to a rate of 456.7 cases per 100,000 population, only a 0.7% increase compared with the rate of 453.4 in 2011. During 1992–2012, the rate of reported </a:t>
            </a:r>
            <a:r>
              <a:rPr lang="en-US" sz="1200" b="0" i="0" kern="1200" dirty="0" err="1" smtClean="0">
                <a:solidFill>
                  <a:schemeClr val="tx1"/>
                </a:solidFill>
                <a:latin typeface="Arial" charset="0"/>
                <a:ea typeface="ＭＳ Ｐゴシック" charset="-128"/>
                <a:cs typeface="ＭＳ Ｐゴシック" charset="-128"/>
              </a:rPr>
              <a:t>chlamydial</a:t>
            </a:r>
            <a:r>
              <a:rPr lang="en-US" sz="1200" b="0" i="0" kern="1200" dirty="0" smtClean="0">
                <a:solidFill>
                  <a:schemeClr val="tx1"/>
                </a:solidFill>
                <a:latin typeface="Arial" charset="0"/>
                <a:ea typeface="ＭＳ Ｐゴシック" charset="-128"/>
                <a:cs typeface="ＭＳ Ｐゴシック" charset="-128"/>
              </a:rPr>
              <a:t> infection increased from 182.3 to 456.7 cases per 100,000 population (</a:t>
            </a:r>
            <a:r>
              <a:rPr lang="en-US" sz="1200" b="0" i="0" u="sng" kern="1200" dirty="0" smtClean="0">
                <a:solidFill>
                  <a:schemeClr val="tx1"/>
                </a:solidFill>
                <a:latin typeface="Arial" charset="0"/>
                <a:ea typeface="ＭＳ Ｐゴシック" charset="-128"/>
                <a:cs typeface="ＭＳ Ｐゴシック" charset="-128"/>
                <a:hlinkClick r:id="rId4"/>
              </a:rPr>
              <a:t>Figure 1</a:t>
            </a:r>
            <a:r>
              <a:rPr lang="en-US" sz="1200" b="0" i="0" kern="1200" dirty="0" smtClean="0">
                <a:solidFill>
                  <a:schemeClr val="tx1"/>
                </a:solidFill>
                <a:latin typeface="Arial" charset="0"/>
                <a:ea typeface="ＭＳ Ｐゴシック" charset="-128"/>
                <a:cs typeface="ＭＳ Ｐゴシック" charset="-128"/>
              </a:rPr>
              <a:t>, </a:t>
            </a:r>
            <a:r>
              <a:rPr lang="en-US" sz="1200" b="0" i="0" u="sng" kern="1200" dirty="0" smtClean="0">
                <a:solidFill>
                  <a:schemeClr val="tx1"/>
                </a:solidFill>
                <a:latin typeface="Arial" charset="0"/>
                <a:ea typeface="ＭＳ Ｐゴシック" charset="-128"/>
                <a:cs typeface="ＭＳ Ｐゴシック" charset="-128"/>
                <a:hlinkClick r:id="rId3"/>
              </a:rPr>
              <a:t>Table 1</a:t>
            </a:r>
            <a:r>
              <a:rPr lang="en-US" sz="1200" b="0" i="0" kern="1200" dirty="0" smtClean="0">
                <a:solidFill>
                  <a:schemeClr val="tx1"/>
                </a:solidFill>
                <a:latin typeface="Arial" charset="0"/>
                <a:ea typeface="ＭＳ Ｐゴシック" charset="-128"/>
                <a:cs typeface="ＭＳ Ｐゴシック" charset="-128"/>
              </a:rPr>
              <a:t>).</a:t>
            </a:r>
            <a:endParaRPr lang="en-US" sz="1200" b="0" i="0" kern="1200" dirty="0" smtClean="0">
              <a:solidFill>
                <a:schemeClr val="tx1"/>
              </a:solidFill>
              <a:latin typeface="Arial" charset="0"/>
              <a:ea typeface="ＭＳ Ｐゴシック" charset="-128"/>
            </a:endParaRPr>
          </a:p>
          <a:p>
            <a:endParaRPr lang="en-US" sz="1200" b="0" i="0" kern="1200" dirty="0" smtClean="0">
              <a:solidFill>
                <a:schemeClr val="tx1"/>
              </a:solidFill>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smtClean="0">
                <a:solidFill>
                  <a:srgbClr val="92D050"/>
                </a:solidFill>
              </a:rPr>
              <a:t>**NOTE: As of January 2000, all 50 states and the District of Columbia have regulations that require the reporting of </a:t>
            </a:r>
            <a:r>
              <a:rPr lang="en-US" sz="1200" kern="0" dirty="0" err="1" smtClean="0">
                <a:solidFill>
                  <a:srgbClr val="92D050"/>
                </a:solidFill>
              </a:rPr>
              <a:t>chlamydia</a:t>
            </a:r>
            <a:r>
              <a:rPr lang="en-US" sz="1200" kern="0" dirty="0" smtClean="0">
                <a:solidFill>
                  <a:srgbClr val="92D050"/>
                </a:solidFill>
              </a:rPr>
              <a:t> cases.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0" dirty="0" smtClean="0">
              <a:solidFill>
                <a:srgbClr val="92D050"/>
              </a:solidFill>
            </a:endParaRPr>
          </a:p>
          <a:p>
            <a:r>
              <a:rPr lang="en-US" sz="1200" b="0" i="0" kern="1200" dirty="0" smtClean="0">
                <a:solidFill>
                  <a:schemeClr val="tx1"/>
                </a:solidFill>
                <a:latin typeface="Arial" charset="0"/>
                <a:ea typeface="ＭＳ Ｐゴシック" charset="-128"/>
                <a:cs typeface="ＭＳ Ｐゴシック" charset="-128"/>
              </a:rPr>
              <a:t>Chlamydia by Sex</a:t>
            </a:r>
          </a:p>
          <a:p>
            <a:r>
              <a:rPr lang="en-US" sz="1200" b="0" i="0" kern="1200" dirty="0" smtClean="0">
                <a:solidFill>
                  <a:schemeClr val="tx1"/>
                </a:solidFill>
                <a:latin typeface="Arial" charset="0"/>
                <a:ea typeface="ＭＳ Ｐゴシック" charset="-128"/>
                <a:cs typeface="ＭＳ Ｐゴシック" charset="-128"/>
              </a:rPr>
              <a:t>During 1995–2011, </a:t>
            </a:r>
            <a:r>
              <a:rPr lang="en-US" sz="1200" b="0" i="0" kern="1200" dirty="0" err="1" smtClean="0">
                <a:solidFill>
                  <a:schemeClr val="tx1"/>
                </a:solidFill>
                <a:latin typeface="Arial" charset="0"/>
                <a:ea typeface="ＭＳ Ｐゴシック" charset="-128"/>
                <a:cs typeface="ＭＳ Ｐゴシック" charset="-128"/>
              </a:rPr>
              <a:t>chlamydia</a:t>
            </a:r>
            <a:r>
              <a:rPr lang="en-US" sz="1200" b="0" i="0" kern="1200" dirty="0" smtClean="0">
                <a:solidFill>
                  <a:schemeClr val="tx1"/>
                </a:solidFill>
                <a:latin typeface="Arial" charset="0"/>
                <a:ea typeface="ＭＳ Ｐゴシック" charset="-128"/>
                <a:cs typeface="ＭＳ Ｐゴシック" charset="-128"/>
              </a:rPr>
              <a:t> rates among females increased each year (</a:t>
            </a:r>
            <a:r>
              <a:rPr lang="en-US" sz="1200" b="0" i="0" u="sng" kern="1200" dirty="0" smtClean="0">
                <a:solidFill>
                  <a:schemeClr val="tx1"/>
                </a:solidFill>
                <a:latin typeface="Arial" charset="0"/>
                <a:ea typeface="ＭＳ Ｐゴシック" charset="-128"/>
                <a:cs typeface="ＭＳ Ｐゴシック" charset="-128"/>
                <a:hlinkClick r:id="rId4"/>
              </a:rPr>
              <a:t>Figure 1</a:t>
            </a:r>
            <a:r>
              <a:rPr lang="en-US" sz="1200" b="0" i="0" kern="1200" dirty="0" smtClean="0">
                <a:solidFill>
                  <a:schemeClr val="tx1"/>
                </a:solidFill>
                <a:latin typeface="Arial" charset="0"/>
                <a:ea typeface="ＭＳ Ｐゴシック" charset="-128"/>
                <a:cs typeface="ＭＳ Ｐゴシック" charset="-128"/>
              </a:rPr>
              <a:t>). In 2012, the overall rate of reported </a:t>
            </a:r>
            <a:r>
              <a:rPr lang="en-US" sz="1200" b="0" i="0" kern="1200" dirty="0" err="1" smtClean="0">
                <a:solidFill>
                  <a:schemeClr val="tx1"/>
                </a:solidFill>
                <a:latin typeface="Arial" charset="0"/>
                <a:ea typeface="ＭＳ Ｐゴシック" charset="-128"/>
                <a:cs typeface="ＭＳ Ｐゴシック" charset="-128"/>
              </a:rPr>
              <a:t>chlamydial</a:t>
            </a:r>
            <a:r>
              <a:rPr lang="en-US" sz="1200" b="0" i="0" kern="1200" dirty="0" smtClean="0">
                <a:solidFill>
                  <a:schemeClr val="tx1"/>
                </a:solidFill>
                <a:latin typeface="Arial" charset="0"/>
                <a:ea typeface="ＭＳ Ｐゴシック" charset="-128"/>
                <a:cs typeface="ＭＳ Ｐゴシック" charset="-128"/>
              </a:rPr>
              <a:t> infection among women in all 50 states and the District of Columbia (643.3 cases per 100,000 females) was </a:t>
            </a:r>
            <a:r>
              <a:rPr lang="en-US" sz="1200" b="0" i="0" kern="1200" dirty="0" err="1" smtClean="0">
                <a:solidFill>
                  <a:schemeClr val="tx1"/>
                </a:solidFill>
                <a:latin typeface="Arial" charset="0"/>
                <a:ea typeface="ＭＳ Ｐゴシック" charset="-128"/>
                <a:cs typeface="ＭＳ Ｐゴシック" charset="-128"/>
              </a:rPr>
              <a:t>similiar</a:t>
            </a:r>
            <a:r>
              <a:rPr lang="en-US" sz="1200" b="0" i="0" kern="1200" dirty="0" smtClean="0">
                <a:solidFill>
                  <a:schemeClr val="tx1"/>
                </a:solidFill>
                <a:latin typeface="Arial" charset="0"/>
                <a:ea typeface="ＭＳ Ｐゴシック" charset="-128"/>
                <a:cs typeface="ＭＳ Ｐゴシック" charset="-128"/>
              </a:rPr>
              <a:t> to the reported case rate in 2011 (643.4 cases per 100,000 females). </a:t>
            </a:r>
            <a:r>
              <a:rPr lang="en-US" sz="1200" b="1" i="0" kern="1200" dirty="0" smtClean="0">
                <a:solidFill>
                  <a:schemeClr val="tx1"/>
                </a:solidFill>
                <a:latin typeface="Arial" charset="0"/>
                <a:ea typeface="ＭＳ Ｐゴシック" charset="-128"/>
                <a:cs typeface="ＭＳ Ｐゴシック" charset="-128"/>
              </a:rPr>
              <a:t>This is the first time since nationwide reporting began in 1995 that </a:t>
            </a:r>
            <a:r>
              <a:rPr lang="en-US" sz="1200" b="1" i="0" kern="1200" dirty="0" err="1" smtClean="0">
                <a:solidFill>
                  <a:schemeClr val="tx1"/>
                </a:solidFill>
                <a:latin typeface="Arial" charset="0"/>
                <a:ea typeface="ＭＳ Ｐゴシック" charset="-128"/>
                <a:cs typeface="ＭＳ Ｐゴシック" charset="-128"/>
              </a:rPr>
              <a:t>chlamydia</a:t>
            </a:r>
            <a:r>
              <a:rPr lang="en-US" sz="1200" b="1" i="0" kern="1200" dirty="0" smtClean="0">
                <a:solidFill>
                  <a:schemeClr val="tx1"/>
                </a:solidFill>
                <a:latin typeface="Arial" charset="0"/>
                <a:ea typeface="ＭＳ Ｐゴシック" charset="-128"/>
                <a:cs typeface="ＭＳ Ｐゴシック" charset="-128"/>
              </a:rPr>
              <a:t> case rates among females did not increase.</a:t>
            </a:r>
          </a:p>
          <a:p>
            <a:endParaRPr lang="en-US" sz="1200" b="1" i="0" kern="1200" dirty="0" smtClean="0">
              <a:solidFill>
                <a:schemeClr val="tx1"/>
              </a:solidFill>
              <a:latin typeface="Arial" charset="0"/>
              <a:ea typeface="ＭＳ Ｐゴシック" charset="-128"/>
              <a:cs typeface="ＭＳ Ｐゴシック" charset="-128"/>
            </a:endParaRPr>
          </a:p>
          <a:p>
            <a:r>
              <a:rPr lang="en-US" sz="1200" b="0" i="0" kern="1200" dirty="0" smtClean="0">
                <a:solidFill>
                  <a:schemeClr val="tx1"/>
                </a:solidFill>
                <a:latin typeface="Arial" charset="0"/>
                <a:ea typeface="ＭＳ Ｐゴシック" charset="-128"/>
                <a:cs typeface="ＭＳ Ｐゴシック" charset="-128"/>
              </a:rPr>
              <a:t>The overall case rate among males increased 3.2% during 2011–2012 (254.4 to 262.6 cases per 100,000 males). As in previous years, the </a:t>
            </a:r>
            <a:r>
              <a:rPr lang="en-US" sz="1200" b="1" i="0" kern="1200" dirty="0" smtClean="0">
                <a:solidFill>
                  <a:schemeClr val="tx1"/>
                </a:solidFill>
                <a:latin typeface="Arial" charset="0"/>
                <a:ea typeface="ＭＳ Ｐゴシック" charset="-128"/>
                <a:cs typeface="ＭＳ Ｐゴシック" charset="-128"/>
              </a:rPr>
              <a:t>reported case rate among females was about two times the case rate among men in 2012, likely reflecting a larger number of women screened for this infection</a:t>
            </a:r>
            <a:r>
              <a:rPr lang="en-US" sz="1200" b="0" i="0" kern="1200" dirty="0" smtClean="0">
                <a:solidFill>
                  <a:schemeClr val="tx1"/>
                </a:solidFill>
                <a:latin typeface="Arial" charset="0"/>
                <a:ea typeface="ＭＳ Ｐゴシック" charset="-128"/>
                <a:cs typeface="ＭＳ Ｐゴシック" charset="-128"/>
              </a:rPr>
              <a:t> (</a:t>
            </a:r>
            <a:r>
              <a:rPr lang="en-US" sz="1200" b="0" i="0" u="sng" kern="1200" dirty="0" smtClean="0">
                <a:solidFill>
                  <a:schemeClr val="tx1"/>
                </a:solidFill>
                <a:latin typeface="Arial" charset="0"/>
                <a:ea typeface="ＭＳ Ｐゴシック" charset="-128"/>
                <a:cs typeface="ＭＳ Ｐゴシック" charset="-128"/>
                <a:hlinkClick r:id="rId4"/>
              </a:rPr>
              <a:t>Figure 1</a:t>
            </a:r>
            <a:r>
              <a:rPr lang="en-US" sz="1200" b="0" i="0" kern="1200" dirty="0" smtClean="0">
                <a:solidFill>
                  <a:schemeClr val="tx1"/>
                </a:solidFill>
                <a:latin typeface="Arial" charset="0"/>
                <a:ea typeface="ＭＳ Ｐゴシック" charset="-128"/>
                <a:cs typeface="ＭＳ Ｐゴシック" charset="-128"/>
              </a:rPr>
              <a:t>, </a:t>
            </a:r>
            <a:r>
              <a:rPr lang="en-US" sz="1200" b="0" i="0" u="sng" kern="1200" dirty="0" smtClean="0">
                <a:solidFill>
                  <a:schemeClr val="tx1"/>
                </a:solidFill>
                <a:latin typeface="Arial" charset="0"/>
                <a:ea typeface="ＭＳ Ｐゴシック" charset="-128"/>
                <a:cs typeface="ＭＳ Ｐゴシック" charset="-128"/>
                <a:hlinkClick r:id="rId5"/>
              </a:rPr>
              <a:t>Tables 4</a:t>
            </a:r>
            <a:r>
              <a:rPr lang="en-US" sz="1200" b="0" i="0" kern="1200" dirty="0" smtClean="0">
                <a:solidFill>
                  <a:schemeClr val="tx1"/>
                </a:solidFill>
                <a:latin typeface="Arial" charset="0"/>
                <a:ea typeface="ＭＳ Ｐゴシック" charset="-128"/>
                <a:cs typeface="ＭＳ Ｐゴシック" charset="-128"/>
              </a:rPr>
              <a:t> and</a:t>
            </a:r>
            <a:r>
              <a:rPr lang="en-US" sz="1200" b="0" i="0" u="sng" kern="1200" dirty="0" smtClean="0">
                <a:solidFill>
                  <a:schemeClr val="tx1"/>
                </a:solidFill>
                <a:latin typeface="Arial" charset="0"/>
                <a:ea typeface="ＭＳ Ｐゴシック" charset="-128"/>
                <a:cs typeface="ＭＳ Ｐゴシック" charset="-128"/>
                <a:hlinkClick r:id="rId6"/>
              </a:rPr>
              <a:t> 5</a:t>
            </a:r>
            <a:r>
              <a:rPr lang="en-US" sz="1200" b="0" i="0" kern="1200" dirty="0" smtClean="0">
                <a:solidFill>
                  <a:schemeClr val="tx1"/>
                </a:solidFill>
                <a:latin typeface="Arial" charset="0"/>
                <a:ea typeface="ＭＳ Ｐゴシック" charset="-128"/>
                <a:cs typeface="ＭＳ Ｐゴシック" charset="-128"/>
              </a:rPr>
              <a:t>). The lower rates among men also suggest that many of the sex partners of women with </a:t>
            </a:r>
            <a:r>
              <a:rPr lang="en-US" sz="1200" b="0" i="0" kern="1200" dirty="0" err="1" smtClean="0">
                <a:solidFill>
                  <a:schemeClr val="tx1"/>
                </a:solidFill>
                <a:latin typeface="Arial" charset="0"/>
                <a:ea typeface="ＭＳ Ｐゴシック" charset="-128"/>
                <a:cs typeface="ＭＳ Ｐゴシック" charset="-128"/>
              </a:rPr>
              <a:t>chlamydia</a:t>
            </a:r>
            <a:r>
              <a:rPr lang="en-US" sz="1200" b="0" i="0" kern="1200" dirty="0" smtClean="0">
                <a:solidFill>
                  <a:schemeClr val="tx1"/>
                </a:solidFill>
                <a:latin typeface="Arial" charset="0"/>
                <a:ea typeface="ＭＳ Ｐゴシック" charset="-128"/>
                <a:cs typeface="ＭＳ Ｐゴシック" charset="-128"/>
              </a:rPr>
              <a:t> are not receiving a diagnosis of </a:t>
            </a:r>
            <a:r>
              <a:rPr lang="en-US" sz="1200" b="0" i="0" kern="1200" dirty="0" err="1" smtClean="0">
                <a:solidFill>
                  <a:schemeClr val="tx1"/>
                </a:solidFill>
                <a:latin typeface="Arial" charset="0"/>
                <a:ea typeface="ＭＳ Ｐゴシック" charset="-128"/>
                <a:cs typeface="ＭＳ Ｐゴシック" charset="-128"/>
              </a:rPr>
              <a:t>chlamydia</a:t>
            </a:r>
            <a:r>
              <a:rPr lang="en-US" sz="1200" b="0" i="0" kern="1200" dirty="0" smtClean="0">
                <a:solidFill>
                  <a:schemeClr val="tx1"/>
                </a:solidFill>
                <a:latin typeface="Arial" charset="0"/>
                <a:ea typeface="ＭＳ Ｐゴシック" charset="-128"/>
                <a:cs typeface="ＭＳ Ｐゴシック" charset="-128"/>
              </a:rPr>
              <a:t> or being reported as having </a:t>
            </a:r>
            <a:r>
              <a:rPr lang="en-US" sz="1200" b="0" i="0" kern="1200" dirty="0" err="1" smtClean="0">
                <a:solidFill>
                  <a:schemeClr val="tx1"/>
                </a:solidFill>
                <a:latin typeface="Arial" charset="0"/>
                <a:ea typeface="ＭＳ Ｐゴシック" charset="-128"/>
                <a:cs typeface="ＭＳ Ｐゴシック" charset="-128"/>
              </a:rPr>
              <a:t>chlamydia</a:t>
            </a:r>
            <a:r>
              <a:rPr lang="en-US" sz="1200" b="0" i="0" kern="1200" dirty="0" smtClean="0">
                <a:solidFill>
                  <a:schemeClr val="tx1"/>
                </a:solidFill>
                <a:latin typeface="Arial" charset="0"/>
                <a:ea typeface="ＭＳ Ｐゴシック" charset="-128"/>
                <a:cs typeface="ＭＳ Ｐゴシック" charset="-128"/>
              </a:rPr>
              <a:t>.</a:t>
            </a:r>
          </a:p>
          <a:p>
            <a:endParaRPr lang="en-US" sz="1200" b="0" i="0" kern="1200" dirty="0" smtClean="0">
              <a:solidFill>
                <a:schemeClr val="tx1"/>
              </a:solidFill>
              <a:latin typeface="Arial" charset="0"/>
              <a:ea typeface="ＭＳ Ｐゴシック" charset="-128"/>
              <a:cs typeface="ＭＳ Ｐゴシック" charset="-128"/>
            </a:endParaRPr>
          </a:p>
          <a:p>
            <a:r>
              <a:rPr lang="en-US" sz="1200" b="0" i="0" kern="1200" dirty="0" smtClean="0">
                <a:solidFill>
                  <a:schemeClr val="tx1"/>
                </a:solidFill>
                <a:latin typeface="Arial" charset="0"/>
                <a:ea typeface="ＭＳ Ｐゴシック" charset="-128"/>
                <a:cs typeface="ＭＳ Ｐゴシック" charset="-128"/>
              </a:rPr>
              <a:t>However, with the advent of highly sensitive nucleic acid amplification tests (NAATs) that can be performed on urine, </a:t>
            </a:r>
            <a:r>
              <a:rPr lang="en-US" sz="1200" b="0" i="0" kern="1200" dirty="0" err="1" smtClean="0">
                <a:solidFill>
                  <a:schemeClr val="tx1"/>
                </a:solidFill>
                <a:latin typeface="Arial" charset="0"/>
                <a:ea typeface="ＭＳ Ｐゴシック" charset="-128"/>
                <a:cs typeface="ＭＳ Ｐゴシック" charset="-128"/>
              </a:rPr>
              <a:t>chlamydial</a:t>
            </a:r>
            <a:r>
              <a:rPr lang="en-US" sz="1200" b="0" i="0" kern="1200" dirty="0" smtClean="0">
                <a:solidFill>
                  <a:schemeClr val="tx1"/>
                </a:solidFill>
                <a:latin typeface="Arial" charset="0"/>
                <a:ea typeface="ＭＳ Ｐゴシック" charset="-128"/>
                <a:cs typeface="ＭＳ Ｐゴシック" charset="-128"/>
              </a:rPr>
              <a:t> infection is increasingly being diagnosed in symptomatic and asymptomatic men. During 2008–2012, the reported </a:t>
            </a:r>
            <a:r>
              <a:rPr lang="en-US" sz="1200" b="0" i="0" kern="1200" dirty="0" err="1" smtClean="0">
                <a:solidFill>
                  <a:schemeClr val="tx1"/>
                </a:solidFill>
                <a:latin typeface="Arial" charset="0"/>
                <a:ea typeface="ＭＳ Ｐゴシック" charset="-128"/>
                <a:cs typeface="ＭＳ Ｐゴシック" charset="-128"/>
              </a:rPr>
              <a:t>chlamydial</a:t>
            </a:r>
            <a:r>
              <a:rPr lang="en-US" sz="1200" b="0" i="0" kern="1200" dirty="0" smtClean="0">
                <a:solidFill>
                  <a:schemeClr val="tx1"/>
                </a:solidFill>
                <a:latin typeface="Arial" charset="0"/>
                <a:ea typeface="ＭＳ Ｐゴシック" charset="-128"/>
                <a:cs typeface="ＭＳ Ｐゴシック" charset="-128"/>
              </a:rPr>
              <a:t> infection rate among men increased 25.5% (from 209.3 to 262.6 cases per 100,000 males) compared with a 11.0% increase among women during the same period (from 579.4 to 643.3 cases per 100,000 females).</a:t>
            </a:r>
            <a:endParaRPr lang="en-US" sz="1200" b="1" i="0" kern="1200" dirty="0" smtClean="0">
              <a:solidFill>
                <a:schemeClr val="tx1"/>
              </a:solidFill>
              <a:latin typeface="Arial" charset="0"/>
              <a:ea typeface="ＭＳ Ｐゴシック" charset="-128"/>
              <a:cs typeface="ＭＳ Ｐゴシック" charset="-128"/>
            </a:endParaRPr>
          </a:p>
          <a:p>
            <a:endParaRPr lang="en-US" dirty="0" smtClean="0"/>
          </a:p>
          <a:p>
            <a:r>
              <a:rPr lang="en-US" sz="1200" b="0" i="0" kern="1200" dirty="0" smtClean="0">
                <a:solidFill>
                  <a:schemeClr val="tx1"/>
                </a:solidFill>
                <a:latin typeface="Arial" charset="0"/>
                <a:ea typeface="ＭＳ Ｐゴシック" charset="-128"/>
                <a:cs typeface="ＭＳ Ｐゴシック" charset="-128"/>
              </a:rPr>
              <a:t>During 2002–2011, </a:t>
            </a:r>
            <a:r>
              <a:rPr lang="en-US" sz="1200" b="0" i="0" kern="1200" dirty="0" err="1" smtClean="0">
                <a:solidFill>
                  <a:schemeClr val="tx1"/>
                </a:solidFill>
                <a:latin typeface="Arial" charset="0"/>
                <a:ea typeface="ＭＳ Ｐゴシック" charset="-128"/>
                <a:cs typeface="ＭＳ Ｐゴシック" charset="-128"/>
              </a:rPr>
              <a:t>chlamydia</a:t>
            </a:r>
            <a:r>
              <a:rPr lang="en-US" sz="1200" b="0" i="0" kern="1200" dirty="0" smtClean="0">
                <a:solidFill>
                  <a:schemeClr val="tx1"/>
                </a:solidFill>
                <a:latin typeface="Arial" charset="0"/>
                <a:ea typeface="ＭＳ Ｐゴシック" charset="-128"/>
                <a:cs typeface="ＭＳ Ｐゴシック" charset="-128"/>
              </a:rPr>
              <a:t> rates increased in all regions (Figure 2). In 2011, rates were highest in the South (505.3 per 100,000 population), followed by the Midwest (445.7), the West (424.9), and the Northeast (415.8) (</a:t>
            </a:r>
            <a:r>
              <a:rPr lang="en-US" sz="1200" b="0" i="0" u="sng" kern="1200" dirty="0" smtClean="0">
                <a:solidFill>
                  <a:schemeClr val="tx1"/>
                </a:solidFill>
                <a:latin typeface="Arial" charset="0"/>
                <a:ea typeface="ＭＳ Ｐゴシック" charset="-128"/>
                <a:cs typeface="ＭＳ Ｐゴシック" charset="-128"/>
                <a:hlinkClick r:id="rId7"/>
              </a:rPr>
              <a:t>Table 3</a:t>
            </a:r>
            <a:r>
              <a:rPr lang="en-US" sz="1200" b="0" i="0" kern="1200" dirty="0" smtClean="0">
                <a:solidFill>
                  <a:schemeClr val="tx1"/>
                </a:solidFill>
                <a:latin typeface="Arial" charset="0"/>
                <a:ea typeface="ＭＳ Ｐゴシック" charset="-128"/>
                <a:cs typeface="ＭＳ Ｐゴシック" charset="-128"/>
              </a:rPr>
              <a:t>).</a:t>
            </a:r>
          </a:p>
          <a:p>
            <a:endParaRPr lang="en-US" sz="1200" b="0" i="0" kern="1200" dirty="0" smtClean="0">
              <a:solidFill>
                <a:schemeClr val="tx1"/>
              </a:solidFill>
              <a:latin typeface="Arial" charset="0"/>
              <a:ea typeface="ＭＳ Ｐゴシック" charset="-128"/>
            </a:endParaRPr>
          </a:p>
          <a:p>
            <a:r>
              <a:rPr lang="en-US" sz="1200" b="0" i="0" kern="1200" dirty="0" smtClean="0">
                <a:solidFill>
                  <a:schemeClr val="tx1"/>
                </a:solidFill>
                <a:latin typeface="Arial" charset="0"/>
                <a:ea typeface="ＭＳ Ｐゴシック" charset="-128"/>
              </a:rPr>
              <a:t>Source: </a:t>
            </a:r>
            <a:r>
              <a:rPr lang="en-US" dirty="0" smtClean="0"/>
              <a:t>http://www.cdc.gov/std/stats12/chlamydia.htm</a:t>
            </a:r>
            <a:endParaRPr lang="en-US" sz="1200" b="0" i="0" kern="1200" dirty="0" smtClean="0">
              <a:solidFill>
                <a:schemeClr val="tx1"/>
              </a:solidFill>
              <a:latin typeface="Arial" charset="0"/>
              <a:ea typeface="ＭＳ Ｐゴシック" charset="-128"/>
            </a:endParaRPr>
          </a:p>
          <a:p>
            <a:r>
              <a:rPr lang="en-US" sz="1200" b="0" i="0" kern="1200" dirty="0" smtClean="0">
                <a:solidFill>
                  <a:schemeClr val="tx1"/>
                </a:solidFill>
                <a:latin typeface="Arial" charset="0"/>
                <a:ea typeface="ＭＳ Ｐゴシック" charset="-128"/>
                <a:cs typeface="ＭＳ Ｐゴシック" charset="-128"/>
              </a:rPr>
              <a:t>Centers for Disease Control and Prevention. </a:t>
            </a:r>
            <a:r>
              <a:rPr lang="en-US" sz="1200" b="0" i="0" u="sng" kern="1200" dirty="0" smtClean="0">
                <a:solidFill>
                  <a:schemeClr val="tx1"/>
                </a:solidFill>
                <a:latin typeface="Arial" charset="0"/>
                <a:ea typeface="ＭＳ Ｐゴシック" charset="-128"/>
                <a:cs typeface="ＭＳ Ｐゴシック" charset="-128"/>
                <a:hlinkClick r:id="rId8"/>
              </a:rPr>
              <a:t>Sexually transmitted diseases treatment guidelines, 2010</a:t>
            </a:r>
            <a:r>
              <a:rPr lang="en-US" sz="1200" b="0" i="0" kern="1200" dirty="0" smtClean="0">
                <a:solidFill>
                  <a:schemeClr val="tx1"/>
                </a:solidFill>
                <a:latin typeface="Arial" charset="0"/>
                <a:ea typeface="ＭＳ Ｐゴシック" charset="-128"/>
                <a:cs typeface="ＭＳ Ｐゴシック" charset="-128"/>
              </a:rPr>
              <a:t>; No.59(RR-12):1-110. Erratum in: MMWR </a:t>
            </a:r>
            <a:r>
              <a:rPr lang="en-US" sz="1200" b="0" i="0" kern="1200" dirty="0" err="1" smtClean="0">
                <a:solidFill>
                  <a:schemeClr val="tx1"/>
                </a:solidFill>
                <a:latin typeface="Arial" charset="0"/>
                <a:ea typeface="ＭＳ Ｐゴシック" charset="-128"/>
                <a:cs typeface="ＭＳ Ｐゴシック" charset="-128"/>
              </a:rPr>
              <a:t>Recomm</a:t>
            </a:r>
            <a:r>
              <a:rPr lang="en-US" sz="1200" b="0" i="0" kern="1200" dirty="0" smtClean="0">
                <a:solidFill>
                  <a:schemeClr val="tx1"/>
                </a:solidFill>
                <a:latin typeface="Arial" charset="0"/>
                <a:ea typeface="ＭＳ Ｐゴシック" charset="-128"/>
                <a:cs typeface="ＭＳ Ｐゴシック" charset="-128"/>
              </a:rPr>
              <a:t> Rep. 2011;60(1):18.</a:t>
            </a:r>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Source:  http://www.cdc.gov/std/stats12/chlamydia.htm</a:t>
            </a:r>
          </a:p>
          <a:p>
            <a:endParaRPr lang="en-US" dirty="0" smtClean="0"/>
          </a:p>
          <a:p>
            <a:r>
              <a:rPr lang="en-US" sz="1200" b="0" i="0" kern="1200" dirty="0" smtClean="0">
                <a:solidFill>
                  <a:schemeClr val="tx1"/>
                </a:solidFill>
                <a:latin typeface="Arial" charset="0"/>
                <a:ea typeface="ＭＳ Ｐゴシック" charset="-128"/>
                <a:cs typeface="ＭＳ Ｐゴシック" charset="-128"/>
              </a:rPr>
              <a:t>Chlamydia by Age</a:t>
            </a:r>
          </a:p>
          <a:p>
            <a:r>
              <a:rPr lang="en-US" sz="1200" b="0" i="0" kern="1200" dirty="0" smtClean="0">
                <a:solidFill>
                  <a:schemeClr val="tx1"/>
                </a:solidFill>
                <a:latin typeface="Arial" charset="0"/>
                <a:ea typeface="ＭＳ Ｐゴシック" charset="-128"/>
                <a:cs typeface="ＭＳ Ｐゴシック" charset="-128"/>
              </a:rPr>
              <a:t>Among women, the highest age-specific rates of reported </a:t>
            </a:r>
            <a:r>
              <a:rPr lang="en-US" sz="1200" b="0" i="0" kern="1200" dirty="0" err="1" smtClean="0">
                <a:solidFill>
                  <a:schemeClr val="tx1"/>
                </a:solidFill>
                <a:latin typeface="Arial" charset="0"/>
                <a:ea typeface="ＭＳ Ｐゴシック" charset="-128"/>
                <a:cs typeface="ＭＳ Ｐゴシック" charset="-128"/>
              </a:rPr>
              <a:t>chlamydia</a:t>
            </a:r>
            <a:r>
              <a:rPr lang="en-US" sz="1200" b="0" i="0" kern="1200" dirty="0" smtClean="0">
                <a:solidFill>
                  <a:schemeClr val="tx1"/>
                </a:solidFill>
                <a:latin typeface="Arial" charset="0"/>
                <a:ea typeface="ＭＳ Ｐゴシック" charset="-128"/>
                <a:cs typeface="ＭＳ Ｐゴシック" charset="-128"/>
              </a:rPr>
              <a:t> in 2012 were among those aged 15–19 years (3,291.5 cases per 100,000 females) and 20–24 years (3,695.5 cases per 100,000 females) (</a:t>
            </a:r>
            <a:r>
              <a:rPr lang="en-US" sz="1200" b="0" i="0" u="sng" kern="1200" dirty="0" smtClean="0">
                <a:solidFill>
                  <a:schemeClr val="tx1"/>
                </a:solidFill>
                <a:latin typeface="Arial" charset="0"/>
                <a:ea typeface="ＭＳ Ｐゴシック" charset="-128"/>
                <a:cs typeface="ＭＳ Ｐゴシック" charset="-128"/>
                <a:hlinkClick r:id="rId3"/>
              </a:rPr>
              <a:t>Figure 5</a:t>
            </a:r>
            <a:r>
              <a:rPr lang="en-US" sz="1200" b="0" i="0" kern="1200" dirty="0" smtClean="0">
                <a:solidFill>
                  <a:schemeClr val="tx1"/>
                </a:solidFill>
                <a:latin typeface="Arial" charset="0"/>
                <a:ea typeface="ＭＳ Ｐゴシック" charset="-128"/>
                <a:cs typeface="ＭＳ Ｐゴシック" charset="-128"/>
              </a:rPr>
              <a:t>, </a:t>
            </a:r>
            <a:r>
              <a:rPr lang="en-US" sz="1200" b="0" i="0" u="sng" kern="1200" dirty="0" smtClean="0">
                <a:solidFill>
                  <a:schemeClr val="tx1"/>
                </a:solidFill>
                <a:latin typeface="Arial" charset="0"/>
                <a:ea typeface="ＭＳ Ｐゴシック" charset="-128"/>
                <a:cs typeface="ＭＳ Ｐゴシック" charset="-128"/>
                <a:hlinkClick r:id="rId4"/>
              </a:rPr>
              <a:t>Table 10)</a:t>
            </a:r>
            <a:r>
              <a:rPr lang="en-US" sz="1200" b="0" i="0" kern="1200" dirty="0" smtClean="0">
                <a:solidFill>
                  <a:schemeClr val="tx1"/>
                </a:solidFill>
                <a:latin typeface="Arial" charset="0"/>
                <a:ea typeface="ＭＳ Ｐゴシック" charset="-128"/>
                <a:cs typeface="ＭＳ Ｐゴシック" charset="-128"/>
              </a:rPr>
              <a:t>. Within these age ranges, reported rates were highest among women aged 18 years (4,666.3 cases per 100,000 females), aged 19 years (4,921.1 cases per 100,000 females), and aged 20 years (4,647.5 cases per 100,000 females) (</a:t>
            </a:r>
            <a:r>
              <a:rPr lang="en-US" sz="1200" b="0" i="0" u="sng" kern="1200" dirty="0" smtClean="0">
                <a:solidFill>
                  <a:schemeClr val="tx1"/>
                </a:solidFill>
                <a:latin typeface="Arial" charset="0"/>
                <a:ea typeface="ＭＳ Ｐゴシック" charset="-128"/>
                <a:cs typeface="ＭＳ Ｐゴシック" charset="-128"/>
                <a:hlinkClick r:id="rId5"/>
              </a:rPr>
              <a:t>Table 12</a:t>
            </a:r>
            <a:r>
              <a:rPr lang="en-US" sz="1200" b="0" i="0" kern="1200" dirty="0" smtClean="0">
                <a:solidFill>
                  <a:schemeClr val="tx1"/>
                </a:solidFill>
                <a:latin typeface="Arial" charset="0"/>
                <a:ea typeface="ＭＳ Ｐゴシック" charset="-128"/>
                <a:cs typeface="ＭＳ Ｐゴシック" charset="-128"/>
              </a:rPr>
              <a:t>). </a:t>
            </a:r>
            <a:r>
              <a:rPr lang="en-US" sz="1200" b="1" i="0" kern="1200" dirty="0" smtClean="0">
                <a:solidFill>
                  <a:schemeClr val="tx1"/>
                </a:solidFill>
                <a:latin typeface="Arial" charset="0"/>
                <a:ea typeface="ＭＳ Ｐゴシック" charset="-128"/>
                <a:cs typeface="ＭＳ Ｐゴシック" charset="-128"/>
              </a:rPr>
              <a:t>After increasing steadily from 2000 to 2011, during 2011–2012, rates among women aged 15–19 years decreased 5.6% </a:t>
            </a:r>
            <a:r>
              <a:rPr lang="en-US" sz="1200" b="0" i="0" kern="1200" dirty="0" smtClean="0">
                <a:solidFill>
                  <a:schemeClr val="tx1"/>
                </a:solidFill>
                <a:latin typeface="Arial" charset="0"/>
                <a:ea typeface="ＭＳ Ｐゴシック" charset="-128"/>
                <a:cs typeface="ＭＳ Ｐゴシック" charset="-128"/>
              </a:rPr>
              <a:t>(3,485.2 to 3,291.5 cases per 100,000 females). Rates increased slightly (1.8%) among women aged 20–24 years (3,630.0 to 3,695.5 cases per 100,000 females) during 2011–2012.</a:t>
            </a:r>
          </a:p>
          <a:p>
            <a:endParaRPr lang="en-US" sz="1200" b="0" i="0" kern="1200" dirty="0" smtClean="0">
              <a:solidFill>
                <a:schemeClr val="tx1"/>
              </a:solidFill>
              <a:latin typeface="Arial" charset="0"/>
              <a:ea typeface="ＭＳ Ｐゴシック" charset="-128"/>
              <a:cs typeface="ＭＳ Ｐゴシック" charset="-128"/>
            </a:endParaRPr>
          </a:p>
          <a:p>
            <a:r>
              <a:rPr lang="en-US" sz="1200" b="0" i="0" kern="1200" dirty="0" smtClean="0">
                <a:solidFill>
                  <a:schemeClr val="tx1"/>
                </a:solidFill>
                <a:latin typeface="Arial" charset="0"/>
                <a:ea typeface="ＭＳ Ｐゴシック" charset="-128"/>
                <a:cs typeface="ＭＳ Ｐゴシック" charset="-128"/>
              </a:rPr>
              <a:t>Age-specific rates among men, although substantially lower than the rates among women, were highest in those aged 20–24 years (1,350.4 cases per 100,000 males) (</a:t>
            </a:r>
            <a:r>
              <a:rPr lang="en-US" sz="1200" b="0" i="0" u="sng" kern="1200" dirty="0" smtClean="0">
                <a:solidFill>
                  <a:schemeClr val="tx1"/>
                </a:solidFill>
                <a:latin typeface="Arial" charset="0"/>
                <a:ea typeface="ＭＳ Ｐゴシック" charset="-128"/>
                <a:cs typeface="ＭＳ Ｐゴシック" charset="-128"/>
                <a:hlinkClick r:id="rId3"/>
              </a:rPr>
              <a:t>Figure 5</a:t>
            </a:r>
            <a:r>
              <a:rPr lang="en-US" sz="1200" b="0" i="0" kern="1200" dirty="0" smtClean="0">
                <a:solidFill>
                  <a:schemeClr val="tx1"/>
                </a:solidFill>
                <a:latin typeface="Arial" charset="0"/>
                <a:ea typeface="ＭＳ Ｐゴシック" charset="-128"/>
                <a:cs typeface="ＭＳ Ｐゴシック" charset="-128"/>
              </a:rPr>
              <a:t>, </a:t>
            </a:r>
            <a:r>
              <a:rPr lang="en-US" sz="1200" b="0" i="0" u="sng" kern="1200" dirty="0" smtClean="0">
                <a:solidFill>
                  <a:schemeClr val="tx1"/>
                </a:solidFill>
                <a:latin typeface="Arial" charset="0"/>
                <a:ea typeface="ＭＳ Ｐゴシック" charset="-128"/>
                <a:cs typeface="ＭＳ Ｐゴシック" charset="-128"/>
                <a:hlinkClick r:id="rId4"/>
              </a:rPr>
              <a:t>Table 10</a:t>
            </a:r>
            <a:r>
              <a:rPr lang="en-US" sz="1200" b="0" i="0" kern="1200" dirty="0" smtClean="0">
                <a:solidFill>
                  <a:schemeClr val="tx1"/>
                </a:solidFill>
                <a:latin typeface="Arial" charset="0"/>
                <a:ea typeface="ＭＳ Ｐゴシック" charset="-128"/>
                <a:cs typeface="ＭＳ Ｐゴシック" charset="-128"/>
              </a:rPr>
              <a:t>). Similar to trends in women, after increasing for the last decade, during 2011–2012 reported case rates among men aged 15–19 years decreased 5.1% (816.3 to 774.8 cases per 100,000 males). During 2011–2012, reported cases among men aged 20–24 years increased slightly (1,307.8 to 1350.4 cases per 100,000 males).</a:t>
            </a:r>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**AI/AN=American</a:t>
            </a:r>
            <a:r>
              <a:rPr lang="en-US" baseline="0" dirty="0" smtClean="0"/>
              <a:t> Indians/Alaska Natives;</a:t>
            </a:r>
          </a:p>
          <a:p>
            <a:r>
              <a:rPr lang="en-US" baseline="0" dirty="0" smtClean="0"/>
              <a:t>**A/PI=Asians/Pacific Islanders</a:t>
            </a:r>
          </a:p>
          <a:p>
            <a:endParaRPr lang="en-US" baseline="0" dirty="0" smtClean="0"/>
          </a:p>
          <a:p>
            <a:r>
              <a:rPr lang="en-US" sz="1200" b="0" i="0" kern="1200" dirty="0" smtClean="0">
                <a:solidFill>
                  <a:schemeClr val="tx1"/>
                </a:solidFill>
                <a:latin typeface="Arial" charset="0"/>
                <a:ea typeface="ＭＳ Ｐゴシック" charset="-128"/>
                <a:cs typeface="ＭＳ Ｐゴシック" charset="-128"/>
              </a:rPr>
              <a:t>Among the 48 jurisdictions (47 states and the District of Columbia) that submitted data in the new race and ethnicity categories in 2012 according to the revised OMB standards, </a:t>
            </a:r>
            <a:r>
              <a:rPr lang="en-US" sz="1200" b="0" i="0" kern="1200" dirty="0" err="1" smtClean="0">
                <a:solidFill>
                  <a:schemeClr val="tx1"/>
                </a:solidFill>
                <a:latin typeface="Arial" charset="0"/>
                <a:ea typeface="ＭＳ Ｐゴシック" charset="-128"/>
                <a:cs typeface="ＭＳ Ｐゴシック" charset="-128"/>
              </a:rPr>
              <a:t>chlamydia</a:t>
            </a:r>
            <a:r>
              <a:rPr lang="en-US" sz="1200" b="0" i="0" kern="1200" dirty="0" smtClean="0">
                <a:solidFill>
                  <a:schemeClr val="tx1"/>
                </a:solidFill>
                <a:latin typeface="Arial" charset="0"/>
                <a:ea typeface="ＭＳ Ｐゴシック" charset="-128"/>
                <a:cs typeface="ＭＳ Ｐゴシック" charset="-128"/>
              </a:rPr>
              <a:t> rates were highest among black men and women (</a:t>
            </a:r>
            <a:r>
              <a:rPr lang="en-US" sz="1200" b="0" i="0" u="sng" kern="1200" dirty="0" smtClean="0">
                <a:solidFill>
                  <a:schemeClr val="tx1"/>
                </a:solidFill>
                <a:latin typeface="Arial" charset="0"/>
                <a:ea typeface="ＭＳ Ｐゴシック" charset="-128"/>
                <a:cs typeface="ＭＳ Ｐゴシック" charset="-128"/>
                <a:hlinkClick r:id="rId3"/>
              </a:rPr>
              <a:t>Figure L</a:t>
            </a:r>
            <a:r>
              <a:rPr lang="en-US" sz="1200" b="0" i="0" kern="1200" dirty="0" smtClean="0">
                <a:solidFill>
                  <a:schemeClr val="tx1"/>
                </a:solidFill>
                <a:latin typeface="Arial" charset="0"/>
                <a:ea typeface="ＭＳ Ｐゴシック" charset="-128"/>
                <a:cs typeface="ＭＳ Ｐゴシック" charset="-128"/>
              </a:rPr>
              <a:t>, </a:t>
            </a:r>
            <a:r>
              <a:rPr lang="en-US" sz="1200" b="0" i="0" u="sng" kern="1200" dirty="0" smtClean="0">
                <a:solidFill>
                  <a:schemeClr val="tx1"/>
                </a:solidFill>
                <a:latin typeface="Arial" charset="0"/>
                <a:ea typeface="ＭＳ Ｐゴシック" charset="-128"/>
                <a:cs typeface="ＭＳ Ｐゴシック" charset="-128"/>
                <a:hlinkClick r:id="rId4"/>
              </a:rPr>
              <a:t>Table 11B</a:t>
            </a:r>
            <a:r>
              <a:rPr lang="en-US" sz="1200" b="0" i="0" kern="1200" dirty="0" smtClean="0">
                <a:solidFill>
                  <a:schemeClr val="tx1"/>
                </a:solidFill>
                <a:latin typeface="Arial" charset="0"/>
                <a:ea typeface="ＭＳ Ｐゴシック" charset="-128"/>
                <a:cs typeface="ＭＳ Ｐゴシック" charset="-128"/>
              </a:rPr>
              <a:t>). The rate of </a:t>
            </a:r>
            <a:r>
              <a:rPr lang="en-US" sz="1200" b="0" i="0" kern="1200" dirty="0" err="1" smtClean="0">
                <a:solidFill>
                  <a:schemeClr val="tx1"/>
                </a:solidFill>
                <a:latin typeface="Arial" charset="0"/>
                <a:ea typeface="ＭＳ Ｐゴシック" charset="-128"/>
                <a:cs typeface="ＭＳ Ｐゴシック" charset="-128"/>
              </a:rPr>
              <a:t>chlamydia</a:t>
            </a:r>
            <a:r>
              <a:rPr lang="en-US" sz="1200" b="0" i="0" kern="1200" dirty="0" smtClean="0">
                <a:solidFill>
                  <a:schemeClr val="tx1"/>
                </a:solidFill>
                <a:latin typeface="Arial" charset="0"/>
                <a:ea typeface="ＭＳ Ｐゴシック" charset="-128"/>
                <a:cs typeface="ＭＳ Ｐゴシック" charset="-128"/>
              </a:rPr>
              <a:t> among blacks was almost seven times the rate among whites (1,229.4 and 179.6 cases per 100,000 population, respectively). The rate among American Indians/Alaska Natives (728.2 cases per 100,000) was 4.1 times the rate among whites. The rate among Hispanics (380.3 cases per 100,000) was 2.1 times the rate among whites. The rate among Native Hawaiians/Other Pacific Islanders (590.4 cases per 100,000) was 3.3 times the rate among whites. The rate among Asians was lower than the rate among whites (112.9 cases and 179.6 cases per 100,000, respectively).</a:t>
            </a:r>
          </a:p>
          <a:p>
            <a:endParaRPr lang="en-US" sz="1200" b="0" i="0" kern="1200" dirty="0" smtClean="0">
              <a:solidFill>
                <a:schemeClr val="tx1"/>
              </a:solidFill>
              <a:latin typeface="Arial" charset="0"/>
              <a:ea typeface="ＭＳ Ｐゴシック" charset="-128"/>
              <a:cs typeface="ＭＳ Ｐゴシック" charset="-128"/>
            </a:endParaRPr>
          </a:p>
          <a:p>
            <a:r>
              <a:rPr lang="en-US" sz="1200" b="0" i="0" kern="1200" dirty="0" smtClean="0">
                <a:solidFill>
                  <a:schemeClr val="tx1"/>
                </a:solidFill>
                <a:latin typeface="Arial" charset="0"/>
                <a:ea typeface="ＭＳ Ｐゴシック" charset="-128"/>
                <a:cs typeface="ＭＳ Ｐゴシック" charset="-128"/>
              </a:rPr>
              <a:t>Among the 39 jurisdictions (38 states and the District of Columbia) that submitted data in the new race and ethnicity categories from 2008–2012 according to the OMB standards, rates among blacks increased 3.7% (from 1,186.5 to 1,230.6 cases per 100,000). Among whites, rates increased 38.5% (from 134.4 to 186.2 cases per 100,000) (</a:t>
            </a:r>
            <a:r>
              <a:rPr lang="en-US" sz="1200" b="0" i="0" u="sng" kern="1200" dirty="0" smtClean="0">
                <a:solidFill>
                  <a:schemeClr val="tx1"/>
                </a:solidFill>
                <a:latin typeface="Arial" charset="0"/>
                <a:ea typeface="ＭＳ Ｐゴシック" charset="-128"/>
                <a:cs typeface="ＭＳ Ｐゴシック" charset="-128"/>
                <a:hlinkClick r:id="rId5"/>
              </a:rPr>
              <a:t>Figure 6</a:t>
            </a:r>
            <a:r>
              <a:rPr lang="en-US" sz="1200" b="0" i="0" kern="1200" dirty="0" smtClean="0">
                <a:solidFill>
                  <a:schemeClr val="tx1"/>
                </a:solidFill>
                <a:latin typeface="Arial" charset="0"/>
                <a:ea typeface="ＭＳ Ｐゴシック" charset="-128"/>
                <a:cs typeface="ＭＳ Ｐゴシック" charset="-128"/>
              </a:rPr>
              <a:t>).</a:t>
            </a:r>
          </a:p>
          <a:p>
            <a:endParaRPr lang="en-US" dirty="0" smtClean="0"/>
          </a:p>
          <a:p>
            <a:r>
              <a:rPr lang="en-US" dirty="0" smtClean="0"/>
              <a:t>Source: http://www.cdc.gov/std/stats12/chlamydia.htm</a:t>
            </a:r>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p:spPr>
        <p:txBody>
          <a:bodyPr/>
          <a:lstStyle/>
          <a:p>
            <a:r>
              <a:rPr lang="en-US" sz="1200" b="0" i="0" kern="1200" dirty="0" smtClean="0">
                <a:solidFill>
                  <a:schemeClr val="tx1"/>
                </a:solidFill>
                <a:latin typeface="Arial" charset="0"/>
                <a:ea typeface="ＭＳ Ｐゴシック" charset="-128"/>
                <a:cs typeface="ＭＳ Ｐゴシック" charset="-128"/>
              </a:rPr>
              <a:t>About 80%–90% of </a:t>
            </a:r>
            <a:r>
              <a:rPr lang="en-US" sz="1200" b="0" i="0" kern="1200" dirty="0" err="1" smtClean="0">
                <a:solidFill>
                  <a:schemeClr val="tx1"/>
                </a:solidFill>
                <a:latin typeface="Arial" charset="0"/>
                <a:ea typeface="ＭＳ Ｐゴシック" charset="-128"/>
                <a:cs typeface="ＭＳ Ｐゴシック" charset="-128"/>
              </a:rPr>
              <a:t>chlamydial</a:t>
            </a:r>
            <a:r>
              <a:rPr lang="en-US" sz="1200" b="0" i="0" kern="1200" dirty="0" smtClean="0">
                <a:solidFill>
                  <a:schemeClr val="tx1"/>
                </a:solidFill>
                <a:latin typeface="Arial" charset="0"/>
                <a:ea typeface="ＭＳ Ｐゴシック" charset="-128"/>
                <a:cs typeface="ＭＳ Ｐゴシック" charset="-128"/>
              </a:rPr>
              <a:t> infections</a:t>
            </a:r>
            <a:r>
              <a:rPr lang="en-US" sz="1200" b="1" i="0" u="sng" kern="1200" baseline="30000" dirty="0" smtClean="0">
                <a:solidFill>
                  <a:schemeClr val="tx1"/>
                </a:solidFill>
                <a:latin typeface="Arial" charset="0"/>
                <a:ea typeface="ＭＳ Ｐゴシック" charset="-128"/>
                <a:cs typeface="ＭＳ Ｐゴシック" charset="-128"/>
                <a:hlinkClick r:id="rId3"/>
              </a:rPr>
              <a:t>10</a:t>
            </a:r>
            <a:r>
              <a:rPr lang="en-US" sz="1200" b="0" i="0" kern="1200" dirty="0" smtClean="0">
                <a:solidFill>
                  <a:schemeClr val="tx1"/>
                </a:solidFill>
                <a:latin typeface="Arial" charset="0"/>
                <a:ea typeface="ＭＳ Ｐゴシック" charset="-128"/>
                <a:cs typeface="ＭＳ Ｐゴシック" charset="-128"/>
              </a:rPr>
              <a:t> and up to 80% of </a:t>
            </a:r>
            <a:r>
              <a:rPr lang="en-US" sz="1200" b="0" i="0" kern="1200" dirty="0" err="1" smtClean="0">
                <a:solidFill>
                  <a:schemeClr val="tx1"/>
                </a:solidFill>
                <a:latin typeface="Arial" charset="0"/>
                <a:ea typeface="ＭＳ Ｐゴシック" charset="-128"/>
                <a:cs typeface="ＭＳ Ｐゴシック" charset="-128"/>
              </a:rPr>
              <a:t>gonococcal</a:t>
            </a:r>
            <a:r>
              <a:rPr lang="en-US" sz="1200" b="0" i="0" kern="1200" dirty="0" smtClean="0">
                <a:solidFill>
                  <a:schemeClr val="tx1"/>
                </a:solidFill>
                <a:latin typeface="Arial" charset="0"/>
                <a:ea typeface="ＭＳ Ｐゴシック" charset="-128"/>
                <a:cs typeface="ＭＳ Ｐゴシック" charset="-128"/>
              </a:rPr>
              <a:t> infections</a:t>
            </a:r>
            <a:r>
              <a:rPr lang="en-US" sz="1200" b="1" i="0" u="sng" kern="1200" baseline="30000" dirty="0" smtClean="0">
                <a:solidFill>
                  <a:schemeClr val="tx1"/>
                </a:solidFill>
                <a:latin typeface="Arial" charset="0"/>
                <a:ea typeface="ＭＳ Ｐゴシック" charset="-128"/>
                <a:cs typeface="ＭＳ Ｐゴシック" charset="-128"/>
                <a:hlinkClick r:id="rId3"/>
              </a:rPr>
              <a:t>11</a:t>
            </a:r>
            <a:r>
              <a:rPr lang="en-US" sz="1200" b="0" i="0" kern="1200" dirty="0" smtClean="0">
                <a:solidFill>
                  <a:schemeClr val="tx1"/>
                </a:solidFill>
                <a:latin typeface="Arial" charset="0"/>
                <a:ea typeface="ＭＳ Ｐゴシック" charset="-128"/>
                <a:cs typeface="ＭＳ Ｐゴシック" charset="-128"/>
              </a:rPr>
              <a:t> in women are asymptomatic.</a:t>
            </a:r>
            <a:endParaRPr lang="en-US" sz="1200" kern="1200" dirty="0" smtClean="0">
              <a:solidFill>
                <a:schemeClr val="tx1"/>
              </a:solidFill>
              <a:latin typeface="Arial" charset="0"/>
              <a:ea typeface="ＭＳ Ｐゴシック" charset="-128"/>
              <a:cs typeface="ＭＳ Ｐゴシック" charset="-128"/>
            </a:endParaRPr>
          </a:p>
          <a:p>
            <a:r>
              <a:rPr lang="en-US" sz="1200" b="0" i="0" u="sng" kern="1200" dirty="0" smtClean="0">
                <a:solidFill>
                  <a:schemeClr val="tx1"/>
                </a:solidFill>
                <a:latin typeface="Arial" charset="0"/>
                <a:ea typeface="ＭＳ Ｐゴシック" charset="-128"/>
                <a:cs typeface="ＭＳ Ｐゴシック" charset="-128"/>
              </a:rPr>
              <a:t>Source:</a:t>
            </a:r>
            <a:r>
              <a:rPr lang="en-US" sz="1200" b="0" i="0" u="sng" kern="1200" baseline="0" dirty="0" smtClean="0">
                <a:solidFill>
                  <a:schemeClr val="tx1"/>
                </a:solidFill>
                <a:latin typeface="Arial" charset="0"/>
                <a:ea typeface="ＭＳ Ｐゴシック" charset="-128"/>
                <a:cs typeface="ＭＳ Ｐゴシック" charset="-128"/>
              </a:rPr>
              <a:t> </a:t>
            </a:r>
            <a:r>
              <a:rPr lang="en-US" sz="1200" b="0" i="0" u="sng" kern="1200" dirty="0" smtClean="0">
                <a:solidFill>
                  <a:schemeClr val="tx1"/>
                </a:solidFill>
                <a:latin typeface="Arial" charset="0"/>
                <a:ea typeface="ＭＳ Ｐゴシック" charset="-128"/>
                <a:cs typeface="ＭＳ Ｐゴシック" charset="-128"/>
              </a:rPr>
              <a:t> </a:t>
            </a:r>
            <a:r>
              <a:rPr lang="en-US" sz="1200" b="0" i="0" kern="1200" dirty="0" err="1" smtClean="0">
                <a:solidFill>
                  <a:schemeClr val="tx1"/>
                </a:solidFill>
                <a:latin typeface="Arial" charset="0"/>
                <a:ea typeface="ＭＳ Ｐゴシック" charset="-128"/>
                <a:cs typeface="ＭＳ Ｐゴシック" charset="-128"/>
              </a:rPr>
              <a:t>Stamm</a:t>
            </a:r>
            <a:r>
              <a:rPr lang="en-US" sz="1200" b="0" i="0" kern="1200" dirty="0" smtClean="0">
                <a:solidFill>
                  <a:schemeClr val="tx1"/>
                </a:solidFill>
                <a:latin typeface="Arial" charset="0"/>
                <a:ea typeface="ＭＳ Ｐゴシック" charset="-128"/>
                <a:cs typeface="ＭＳ Ｐゴシック" charset="-128"/>
              </a:rPr>
              <a:t> WE. </a:t>
            </a:r>
            <a:r>
              <a:rPr lang="en-US" sz="1200" b="0" i="1" kern="1200" dirty="0" smtClean="0">
                <a:solidFill>
                  <a:schemeClr val="tx1"/>
                </a:solidFill>
                <a:latin typeface="Arial" charset="0"/>
                <a:ea typeface="ＭＳ Ｐゴシック" charset="-128"/>
                <a:cs typeface="ＭＳ Ｐゴシック" charset="-128"/>
              </a:rPr>
              <a:t>Chlamydia </a:t>
            </a:r>
            <a:r>
              <a:rPr lang="en-US" sz="1200" b="0" i="1" kern="1200" dirty="0" err="1" smtClean="0">
                <a:solidFill>
                  <a:schemeClr val="tx1"/>
                </a:solidFill>
                <a:latin typeface="Arial" charset="0"/>
                <a:ea typeface="ＭＳ Ｐゴシック" charset="-128"/>
                <a:cs typeface="ＭＳ Ｐゴシック" charset="-128"/>
              </a:rPr>
              <a:t>trachomatis</a:t>
            </a:r>
            <a:r>
              <a:rPr lang="en-US" sz="1200" b="0" i="0" kern="1200" dirty="0" smtClean="0">
                <a:solidFill>
                  <a:schemeClr val="tx1"/>
                </a:solidFill>
                <a:latin typeface="Arial" charset="0"/>
                <a:ea typeface="ＭＳ Ｐゴシック" charset="-128"/>
                <a:cs typeface="ＭＳ Ｐゴシック" charset="-128"/>
              </a:rPr>
              <a:t> infections in the adult. In: Holmes KK, </a:t>
            </a:r>
            <a:r>
              <a:rPr lang="en-US" sz="1200" b="0" i="0" kern="1200" dirty="0" err="1" smtClean="0">
                <a:solidFill>
                  <a:schemeClr val="tx1"/>
                </a:solidFill>
                <a:latin typeface="Arial" charset="0"/>
                <a:ea typeface="ＭＳ Ｐゴシック" charset="-128"/>
                <a:cs typeface="ＭＳ Ｐゴシック" charset="-128"/>
              </a:rPr>
              <a:t>Sparling</a:t>
            </a:r>
            <a:r>
              <a:rPr lang="en-US" sz="1200" b="0" i="0" kern="1200" dirty="0" smtClean="0">
                <a:solidFill>
                  <a:schemeClr val="tx1"/>
                </a:solidFill>
                <a:latin typeface="Arial" charset="0"/>
                <a:ea typeface="ＭＳ Ｐゴシック" charset="-128"/>
                <a:cs typeface="ＭＳ Ｐゴシック" charset="-128"/>
              </a:rPr>
              <a:t> PF, </a:t>
            </a:r>
            <a:r>
              <a:rPr lang="en-US" sz="1200" b="0" i="0" kern="1200" dirty="0" err="1" smtClean="0">
                <a:solidFill>
                  <a:schemeClr val="tx1"/>
                </a:solidFill>
                <a:latin typeface="Arial" charset="0"/>
                <a:ea typeface="ＭＳ Ｐゴシック" charset="-128"/>
                <a:cs typeface="ＭＳ Ｐゴシック" charset="-128"/>
              </a:rPr>
              <a:t>Stamm</a:t>
            </a:r>
            <a:r>
              <a:rPr lang="en-US" sz="1200" b="0" i="0" kern="1200" dirty="0" smtClean="0">
                <a:solidFill>
                  <a:schemeClr val="tx1"/>
                </a:solidFill>
                <a:latin typeface="Arial" charset="0"/>
                <a:ea typeface="ＭＳ Ｐゴシック" charset="-128"/>
                <a:cs typeface="ＭＳ Ｐゴシック" charset="-128"/>
              </a:rPr>
              <a:t> WE, </a:t>
            </a:r>
            <a:r>
              <a:rPr lang="en-US" sz="1200" b="0" i="0" kern="1200" dirty="0" err="1" smtClean="0">
                <a:solidFill>
                  <a:schemeClr val="tx1"/>
                </a:solidFill>
                <a:latin typeface="Arial" charset="0"/>
                <a:ea typeface="ＭＳ Ｐゴシック" charset="-128"/>
                <a:cs typeface="ＭＳ Ｐゴシック" charset="-128"/>
              </a:rPr>
              <a:t>Piot</a:t>
            </a:r>
            <a:r>
              <a:rPr lang="en-US" sz="1200" b="0" i="0" kern="1200" dirty="0" smtClean="0">
                <a:solidFill>
                  <a:schemeClr val="tx1"/>
                </a:solidFill>
                <a:latin typeface="Arial" charset="0"/>
                <a:ea typeface="ＭＳ Ｐゴシック" charset="-128"/>
                <a:cs typeface="ＭＳ Ｐゴシック" charset="-128"/>
              </a:rPr>
              <a:t> P, </a:t>
            </a:r>
            <a:r>
              <a:rPr lang="en-US" sz="1200" b="0" i="0" kern="1200" dirty="0" err="1" smtClean="0">
                <a:solidFill>
                  <a:schemeClr val="tx1"/>
                </a:solidFill>
                <a:latin typeface="Arial" charset="0"/>
                <a:ea typeface="ＭＳ Ｐゴシック" charset="-128"/>
                <a:cs typeface="ＭＳ Ｐゴシック" charset="-128"/>
              </a:rPr>
              <a:t>Wasserheit</a:t>
            </a:r>
            <a:r>
              <a:rPr lang="en-US" sz="1200" b="0" i="0" kern="1200" dirty="0" smtClean="0">
                <a:solidFill>
                  <a:schemeClr val="tx1"/>
                </a:solidFill>
                <a:latin typeface="Arial" charset="0"/>
                <a:ea typeface="ＭＳ Ｐゴシック" charset="-128"/>
                <a:cs typeface="ＭＳ Ｐゴシック" charset="-128"/>
              </a:rPr>
              <a:t> JN, Corey L, et al, (editors). Sex </a:t>
            </a:r>
            <a:r>
              <a:rPr lang="en-US" sz="1200" b="0" i="0" kern="1200" dirty="0" err="1" smtClean="0">
                <a:solidFill>
                  <a:schemeClr val="tx1"/>
                </a:solidFill>
                <a:latin typeface="Arial" charset="0"/>
                <a:ea typeface="ＭＳ Ｐゴシック" charset="-128"/>
                <a:cs typeface="ＭＳ Ｐゴシック" charset="-128"/>
              </a:rPr>
              <a:t>Transm</a:t>
            </a:r>
            <a:r>
              <a:rPr lang="en-US" sz="1200" b="0" i="0" kern="1200" dirty="0" smtClean="0">
                <a:solidFill>
                  <a:schemeClr val="tx1"/>
                </a:solidFill>
                <a:latin typeface="Arial" charset="0"/>
                <a:ea typeface="ＭＳ Ｐゴシック" charset="-128"/>
                <a:cs typeface="ＭＳ Ｐゴシック" charset="-128"/>
              </a:rPr>
              <a:t> Dis. 4th ed. New York: McGraw-Hill; 2008:575-93.</a:t>
            </a:r>
            <a:endParaRPr lang="en-US" sz="1200" kern="1200" dirty="0" smtClean="0">
              <a:solidFill>
                <a:schemeClr val="tx1"/>
              </a:solidFill>
              <a:latin typeface="Arial" charset="0"/>
              <a:ea typeface="ＭＳ Ｐゴシック" charset="-128"/>
              <a:cs typeface="ＭＳ Ｐゴシック" charset="-128"/>
            </a:endParaRPr>
          </a:p>
          <a:p>
            <a:endParaRPr lang="en-US" sz="1200" kern="1200" dirty="0" smtClean="0">
              <a:solidFill>
                <a:schemeClr val="tx1"/>
              </a:solidFill>
              <a:latin typeface="Arial" charset="0"/>
              <a:ea typeface="ＭＳ Ｐゴシック" charset="-128"/>
              <a:cs typeface="ＭＳ Ｐゴシック" charset="-128"/>
            </a:endParaRPr>
          </a:p>
          <a:p>
            <a:r>
              <a:rPr lang="en-US" sz="1200" kern="1200" dirty="0" smtClean="0">
                <a:solidFill>
                  <a:schemeClr val="tx1"/>
                </a:solidFill>
                <a:latin typeface="Arial" charset="0"/>
                <a:ea typeface="ＭＳ Ｐゴシック" charset="-128"/>
                <a:cs typeface="ＭＳ Ｐゴシック" charset="-128"/>
              </a:rPr>
              <a:t>Estimates of the proportion of </a:t>
            </a:r>
            <a:r>
              <a:rPr lang="en-US" sz="1200" kern="1200" dirty="0" err="1" smtClean="0">
                <a:solidFill>
                  <a:schemeClr val="tx1"/>
                </a:solidFill>
                <a:latin typeface="Arial" charset="0"/>
                <a:ea typeface="ＭＳ Ｐゴシック" charset="-128"/>
                <a:cs typeface="ＭＳ Ｐゴシック" charset="-128"/>
              </a:rPr>
              <a:t>chlamydia</a:t>
            </a:r>
            <a:r>
              <a:rPr lang="en-US" sz="1200" kern="1200" dirty="0" smtClean="0">
                <a:solidFill>
                  <a:schemeClr val="tx1"/>
                </a:solidFill>
                <a:latin typeface="Arial" charset="0"/>
                <a:ea typeface="ＭＳ Ｐゴシック" charset="-128"/>
                <a:cs typeface="ＭＳ Ｐゴシック" charset="-128"/>
              </a:rPr>
              <a:t>-infected people who develop symptoms vary by setting and study methodology; two published studies that incorporated modeling techniques to address limitations of point prevalence surveys estimated that only about 10% of men and 5-30% of women with laboratory-confirmed </a:t>
            </a:r>
            <a:r>
              <a:rPr lang="en-US" sz="1200" kern="1200" dirty="0" err="1" smtClean="0">
                <a:solidFill>
                  <a:schemeClr val="tx1"/>
                </a:solidFill>
                <a:latin typeface="Arial" charset="0"/>
                <a:ea typeface="ＭＳ Ｐゴシック" charset="-128"/>
                <a:cs typeface="ＭＳ Ｐゴシック" charset="-128"/>
              </a:rPr>
              <a:t>chlamydial</a:t>
            </a:r>
            <a:r>
              <a:rPr lang="en-US" sz="1200" kern="1200" dirty="0" smtClean="0">
                <a:solidFill>
                  <a:schemeClr val="tx1"/>
                </a:solidFill>
                <a:latin typeface="Arial" charset="0"/>
                <a:ea typeface="ＭＳ Ｐゴシック" charset="-128"/>
                <a:cs typeface="ＭＳ Ｐゴシック" charset="-128"/>
              </a:rPr>
              <a:t> infection develop symptoms.</a:t>
            </a:r>
            <a:r>
              <a:rPr lang="en-US" sz="1200" u="sng" kern="1200" baseline="30000" dirty="0" smtClean="0">
                <a:solidFill>
                  <a:schemeClr val="tx1"/>
                </a:solidFill>
                <a:latin typeface="Arial" charset="0"/>
                <a:ea typeface="ＭＳ Ｐゴシック" charset="-128"/>
                <a:cs typeface="ＭＳ Ｐゴシック" charset="-128"/>
                <a:hlinkClick r:id="rId4" tooltip="Farley, 2003 #21"/>
              </a:rPr>
              <a:t>21</a:t>
            </a:r>
            <a:r>
              <a:rPr lang="en-US" sz="1200" kern="1200" baseline="30000" dirty="0" smtClean="0">
                <a:solidFill>
                  <a:schemeClr val="tx1"/>
                </a:solidFill>
                <a:latin typeface="Arial" charset="0"/>
                <a:ea typeface="ＭＳ Ｐゴシック" charset="-128"/>
                <a:cs typeface="ＭＳ Ｐゴシック" charset="-128"/>
              </a:rPr>
              <a:t>,</a:t>
            </a:r>
            <a:r>
              <a:rPr lang="en-US" sz="1200" u="sng" kern="1200" baseline="30000" dirty="0" smtClean="0">
                <a:solidFill>
                  <a:schemeClr val="tx1"/>
                </a:solidFill>
                <a:latin typeface="Arial" charset="0"/>
                <a:ea typeface="ＭＳ Ｐゴシック" charset="-128"/>
                <a:cs typeface="ＭＳ Ｐゴシック" charset="-128"/>
                <a:hlinkClick r:id="rId4" tooltip="Korenromp, 2002 #22"/>
              </a:rPr>
              <a:t>22</a:t>
            </a:r>
            <a:endParaRPr lang="en-US" sz="1200" kern="1200" dirty="0" smtClean="0">
              <a:solidFill>
                <a:schemeClr val="tx1"/>
              </a:solidFill>
              <a:latin typeface="Arial" charset="0"/>
              <a:ea typeface="ＭＳ Ｐゴシック" charset="-128"/>
              <a:cs typeface="ＭＳ Ｐゴシック" charset="-128"/>
            </a:endParaRPr>
          </a:p>
          <a:p>
            <a:r>
              <a:rPr lang="en-US" sz="1200" u="sng" kern="1200" dirty="0" smtClean="0">
                <a:solidFill>
                  <a:schemeClr val="tx1"/>
                </a:solidFill>
                <a:latin typeface="Arial" charset="0"/>
                <a:ea typeface="ＭＳ Ｐゴシック" charset="-128"/>
                <a:cs typeface="ＭＳ Ｐゴシック" charset="-128"/>
                <a:hlinkClick r:id="rId4"/>
              </a:rPr>
              <a:t>http://www.cdc.gov/std/chlamydia/STDFact-chlamydia-detailed.htm</a:t>
            </a:r>
            <a:endParaRPr lang="en-US" sz="1200" kern="1200" dirty="0" smtClean="0">
              <a:solidFill>
                <a:schemeClr val="tx1"/>
              </a:solidFill>
              <a:latin typeface="Arial" charset="0"/>
              <a:ea typeface="ＭＳ Ｐゴシック" charset="-128"/>
              <a:cs typeface="ＭＳ Ｐゴシック" charset="-128"/>
            </a:endParaRPr>
          </a:p>
          <a:p>
            <a:r>
              <a:rPr lang="en-US" sz="1200" kern="1200" dirty="0" smtClean="0">
                <a:solidFill>
                  <a:schemeClr val="tx1"/>
                </a:solidFill>
                <a:latin typeface="Arial" charset="0"/>
                <a:ea typeface="ＭＳ Ｐゴシック" charset="-128"/>
                <a:cs typeface="ＭＳ Ｐゴシック" charset="-128"/>
              </a:rPr>
              <a:t> </a:t>
            </a:r>
          </a:p>
          <a:p>
            <a:r>
              <a:rPr lang="en-US" sz="1200" kern="1200" dirty="0" smtClean="0">
                <a:solidFill>
                  <a:schemeClr val="tx1"/>
                </a:solidFill>
                <a:latin typeface="Arial" charset="0"/>
                <a:ea typeface="ＭＳ Ｐゴシック" charset="-128"/>
                <a:cs typeface="ＭＳ Ｐゴシック" charset="-128"/>
              </a:rPr>
              <a:t>Based on this information, up to 90% of males are asymptomatic and up to 70- 95% of females are asymptomatic….</a:t>
            </a:r>
          </a:p>
          <a:p>
            <a:endParaRPr lang="en-US" dirty="0" smtClean="0">
              <a:latin typeface="Arial" pitchFamily="34" charset="0"/>
              <a:ea typeface="ＭＳ Ｐゴシック" pitchFamily="34" charset="-128"/>
            </a:endParaRPr>
          </a:p>
        </p:txBody>
      </p:sp>
      <p:sp>
        <p:nvSpPr>
          <p:cNvPr id="253956" name="Slide Number Placeholder 3"/>
          <p:cNvSpPr>
            <a:spLocks noGrp="1"/>
          </p:cNvSpPr>
          <p:nvPr>
            <p:ph type="sldNum" sz="quarter" idx="5"/>
          </p:nvPr>
        </p:nvSpPr>
        <p:spPr>
          <a:noFill/>
        </p:spPr>
        <p:txBody>
          <a:bodyPr/>
          <a:lstStyle/>
          <a:p>
            <a:fld id="{0A6FFB96-24F3-48AE-9973-ACD615BA5858}" type="slidenum">
              <a:rPr lang="en-US"/>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p:spPr>
        <p:txBody>
          <a:bodyPr/>
          <a:lstStyle/>
          <a:p>
            <a:pPr eaLnBrk="1" hangingPunct="1">
              <a:spcBef>
                <a:spcPct val="0"/>
              </a:spcBef>
            </a:pPr>
            <a:r>
              <a:rPr lang="en-US" sz="1200" b="0" i="0" kern="1200" dirty="0" smtClean="0">
                <a:solidFill>
                  <a:schemeClr val="tx1"/>
                </a:solidFill>
                <a:latin typeface="Arial" charset="0"/>
                <a:ea typeface="ＭＳ Ｐゴシック" charset="-128"/>
                <a:cs typeface="ＭＳ Ｐゴシック" charset="-128"/>
              </a:rPr>
              <a:t>Women infected with </a:t>
            </a:r>
            <a:r>
              <a:rPr lang="en-US" sz="1200" b="0" i="1" kern="1200" dirty="0" smtClean="0">
                <a:solidFill>
                  <a:schemeClr val="tx1"/>
                </a:solidFill>
                <a:latin typeface="Arial" charset="0"/>
                <a:ea typeface="ＭＳ Ｐゴシック" charset="-128"/>
                <a:cs typeface="ＭＳ Ｐゴシック" charset="-128"/>
              </a:rPr>
              <a:t>C. </a:t>
            </a:r>
            <a:r>
              <a:rPr lang="en-US" sz="1200" b="0" i="1" kern="1200" dirty="0" err="1" smtClean="0">
                <a:solidFill>
                  <a:schemeClr val="tx1"/>
                </a:solidFill>
                <a:latin typeface="Arial" charset="0"/>
                <a:ea typeface="ＭＳ Ｐゴシック" charset="-128"/>
                <a:cs typeface="ＭＳ Ｐゴシック" charset="-128"/>
              </a:rPr>
              <a:t>trachomatis</a:t>
            </a:r>
            <a:r>
              <a:rPr lang="en-US" sz="1200" b="0" i="0" kern="1200" dirty="0" smtClean="0">
                <a:solidFill>
                  <a:schemeClr val="tx1"/>
                </a:solidFill>
                <a:latin typeface="Arial" charset="0"/>
                <a:ea typeface="ＭＳ Ｐゴシック" charset="-128"/>
                <a:cs typeface="ＭＳ Ｐゴシック" charset="-128"/>
              </a:rPr>
              <a:t> or </a:t>
            </a:r>
            <a:r>
              <a:rPr lang="en-US" sz="1200" b="0" i="1" kern="1200" dirty="0" smtClean="0">
                <a:solidFill>
                  <a:schemeClr val="tx1"/>
                </a:solidFill>
                <a:latin typeface="Arial" charset="0"/>
                <a:ea typeface="ＭＳ Ｐゴシック" charset="-128"/>
                <a:cs typeface="ＭＳ Ｐゴシック" charset="-128"/>
              </a:rPr>
              <a:t>N. </a:t>
            </a:r>
            <a:r>
              <a:rPr lang="en-US" sz="1200" b="0" i="1" kern="1200" dirty="0" err="1" smtClean="0">
                <a:solidFill>
                  <a:schemeClr val="tx1"/>
                </a:solidFill>
                <a:latin typeface="Arial" charset="0"/>
                <a:ea typeface="ＭＳ Ｐゴシック" charset="-128"/>
                <a:cs typeface="ＭＳ Ｐゴシック" charset="-128"/>
              </a:rPr>
              <a:t>gonorrhoeae</a:t>
            </a:r>
            <a:r>
              <a:rPr lang="en-US" sz="1200" b="0" i="0" kern="1200" dirty="0" smtClean="0">
                <a:solidFill>
                  <a:schemeClr val="tx1"/>
                </a:solidFill>
                <a:latin typeface="Arial" charset="0"/>
                <a:ea typeface="ＭＳ Ｐゴシック" charset="-128"/>
                <a:cs typeface="ＭＳ Ｐゴシック" charset="-128"/>
              </a:rPr>
              <a:t> can develop PID, which, in turn, can lead to reproductive system morbidity such as ectopic pregnancy and tubal factor infertility. </a:t>
            </a:r>
          </a:p>
          <a:p>
            <a:pPr eaLnBrk="1" hangingPunct="1">
              <a:spcBef>
                <a:spcPct val="0"/>
              </a:spcBef>
            </a:pPr>
            <a:endParaRPr lang="en-US" sz="1200" b="0" i="0" kern="1200" dirty="0" smtClean="0">
              <a:solidFill>
                <a:schemeClr val="tx1"/>
              </a:solidFill>
              <a:latin typeface="Arial" charset="0"/>
              <a:ea typeface="ＭＳ Ｐゴシック" charset="-128"/>
              <a:cs typeface="ＭＳ Ｐゴシック" charset="-128"/>
            </a:endParaRPr>
          </a:p>
          <a:p>
            <a:pPr eaLnBrk="1" hangingPunct="1">
              <a:spcBef>
                <a:spcPct val="0"/>
              </a:spcBef>
            </a:pPr>
            <a:r>
              <a:rPr lang="en-US" sz="1200" b="0" i="0" kern="1200" dirty="0" smtClean="0">
                <a:solidFill>
                  <a:schemeClr val="tx1"/>
                </a:solidFill>
                <a:latin typeface="Arial" charset="0"/>
                <a:ea typeface="ＭＳ Ｐゴシック" charset="-128"/>
                <a:cs typeface="ＭＳ Ｐゴシック" charset="-128"/>
              </a:rPr>
              <a:t>Among women with PID, tubal scarring can cause infertility in 20% of women, ectopic pregnancy in 9%, and chronic pelvic pain in 18%.</a:t>
            </a:r>
            <a:r>
              <a:rPr lang="en-US" sz="1200" b="1" i="0" u="sng" kern="1200" baseline="30000" dirty="0" smtClean="0">
                <a:solidFill>
                  <a:schemeClr val="tx1"/>
                </a:solidFill>
                <a:latin typeface="Arial" charset="0"/>
                <a:ea typeface="ＭＳ Ｐゴシック" charset="-128"/>
                <a:cs typeface="ＭＳ Ｐゴシック" charset="-128"/>
                <a:hlinkClick r:id="rId3"/>
              </a:rPr>
              <a:t>9</a:t>
            </a:r>
            <a:endParaRPr lang="en-US" sz="1200" b="1" i="0" u="sng" kern="1200" baseline="30000" dirty="0" smtClean="0">
              <a:solidFill>
                <a:schemeClr val="tx1"/>
              </a:solidFill>
              <a:latin typeface="Arial" charset="0"/>
              <a:ea typeface="ＭＳ Ｐゴシック" charset="-128"/>
              <a:cs typeface="ＭＳ Ｐゴシック" charset="-128"/>
            </a:endParaRPr>
          </a:p>
          <a:p>
            <a:pPr eaLnBrk="1" hangingPunct="1">
              <a:spcBef>
                <a:spcPct val="0"/>
              </a:spcBef>
            </a:pPr>
            <a:r>
              <a:rPr lang="en-US" dirty="0" smtClean="0">
                <a:hlinkClick r:id="rId3"/>
              </a:rPr>
              <a:t>Source:  http://www.cdc.gov/std/stats11/womenandinf.htm</a:t>
            </a:r>
            <a:endParaRPr lang="en-US" dirty="0" smtClean="0"/>
          </a:p>
          <a:p>
            <a:pPr eaLnBrk="1" hangingPunct="1">
              <a:spcBef>
                <a:spcPct val="0"/>
              </a:spcBef>
            </a:pPr>
            <a:endParaRPr lang="en-US" dirty="0" smtClean="0"/>
          </a:p>
          <a:p>
            <a:pPr eaLnBrk="1" hangingPunct="1">
              <a:spcBef>
                <a:spcPct val="0"/>
              </a:spcBef>
            </a:pPr>
            <a:r>
              <a:rPr lang="en-US" sz="1200" b="0" i="0" kern="1200" dirty="0" smtClean="0">
                <a:solidFill>
                  <a:schemeClr val="tx1"/>
                </a:solidFill>
                <a:latin typeface="Arial" charset="0"/>
                <a:ea typeface="ＭＳ Ｐゴシック" charset="-128"/>
                <a:cs typeface="ＭＳ Ｐゴシック" charset="-128"/>
              </a:rPr>
              <a:t>In women, untreated </a:t>
            </a:r>
            <a:r>
              <a:rPr lang="en-US" sz="1200" b="0" i="0" kern="1200" dirty="0" err="1" smtClean="0">
                <a:solidFill>
                  <a:schemeClr val="tx1"/>
                </a:solidFill>
                <a:latin typeface="Arial" charset="0"/>
                <a:ea typeface="ＭＳ Ｐゴシック" charset="-128"/>
                <a:cs typeface="ＭＳ Ｐゴシック" charset="-128"/>
              </a:rPr>
              <a:t>chlamydia</a:t>
            </a:r>
            <a:r>
              <a:rPr lang="en-US" sz="1200" b="0" i="0" kern="1200" dirty="0" smtClean="0">
                <a:solidFill>
                  <a:schemeClr val="tx1"/>
                </a:solidFill>
                <a:latin typeface="Arial" charset="0"/>
                <a:ea typeface="ＭＳ Ｐゴシック" charset="-128"/>
                <a:cs typeface="ＭＳ Ｐゴシック" charset="-128"/>
              </a:rPr>
              <a:t> can spread into the uterus or fallopian tubes and cause pelvic inflammatory disease (PID). Symptomatic PID occurs in about 10 to 15 percent of women with untreated chlamydia.</a:t>
            </a:r>
            <a:r>
              <a:rPr lang="en-US" sz="1200" b="0" i="0" u="sng" kern="1200" baseline="30000" dirty="0" smtClean="0">
                <a:solidFill>
                  <a:schemeClr val="tx1"/>
                </a:solidFill>
                <a:latin typeface="Arial" charset="0"/>
                <a:ea typeface="ＭＳ Ｐゴシック" charset="-128"/>
                <a:cs typeface="ＭＳ Ｐゴシック" charset="-128"/>
                <a:hlinkClick r:id="rId4" tooltip="Haggerty, 2010 #31"/>
              </a:rPr>
              <a:t>30</a:t>
            </a:r>
            <a:r>
              <a:rPr lang="en-US" sz="1200" b="0" i="0" kern="1200" baseline="30000" dirty="0" smtClean="0">
                <a:solidFill>
                  <a:schemeClr val="tx1"/>
                </a:solidFill>
                <a:latin typeface="Arial" charset="0"/>
                <a:ea typeface="ＭＳ Ｐゴシック" charset="-128"/>
                <a:cs typeface="ＭＳ Ｐゴシック" charset="-128"/>
              </a:rPr>
              <a:t>,</a:t>
            </a:r>
            <a:r>
              <a:rPr lang="en-US" sz="1200" b="0" i="0" u="sng" kern="1200" baseline="30000" dirty="0" smtClean="0">
                <a:solidFill>
                  <a:schemeClr val="tx1"/>
                </a:solidFill>
                <a:latin typeface="Arial" charset="0"/>
                <a:ea typeface="ＭＳ Ｐゴシック" charset="-128"/>
                <a:cs typeface="ＭＳ Ｐゴシック" charset="-128"/>
                <a:hlinkClick r:id="rId4" tooltip="Oakeshott, 2010 #30"/>
              </a:rPr>
              <a:t>31</a:t>
            </a:r>
            <a:r>
              <a:rPr lang="en-US" sz="1200" b="0" i="0" kern="1200" dirty="0" smtClean="0">
                <a:solidFill>
                  <a:schemeClr val="tx1"/>
                </a:solidFill>
                <a:latin typeface="Arial" charset="0"/>
                <a:ea typeface="ＭＳ Ｐゴシック" charset="-128"/>
                <a:cs typeface="ＭＳ Ｐゴシック" charset="-128"/>
              </a:rPr>
              <a:t> However, </a:t>
            </a:r>
            <a:r>
              <a:rPr lang="en-US" sz="1200" b="0" i="0" kern="1200" dirty="0" err="1" smtClean="0">
                <a:solidFill>
                  <a:schemeClr val="tx1"/>
                </a:solidFill>
                <a:latin typeface="Arial" charset="0"/>
                <a:ea typeface="ＭＳ Ｐゴシック" charset="-128"/>
                <a:cs typeface="ＭＳ Ｐゴシック" charset="-128"/>
              </a:rPr>
              <a:t>chlamydia</a:t>
            </a:r>
            <a:r>
              <a:rPr lang="en-US" sz="1200" b="0" i="0" kern="1200" dirty="0" smtClean="0">
                <a:solidFill>
                  <a:schemeClr val="tx1"/>
                </a:solidFill>
                <a:latin typeface="Arial" charset="0"/>
                <a:ea typeface="ＭＳ Ｐゴシック" charset="-128"/>
                <a:cs typeface="ＭＳ Ｐゴシック" charset="-128"/>
              </a:rPr>
              <a:t> can also cause subclinical inflammation of the upper genital tract (“subclinical PID”). Both acute and subclinical PID can cause permanent damage to the fallopian tubes, uterus, and surrounding tissues. </a:t>
            </a:r>
            <a:endParaRPr lang="en-US" dirty="0" smtClean="0"/>
          </a:p>
          <a:p>
            <a:pPr eaLnBrk="1" hangingPunct="1">
              <a:spcBef>
                <a:spcPct val="0"/>
              </a:spcBef>
            </a:pPr>
            <a:endParaRPr lang="en-US" dirty="0" smtClean="0"/>
          </a:p>
          <a:p>
            <a:r>
              <a:rPr lang="en-US" sz="1200" b="0" i="0" kern="1200" dirty="0" smtClean="0">
                <a:solidFill>
                  <a:schemeClr val="tx1"/>
                </a:solidFill>
                <a:latin typeface="Arial" charset="0"/>
                <a:ea typeface="ＭＳ Ｐゴシック" charset="-128"/>
                <a:cs typeface="ＭＳ Ｐゴシック" charset="-128"/>
              </a:rPr>
              <a:t>30. Haggerty CL, Gottlieb SL, Taylor BD, Low N, </a:t>
            </a:r>
            <a:r>
              <a:rPr lang="en-US" sz="1200" b="0" i="0" kern="1200" dirty="0" err="1" smtClean="0">
                <a:solidFill>
                  <a:schemeClr val="tx1"/>
                </a:solidFill>
                <a:latin typeface="Arial" charset="0"/>
                <a:ea typeface="ＭＳ Ｐゴシック" charset="-128"/>
                <a:cs typeface="ＭＳ Ｐゴシック" charset="-128"/>
              </a:rPr>
              <a:t>Xu</a:t>
            </a:r>
            <a:r>
              <a:rPr lang="en-US" sz="1200" b="0" i="0" kern="1200" dirty="0" smtClean="0">
                <a:solidFill>
                  <a:schemeClr val="tx1"/>
                </a:solidFill>
                <a:latin typeface="Arial" charset="0"/>
                <a:ea typeface="ＭＳ Ｐゴシック" charset="-128"/>
                <a:cs typeface="ＭＳ Ｐゴシック" charset="-128"/>
              </a:rPr>
              <a:t> F, Ness RB. Risk of </a:t>
            </a:r>
            <a:r>
              <a:rPr lang="en-US" sz="1200" b="0" i="0" kern="1200" dirty="0" err="1" smtClean="0">
                <a:solidFill>
                  <a:schemeClr val="tx1"/>
                </a:solidFill>
                <a:latin typeface="Arial" charset="0"/>
                <a:ea typeface="ＭＳ Ｐゴシック" charset="-128"/>
                <a:cs typeface="ＭＳ Ｐゴシック" charset="-128"/>
              </a:rPr>
              <a:t>sequelae</a:t>
            </a:r>
            <a:r>
              <a:rPr lang="en-US" sz="1200" b="0" i="0" kern="1200" dirty="0" smtClean="0">
                <a:solidFill>
                  <a:schemeClr val="tx1"/>
                </a:solidFill>
                <a:latin typeface="Arial" charset="0"/>
                <a:ea typeface="ＭＳ Ｐゴシック" charset="-128"/>
                <a:cs typeface="ＭＳ Ｐゴシック" charset="-128"/>
              </a:rPr>
              <a:t> after </a:t>
            </a:r>
            <a:r>
              <a:rPr lang="en-US" sz="1200" b="0" i="1" kern="1200" dirty="0" smtClean="0">
                <a:solidFill>
                  <a:schemeClr val="tx1"/>
                </a:solidFill>
                <a:latin typeface="Arial" charset="0"/>
                <a:ea typeface="ＭＳ Ｐゴシック" charset="-128"/>
                <a:cs typeface="ＭＳ Ｐゴシック" charset="-128"/>
              </a:rPr>
              <a:t>Chlamydia </a:t>
            </a:r>
            <a:r>
              <a:rPr lang="en-US" sz="1200" b="0" i="1" kern="1200" dirty="0" err="1" smtClean="0">
                <a:solidFill>
                  <a:schemeClr val="tx1"/>
                </a:solidFill>
                <a:latin typeface="Arial" charset="0"/>
                <a:ea typeface="ＭＳ Ｐゴシック" charset="-128"/>
                <a:cs typeface="ＭＳ Ｐゴシック" charset="-128"/>
              </a:rPr>
              <a:t>trachomatis</a:t>
            </a:r>
            <a:r>
              <a:rPr lang="en-US" sz="1200" b="0" i="0" kern="1200" dirty="0" smtClean="0">
                <a:solidFill>
                  <a:schemeClr val="tx1"/>
                </a:solidFill>
                <a:latin typeface="Arial" charset="0"/>
                <a:ea typeface="ＭＳ Ｐゴシック" charset="-128"/>
                <a:cs typeface="ＭＳ Ｐゴシック" charset="-128"/>
              </a:rPr>
              <a:t> genital infection in women. The Journal of infectious diseases 2010;201 </a:t>
            </a:r>
            <a:r>
              <a:rPr lang="en-US" sz="1200" b="0" i="0" kern="1200" dirty="0" err="1" smtClean="0">
                <a:solidFill>
                  <a:schemeClr val="tx1"/>
                </a:solidFill>
                <a:latin typeface="Arial" charset="0"/>
                <a:ea typeface="ＭＳ Ｐゴシック" charset="-128"/>
                <a:cs typeface="ＭＳ Ｐゴシック" charset="-128"/>
              </a:rPr>
              <a:t>Suppl</a:t>
            </a:r>
            <a:r>
              <a:rPr lang="en-US" sz="1200" b="0" i="0" kern="1200" dirty="0" smtClean="0">
                <a:solidFill>
                  <a:schemeClr val="tx1"/>
                </a:solidFill>
                <a:latin typeface="Arial" charset="0"/>
                <a:ea typeface="ＭＳ Ｐゴシック" charset="-128"/>
                <a:cs typeface="ＭＳ Ｐゴシック" charset="-128"/>
              </a:rPr>
              <a:t> 2:S134-55.</a:t>
            </a:r>
          </a:p>
          <a:p>
            <a:r>
              <a:rPr lang="en-US" sz="1200" b="0" i="0" kern="1200" dirty="0" smtClean="0">
                <a:solidFill>
                  <a:schemeClr val="tx1"/>
                </a:solidFill>
                <a:latin typeface="Arial" charset="0"/>
                <a:ea typeface="ＭＳ Ｐゴシック" charset="-128"/>
                <a:cs typeface="ＭＳ Ｐゴシック" charset="-128"/>
              </a:rPr>
              <a:t>31. </a:t>
            </a:r>
            <a:r>
              <a:rPr lang="en-US" sz="1200" b="0" i="0" kern="1200" dirty="0" err="1" smtClean="0">
                <a:solidFill>
                  <a:schemeClr val="tx1"/>
                </a:solidFill>
                <a:latin typeface="Arial" charset="0"/>
                <a:ea typeface="ＭＳ Ｐゴシック" charset="-128"/>
                <a:cs typeface="ＭＳ Ｐゴシック" charset="-128"/>
              </a:rPr>
              <a:t>Oakeshott</a:t>
            </a:r>
            <a:r>
              <a:rPr lang="en-US" sz="1200" b="0" i="0" kern="1200" dirty="0" smtClean="0">
                <a:solidFill>
                  <a:schemeClr val="tx1"/>
                </a:solidFill>
                <a:latin typeface="Arial" charset="0"/>
                <a:ea typeface="ＭＳ Ｐゴシック" charset="-128"/>
                <a:cs typeface="ＭＳ Ｐゴシック" charset="-128"/>
              </a:rPr>
              <a:t> P, Kerry S, </a:t>
            </a:r>
            <a:r>
              <a:rPr lang="en-US" sz="1200" b="0" i="0" kern="1200" dirty="0" err="1" smtClean="0">
                <a:solidFill>
                  <a:schemeClr val="tx1"/>
                </a:solidFill>
                <a:latin typeface="Arial" charset="0"/>
                <a:ea typeface="ＭＳ Ｐゴシック" charset="-128"/>
                <a:cs typeface="ＭＳ Ｐゴシック" charset="-128"/>
              </a:rPr>
              <a:t>Aghaizu</a:t>
            </a:r>
            <a:r>
              <a:rPr lang="en-US" sz="1200" b="0" i="0" kern="1200" dirty="0" smtClean="0">
                <a:solidFill>
                  <a:schemeClr val="tx1"/>
                </a:solidFill>
                <a:latin typeface="Arial" charset="0"/>
                <a:ea typeface="ＭＳ Ｐゴシック" charset="-128"/>
                <a:cs typeface="ＭＳ Ｐゴシック" charset="-128"/>
              </a:rPr>
              <a:t> A, et al. </a:t>
            </a:r>
            <a:r>
              <a:rPr lang="en-US" sz="1200" b="0" i="0" kern="1200" dirty="0" err="1" smtClean="0">
                <a:solidFill>
                  <a:schemeClr val="tx1"/>
                </a:solidFill>
                <a:latin typeface="Arial" charset="0"/>
                <a:ea typeface="ＭＳ Ｐゴシック" charset="-128"/>
                <a:cs typeface="ＭＳ Ｐゴシック" charset="-128"/>
              </a:rPr>
              <a:t>Randomised</a:t>
            </a:r>
            <a:r>
              <a:rPr lang="en-US" sz="1200" b="0" i="0" kern="1200" dirty="0" smtClean="0">
                <a:solidFill>
                  <a:schemeClr val="tx1"/>
                </a:solidFill>
                <a:latin typeface="Arial" charset="0"/>
                <a:ea typeface="ＭＳ Ｐゴシック" charset="-128"/>
                <a:cs typeface="ＭＳ Ｐゴシック" charset="-128"/>
              </a:rPr>
              <a:t> controlled trial of screening for </a:t>
            </a:r>
            <a:r>
              <a:rPr lang="en-US" sz="1200" b="0" i="1" kern="1200" dirty="0" smtClean="0">
                <a:solidFill>
                  <a:schemeClr val="tx1"/>
                </a:solidFill>
                <a:latin typeface="Arial" charset="0"/>
                <a:ea typeface="ＭＳ Ｐゴシック" charset="-128"/>
                <a:cs typeface="ＭＳ Ｐゴシック" charset="-128"/>
              </a:rPr>
              <a:t>Chlamydia </a:t>
            </a:r>
            <a:r>
              <a:rPr lang="en-US" sz="1200" b="0" i="1" kern="1200" dirty="0" err="1" smtClean="0">
                <a:solidFill>
                  <a:schemeClr val="tx1"/>
                </a:solidFill>
                <a:latin typeface="Arial" charset="0"/>
                <a:ea typeface="ＭＳ Ｐゴシック" charset="-128"/>
                <a:cs typeface="ＭＳ Ｐゴシック" charset="-128"/>
              </a:rPr>
              <a:t>trachomatis</a:t>
            </a:r>
            <a:r>
              <a:rPr lang="en-US" sz="1200" b="0" i="0" kern="1200" dirty="0" smtClean="0">
                <a:solidFill>
                  <a:schemeClr val="tx1"/>
                </a:solidFill>
                <a:latin typeface="Arial" charset="0"/>
                <a:ea typeface="ＭＳ Ｐゴシック" charset="-128"/>
                <a:cs typeface="ＭＳ Ｐゴシック" charset="-128"/>
              </a:rPr>
              <a:t> to prevent pelvic inflammatory disease: the POPI (prevention of pelvic infection) trial. BMJ (Clinical research </a:t>
            </a:r>
            <a:r>
              <a:rPr lang="en-US" sz="1200" b="0" i="0" kern="1200" dirty="0" err="1" smtClean="0">
                <a:solidFill>
                  <a:schemeClr val="tx1"/>
                </a:solidFill>
                <a:latin typeface="Arial" charset="0"/>
                <a:ea typeface="ＭＳ Ｐゴシック" charset="-128"/>
                <a:cs typeface="ＭＳ Ｐゴシック" charset="-128"/>
              </a:rPr>
              <a:t>ed</a:t>
            </a:r>
            <a:r>
              <a:rPr lang="en-US" sz="1200" b="0" i="0" kern="1200" dirty="0" smtClean="0">
                <a:solidFill>
                  <a:schemeClr val="tx1"/>
                </a:solidFill>
                <a:latin typeface="Arial" charset="0"/>
                <a:ea typeface="ＭＳ Ｐゴシック" charset="-128"/>
                <a:cs typeface="ＭＳ Ｐゴシック" charset="-128"/>
              </a:rPr>
              <a:t>) 2010;340:c1642.</a:t>
            </a:r>
          </a:p>
          <a:p>
            <a:pPr eaLnBrk="1" hangingPunct="1">
              <a:spcBef>
                <a:spcPct val="0"/>
              </a:spcBef>
            </a:pPr>
            <a:endParaRPr lang="en-US" dirty="0" smtClean="0"/>
          </a:p>
          <a:p>
            <a:pPr eaLnBrk="1" hangingPunct="1">
              <a:spcBef>
                <a:spcPct val="0"/>
              </a:spcBef>
            </a:pPr>
            <a:endParaRPr lang="en-US" dirty="0" smtClean="0">
              <a:latin typeface="Arial" pitchFamily="34" charset="0"/>
              <a:ea typeface="ＭＳ Ｐゴシック" pitchFamily="34" charset="-128"/>
            </a:endParaRPr>
          </a:p>
          <a:p>
            <a:pPr eaLnBrk="1" hangingPunct="1">
              <a:spcBef>
                <a:spcPct val="0"/>
              </a:spcBef>
            </a:pPr>
            <a:r>
              <a:rPr lang="en-US" dirty="0" smtClean="0">
                <a:latin typeface="Arial" pitchFamily="34" charset="0"/>
                <a:ea typeface="ＭＳ Ｐゴシック" pitchFamily="34" charset="-128"/>
              </a:rPr>
              <a:t>The vague symptoms associated with </a:t>
            </a:r>
            <a:r>
              <a:rPr lang="en-US" dirty="0" err="1" smtClean="0">
                <a:latin typeface="Arial" pitchFamily="34" charset="0"/>
                <a:ea typeface="ＭＳ Ｐゴシック" pitchFamily="34" charset="-128"/>
              </a:rPr>
              <a:t>chlamydial</a:t>
            </a:r>
            <a:r>
              <a:rPr lang="en-US" dirty="0" smtClean="0">
                <a:latin typeface="Arial" pitchFamily="34" charset="0"/>
                <a:ea typeface="ＭＳ Ｐゴシック" pitchFamily="34" charset="-128"/>
              </a:rPr>
              <a:t> and </a:t>
            </a:r>
            <a:r>
              <a:rPr lang="en-US" dirty="0" err="1" smtClean="0">
                <a:latin typeface="Arial" pitchFamily="34" charset="0"/>
                <a:ea typeface="ＭＳ Ｐゴシック" pitchFamily="34" charset="-128"/>
              </a:rPr>
              <a:t>gonococcal</a:t>
            </a:r>
            <a:r>
              <a:rPr lang="en-US" dirty="0" smtClean="0">
                <a:latin typeface="Arial" pitchFamily="34" charset="0"/>
                <a:ea typeface="ＭＳ Ｐゴシック" pitchFamily="34" charset="-128"/>
              </a:rPr>
              <a:t> PID cause 85% of women to delay seeking medical care, thereby increasing the risk of infertility and ectopic pregnancy. [</a:t>
            </a:r>
            <a:r>
              <a:rPr lang="en-US" dirty="0" err="1" smtClean="0">
                <a:latin typeface="Arial" pitchFamily="34" charset="0"/>
                <a:ea typeface="ＭＳ Ｐゴシック" pitchFamily="34" charset="-128"/>
              </a:rPr>
              <a:t>i</a:t>
            </a:r>
            <a:r>
              <a:rPr lang="en-US" dirty="0" smtClean="0">
                <a:latin typeface="Arial" pitchFamily="34" charset="0"/>
                <a:ea typeface="ＭＳ Ｐゴシック" pitchFamily="34" charset="-128"/>
              </a:rPr>
              <a:t>] [ii]</a:t>
            </a:r>
          </a:p>
          <a:p>
            <a:pPr eaLnBrk="1" hangingPunct="1">
              <a:spcBef>
                <a:spcPct val="0"/>
              </a:spcBef>
            </a:pPr>
            <a:endParaRPr lang="en-US" sz="1200" kern="1200" dirty="0" smtClean="0">
              <a:solidFill>
                <a:schemeClr val="tx1"/>
              </a:solidFill>
              <a:latin typeface="Arial" pitchFamily="34" charset="0"/>
              <a:ea typeface="ＭＳ Ｐゴシック" charset="-128"/>
              <a:cs typeface="+mn-cs"/>
            </a:endParaRPr>
          </a:p>
          <a:p>
            <a:pPr eaLnBrk="1" hangingPunct="1">
              <a:spcBef>
                <a:spcPct val="0"/>
              </a:spcBef>
            </a:pPr>
            <a:r>
              <a:rPr lang="en-US" sz="1200" b="0" i="0" kern="1200" dirty="0" smtClean="0">
                <a:solidFill>
                  <a:schemeClr val="tx1"/>
                </a:solidFill>
                <a:latin typeface="Arial" charset="0"/>
                <a:ea typeface="ＭＳ Ｐゴシック" charset="-128"/>
                <a:cs typeface="ＭＳ Ｐゴシック" charset="-128"/>
              </a:rPr>
              <a:t>Untreated </a:t>
            </a:r>
            <a:r>
              <a:rPr lang="en-US" sz="1200" b="0" i="0" kern="1200" dirty="0" err="1" smtClean="0">
                <a:solidFill>
                  <a:schemeClr val="tx1"/>
                </a:solidFill>
                <a:latin typeface="Arial" charset="0"/>
                <a:ea typeface="ＭＳ Ｐゴシック" charset="-128"/>
                <a:cs typeface="ＭＳ Ｐゴシック" charset="-128"/>
              </a:rPr>
              <a:t>chlamydia</a:t>
            </a:r>
            <a:r>
              <a:rPr lang="en-US" sz="1200" b="0" i="0" kern="1200" dirty="0" smtClean="0">
                <a:solidFill>
                  <a:schemeClr val="tx1"/>
                </a:solidFill>
                <a:latin typeface="Arial" charset="0"/>
                <a:ea typeface="ＭＳ Ｐゴシック" charset="-128"/>
                <a:cs typeface="ＭＳ Ｐゴシック" charset="-128"/>
              </a:rPr>
              <a:t> may increase a person’s chances of acquiring or transmitting HIV – the virus that causes AIDS.</a:t>
            </a:r>
            <a:r>
              <a:rPr lang="en-US" sz="1200" b="0" i="0" u="sng" kern="1200" baseline="30000" dirty="0" smtClean="0">
                <a:solidFill>
                  <a:schemeClr val="tx1"/>
                </a:solidFill>
                <a:latin typeface="Arial" charset="0"/>
                <a:ea typeface="ＭＳ Ｐゴシック" charset="-128"/>
                <a:cs typeface="ＭＳ Ｐゴシック" charset="-128"/>
                <a:hlinkClick r:id="rId4" tooltip="Fleming, 1999 #36"/>
              </a:rPr>
              <a:t>36</a:t>
            </a:r>
            <a:endParaRPr lang="en-US" sz="1200" kern="1200" dirty="0" smtClean="0">
              <a:solidFill>
                <a:schemeClr val="tx1"/>
              </a:solidFill>
              <a:latin typeface="Arial" pitchFamily="34" charset="0"/>
              <a:ea typeface="ＭＳ Ｐゴシック" charset="-128"/>
              <a:cs typeface="+mn-cs"/>
            </a:endParaRPr>
          </a:p>
          <a:p>
            <a:pPr eaLnBrk="1" hangingPunct="1">
              <a:spcBef>
                <a:spcPct val="0"/>
              </a:spcBef>
            </a:pPr>
            <a:r>
              <a:rPr lang="en-US" sz="1200" b="0" i="0" kern="1200" dirty="0" smtClean="0">
                <a:solidFill>
                  <a:schemeClr val="tx1"/>
                </a:solidFill>
                <a:latin typeface="Arial" charset="0"/>
                <a:ea typeface="ＭＳ Ｐゴシック" charset="-128"/>
                <a:cs typeface="ＭＳ Ｐゴシック" charset="-128"/>
              </a:rPr>
              <a:t>36. Fleming DT, </a:t>
            </a:r>
            <a:r>
              <a:rPr lang="en-US" sz="1200" b="0" i="0" kern="1200" dirty="0" err="1" smtClean="0">
                <a:solidFill>
                  <a:schemeClr val="tx1"/>
                </a:solidFill>
                <a:latin typeface="Arial" charset="0"/>
                <a:ea typeface="ＭＳ Ｐゴシック" charset="-128"/>
                <a:cs typeface="ＭＳ Ｐゴシック" charset="-128"/>
              </a:rPr>
              <a:t>Wasserheit</a:t>
            </a:r>
            <a:r>
              <a:rPr lang="en-US" sz="1200" b="0" i="0" kern="1200" dirty="0" smtClean="0">
                <a:solidFill>
                  <a:schemeClr val="tx1"/>
                </a:solidFill>
                <a:latin typeface="Arial" charset="0"/>
                <a:ea typeface="ＭＳ Ｐゴシック" charset="-128"/>
                <a:cs typeface="ＭＳ Ｐゴシック" charset="-128"/>
              </a:rPr>
              <a:t> JN. From epidemiological synergy to public health policy and practice: the contribution of other sexually transmitted diseases to sexual transmission of HIV infection. Sexually transmitted infections 1999;75:3-17.</a:t>
            </a:r>
            <a:endParaRPr lang="en-US" sz="1200" kern="1200" dirty="0" smtClean="0">
              <a:solidFill>
                <a:schemeClr val="tx1"/>
              </a:solidFill>
              <a:latin typeface="Arial" pitchFamily="34" charset="0"/>
              <a:ea typeface="ＭＳ Ｐゴシック" charset="-128"/>
              <a:cs typeface="+mn-cs"/>
            </a:endParaRPr>
          </a:p>
          <a:p>
            <a:pPr lvl="0"/>
            <a:r>
              <a:rPr lang="en-US" dirty="0" smtClean="0">
                <a:hlinkClick r:id="rId4"/>
              </a:rPr>
              <a:t>http://www.cdc.gov/std/chlamydia/STDFact-chlamydia-detailed.htm</a:t>
            </a:r>
            <a:endParaRPr lang="en-US" dirty="0" smtClean="0"/>
          </a:p>
          <a:p>
            <a:pPr lvl="0"/>
            <a:endParaRPr lang="en-US" sz="1200" kern="1200" dirty="0" smtClean="0">
              <a:solidFill>
                <a:schemeClr val="tx1"/>
              </a:solidFill>
              <a:latin typeface="Arial" charset="0"/>
              <a:ea typeface="ＭＳ Ｐゴシック" charset="-128"/>
              <a:cs typeface="+mn-cs"/>
            </a:endParaRPr>
          </a:p>
          <a:p>
            <a:pPr lvl="0"/>
            <a:r>
              <a:rPr lang="en-US" sz="1200" kern="1200" dirty="0" smtClean="0">
                <a:solidFill>
                  <a:schemeClr val="tx1"/>
                </a:solidFill>
                <a:latin typeface="Arial" charset="0"/>
                <a:ea typeface="ＭＳ Ｐゴシック" charset="-128"/>
                <a:cs typeface="+mn-cs"/>
              </a:rPr>
              <a:t>Source: </a:t>
            </a:r>
            <a:r>
              <a:rPr lang="en-US" sz="1200" kern="1200" dirty="0" err="1" smtClean="0">
                <a:solidFill>
                  <a:schemeClr val="tx1"/>
                </a:solidFill>
                <a:latin typeface="Arial" charset="0"/>
                <a:ea typeface="ＭＳ Ｐゴシック" charset="-128"/>
                <a:cs typeface="+mn-cs"/>
              </a:rPr>
              <a:t>Westrom</a:t>
            </a:r>
            <a:r>
              <a:rPr lang="en-US" sz="1200" kern="1200" dirty="0" smtClean="0">
                <a:solidFill>
                  <a:schemeClr val="tx1"/>
                </a:solidFill>
                <a:latin typeface="Arial" charset="0"/>
                <a:ea typeface="ＭＳ Ｐゴシック" charset="-128"/>
                <a:cs typeface="+mn-cs"/>
              </a:rPr>
              <a:t> L, </a:t>
            </a:r>
            <a:r>
              <a:rPr lang="en-US" sz="1200" kern="1200" dirty="0" err="1" smtClean="0">
                <a:solidFill>
                  <a:schemeClr val="tx1"/>
                </a:solidFill>
                <a:latin typeface="Arial" charset="0"/>
                <a:ea typeface="ＭＳ Ｐゴシック" charset="-128"/>
                <a:cs typeface="+mn-cs"/>
              </a:rPr>
              <a:t>Joesoef</a:t>
            </a:r>
            <a:r>
              <a:rPr lang="en-US" sz="1200" kern="1200" dirty="0" smtClean="0">
                <a:solidFill>
                  <a:schemeClr val="tx1"/>
                </a:solidFill>
                <a:latin typeface="Arial" charset="0"/>
                <a:ea typeface="ＭＳ Ｐゴシック" charset="-128"/>
                <a:cs typeface="+mn-cs"/>
              </a:rPr>
              <a:t> R, Reynolds G, </a:t>
            </a:r>
            <a:r>
              <a:rPr lang="en-US" sz="1200" kern="1200" dirty="0" err="1" smtClean="0">
                <a:solidFill>
                  <a:schemeClr val="tx1"/>
                </a:solidFill>
                <a:latin typeface="Arial" charset="0"/>
                <a:ea typeface="ＭＳ Ｐゴシック" charset="-128"/>
                <a:cs typeface="+mn-cs"/>
              </a:rPr>
              <a:t>Hagdu</a:t>
            </a:r>
            <a:r>
              <a:rPr lang="en-US" sz="1200" kern="1200" dirty="0" smtClean="0">
                <a:solidFill>
                  <a:schemeClr val="tx1"/>
                </a:solidFill>
                <a:latin typeface="Arial" charset="0"/>
                <a:ea typeface="ＭＳ Ｐゴシック" charset="-128"/>
                <a:cs typeface="+mn-cs"/>
              </a:rPr>
              <a:t> A, Thompson SE. Pelvic inflammatory disease and fertility: a cohort study of 1,844 women with </a:t>
            </a:r>
            <a:r>
              <a:rPr lang="en-US" sz="1200" kern="1200" dirty="0" err="1" smtClean="0">
                <a:solidFill>
                  <a:schemeClr val="tx1"/>
                </a:solidFill>
                <a:latin typeface="Arial" charset="0"/>
                <a:ea typeface="ＭＳ Ｐゴシック" charset="-128"/>
                <a:cs typeface="+mn-cs"/>
              </a:rPr>
              <a:t>laparoscopically</a:t>
            </a:r>
            <a:r>
              <a:rPr lang="en-US" sz="1200" kern="1200" dirty="0" smtClean="0">
                <a:solidFill>
                  <a:schemeClr val="tx1"/>
                </a:solidFill>
                <a:latin typeface="Arial" charset="0"/>
                <a:ea typeface="ＭＳ Ｐゴシック" charset="-128"/>
                <a:cs typeface="+mn-cs"/>
              </a:rPr>
              <a:t> verified disease and 657 control women with normal laparoscopy. Sex </a:t>
            </a:r>
            <a:r>
              <a:rPr lang="en-US" sz="1200" kern="1200" dirty="0" err="1" smtClean="0">
                <a:solidFill>
                  <a:schemeClr val="tx1"/>
                </a:solidFill>
                <a:latin typeface="Arial" charset="0"/>
                <a:ea typeface="ＭＳ Ｐゴシック" charset="-128"/>
                <a:cs typeface="+mn-cs"/>
              </a:rPr>
              <a:t>Transm</a:t>
            </a:r>
            <a:r>
              <a:rPr lang="en-US" sz="1200" kern="1200" dirty="0" smtClean="0">
                <a:solidFill>
                  <a:schemeClr val="tx1"/>
                </a:solidFill>
                <a:latin typeface="Arial" charset="0"/>
                <a:ea typeface="ＭＳ Ｐゴシック" charset="-128"/>
                <a:cs typeface="+mn-cs"/>
              </a:rPr>
              <a:t> Dis. 1992;9:185-92.</a:t>
            </a:r>
          </a:p>
          <a:p>
            <a:pPr lvl="0"/>
            <a:endParaRPr lang="en-US" sz="1200" kern="1200" dirty="0" smtClean="0">
              <a:solidFill>
                <a:schemeClr val="tx1"/>
              </a:solidFill>
              <a:latin typeface="Arial" charset="0"/>
              <a:ea typeface="ＭＳ Ｐゴシック" charset="-128"/>
              <a:cs typeface="+mn-cs"/>
            </a:endParaRPr>
          </a:p>
          <a:p>
            <a:pPr lvl="0"/>
            <a:r>
              <a:rPr lang="en-US" sz="1200" b="0" i="0" kern="1200" dirty="0" smtClean="0">
                <a:solidFill>
                  <a:schemeClr val="tx1"/>
                </a:solidFill>
                <a:latin typeface="Arial" charset="0"/>
                <a:ea typeface="ＭＳ Ｐゴシック" charset="-128"/>
                <a:cs typeface="ＭＳ Ｐゴシック" charset="-128"/>
              </a:rPr>
              <a:t>About 80%–90% of </a:t>
            </a:r>
            <a:r>
              <a:rPr lang="en-US" sz="1200" b="0" i="0" kern="1200" dirty="0" err="1" smtClean="0">
                <a:solidFill>
                  <a:schemeClr val="tx1"/>
                </a:solidFill>
                <a:latin typeface="Arial" charset="0"/>
                <a:ea typeface="ＭＳ Ｐゴシック" charset="-128"/>
                <a:cs typeface="ＭＳ Ｐゴシック" charset="-128"/>
              </a:rPr>
              <a:t>chlamydial</a:t>
            </a:r>
            <a:r>
              <a:rPr lang="en-US" sz="1200" b="0" i="0" kern="1200" dirty="0" smtClean="0">
                <a:solidFill>
                  <a:schemeClr val="tx1"/>
                </a:solidFill>
                <a:latin typeface="Arial" charset="0"/>
                <a:ea typeface="ＭＳ Ｐゴシック" charset="-128"/>
                <a:cs typeface="ＭＳ Ｐゴシック" charset="-128"/>
              </a:rPr>
              <a:t> infections</a:t>
            </a:r>
            <a:r>
              <a:rPr lang="en-US" sz="1200" b="1" i="0" u="sng" kern="1200" baseline="30000" dirty="0" smtClean="0">
                <a:solidFill>
                  <a:schemeClr val="tx1"/>
                </a:solidFill>
                <a:latin typeface="Arial" charset="0"/>
                <a:ea typeface="ＭＳ Ｐゴシック" charset="-128"/>
                <a:cs typeface="ＭＳ Ｐゴシック" charset="-128"/>
                <a:hlinkClick r:id="rId3"/>
              </a:rPr>
              <a:t>10</a:t>
            </a:r>
            <a:r>
              <a:rPr lang="en-US" sz="1200" b="0" i="0" kern="1200" dirty="0" smtClean="0">
                <a:solidFill>
                  <a:schemeClr val="tx1"/>
                </a:solidFill>
                <a:latin typeface="Arial" charset="0"/>
                <a:ea typeface="ＭＳ Ｐゴシック" charset="-128"/>
                <a:cs typeface="ＭＳ Ｐゴシック" charset="-128"/>
              </a:rPr>
              <a:t> and up to 80% of </a:t>
            </a:r>
            <a:r>
              <a:rPr lang="en-US" sz="1200" b="0" i="0" kern="1200" dirty="0" err="1" smtClean="0">
                <a:solidFill>
                  <a:schemeClr val="tx1"/>
                </a:solidFill>
                <a:latin typeface="Arial" charset="0"/>
                <a:ea typeface="ＭＳ Ｐゴシック" charset="-128"/>
                <a:cs typeface="ＭＳ Ｐゴシック" charset="-128"/>
              </a:rPr>
              <a:t>gonococcal</a:t>
            </a:r>
            <a:r>
              <a:rPr lang="en-US" sz="1200" b="0" i="0" kern="1200" dirty="0" smtClean="0">
                <a:solidFill>
                  <a:schemeClr val="tx1"/>
                </a:solidFill>
                <a:latin typeface="Arial" charset="0"/>
                <a:ea typeface="ＭＳ Ｐゴシック" charset="-128"/>
                <a:cs typeface="ＭＳ Ｐゴシック" charset="-128"/>
              </a:rPr>
              <a:t> infections</a:t>
            </a:r>
            <a:r>
              <a:rPr lang="en-US" sz="1200" b="1" i="0" u="sng" kern="1200" baseline="30000" dirty="0" smtClean="0">
                <a:solidFill>
                  <a:schemeClr val="tx1"/>
                </a:solidFill>
                <a:latin typeface="Arial" charset="0"/>
                <a:ea typeface="ＭＳ Ｐゴシック" charset="-128"/>
                <a:cs typeface="ＭＳ Ｐゴシック" charset="-128"/>
                <a:hlinkClick r:id="rId3"/>
              </a:rPr>
              <a:t>11</a:t>
            </a:r>
            <a:r>
              <a:rPr lang="en-US" sz="1200" b="0" i="0" kern="1200" dirty="0" smtClean="0">
                <a:solidFill>
                  <a:schemeClr val="tx1"/>
                </a:solidFill>
                <a:latin typeface="Arial" charset="0"/>
                <a:ea typeface="ＭＳ Ｐゴシック" charset="-128"/>
                <a:cs typeface="ＭＳ Ｐゴシック" charset="-128"/>
              </a:rPr>
              <a:t> in women are asymptomatic. These infections are detected primarily through screening. The symptoms associated with PID are vague so 85% of women with PID delay seeking medical care, thereby increasing the risk for infertility and ectopic pregnancy.</a:t>
            </a:r>
            <a:r>
              <a:rPr lang="en-US" sz="1200" b="1" i="0" u="sng" kern="1200" baseline="30000" dirty="0" smtClean="0">
                <a:solidFill>
                  <a:schemeClr val="tx1"/>
                </a:solidFill>
                <a:latin typeface="Arial" charset="0"/>
                <a:ea typeface="ＭＳ Ｐゴシック" charset="-128"/>
                <a:cs typeface="ＭＳ Ｐゴシック" charset="-128"/>
                <a:hlinkClick r:id="rId3"/>
              </a:rPr>
              <a:t>12</a:t>
            </a:r>
            <a:r>
              <a:rPr lang="en-US" sz="1200" b="0" i="0" kern="1200" dirty="0" smtClean="0">
                <a:solidFill>
                  <a:schemeClr val="tx1"/>
                </a:solidFill>
                <a:latin typeface="Arial" charset="0"/>
                <a:ea typeface="ＭＳ Ｐゴシック" charset="-128"/>
                <a:cs typeface="ＭＳ Ｐゴシック" charset="-128"/>
              </a:rPr>
              <a:t> Data from a randomized controlled trial of </a:t>
            </a:r>
            <a:r>
              <a:rPr lang="en-US" sz="1200" b="0" i="0" kern="1200" dirty="0" err="1" smtClean="0">
                <a:solidFill>
                  <a:schemeClr val="tx1"/>
                </a:solidFill>
                <a:latin typeface="Arial" charset="0"/>
                <a:ea typeface="ＭＳ Ｐゴシック" charset="-128"/>
                <a:cs typeface="ＭＳ Ｐゴシック" charset="-128"/>
              </a:rPr>
              <a:t>chlamydia</a:t>
            </a:r>
            <a:r>
              <a:rPr lang="en-US" sz="1200" b="0" i="0" kern="1200" dirty="0" smtClean="0">
                <a:solidFill>
                  <a:schemeClr val="tx1"/>
                </a:solidFill>
                <a:latin typeface="Arial" charset="0"/>
                <a:ea typeface="ＭＳ Ｐゴシック" charset="-128"/>
                <a:cs typeface="ＭＳ Ｐゴシック" charset="-128"/>
              </a:rPr>
              <a:t> screening in a managed care setting suggest that such screening programs can reduce the incidence of PID by as much as 60%.</a:t>
            </a:r>
            <a:r>
              <a:rPr lang="en-US" sz="1200" b="1" i="0" u="sng" kern="1200" baseline="30000" dirty="0" smtClean="0">
                <a:solidFill>
                  <a:schemeClr val="tx1"/>
                </a:solidFill>
                <a:latin typeface="Arial" charset="0"/>
                <a:ea typeface="ＭＳ Ｐゴシック" charset="-128"/>
                <a:cs typeface="ＭＳ Ｐゴシック" charset="-128"/>
                <a:hlinkClick r:id="rId3"/>
              </a:rPr>
              <a:t>13</a:t>
            </a:r>
            <a:endParaRPr lang="en-US" sz="1200" kern="1200" dirty="0" smtClean="0">
              <a:solidFill>
                <a:schemeClr val="tx1"/>
              </a:solidFill>
              <a:latin typeface="Arial" charset="0"/>
              <a:ea typeface="ＭＳ Ｐゴシック" charset="-128"/>
              <a:cs typeface="+mn-cs"/>
            </a:endParaRPr>
          </a:p>
          <a:p>
            <a:pPr lvl="0"/>
            <a:r>
              <a:rPr lang="en-US" sz="1200" kern="1200" dirty="0" smtClean="0">
                <a:solidFill>
                  <a:schemeClr val="tx1"/>
                </a:solidFill>
                <a:latin typeface="Arial" charset="0"/>
                <a:ea typeface="ＭＳ Ｐゴシック" charset="-128"/>
                <a:cs typeface="+mn-cs"/>
              </a:rPr>
              <a:t>Source:</a:t>
            </a:r>
            <a:r>
              <a:rPr lang="en-US" sz="1200" kern="1200" baseline="0" dirty="0" smtClean="0">
                <a:solidFill>
                  <a:schemeClr val="tx1"/>
                </a:solidFill>
                <a:latin typeface="Arial" charset="0"/>
                <a:ea typeface="ＭＳ Ｐゴシック" charset="-128"/>
                <a:cs typeface="+mn-cs"/>
              </a:rPr>
              <a:t> </a:t>
            </a:r>
            <a:r>
              <a:rPr lang="en-US" sz="1200" kern="1200" dirty="0" err="1" smtClean="0">
                <a:solidFill>
                  <a:schemeClr val="tx1"/>
                </a:solidFill>
                <a:latin typeface="Arial" charset="0"/>
                <a:ea typeface="ＭＳ Ｐゴシック" charset="-128"/>
                <a:cs typeface="+mn-cs"/>
              </a:rPr>
              <a:t>Hillis</a:t>
            </a:r>
            <a:r>
              <a:rPr lang="en-US" sz="1200" kern="1200" dirty="0" smtClean="0">
                <a:solidFill>
                  <a:schemeClr val="tx1"/>
                </a:solidFill>
                <a:latin typeface="Arial" charset="0"/>
                <a:ea typeface="ＭＳ Ｐゴシック" charset="-128"/>
                <a:cs typeface="+mn-cs"/>
              </a:rPr>
              <a:t> SD, </a:t>
            </a:r>
            <a:r>
              <a:rPr lang="en-US" sz="1200" kern="1200" dirty="0" err="1" smtClean="0">
                <a:solidFill>
                  <a:schemeClr val="tx1"/>
                </a:solidFill>
                <a:latin typeface="Arial" charset="0"/>
                <a:ea typeface="ＭＳ Ｐゴシック" charset="-128"/>
                <a:cs typeface="+mn-cs"/>
              </a:rPr>
              <a:t>Joesoef</a:t>
            </a:r>
            <a:r>
              <a:rPr lang="en-US" sz="1200" kern="1200" dirty="0" smtClean="0">
                <a:solidFill>
                  <a:schemeClr val="tx1"/>
                </a:solidFill>
                <a:latin typeface="Arial" charset="0"/>
                <a:ea typeface="ＭＳ Ｐゴシック" charset="-128"/>
                <a:cs typeface="+mn-cs"/>
              </a:rPr>
              <a:t> R, </a:t>
            </a:r>
            <a:r>
              <a:rPr lang="en-US" sz="1200" kern="1200" dirty="0" err="1" smtClean="0">
                <a:solidFill>
                  <a:schemeClr val="tx1"/>
                </a:solidFill>
                <a:latin typeface="Arial" charset="0"/>
                <a:ea typeface="ＭＳ Ｐゴシック" charset="-128"/>
                <a:cs typeface="+mn-cs"/>
              </a:rPr>
              <a:t>Marchbanks</a:t>
            </a:r>
            <a:r>
              <a:rPr lang="en-US" sz="1200" kern="1200" dirty="0" smtClean="0">
                <a:solidFill>
                  <a:schemeClr val="tx1"/>
                </a:solidFill>
                <a:latin typeface="Arial" charset="0"/>
                <a:ea typeface="ＭＳ Ｐゴシック" charset="-128"/>
                <a:cs typeface="+mn-cs"/>
              </a:rPr>
              <a:t> PA, </a:t>
            </a:r>
            <a:r>
              <a:rPr lang="en-US" sz="1200" kern="1200" dirty="0" err="1" smtClean="0">
                <a:solidFill>
                  <a:schemeClr val="tx1"/>
                </a:solidFill>
                <a:latin typeface="Arial" charset="0"/>
                <a:ea typeface="ＭＳ Ｐゴシック" charset="-128"/>
                <a:cs typeface="+mn-cs"/>
              </a:rPr>
              <a:t>Wasserheit</a:t>
            </a:r>
            <a:r>
              <a:rPr lang="en-US" sz="1200" kern="1200" dirty="0" smtClean="0">
                <a:solidFill>
                  <a:schemeClr val="tx1"/>
                </a:solidFill>
                <a:latin typeface="Arial" charset="0"/>
                <a:ea typeface="ＭＳ Ｐゴシック" charset="-128"/>
                <a:cs typeface="+mn-cs"/>
              </a:rPr>
              <a:t> JN, Cates W </a:t>
            </a:r>
            <a:r>
              <a:rPr lang="en-US" sz="1200" kern="1200" dirty="0" err="1" smtClean="0">
                <a:solidFill>
                  <a:schemeClr val="tx1"/>
                </a:solidFill>
                <a:latin typeface="Arial" charset="0"/>
                <a:ea typeface="ＭＳ Ｐゴシック" charset="-128"/>
                <a:cs typeface="+mn-cs"/>
              </a:rPr>
              <a:t>Jr</a:t>
            </a:r>
            <a:r>
              <a:rPr lang="en-US" sz="1200" kern="1200" dirty="0" smtClean="0">
                <a:solidFill>
                  <a:schemeClr val="tx1"/>
                </a:solidFill>
                <a:latin typeface="Arial" charset="0"/>
                <a:ea typeface="ＭＳ Ｐゴシック" charset="-128"/>
                <a:cs typeface="+mn-cs"/>
              </a:rPr>
              <a:t>, </a:t>
            </a:r>
            <a:r>
              <a:rPr lang="en-US" sz="1200" kern="1200" dirty="0" err="1" smtClean="0">
                <a:solidFill>
                  <a:schemeClr val="tx1"/>
                </a:solidFill>
                <a:latin typeface="Arial" charset="0"/>
                <a:ea typeface="ＭＳ Ｐゴシック" charset="-128"/>
                <a:cs typeface="+mn-cs"/>
              </a:rPr>
              <a:t>Westrom</a:t>
            </a:r>
            <a:r>
              <a:rPr lang="en-US" sz="1200" kern="1200" dirty="0" smtClean="0">
                <a:solidFill>
                  <a:schemeClr val="tx1"/>
                </a:solidFill>
                <a:latin typeface="Arial" charset="0"/>
                <a:ea typeface="ＭＳ Ｐゴシック" charset="-128"/>
                <a:cs typeface="+mn-cs"/>
              </a:rPr>
              <a:t> L. Delayed care of pelvic inflammatory disease as a risk factor for impaired fertility. Am J </a:t>
            </a:r>
            <a:r>
              <a:rPr lang="en-US" sz="1200" kern="1200" dirty="0" err="1" smtClean="0">
                <a:solidFill>
                  <a:schemeClr val="tx1"/>
                </a:solidFill>
                <a:latin typeface="Arial" charset="0"/>
                <a:ea typeface="ＭＳ Ｐゴシック" charset="-128"/>
                <a:cs typeface="+mn-cs"/>
              </a:rPr>
              <a:t>Obstet</a:t>
            </a:r>
            <a:r>
              <a:rPr lang="en-US" sz="1200" kern="1200" dirty="0" smtClean="0">
                <a:solidFill>
                  <a:schemeClr val="tx1"/>
                </a:solidFill>
                <a:latin typeface="Arial" charset="0"/>
                <a:ea typeface="ＭＳ Ｐゴシック" charset="-128"/>
                <a:cs typeface="+mn-cs"/>
              </a:rPr>
              <a:t> Gynecol. 1993;168:1503-9.</a:t>
            </a:r>
          </a:p>
          <a:p>
            <a:pPr eaLnBrk="1" hangingPunct="1">
              <a:spcBef>
                <a:spcPct val="0"/>
              </a:spcBef>
            </a:pPr>
            <a:endParaRPr lang="en-US" dirty="0" smtClean="0">
              <a:latin typeface="Arial" pitchFamily="34" charset="0"/>
              <a:ea typeface="ＭＳ Ｐゴシック" pitchFamily="34" charset="-128"/>
            </a:endParaRPr>
          </a:p>
          <a:p>
            <a:pPr eaLnBrk="1" hangingPunct="1">
              <a:spcBef>
                <a:spcPct val="0"/>
              </a:spcBef>
            </a:pPr>
            <a:endParaRPr lang="en-US" dirty="0" smtClean="0">
              <a:latin typeface="Arial" pitchFamily="34" charset="0"/>
              <a:ea typeface="ＭＳ Ｐゴシック" pitchFamily="34" charset="-128"/>
            </a:endParaRPr>
          </a:p>
          <a:p>
            <a:pPr eaLnBrk="1" hangingPunct="1">
              <a:spcBef>
                <a:spcPct val="0"/>
              </a:spcBef>
            </a:pPr>
            <a:r>
              <a:rPr lang="en-US" dirty="0" smtClean="0">
                <a:latin typeface="Arial" pitchFamily="34" charset="0"/>
                <a:ea typeface="ＭＳ Ｐゴシック" pitchFamily="34" charset="-128"/>
              </a:rPr>
              <a:t>Source: </a:t>
            </a:r>
          </a:p>
          <a:p>
            <a:pPr eaLnBrk="1" hangingPunct="1">
              <a:spcBef>
                <a:spcPct val="0"/>
              </a:spcBef>
            </a:pPr>
            <a:r>
              <a:rPr lang="en-US" dirty="0" smtClean="0">
                <a:latin typeface="Arial" pitchFamily="34" charset="0"/>
                <a:ea typeface="ＭＳ Ｐゴシック" pitchFamily="34" charset="-128"/>
              </a:rPr>
              <a:t>[</a:t>
            </a:r>
            <a:r>
              <a:rPr lang="en-US" dirty="0" err="1" smtClean="0">
                <a:latin typeface="Arial" pitchFamily="34" charset="0"/>
                <a:ea typeface="ＭＳ Ｐゴシック" pitchFamily="34" charset="-128"/>
              </a:rPr>
              <a:t>i</a:t>
            </a:r>
            <a:r>
              <a:rPr lang="en-US" dirty="0" smtClean="0">
                <a:latin typeface="Arial" pitchFamily="34" charset="0"/>
                <a:ea typeface="ＭＳ Ｐゴシック" pitchFamily="34" charset="-128"/>
              </a:rPr>
              <a:t>] Source: Center for Disease Control and Prevention. STD Surveillance, 2011: Women and Infants. http://www.cdc.gov/std/stats/womenandinf.htm</a:t>
            </a:r>
          </a:p>
          <a:p>
            <a:pPr eaLnBrk="1" hangingPunct="1">
              <a:spcBef>
                <a:spcPct val="0"/>
              </a:spcBef>
            </a:pPr>
            <a:r>
              <a:rPr lang="en-US" dirty="0" smtClean="0">
                <a:latin typeface="Arial" pitchFamily="34" charset="0"/>
                <a:ea typeface="ＭＳ Ｐゴシック" pitchFamily="34" charset="-128"/>
              </a:rPr>
              <a:t>[ii] Hills SD </a:t>
            </a:r>
            <a:r>
              <a:rPr lang="en-US" dirty="0" err="1" smtClean="0">
                <a:latin typeface="Arial" pitchFamily="34" charset="0"/>
                <a:ea typeface="ＭＳ Ｐゴシック" pitchFamily="34" charset="-128"/>
              </a:rPr>
              <a:t>Wasserheit</a:t>
            </a:r>
            <a:r>
              <a:rPr lang="en-US" dirty="0" smtClean="0">
                <a:latin typeface="Arial" pitchFamily="34" charset="0"/>
                <a:ea typeface="ＭＳ Ｐゴシック" pitchFamily="34" charset="-128"/>
              </a:rPr>
              <a:t> JN. Screening for Chlamydia – A Key to The Prevention of Pelvic Inflammatory Disease. </a:t>
            </a:r>
            <a:r>
              <a:rPr lang="en-US" i="1" dirty="0" smtClean="0">
                <a:latin typeface="Arial" pitchFamily="34" charset="0"/>
                <a:ea typeface="ＭＳ Ｐゴシック" pitchFamily="34" charset="-128"/>
              </a:rPr>
              <a:t>New England Journal of Medicine. </a:t>
            </a:r>
            <a:r>
              <a:rPr lang="en-US" dirty="0" smtClean="0">
                <a:latin typeface="Arial" pitchFamily="34" charset="0"/>
                <a:ea typeface="ＭＳ Ｐゴシック" pitchFamily="34" charset="-128"/>
              </a:rPr>
              <a:t>1996;334(21):1399–1401. </a:t>
            </a:r>
          </a:p>
          <a:p>
            <a:r>
              <a:rPr lang="en-US" dirty="0" smtClean="0">
                <a:latin typeface="Arial" pitchFamily="34" charset="0"/>
                <a:ea typeface="ＭＳ Ｐゴシック" pitchFamily="34" charset="-128"/>
              </a:rPr>
              <a:t>[iii] </a:t>
            </a:r>
            <a:r>
              <a:rPr lang="en-US" dirty="0" smtClean="0">
                <a:latin typeface="Calibri" pitchFamily="34" charset="0"/>
                <a:ea typeface="ＭＳ Ｐゴシック" pitchFamily="34" charset="-128"/>
              </a:rPr>
              <a:t>Fleming DT, </a:t>
            </a:r>
            <a:r>
              <a:rPr lang="en-US" dirty="0" err="1" smtClean="0">
                <a:latin typeface="Calibri" pitchFamily="34" charset="0"/>
                <a:ea typeface="ＭＳ Ｐゴシック" pitchFamily="34" charset="-128"/>
              </a:rPr>
              <a:t>Wasserheit</a:t>
            </a:r>
            <a:r>
              <a:rPr lang="en-US" dirty="0" smtClean="0">
                <a:latin typeface="Calibri" pitchFamily="34" charset="0"/>
                <a:ea typeface="ＭＳ Ｐゴシック" pitchFamily="34" charset="-128"/>
              </a:rPr>
              <a:t> IN. From Epidemiological synergy to public health policy and practice: the contribution of other sexually transmitted diseases to sexual transmission of HIV infection. Sex </a:t>
            </a:r>
            <a:r>
              <a:rPr lang="en-US" dirty="0" err="1" smtClean="0">
                <a:latin typeface="Calibri" pitchFamily="34" charset="0"/>
                <a:ea typeface="ＭＳ Ｐゴシック" pitchFamily="34" charset="-128"/>
              </a:rPr>
              <a:t>Transm</a:t>
            </a:r>
            <a:r>
              <a:rPr lang="en-US" dirty="0" smtClean="0">
                <a:latin typeface="Calibri" pitchFamily="34" charset="0"/>
                <a:ea typeface="ＭＳ Ｐゴシック" pitchFamily="34" charset="-128"/>
              </a:rPr>
              <a:t> </a:t>
            </a:r>
            <a:r>
              <a:rPr lang="en-US" dirty="0" err="1" smtClean="0">
                <a:latin typeface="Calibri" pitchFamily="34" charset="0"/>
                <a:ea typeface="ＭＳ Ｐゴシック" pitchFamily="34" charset="-128"/>
              </a:rPr>
              <a:t>Inf</a:t>
            </a:r>
            <a:r>
              <a:rPr lang="en-US" dirty="0" smtClean="0">
                <a:latin typeface="Calibri" pitchFamily="34" charset="0"/>
                <a:ea typeface="ＭＳ Ｐゴシック" pitchFamily="34" charset="-128"/>
              </a:rPr>
              <a:t> 1999;75:3–17 </a:t>
            </a:r>
            <a:endParaRPr lang="en-US" dirty="0" smtClean="0">
              <a:latin typeface="Arial" pitchFamily="34" charset="0"/>
              <a:ea typeface="ＭＳ Ｐゴシック" pitchFamily="34" charset="-128"/>
            </a:endParaRPr>
          </a:p>
        </p:txBody>
      </p:sp>
      <p:sp>
        <p:nvSpPr>
          <p:cNvPr id="254980" name="Slide Number Placeholder 3"/>
          <p:cNvSpPr>
            <a:spLocks noGrp="1"/>
          </p:cNvSpPr>
          <p:nvPr>
            <p:ph type="sldNum" sz="quarter" idx="5"/>
          </p:nvPr>
        </p:nvSpPr>
        <p:spPr>
          <a:noFill/>
        </p:spPr>
        <p:txBody>
          <a:bodyPr/>
          <a:lstStyle/>
          <a:p>
            <a:fld id="{CB623A59-8A99-4D46-A5A9-59468F78D3B0}" type="slidenum">
              <a:rPr lang="en-US"/>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113FE31A-3AF5-4576-A489-6D0AE11BA96A}" type="slidenum">
              <a:rPr lang="en-US"/>
              <a:pPr/>
              <a:t>69</a:t>
            </a:fld>
            <a:endParaRPr lang="en-US"/>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spcBef>
                <a:spcPct val="0"/>
              </a:spcBef>
            </a:pPr>
            <a:r>
              <a:rPr lang="en-US" sz="1200" b="0" i="0" kern="1200" dirty="0" smtClean="0">
                <a:solidFill>
                  <a:schemeClr val="tx1"/>
                </a:solidFill>
                <a:latin typeface="Arial" charset="0"/>
                <a:ea typeface="ＭＳ Ｐゴシック" charset="-128"/>
                <a:cs typeface="ＭＳ Ｐゴシック" charset="-128"/>
              </a:rPr>
              <a:t>Men who are symptomatic typically have </a:t>
            </a:r>
            <a:r>
              <a:rPr lang="en-US" sz="1200" b="0" i="0" kern="1200" dirty="0" err="1" smtClean="0">
                <a:solidFill>
                  <a:schemeClr val="tx1"/>
                </a:solidFill>
                <a:latin typeface="Arial" charset="0"/>
                <a:ea typeface="ＭＳ Ｐゴシック" charset="-128"/>
                <a:cs typeface="ＭＳ Ｐゴシック" charset="-128"/>
              </a:rPr>
              <a:t>urethritis</a:t>
            </a:r>
            <a:r>
              <a:rPr lang="en-US" sz="1200" b="0" i="0" kern="1200" dirty="0" smtClean="0">
                <a:solidFill>
                  <a:schemeClr val="tx1"/>
                </a:solidFill>
                <a:latin typeface="Arial" charset="0"/>
                <a:ea typeface="ＭＳ Ｐゴシック" charset="-128"/>
                <a:cs typeface="ＭＳ Ｐゴシック" charset="-128"/>
              </a:rPr>
              <a:t>, with a </a:t>
            </a:r>
            <a:r>
              <a:rPr lang="en-US" sz="1200" b="0" i="0" kern="1200" dirty="0" err="1" smtClean="0">
                <a:solidFill>
                  <a:schemeClr val="tx1"/>
                </a:solidFill>
                <a:latin typeface="Arial" charset="0"/>
                <a:ea typeface="ＭＳ Ｐゴシック" charset="-128"/>
                <a:cs typeface="ＭＳ Ｐゴシック" charset="-128"/>
              </a:rPr>
              <a:t>mucoid</a:t>
            </a:r>
            <a:r>
              <a:rPr lang="en-US" sz="1200" b="0" i="0" kern="1200" dirty="0" smtClean="0">
                <a:solidFill>
                  <a:schemeClr val="tx1"/>
                </a:solidFill>
                <a:latin typeface="Arial" charset="0"/>
                <a:ea typeface="ＭＳ Ｐゴシック" charset="-128"/>
                <a:cs typeface="ＭＳ Ｐゴシック" charset="-128"/>
              </a:rPr>
              <a:t> or watery urethral discharge and </a:t>
            </a:r>
            <a:r>
              <a:rPr lang="en-US" sz="1200" b="0" i="0" kern="1200" dirty="0" err="1" smtClean="0">
                <a:solidFill>
                  <a:schemeClr val="tx1"/>
                </a:solidFill>
                <a:latin typeface="Arial" charset="0"/>
                <a:ea typeface="ＭＳ Ｐゴシック" charset="-128"/>
                <a:cs typeface="ＭＳ Ｐゴシック" charset="-128"/>
              </a:rPr>
              <a:t>dysuria</a:t>
            </a:r>
            <a:r>
              <a:rPr lang="en-US" sz="1200" b="0" i="0" kern="1200" dirty="0" smtClean="0">
                <a:solidFill>
                  <a:schemeClr val="tx1"/>
                </a:solidFill>
                <a:latin typeface="Arial" charset="0"/>
                <a:ea typeface="ＭＳ Ｐゴシック" charset="-128"/>
                <a:cs typeface="ＭＳ Ｐゴシック" charset="-128"/>
              </a:rPr>
              <a:t>. A minority of infected men develop </a:t>
            </a:r>
            <a:r>
              <a:rPr lang="en-US" sz="1200" b="0" i="0" kern="1200" dirty="0" err="1" smtClean="0">
                <a:solidFill>
                  <a:schemeClr val="tx1"/>
                </a:solidFill>
                <a:latin typeface="Arial" charset="0"/>
                <a:ea typeface="ＭＳ Ｐゴシック" charset="-128"/>
                <a:cs typeface="ＭＳ Ｐゴシック" charset="-128"/>
              </a:rPr>
              <a:t>epididymitis</a:t>
            </a:r>
            <a:r>
              <a:rPr lang="en-US" sz="1200" b="0" i="0" kern="1200" dirty="0" smtClean="0">
                <a:solidFill>
                  <a:schemeClr val="tx1"/>
                </a:solidFill>
                <a:latin typeface="Arial" charset="0"/>
                <a:ea typeface="ＭＳ Ｐゴシック" charset="-128"/>
                <a:cs typeface="ＭＳ Ｐゴシック" charset="-128"/>
              </a:rPr>
              <a:t> (with or without symptomatic </a:t>
            </a:r>
            <a:r>
              <a:rPr lang="en-US" sz="1200" b="0" i="0" kern="1200" dirty="0" err="1" smtClean="0">
                <a:solidFill>
                  <a:schemeClr val="tx1"/>
                </a:solidFill>
                <a:latin typeface="Arial" charset="0"/>
                <a:ea typeface="ＭＳ Ｐゴシック" charset="-128"/>
                <a:cs typeface="ＭＳ Ｐゴシック" charset="-128"/>
              </a:rPr>
              <a:t>urethritis</a:t>
            </a:r>
            <a:r>
              <a:rPr lang="en-US" sz="1200" b="0" i="0" kern="1200" dirty="0" smtClean="0">
                <a:solidFill>
                  <a:schemeClr val="tx1"/>
                </a:solidFill>
                <a:latin typeface="Arial" charset="0"/>
                <a:ea typeface="ＭＳ Ｐゴシック" charset="-128"/>
                <a:cs typeface="ＭＳ Ｐゴシック" charset="-128"/>
              </a:rPr>
              <a:t>), presenting with unilateral testicular pain, tenderness, and swelling.</a:t>
            </a:r>
            <a:r>
              <a:rPr lang="en-US" sz="1200" b="0" i="0" u="sng" kern="1200" baseline="30000" dirty="0" smtClean="0">
                <a:solidFill>
                  <a:schemeClr val="tx1"/>
                </a:solidFill>
                <a:latin typeface="Arial" charset="0"/>
                <a:ea typeface="ＭＳ Ｐゴシック" charset="-128"/>
                <a:cs typeface="ＭＳ Ｐゴシック" charset="-128"/>
                <a:hlinkClick r:id="rId3" tooltip="Berger, 1978 #24"/>
              </a:rPr>
              <a:t>24</a:t>
            </a:r>
            <a:endParaRPr lang="en-US" dirty="0" smtClean="0">
              <a:latin typeface="Arial" pitchFamily="34" charset="0"/>
              <a:ea typeface="ＭＳ Ｐゴシック" pitchFamily="34" charset="-128"/>
            </a:endParaRPr>
          </a:p>
          <a:p>
            <a:pPr eaLnBrk="1" hangingPunct="1">
              <a:spcBef>
                <a:spcPct val="0"/>
              </a:spcBef>
            </a:pPr>
            <a:r>
              <a:rPr lang="en-US" sz="1200" b="0" i="0" kern="1200" dirty="0" smtClean="0">
                <a:solidFill>
                  <a:schemeClr val="tx1"/>
                </a:solidFill>
                <a:latin typeface="Arial" charset="0"/>
                <a:ea typeface="ＭＳ Ｐゴシック" charset="-128"/>
                <a:cs typeface="ＭＳ Ｐゴシック" charset="-128"/>
              </a:rPr>
              <a:t>24. Berger RE, Alexander ER, </a:t>
            </a:r>
            <a:r>
              <a:rPr lang="en-US" sz="1200" b="0" i="0" kern="1200" dirty="0" err="1" smtClean="0">
                <a:solidFill>
                  <a:schemeClr val="tx1"/>
                </a:solidFill>
                <a:latin typeface="Arial" charset="0"/>
                <a:ea typeface="ＭＳ Ｐゴシック" charset="-128"/>
                <a:cs typeface="ＭＳ Ｐゴシック" charset="-128"/>
              </a:rPr>
              <a:t>Monda</a:t>
            </a:r>
            <a:r>
              <a:rPr lang="en-US" sz="1200" b="0" i="0" kern="1200" dirty="0" smtClean="0">
                <a:solidFill>
                  <a:schemeClr val="tx1"/>
                </a:solidFill>
                <a:latin typeface="Arial" charset="0"/>
                <a:ea typeface="ＭＳ Ｐゴシック" charset="-128"/>
                <a:cs typeface="ＭＳ Ｐゴシック" charset="-128"/>
              </a:rPr>
              <a:t> GD, Ansell J, McCormick G, Holmes KK. </a:t>
            </a:r>
            <a:r>
              <a:rPr lang="en-US" sz="1200" b="0" i="1" kern="1200" dirty="0" smtClean="0">
                <a:solidFill>
                  <a:schemeClr val="tx1"/>
                </a:solidFill>
                <a:latin typeface="Arial" charset="0"/>
                <a:ea typeface="ＭＳ Ｐゴシック" charset="-128"/>
                <a:cs typeface="ＭＳ Ｐゴシック" charset="-128"/>
              </a:rPr>
              <a:t>Chlamydia </a:t>
            </a:r>
            <a:r>
              <a:rPr lang="en-US" sz="1200" b="0" i="1" kern="1200" dirty="0" err="1" smtClean="0">
                <a:solidFill>
                  <a:schemeClr val="tx1"/>
                </a:solidFill>
                <a:latin typeface="Arial" charset="0"/>
                <a:ea typeface="ＭＳ Ｐゴシック" charset="-128"/>
                <a:cs typeface="ＭＳ Ｐゴシック" charset="-128"/>
              </a:rPr>
              <a:t>trachomatis</a:t>
            </a:r>
            <a:r>
              <a:rPr lang="en-US" sz="1200" b="0" i="1" kern="1200" dirty="0" smtClean="0">
                <a:solidFill>
                  <a:schemeClr val="tx1"/>
                </a:solidFill>
                <a:latin typeface="Arial" charset="0"/>
                <a:ea typeface="ＭＳ Ｐゴシック" charset="-128"/>
                <a:cs typeface="ＭＳ Ｐゴシック" charset="-128"/>
              </a:rPr>
              <a:t> </a:t>
            </a:r>
            <a:r>
              <a:rPr lang="en-US" sz="1200" b="0" i="0" kern="1200" dirty="0" smtClean="0">
                <a:solidFill>
                  <a:schemeClr val="tx1"/>
                </a:solidFill>
                <a:latin typeface="Arial" charset="0"/>
                <a:ea typeface="ＭＳ Ｐゴシック" charset="-128"/>
                <a:cs typeface="ＭＳ Ｐゴシック" charset="-128"/>
              </a:rPr>
              <a:t>as a cause of acute "idiopathic" </a:t>
            </a:r>
            <a:r>
              <a:rPr lang="en-US" sz="1200" b="0" i="0" kern="1200" dirty="0" err="1" smtClean="0">
                <a:solidFill>
                  <a:schemeClr val="tx1"/>
                </a:solidFill>
                <a:latin typeface="Arial" charset="0"/>
                <a:ea typeface="ＭＳ Ｐゴシック" charset="-128"/>
                <a:cs typeface="ＭＳ Ｐゴシック" charset="-128"/>
              </a:rPr>
              <a:t>epididymitis</a:t>
            </a:r>
            <a:r>
              <a:rPr lang="en-US" sz="1200" b="0" i="0" kern="1200" dirty="0" smtClean="0">
                <a:solidFill>
                  <a:schemeClr val="tx1"/>
                </a:solidFill>
                <a:latin typeface="Arial" charset="0"/>
                <a:ea typeface="ＭＳ Ｐゴシック" charset="-128"/>
                <a:cs typeface="ＭＳ Ｐゴシック" charset="-128"/>
              </a:rPr>
              <a:t>. The New England journal of medicine 1978;298:301-4.</a:t>
            </a:r>
          </a:p>
          <a:p>
            <a:pPr eaLnBrk="1" hangingPunct="1">
              <a:spcBef>
                <a:spcPct val="0"/>
              </a:spcBef>
            </a:pPr>
            <a:endParaRPr lang="en-US" dirty="0" smtClean="0">
              <a:latin typeface="Arial" pitchFamily="34" charset="0"/>
              <a:ea typeface="ＭＳ Ｐゴシック" pitchFamily="34" charset="-128"/>
            </a:endParaRPr>
          </a:p>
          <a:p>
            <a:pPr eaLnBrk="1" hangingPunct="1">
              <a:spcBef>
                <a:spcPct val="0"/>
              </a:spcBef>
            </a:pPr>
            <a:r>
              <a:rPr lang="en-US" sz="1200" b="0" i="0" kern="1200" dirty="0" smtClean="0">
                <a:solidFill>
                  <a:schemeClr val="tx1"/>
                </a:solidFill>
                <a:latin typeface="Arial" charset="0"/>
                <a:ea typeface="ＭＳ Ｐゴシック" charset="-128"/>
                <a:cs typeface="ＭＳ Ｐゴシック" charset="-128"/>
              </a:rPr>
              <a:t>Reactive arthritis can occur in men and women following symptomatic or asymptomatic </a:t>
            </a:r>
            <a:r>
              <a:rPr lang="en-US" sz="1200" b="0" i="0" kern="1200" dirty="0" err="1" smtClean="0">
                <a:solidFill>
                  <a:schemeClr val="tx1"/>
                </a:solidFill>
                <a:latin typeface="Arial" charset="0"/>
                <a:ea typeface="ＭＳ Ｐゴシック" charset="-128"/>
                <a:cs typeface="ＭＳ Ｐゴシック" charset="-128"/>
              </a:rPr>
              <a:t>chlamydial</a:t>
            </a:r>
            <a:r>
              <a:rPr lang="en-US" sz="1200" b="0" i="0" kern="1200" dirty="0" smtClean="0">
                <a:solidFill>
                  <a:schemeClr val="tx1"/>
                </a:solidFill>
                <a:latin typeface="Arial" charset="0"/>
                <a:ea typeface="ＭＳ Ｐゴシック" charset="-128"/>
                <a:cs typeface="ＭＳ Ｐゴシック" charset="-128"/>
              </a:rPr>
              <a:t> infection, sometimes as part of a triad of symptoms (with </a:t>
            </a:r>
            <a:r>
              <a:rPr lang="en-US" sz="1200" b="0" i="0" kern="1200" dirty="0" err="1" smtClean="0">
                <a:solidFill>
                  <a:schemeClr val="tx1"/>
                </a:solidFill>
                <a:latin typeface="Arial" charset="0"/>
                <a:ea typeface="ＭＳ Ｐゴシック" charset="-128"/>
                <a:cs typeface="ＭＳ Ｐゴシック" charset="-128"/>
              </a:rPr>
              <a:t>urethritis</a:t>
            </a:r>
            <a:r>
              <a:rPr lang="en-US" sz="1200" b="0" i="0" kern="1200" dirty="0" smtClean="0">
                <a:solidFill>
                  <a:schemeClr val="tx1"/>
                </a:solidFill>
                <a:latin typeface="Arial" charset="0"/>
                <a:ea typeface="ＭＳ Ｐゴシック" charset="-128"/>
                <a:cs typeface="ＭＳ Ｐゴシック" charset="-128"/>
              </a:rPr>
              <a:t> and conjunctivitis) formerly referred to as Reiter’s Syndrome.</a:t>
            </a:r>
            <a:r>
              <a:rPr lang="en-US" sz="1200" b="0" i="0" u="sng" kern="1200" baseline="30000" dirty="0" smtClean="0">
                <a:solidFill>
                  <a:schemeClr val="tx1"/>
                </a:solidFill>
                <a:latin typeface="Arial" charset="0"/>
                <a:ea typeface="ＭＳ Ｐゴシック" charset="-128"/>
                <a:cs typeface="ＭＳ Ｐゴシック" charset="-128"/>
                <a:hlinkClick r:id="rId3" tooltip="Carter, 2011 #35"/>
              </a:rPr>
              <a:t>35</a:t>
            </a:r>
            <a:endParaRPr lang="en-US" dirty="0" smtClean="0">
              <a:latin typeface="Arial" pitchFamily="34" charset="0"/>
              <a:ea typeface="ＭＳ Ｐゴシック" pitchFamily="34" charset="-128"/>
            </a:endParaRPr>
          </a:p>
          <a:p>
            <a:pPr eaLnBrk="1" hangingPunct="1">
              <a:spcBef>
                <a:spcPct val="0"/>
              </a:spcBef>
            </a:pPr>
            <a:endParaRPr lang="en-US" dirty="0" smtClean="0">
              <a:latin typeface="Arial" pitchFamily="34" charset="0"/>
              <a:ea typeface="ＭＳ Ｐゴシック" pitchFamily="34" charset="-128"/>
            </a:endParaRPr>
          </a:p>
          <a:p>
            <a:pPr eaLnBrk="1" hangingPunct="1">
              <a:spcBef>
                <a:spcPct val="0"/>
              </a:spcBef>
            </a:pPr>
            <a:endParaRPr lang="en-US" dirty="0" smtClean="0">
              <a:latin typeface="Arial" pitchFamily="34" charset="0"/>
              <a:ea typeface="ＭＳ Ｐゴシック" pitchFamily="34" charset="-128"/>
            </a:endParaRPr>
          </a:p>
          <a:p>
            <a:pPr eaLnBrk="1" hangingPunct="1">
              <a:spcBef>
                <a:spcPct val="0"/>
              </a:spcBef>
            </a:pPr>
            <a:r>
              <a:rPr lang="en-US" dirty="0" err="1" smtClean="0">
                <a:latin typeface="Arial" pitchFamily="34" charset="0"/>
                <a:ea typeface="ＭＳ Ｐゴシック" pitchFamily="34" charset="-128"/>
              </a:rPr>
              <a:t>Epididymitis</a:t>
            </a:r>
            <a:r>
              <a:rPr lang="en-US" dirty="0" smtClean="0">
                <a:latin typeface="Arial" pitchFamily="34" charset="0"/>
                <a:ea typeface="ＭＳ Ｐゴシック" pitchFamily="34" charset="-128"/>
              </a:rPr>
              <a:t> is infection or less frequently, inflammation of the </a:t>
            </a:r>
            <a:r>
              <a:rPr lang="en-US" dirty="0" err="1" smtClean="0">
                <a:latin typeface="Arial" pitchFamily="34" charset="0"/>
                <a:ea typeface="ＭＳ Ｐゴシック" pitchFamily="34" charset="-128"/>
              </a:rPr>
              <a:t>epididymis</a:t>
            </a:r>
            <a:r>
              <a:rPr lang="en-US" dirty="0" smtClean="0">
                <a:latin typeface="Arial" pitchFamily="34" charset="0"/>
                <a:ea typeface="ＭＳ Ｐゴシック" pitchFamily="34" charset="-128"/>
              </a:rPr>
              <a:t>. In men younger than about 39 years of age, the causes are usually the bacterial organisms </a:t>
            </a:r>
            <a:r>
              <a:rPr lang="en-US" i="1" dirty="0" smtClean="0">
                <a:latin typeface="Arial" pitchFamily="34" charset="0"/>
                <a:ea typeface="ＭＳ Ｐゴシック" pitchFamily="34" charset="-128"/>
              </a:rPr>
              <a:t>Chlamydia </a:t>
            </a:r>
            <a:r>
              <a:rPr lang="en-US" i="1" dirty="0" err="1" smtClean="0">
                <a:latin typeface="Arial" pitchFamily="34" charset="0"/>
                <a:ea typeface="ＭＳ Ｐゴシック" pitchFamily="34" charset="-128"/>
              </a:rPr>
              <a:t>trachomatis</a:t>
            </a:r>
            <a:r>
              <a:rPr lang="en-US" dirty="0" smtClean="0">
                <a:latin typeface="Arial" pitchFamily="34" charset="0"/>
                <a:ea typeface="ＭＳ Ｐゴシック" pitchFamily="34" charset="-128"/>
              </a:rPr>
              <a:t> and </a:t>
            </a:r>
            <a:r>
              <a:rPr lang="en-US" i="1" dirty="0" err="1" smtClean="0">
                <a:latin typeface="Arial" pitchFamily="34" charset="0"/>
                <a:ea typeface="ＭＳ Ｐゴシック" pitchFamily="34" charset="-128"/>
              </a:rPr>
              <a:t>Neisseria</a:t>
            </a:r>
            <a:r>
              <a:rPr lang="en-US" i="1" dirty="0" smtClean="0">
                <a:latin typeface="Arial" pitchFamily="34" charset="0"/>
                <a:ea typeface="ＭＳ Ｐゴシック" pitchFamily="34" charset="-128"/>
              </a:rPr>
              <a:t> gonorrhea </a:t>
            </a:r>
            <a:r>
              <a:rPr lang="en-US" dirty="0" smtClean="0">
                <a:latin typeface="Arial" pitchFamily="34" charset="0"/>
                <a:ea typeface="ＭＳ Ｐゴシック" pitchFamily="34" charset="-128"/>
              </a:rPr>
              <a:t>(responsible for nearly 50%–60% of cases). In general, individuals have discomfort and pain in the area of the testicle(s) or groin; some may develop fever, penile discharge and blood in the urine.  </a:t>
            </a:r>
          </a:p>
          <a:p>
            <a:pPr eaLnBrk="1" hangingPunct="1"/>
            <a:endParaRPr lang="en-US" dirty="0" smtClean="0">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rPr>
              <a:t>Reiter's syndrome is a triad of symptoms that include conjunctivitis, </a:t>
            </a:r>
            <a:r>
              <a:rPr lang="en-US" dirty="0" err="1" smtClean="0">
                <a:latin typeface="Arial" pitchFamily="34" charset="0"/>
                <a:ea typeface="ＭＳ Ｐゴシック" pitchFamily="34" charset="-128"/>
              </a:rPr>
              <a:t>polyarthritis</a:t>
            </a:r>
            <a:r>
              <a:rPr lang="en-US" dirty="0" smtClean="0">
                <a:latin typeface="Arial" pitchFamily="34" charset="0"/>
                <a:ea typeface="ＭＳ Ｐゴシック" pitchFamily="34" charset="-128"/>
              </a:rPr>
              <a:t>, and genital inflammation. The disease is associated with HLA-B27. Approximately 50%–65% of patients have an acute </a:t>
            </a:r>
            <a:r>
              <a:rPr lang="en-US" i="1" dirty="0" smtClean="0">
                <a:latin typeface="Arial" pitchFamily="34" charset="0"/>
                <a:ea typeface="ＭＳ Ｐゴシック" pitchFamily="34" charset="-128"/>
              </a:rPr>
              <a:t>C. </a:t>
            </a:r>
            <a:r>
              <a:rPr lang="en-US" i="1" dirty="0" err="1" smtClean="0">
                <a:latin typeface="Arial" pitchFamily="34" charset="0"/>
                <a:ea typeface="ＭＳ Ｐゴシック" pitchFamily="34" charset="-128"/>
              </a:rPr>
              <a:t>trachomatis</a:t>
            </a:r>
            <a:r>
              <a:rPr lang="en-US" dirty="0" smtClean="0">
                <a:latin typeface="Arial" pitchFamily="34" charset="0"/>
                <a:ea typeface="ＭＳ Ｐゴシック" pitchFamily="34" charset="-128"/>
              </a:rPr>
              <a:t> infection at the onset of arthritis and greater than 80% have serological evidence for </a:t>
            </a:r>
            <a:r>
              <a:rPr lang="en-US" i="1" dirty="0" smtClean="0">
                <a:latin typeface="Arial" pitchFamily="34" charset="0"/>
                <a:ea typeface="ＭＳ Ｐゴシック" pitchFamily="34" charset="-128"/>
              </a:rPr>
              <a:t>C. </a:t>
            </a:r>
            <a:r>
              <a:rPr lang="en-US" i="1" dirty="0" err="1" smtClean="0">
                <a:latin typeface="Arial" pitchFamily="34" charset="0"/>
                <a:ea typeface="ＭＳ Ｐゴシック" pitchFamily="34" charset="-128"/>
              </a:rPr>
              <a:t>trachomatis</a:t>
            </a:r>
            <a:r>
              <a:rPr lang="en-US" dirty="0" smtClean="0">
                <a:latin typeface="Arial" pitchFamily="34" charset="0"/>
                <a:ea typeface="ＭＳ Ｐゴシック" pitchFamily="34" charset="-128"/>
              </a:rPr>
              <a:t> infection. Other infections (shigellosis or </a:t>
            </a:r>
            <a:r>
              <a:rPr lang="en-US" i="1" dirty="0" err="1" smtClean="0">
                <a:latin typeface="Arial" pitchFamily="34" charset="0"/>
                <a:ea typeface="ＭＳ Ｐゴシック" pitchFamily="34" charset="-128"/>
              </a:rPr>
              <a:t>Yersinia</a:t>
            </a:r>
            <a:r>
              <a:rPr lang="en-US" i="1" dirty="0" smtClean="0">
                <a:latin typeface="Arial" pitchFamily="34" charset="0"/>
                <a:ea typeface="ＭＳ Ｐゴシック" pitchFamily="34" charset="-128"/>
              </a:rPr>
              <a:t> </a:t>
            </a:r>
            <a:r>
              <a:rPr lang="en-US" i="1" dirty="0" err="1" smtClean="0">
                <a:latin typeface="Arial" pitchFamily="34" charset="0"/>
                <a:ea typeface="ＭＳ Ｐゴシック" pitchFamily="34" charset="-128"/>
              </a:rPr>
              <a:t>enterocolitica</a:t>
            </a:r>
            <a:r>
              <a:rPr lang="en-US" dirty="0" smtClean="0">
                <a:latin typeface="Arial" pitchFamily="34" charset="0"/>
                <a:ea typeface="ＭＳ Ｐゴシック" pitchFamily="34" charset="-128"/>
              </a:rPr>
              <a:t>) have also been associated with Reiter's syndrome.</a:t>
            </a:r>
          </a:p>
          <a:p>
            <a:pPr eaLnBrk="1" hangingPunct="1"/>
            <a:endParaRPr lang="en-US" dirty="0" smtClean="0">
              <a:latin typeface="Arial" pitchFamily="34" charset="0"/>
              <a:ea typeface="ＭＳ Ｐゴシック" pitchFamily="34" charset="-128"/>
            </a:endParaRPr>
          </a:p>
          <a:p>
            <a:pPr eaLnBrk="1" hangingPunct="1"/>
            <a:r>
              <a:rPr lang="en-US" dirty="0" err="1" smtClean="0">
                <a:latin typeface="Arial" pitchFamily="34" charset="0"/>
                <a:ea typeface="ＭＳ Ｐゴシック" pitchFamily="34" charset="-128"/>
              </a:rPr>
              <a:t>Proctitis</a:t>
            </a:r>
            <a:r>
              <a:rPr lang="en-US" dirty="0" smtClean="0">
                <a:latin typeface="Arial" pitchFamily="34" charset="0"/>
                <a:ea typeface="ＭＳ Ｐゴシック" pitchFamily="34" charset="-128"/>
              </a:rPr>
              <a:t> is defined as inflammation of the anus and lining of the rectum. Symptoms can vary greatly and can include pain during bowel movement, bleeding, discharge, and anal discomfort.</a:t>
            </a:r>
          </a:p>
          <a:p>
            <a:pPr eaLnBrk="1" hangingPunct="1"/>
            <a:endParaRPr lang="en-US" dirty="0" smtClean="0">
              <a:latin typeface="Arial" pitchFamily="34" charset="0"/>
              <a:ea typeface="ＭＳ Ｐゴシック" pitchFamily="34" charset="-128"/>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ea typeface="ＭＳ Ｐゴシック" pitchFamily="34" charset="-128"/>
              </a:rPr>
              <a:t>Source: </a:t>
            </a:r>
            <a:r>
              <a:rPr lang="en-US" sz="1200" u="sng" kern="1200" dirty="0" smtClean="0">
                <a:solidFill>
                  <a:schemeClr val="tx1"/>
                </a:solidFill>
                <a:latin typeface="Arial" charset="0"/>
                <a:ea typeface="ＭＳ Ｐゴシック" charset="-128"/>
                <a:cs typeface="+mn-cs"/>
                <a:hlinkClick r:id="rId4"/>
              </a:rPr>
              <a:t>http://www.cdc.gov/std/chlamydia/stdfact-chlamydia.htm</a:t>
            </a:r>
            <a:endParaRPr lang="en-US" sz="1200" kern="1200" dirty="0" smtClean="0">
              <a:solidFill>
                <a:schemeClr val="tx1"/>
              </a:solidFill>
              <a:latin typeface="Arial" charset="0"/>
              <a:ea typeface="ＭＳ Ｐゴシック" charset="-128"/>
              <a:cs typeface="+mn-cs"/>
            </a:endParaRP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Randomized controlled trials conducted with men in Africa have shown that male circumcision reduces the likelihood of female-to-male transmission of human immunodeficiency virus (HIV) infection by 50% to 60%.[</a:t>
            </a:r>
            <a:r>
              <a:rPr lang="en-US" dirty="0" err="1" smtClean="0">
                <a:latin typeface="Arial" pitchFamily="34" charset="0"/>
                <a:ea typeface="ＭＳ Ｐゴシック" pitchFamily="34" charset="-128"/>
              </a:rPr>
              <a:t>i</a:t>
            </a:r>
            <a:r>
              <a:rPr lang="en-US" dirty="0" smtClean="0">
                <a:latin typeface="Arial" pitchFamily="34" charset="0"/>
                <a:ea typeface="ＭＳ Ｐゴシック" pitchFamily="34" charset="-128"/>
              </a:rPr>
              <a:t>][ii][iii]</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Observational studies also suggest that male circumcision may protect heterosexual men against acquisition of other sexually transmitted infections (STI), such as syphilis, </a:t>
            </a:r>
            <a:r>
              <a:rPr lang="en-US" dirty="0" err="1" smtClean="0">
                <a:latin typeface="Arial" pitchFamily="34" charset="0"/>
                <a:ea typeface="ＭＳ Ｐゴシック" pitchFamily="34" charset="-128"/>
              </a:rPr>
              <a:t>chlamydial</a:t>
            </a:r>
            <a:r>
              <a:rPr lang="en-US" dirty="0" smtClean="0">
                <a:latin typeface="Arial" pitchFamily="34" charset="0"/>
                <a:ea typeface="ＭＳ Ｐゴシック" pitchFamily="34" charset="-128"/>
              </a:rPr>
              <a:t> infection, or genital ulcer disease.[iv][v]</a:t>
            </a:r>
          </a:p>
          <a:p>
            <a:endParaRPr lang="en-US" dirty="0" smtClean="0">
              <a:latin typeface="Arial" pitchFamily="34" charset="0"/>
              <a:ea typeface="ＭＳ Ｐゴシック" pitchFamily="34" charset="-128"/>
            </a:endParaRPr>
          </a:p>
          <a:p>
            <a:r>
              <a:rPr lang="fr-FR" dirty="0" smtClean="0">
                <a:latin typeface="Arial" pitchFamily="34" charset="0"/>
                <a:ea typeface="ＭＳ Ｐゴシック" pitchFamily="34" charset="-128"/>
              </a:rPr>
              <a:t>[i]</a:t>
            </a:r>
            <a:r>
              <a:rPr lang="fr-FR" dirty="0" err="1" smtClean="0">
                <a:latin typeface="Arial" pitchFamily="34" charset="0"/>
                <a:ea typeface="ＭＳ Ｐゴシック" pitchFamily="34" charset="-128"/>
              </a:rPr>
              <a:t>Auvert</a:t>
            </a:r>
            <a:r>
              <a:rPr lang="fr-FR" dirty="0" smtClean="0">
                <a:latin typeface="Arial" pitchFamily="34" charset="0"/>
                <a:ea typeface="ＭＳ Ｐゴシック" pitchFamily="34" charset="-128"/>
              </a:rPr>
              <a:t> B, </a:t>
            </a:r>
            <a:r>
              <a:rPr lang="fr-FR" dirty="0" err="1" smtClean="0">
                <a:latin typeface="Arial" pitchFamily="34" charset="0"/>
                <a:ea typeface="ＭＳ Ｐゴシック" pitchFamily="34" charset="-128"/>
              </a:rPr>
              <a:t>Taljaard</a:t>
            </a:r>
            <a:r>
              <a:rPr lang="fr-FR" dirty="0" smtClean="0">
                <a:latin typeface="Arial" pitchFamily="34" charset="0"/>
                <a:ea typeface="ＭＳ Ｐゴシック" pitchFamily="34" charset="-128"/>
              </a:rPr>
              <a:t> D, Lagarde E, et al. </a:t>
            </a:r>
            <a:r>
              <a:rPr lang="fr-FR" dirty="0" err="1" smtClean="0">
                <a:latin typeface="Arial" pitchFamily="34" charset="0"/>
                <a:ea typeface="ＭＳ Ｐゴシック" pitchFamily="34" charset="-128"/>
              </a:rPr>
              <a:t>Randomized</a:t>
            </a:r>
            <a:r>
              <a:rPr lang="fr-FR"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controlled intervention trial of male circumcision for reduction of HIV infection risk: the ANRS 1265 trial. </a:t>
            </a:r>
            <a:r>
              <a:rPr lang="en-US" i="1" dirty="0" err="1" smtClean="0">
                <a:latin typeface="Arial" pitchFamily="34" charset="0"/>
                <a:ea typeface="ＭＳ Ｐゴシック" pitchFamily="34" charset="-128"/>
              </a:rPr>
              <a:t>PLoS</a:t>
            </a:r>
            <a:r>
              <a:rPr lang="en-US" i="1" dirty="0" smtClean="0">
                <a:latin typeface="Arial" pitchFamily="34" charset="0"/>
                <a:ea typeface="ＭＳ Ｐゴシック" pitchFamily="34" charset="-128"/>
              </a:rPr>
              <a:t> Med. </a:t>
            </a:r>
            <a:r>
              <a:rPr lang="en-US" dirty="0" smtClean="0">
                <a:latin typeface="Arial" pitchFamily="34" charset="0"/>
                <a:ea typeface="ＭＳ Ｐゴシック" pitchFamily="34" charset="-128"/>
              </a:rPr>
              <a:t>2005;2(11):e298.</a:t>
            </a:r>
          </a:p>
          <a:p>
            <a:r>
              <a:rPr lang="en-US" dirty="0" smtClean="0">
                <a:latin typeface="Arial" pitchFamily="34" charset="0"/>
                <a:ea typeface="ＭＳ Ｐゴシック" pitchFamily="34" charset="-128"/>
              </a:rPr>
              <a:t>[ii] Bailey RC, Moses S, Parker CB, et al. Male circumcision for HIV prevention in young men in </a:t>
            </a:r>
            <a:r>
              <a:rPr lang="en-US" dirty="0" err="1" smtClean="0">
                <a:latin typeface="Arial" pitchFamily="34" charset="0"/>
                <a:ea typeface="ＭＳ Ｐゴシック" pitchFamily="34" charset="-128"/>
              </a:rPr>
              <a:t>Kisumu</a:t>
            </a:r>
            <a:r>
              <a:rPr lang="en-US" dirty="0" smtClean="0">
                <a:latin typeface="Arial" pitchFamily="34" charset="0"/>
                <a:ea typeface="ＭＳ Ｐゴシック" pitchFamily="34" charset="-128"/>
              </a:rPr>
              <a:t>, Kenya: a </a:t>
            </a:r>
            <a:r>
              <a:rPr lang="en-US" dirty="0" err="1" smtClean="0">
                <a:latin typeface="Arial" pitchFamily="34" charset="0"/>
                <a:ea typeface="ＭＳ Ｐゴシック" pitchFamily="34" charset="-128"/>
              </a:rPr>
              <a:t>randomised</a:t>
            </a:r>
            <a:r>
              <a:rPr lang="en-US" dirty="0" smtClean="0">
                <a:latin typeface="Arial" pitchFamily="34" charset="0"/>
                <a:ea typeface="ＭＳ Ｐゴシック" pitchFamily="34" charset="-128"/>
              </a:rPr>
              <a:t> controlled trial. </a:t>
            </a:r>
            <a:r>
              <a:rPr lang="en-US" i="1" dirty="0" smtClean="0">
                <a:latin typeface="Arial" pitchFamily="34" charset="0"/>
                <a:ea typeface="ＭＳ Ｐゴシック" pitchFamily="34" charset="-128"/>
              </a:rPr>
              <a:t>Lancet. </a:t>
            </a:r>
            <a:r>
              <a:rPr lang="en-US" dirty="0" smtClean="0">
                <a:latin typeface="Arial" pitchFamily="34" charset="0"/>
                <a:ea typeface="ＭＳ Ｐゴシック" pitchFamily="34" charset="-128"/>
              </a:rPr>
              <a:t>2007</a:t>
            </a:r>
            <a:r>
              <a:rPr lang="en-US" i="1"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369(9562):643–656.</a:t>
            </a:r>
          </a:p>
          <a:p>
            <a:r>
              <a:rPr lang="it-IT" dirty="0" smtClean="0">
                <a:latin typeface="Arial" pitchFamily="34" charset="0"/>
                <a:ea typeface="ＭＳ Ｐゴシック" pitchFamily="34" charset="-128"/>
              </a:rPr>
              <a:t>[iii] Gray RH, Kigozi G, Serwadda D, et al. Male circumcision </a:t>
            </a:r>
            <a:r>
              <a:rPr lang="en-US" dirty="0" smtClean="0">
                <a:latin typeface="Arial" pitchFamily="34" charset="0"/>
                <a:ea typeface="ＭＳ Ｐゴシック" pitchFamily="34" charset="-128"/>
              </a:rPr>
              <a:t>for HIV prevention in men in </a:t>
            </a:r>
            <a:r>
              <a:rPr lang="en-US" dirty="0" err="1" smtClean="0">
                <a:latin typeface="Arial" pitchFamily="34" charset="0"/>
                <a:ea typeface="ＭＳ Ｐゴシック" pitchFamily="34" charset="-128"/>
              </a:rPr>
              <a:t>Rakai</a:t>
            </a:r>
            <a:r>
              <a:rPr lang="en-US" dirty="0" smtClean="0">
                <a:latin typeface="Arial" pitchFamily="34" charset="0"/>
                <a:ea typeface="ＭＳ Ｐゴシック" pitchFamily="34" charset="-128"/>
              </a:rPr>
              <a:t>, Uganda: a</a:t>
            </a:r>
          </a:p>
          <a:p>
            <a:r>
              <a:rPr lang="en-US" dirty="0" err="1" smtClean="0">
                <a:latin typeface="Arial" pitchFamily="34" charset="0"/>
                <a:ea typeface="ＭＳ Ｐゴシック" pitchFamily="34" charset="-128"/>
              </a:rPr>
              <a:t>randomised</a:t>
            </a:r>
            <a:r>
              <a:rPr lang="en-US" dirty="0" smtClean="0">
                <a:latin typeface="Arial" pitchFamily="34" charset="0"/>
                <a:ea typeface="ＭＳ Ｐゴシック" pitchFamily="34" charset="-128"/>
              </a:rPr>
              <a:t> trial. </a:t>
            </a:r>
            <a:r>
              <a:rPr lang="en-US" i="1" dirty="0" smtClean="0">
                <a:latin typeface="Arial" pitchFamily="34" charset="0"/>
                <a:ea typeface="ＭＳ Ｐゴシック" pitchFamily="34" charset="-128"/>
              </a:rPr>
              <a:t>Lancet. </a:t>
            </a:r>
            <a:r>
              <a:rPr lang="en-US" dirty="0" smtClean="0">
                <a:latin typeface="Arial" pitchFamily="34" charset="0"/>
                <a:ea typeface="ＭＳ Ｐゴシック" pitchFamily="34" charset="-128"/>
              </a:rPr>
              <a:t>2007;369(9562):657–666.</a:t>
            </a:r>
          </a:p>
          <a:p>
            <a:r>
              <a:rPr lang="en-US" dirty="0" smtClean="0">
                <a:latin typeface="Arial" pitchFamily="34" charset="0"/>
                <a:ea typeface="ＭＳ Ｐゴシック" pitchFamily="34" charset="-128"/>
              </a:rPr>
              <a:t>[iv] Weiss HA, Thomas SL, </a:t>
            </a:r>
            <a:r>
              <a:rPr lang="en-US" dirty="0" err="1" smtClean="0">
                <a:latin typeface="Arial" pitchFamily="34" charset="0"/>
                <a:ea typeface="ＭＳ Ｐゴシック" pitchFamily="34" charset="-128"/>
              </a:rPr>
              <a:t>Munabi</a:t>
            </a:r>
            <a:r>
              <a:rPr lang="en-US" dirty="0" smtClean="0">
                <a:latin typeface="Arial" pitchFamily="34" charset="0"/>
                <a:ea typeface="ＭＳ Ｐゴシック" pitchFamily="34" charset="-128"/>
              </a:rPr>
              <a:t> SK, et al. Male circumcision and risk of syphilis, </a:t>
            </a:r>
            <a:r>
              <a:rPr lang="en-US" dirty="0" err="1" smtClean="0">
                <a:latin typeface="Arial" pitchFamily="34" charset="0"/>
                <a:ea typeface="ＭＳ Ｐゴシック" pitchFamily="34" charset="-128"/>
              </a:rPr>
              <a:t>chancroid</a:t>
            </a:r>
            <a:r>
              <a:rPr lang="en-US" dirty="0" smtClean="0">
                <a:latin typeface="Arial" pitchFamily="34" charset="0"/>
                <a:ea typeface="ＭＳ Ｐゴシック" pitchFamily="34" charset="-128"/>
              </a:rPr>
              <a:t>, and genital</a:t>
            </a:r>
          </a:p>
          <a:p>
            <a:r>
              <a:rPr lang="en-US" dirty="0" smtClean="0">
                <a:latin typeface="Arial" pitchFamily="34" charset="0"/>
                <a:ea typeface="ＭＳ Ｐゴシック" pitchFamily="34" charset="-128"/>
              </a:rPr>
              <a:t>herpes: a systematic review and meta-analysis. </a:t>
            </a:r>
            <a:r>
              <a:rPr lang="en-US" i="1" dirty="0" smtClean="0">
                <a:latin typeface="Arial" pitchFamily="34" charset="0"/>
                <a:ea typeface="ＭＳ Ｐゴシック" pitchFamily="34" charset="-128"/>
              </a:rPr>
              <a:t>Sex </a:t>
            </a:r>
            <a:r>
              <a:rPr lang="en-US" i="1" dirty="0" err="1" smtClean="0">
                <a:latin typeface="Arial" pitchFamily="34" charset="0"/>
                <a:ea typeface="ＭＳ Ｐゴシック" pitchFamily="34" charset="-128"/>
              </a:rPr>
              <a:t>Transm</a:t>
            </a:r>
            <a:r>
              <a:rPr lang="en-US" i="1" dirty="0" smtClean="0">
                <a:latin typeface="Arial" pitchFamily="34" charset="0"/>
                <a:ea typeface="ＭＳ Ｐゴシック" pitchFamily="34" charset="-128"/>
              </a:rPr>
              <a:t> Infect. </a:t>
            </a:r>
            <a:r>
              <a:rPr lang="en-US" dirty="0" smtClean="0">
                <a:latin typeface="Arial" pitchFamily="34" charset="0"/>
                <a:ea typeface="ＭＳ Ｐゴシック" pitchFamily="34" charset="-128"/>
              </a:rPr>
              <a:t>2006;82(2):101–110.</a:t>
            </a:r>
          </a:p>
          <a:p>
            <a:r>
              <a:rPr lang="en-US" dirty="0" smtClean="0">
                <a:latin typeface="Arial" pitchFamily="34" charset="0"/>
                <a:ea typeface="ＭＳ Ｐゴシック" pitchFamily="34" charset="-128"/>
              </a:rPr>
              <a:t>[v] Moses S, Bailey RC, Ronald AR. Male circumcision: assessment of health benefits and risks. </a:t>
            </a:r>
            <a:r>
              <a:rPr lang="en-US" i="1" dirty="0" smtClean="0">
                <a:latin typeface="Arial" pitchFamily="34" charset="0"/>
                <a:ea typeface="ＭＳ Ｐゴシック" pitchFamily="34" charset="-128"/>
              </a:rPr>
              <a:t>Sex</a:t>
            </a:r>
          </a:p>
          <a:p>
            <a:r>
              <a:rPr lang="en-US" i="1" dirty="0" err="1" smtClean="0">
                <a:latin typeface="Arial" pitchFamily="34" charset="0"/>
                <a:ea typeface="ＭＳ Ｐゴシック" pitchFamily="34" charset="-128"/>
              </a:rPr>
              <a:t>Transm</a:t>
            </a:r>
            <a:r>
              <a:rPr lang="en-US" i="1" dirty="0" smtClean="0">
                <a:latin typeface="Arial" pitchFamily="34" charset="0"/>
                <a:ea typeface="ＭＳ Ｐゴシック" pitchFamily="34" charset="-128"/>
              </a:rPr>
              <a:t> Infect. </a:t>
            </a:r>
            <a:r>
              <a:rPr lang="en-US" dirty="0" smtClean="0">
                <a:latin typeface="Arial" pitchFamily="34" charset="0"/>
                <a:ea typeface="ＭＳ Ｐゴシック" pitchFamily="34" charset="-128"/>
              </a:rPr>
              <a:t>1998;74(5):368–373.</a:t>
            </a:r>
            <a:endParaRPr lang="en-US" sz="1100" dirty="0" smtClean="0">
              <a:latin typeface="Arial" pitchFamily="34" charset="0"/>
              <a:ea typeface="ＭＳ Ｐゴシック" pitchFamily="34" charset="-128"/>
            </a:endParaRPr>
          </a:p>
        </p:txBody>
      </p:sp>
      <p:sp>
        <p:nvSpPr>
          <p:cNvPr id="197636" name="Slide Number Placeholder 3"/>
          <p:cNvSpPr>
            <a:spLocks noGrp="1"/>
          </p:cNvSpPr>
          <p:nvPr>
            <p:ph type="sldNum" sz="quarter" idx="5"/>
          </p:nvPr>
        </p:nvSpPr>
        <p:spPr>
          <a:noFill/>
        </p:spPr>
        <p:txBody>
          <a:bodyPr/>
          <a:lstStyle/>
          <a:p>
            <a:fld id="{796A3B67-DA0F-46B5-9555-89E866D3BE45}" type="slidenum">
              <a:rPr lang="en-US"/>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A4924A77-2B9B-447C-967E-2E75B5ABE430}" type="slidenum">
              <a:rPr lang="en-US"/>
              <a:pPr/>
              <a:t>70</a:t>
            </a:fld>
            <a:endParaRPr lang="en-US"/>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xfrm>
            <a:off x="914400" y="4343400"/>
            <a:ext cx="5029200" cy="4114800"/>
          </a:xfrm>
          <a:noFill/>
          <a:ln/>
        </p:spPr>
        <p:txBody>
          <a:bodyPr lIns="91425" tIns="45713" rIns="91425" bIns="45713"/>
          <a:lstStyle/>
          <a:p>
            <a:pPr>
              <a:spcBef>
                <a:spcPct val="0"/>
              </a:spcBef>
              <a:buFontTx/>
              <a:buNone/>
            </a:pPr>
            <a:r>
              <a:rPr lang="en-US" sz="1200" b="0" i="0" kern="1200" dirty="0" smtClean="0">
                <a:solidFill>
                  <a:schemeClr val="tx1"/>
                </a:solidFill>
                <a:latin typeface="Arial" charset="0"/>
                <a:ea typeface="ＭＳ Ｐゴシック" charset="-128"/>
                <a:cs typeface="ＭＳ Ｐゴシック" charset="-128"/>
              </a:rPr>
              <a:t>CDC recommends yearly </a:t>
            </a:r>
            <a:r>
              <a:rPr lang="en-US" sz="1200" b="0" i="0" kern="1200" dirty="0" err="1" smtClean="0">
                <a:solidFill>
                  <a:schemeClr val="tx1"/>
                </a:solidFill>
                <a:latin typeface="Arial" charset="0"/>
                <a:ea typeface="ＭＳ Ｐゴシック" charset="-128"/>
                <a:cs typeface="ＭＳ Ｐゴシック" charset="-128"/>
              </a:rPr>
              <a:t>chlamydia</a:t>
            </a:r>
            <a:r>
              <a:rPr lang="en-US" sz="1200" b="0" i="0" kern="1200" dirty="0" smtClean="0">
                <a:solidFill>
                  <a:schemeClr val="tx1"/>
                </a:solidFill>
                <a:latin typeface="Arial" charset="0"/>
                <a:ea typeface="ＭＳ Ｐゴシック" charset="-128"/>
                <a:cs typeface="ＭＳ Ｐゴシック" charset="-128"/>
              </a:rPr>
              <a:t> screening of all sexually active women age 25 or younger and older women with risk factors for </a:t>
            </a:r>
            <a:r>
              <a:rPr lang="en-US" sz="1200" b="0" i="0" kern="1200" dirty="0" err="1" smtClean="0">
                <a:solidFill>
                  <a:schemeClr val="tx1"/>
                </a:solidFill>
                <a:latin typeface="Arial" charset="0"/>
                <a:ea typeface="ＭＳ Ｐゴシック" charset="-128"/>
                <a:cs typeface="ＭＳ Ｐゴシック" charset="-128"/>
              </a:rPr>
              <a:t>chlamydial</a:t>
            </a:r>
            <a:r>
              <a:rPr lang="en-US" sz="1200" b="0" i="0" kern="1200" dirty="0" smtClean="0">
                <a:solidFill>
                  <a:schemeClr val="tx1"/>
                </a:solidFill>
                <a:latin typeface="Arial" charset="0"/>
                <a:ea typeface="ＭＳ Ｐゴシック" charset="-128"/>
                <a:cs typeface="ＭＳ Ｐゴシック" charset="-128"/>
              </a:rPr>
              <a:t> infections (e.g., women who have a new or more than one sex partner).</a:t>
            </a:r>
            <a:r>
              <a:rPr lang="en-US" sz="1200" b="0" i="0" u="sng" kern="1200" baseline="30000" dirty="0" smtClean="0">
                <a:solidFill>
                  <a:schemeClr val="tx1"/>
                </a:solidFill>
                <a:latin typeface="Arial" charset="0"/>
                <a:ea typeface="ＭＳ Ｐゴシック" charset="-128"/>
                <a:cs typeface="ＭＳ Ｐゴシック" charset="-128"/>
                <a:hlinkClick r:id="rId3" tooltip="Workowski, 2010 #41"/>
              </a:rPr>
              <a:t>40</a:t>
            </a:r>
            <a:r>
              <a:rPr lang="en-US" sz="1200" b="0" i="0" kern="1200" dirty="0" smtClean="0">
                <a:solidFill>
                  <a:schemeClr val="tx1"/>
                </a:solidFill>
                <a:latin typeface="Arial" charset="0"/>
                <a:ea typeface="ＭＳ Ｐゴシック" charset="-128"/>
                <a:cs typeface="ＭＳ Ｐゴシック" charset="-128"/>
              </a:rPr>
              <a:t> Pregnant women should be screened during their first prenatal care visit.</a:t>
            </a:r>
            <a:endParaRPr lang="en-US" dirty="0" smtClean="0">
              <a:latin typeface="Arial" pitchFamily="34" charset="0"/>
              <a:ea typeface="ＭＳ Ｐゴシック" pitchFamily="34" charset="-128"/>
            </a:endParaRPr>
          </a:p>
          <a:p>
            <a:pPr>
              <a:spcBef>
                <a:spcPct val="0"/>
              </a:spcBef>
              <a:buFontTx/>
              <a:buChar char="•"/>
            </a:pPr>
            <a:endParaRPr lang="en-US" dirty="0" smtClean="0">
              <a:latin typeface="Arial" pitchFamily="34" charset="0"/>
              <a:ea typeface="ＭＳ Ｐゴシック" pitchFamily="34" charset="-128"/>
            </a:endParaRPr>
          </a:p>
          <a:p>
            <a:pPr>
              <a:spcBef>
                <a:spcPct val="0"/>
              </a:spcBef>
              <a:buFontTx/>
              <a:buChar char="•"/>
            </a:pPr>
            <a:endParaRPr lang="en-US" dirty="0" smtClean="0">
              <a:latin typeface="Arial" pitchFamily="34" charset="0"/>
              <a:ea typeface="ＭＳ Ｐゴシック" pitchFamily="34" charset="-128"/>
            </a:endParaRPr>
          </a:p>
          <a:p>
            <a:pPr>
              <a:spcBef>
                <a:spcPct val="0"/>
              </a:spcBef>
              <a:buFontTx/>
              <a:buChar char="•"/>
            </a:pPr>
            <a:r>
              <a:rPr lang="en-US" dirty="0" smtClean="0">
                <a:latin typeface="Arial" pitchFamily="34" charset="0"/>
                <a:ea typeface="ＭＳ Ｐゴシック" pitchFamily="34" charset="-128"/>
              </a:rPr>
              <a:t>Data from a randomized controlled trial of Chlamydia screening in a managed care setting suggest that screening programs can lead to a reduction in the incidence of PID by as much as 60%.[</a:t>
            </a:r>
            <a:r>
              <a:rPr lang="en-US" dirty="0" err="1" smtClean="0">
                <a:latin typeface="Arial" pitchFamily="34" charset="0"/>
                <a:ea typeface="ＭＳ Ｐゴシック" pitchFamily="34" charset="-128"/>
              </a:rPr>
              <a:t>i</a:t>
            </a:r>
            <a:r>
              <a:rPr lang="en-US" dirty="0" smtClean="0">
                <a:latin typeface="Arial" pitchFamily="34" charset="0"/>
                <a:ea typeface="ＭＳ Ｐゴシック" pitchFamily="34" charset="-128"/>
              </a:rPr>
              <a:t>]</a:t>
            </a:r>
          </a:p>
          <a:p>
            <a:pPr>
              <a:spcBef>
                <a:spcPct val="0"/>
              </a:spcBef>
              <a:buFontTx/>
              <a:buChar char="•"/>
            </a:pPr>
            <a:r>
              <a:rPr lang="en-US" dirty="0" smtClean="0">
                <a:latin typeface="Arial" pitchFamily="34" charset="0"/>
                <a:ea typeface="ＭＳ Ｐゴシック" pitchFamily="34" charset="-128"/>
              </a:rPr>
              <a:t>Chlamydia screening and reporting are likely to expand further in response to the recently implemented Health Plan Employer Data and Information Set (HEDIS) measure for Chlamydia screening of sexually active women 15–25 years of age who receive medical care through managed care organizations.</a:t>
            </a:r>
          </a:p>
          <a:p>
            <a:pPr>
              <a:spcBef>
                <a:spcPct val="0"/>
              </a:spcBef>
              <a:buFontTx/>
              <a:buChar char="•"/>
            </a:pPr>
            <a:r>
              <a:rPr lang="en-US" dirty="0" smtClean="0">
                <a:latin typeface="Arial" pitchFamily="34" charset="0"/>
                <a:ea typeface="ＭＳ Ｐゴシック" pitchFamily="34" charset="-128"/>
              </a:rPr>
              <a:t>Test of cure is not recommended for all non-pregnant patients because the NAAT tests can remain positive for up to three weeks. Test of cure (at three weeks post completion of therapy) is recommended in </a:t>
            </a:r>
            <a:r>
              <a:rPr lang="en-US" u="sng" dirty="0" smtClean="0">
                <a:latin typeface="Arial" pitchFamily="34" charset="0"/>
                <a:ea typeface="ＭＳ Ｐゴシック" pitchFamily="34" charset="-128"/>
              </a:rPr>
              <a:t>all</a:t>
            </a:r>
            <a:r>
              <a:rPr lang="en-US" dirty="0" smtClean="0">
                <a:latin typeface="Arial" pitchFamily="34" charset="0"/>
                <a:ea typeface="ＭＳ Ｐゴシック" pitchFamily="34" charset="-128"/>
              </a:rPr>
              <a:t> pregnant patients.</a:t>
            </a:r>
          </a:p>
          <a:p>
            <a:pPr lvl="1">
              <a:spcBef>
                <a:spcPct val="0"/>
              </a:spcBef>
              <a:buFontTx/>
              <a:buChar char="•"/>
            </a:pPr>
            <a:r>
              <a:rPr lang="en-US" dirty="0" smtClean="0">
                <a:latin typeface="Arial" pitchFamily="34" charset="0"/>
                <a:ea typeface="ＭＳ Ｐゴシック" pitchFamily="34" charset="-128"/>
              </a:rPr>
              <a:t>Sources:</a:t>
            </a:r>
          </a:p>
          <a:p>
            <a:pPr lvl="1">
              <a:spcBef>
                <a:spcPct val="0"/>
              </a:spcBef>
              <a:buFontTx/>
              <a:buChar char="•"/>
            </a:pPr>
            <a:r>
              <a:rPr lang="en-US" dirty="0" smtClean="0">
                <a:latin typeface="Arial" pitchFamily="34" charset="0"/>
                <a:ea typeface="ＭＳ Ｐゴシック" pitchFamily="34" charset="-128"/>
              </a:rPr>
              <a:t>[</a:t>
            </a:r>
            <a:r>
              <a:rPr lang="en-US" dirty="0" err="1" smtClean="0">
                <a:latin typeface="Arial" pitchFamily="34" charset="0"/>
                <a:ea typeface="ＭＳ Ｐゴシック" pitchFamily="34" charset="-128"/>
              </a:rPr>
              <a:t>i</a:t>
            </a:r>
            <a:r>
              <a:rPr lang="en-US" dirty="0" smtClean="0">
                <a:latin typeface="Arial" pitchFamily="34" charset="0"/>
                <a:ea typeface="ＭＳ Ｐゴシック" pitchFamily="34" charset="-128"/>
              </a:rPr>
              <a:t>] </a:t>
            </a:r>
            <a:r>
              <a:rPr lang="en-US" dirty="0" err="1" smtClean="0">
                <a:latin typeface="Arial" pitchFamily="34" charset="0"/>
                <a:ea typeface="ＭＳ Ｐゴシック" pitchFamily="34" charset="-128"/>
              </a:rPr>
              <a:t>Scholes</a:t>
            </a:r>
            <a:r>
              <a:rPr lang="en-US" dirty="0" smtClean="0">
                <a:latin typeface="Arial" pitchFamily="34" charset="0"/>
                <a:ea typeface="ＭＳ Ｐゴシック" pitchFamily="34" charset="-128"/>
              </a:rPr>
              <a:t> D, </a:t>
            </a:r>
            <a:r>
              <a:rPr lang="en-US" dirty="0" err="1" smtClean="0">
                <a:latin typeface="Arial" pitchFamily="34" charset="0"/>
                <a:ea typeface="ＭＳ Ｐゴシック" pitchFamily="34" charset="-128"/>
              </a:rPr>
              <a:t>Stergachis</a:t>
            </a:r>
            <a:r>
              <a:rPr lang="en-US" dirty="0" smtClean="0">
                <a:latin typeface="Arial" pitchFamily="34" charset="0"/>
                <a:ea typeface="ＭＳ Ｐゴシック" pitchFamily="34" charset="-128"/>
              </a:rPr>
              <a:t> A, </a:t>
            </a:r>
            <a:r>
              <a:rPr lang="en-US" dirty="0" err="1" smtClean="0">
                <a:latin typeface="Arial" pitchFamily="34" charset="0"/>
                <a:ea typeface="ＭＳ Ｐゴシック" pitchFamily="34" charset="-128"/>
              </a:rPr>
              <a:t>Heidrich</a:t>
            </a:r>
            <a:r>
              <a:rPr lang="en-US" dirty="0" smtClean="0">
                <a:latin typeface="Arial" pitchFamily="34" charset="0"/>
                <a:ea typeface="ＭＳ Ｐゴシック" pitchFamily="34" charset="-128"/>
              </a:rPr>
              <a:t> FE, </a:t>
            </a:r>
            <a:r>
              <a:rPr lang="en-US" dirty="0" err="1" smtClean="0">
                <a:latin typeface="Arial" pitchFamily="34" charset="0"/>
                <a:ea typeface="ＭＳ Ｐゴシック" pitchFamily="34" charset="-128"/>
              </a:rPr>
              <a:t>Andrilla</a:t>
            </a:r>
            <a:r>
              <a:rPr lang="en-US" dirty="0" smtClean="0">
                <a:latin typeface="Arial" pitchFamily="34" charset="0"/>
                <a:ea typeface="ＭＳ Ｐゴシック" pitchFamily="34" charset="-128"/>
              </a:rPr>
              <a:t> H, Holmes KK, </a:t>
            </a:r>
            <a:r>
              <a:rPr lang="en-US" dirty="0" err="1" smtClean="0">
                <a:latin typeface="Arial" pitchFamily="34" charset="0"/>
                <a:ea typeface="ＭＳ Ｐゴシック" pitchFamily="34" charset="-128"/>
              </a:rPr>
              <a:t>Stamm</a:t>
            </a:r>
            <a:r>
              <a:rPr lang="en-US" dirty="0" smtClean="0">
                <a:latin typeface="Arial" pitchFamily="34" charset="0"/>
                <a:ea typeface="ＭＳ Ｐゴシック" pitchFamily="34" charset="-128"/>
              </a:rPr>
              <a:t> WE. Prevention of pelvic inflammatory disease by screening for cervical </a:t>
            </a:r>
            <a:r>
              <a:rPr lang="en-US" dirty="0" err="1" smtClean="0">
                <a:latin typeface="Arial" pitchFamily="34" charset="0"/>
                <a:ea typeface="ＭＳ Ｐゴシック" pitchFamily="34" charset="-128"/>
              </a:rPr>
              <a:t>chlamydial</a:t>
            </a:r>
            <a:r>
              <a:rPr lang="en-US" dirty="0" smtClean="0">
                <a:latin typeface="Arial" pitchFamily="34" charset="0"/>
                <a:ea typeface="ＭＳ Ｐゴシック" pitchFamily="34" charset="-128"/>
              </a:rPr>
              <a:t> infection. </a:t>
            </a:r>
            <a:r>
              <a:rPr lang="en-US" i="1" dirty="0" smtClean="0">
                <a:latin typeface="Arial" pitchFamily="34" charset="0"/>
                <a:ea typeface="ＭＳ Ｐゴシック" pitchFamily="34" charset="-128"/>
              </a:rPr>
              <a:t>N </a:t>
            </a:r>
            <a:r>
              <a:rPr lang="en-US" i="1" dirty="0" err="1" smtClean="0">
                <a:latin typeface="Arial" pitchFamily="34" charset="0"/>
                <a:ea typeface="ＭＳ Ｐゴシック" pitchFamily="34" charset="-128"/>
              </a:rPr>
              <a:t>Engl</a:t>
            </a:r>
            <a:r>
              <a:rPr lang="en-US" i="1" dirty="0" smtClean="0">
                <a:latin typeface="Arial" pitchFamily="34" charset="0"/>
                <a:ea typeface="ＭＳ Ｐゴシック" pitchFamily="34" charset="-128"/>
              </a:rPr>
              <a:t> J Med</a:t>
            </a:r>
            <a:r>
              <a:rPr lang="en-US" dirty="0" smtClean="0">
                <a:latin typeface="Arial" pitchFamily="34" charset="0"/>
                <a:ea typeface="ＭＳ Ｐゴシック" pitchFamily="34" charset="-128"/>
              </a:rPr>
              <a:t> 1996;34(21): 1362–66. </a:t>
            </a:r>
          </a:p>
          <a:p>
            <a:pPr lvl="1">
              <a:spcBef>
                <a:spcPct val="0"/>
              </a:spcBef>
              <a:buFontTx/>
              <a:buChar char="•"/>
            </a:pPr>
            <a:r>
              <a:rPr lang="en-US" sz="1200" b="0" i="0" kern="1200" dirty="0" smtClean="0">
                <a:solidFill>
                  <a:schemeClr val="tx1"/>
                </a:solidFill>
                <a:latin typeface="Arial" charset="0"/>
                <a:ea typeface="ＭＳ Ｐゴシック" charset="-128"/>
                <a:cs typeface="+mn-cs"/>
              </a:rPr>
              <a:t>40. </a:t>
            </a:r>
            <a:r>
              <a:rPr lang="en-US" sz="1200" b="0" i="0" kern="1200" dirty="0" err="1" smtClean="0">
                <a:solidFill>
                  <a:schemeClr val="tx1"/>
                </a:solidFill>
                <a:latin typeface="Arial" charset="0"/>
                <a:ea typeface="ＭＳ Ｐゴシック" charset="-128"/>
                <a:cs typeface="+mn-cs"/>
              </a:rPr>
              <a:t>Workowski</a:t>
            </a:r>
            <a:r>
              <a:rPr lang="en-US" sz="1200" b="0" i="0" kern="1200" dirty="0" smtClean="0">
                <a:solidFill>
                  <a:schemeClr val="tx1"/>
                </a:solidFill>
                <a:latin typeface="Arial" charset="0"/>
                <a:ea typeface="ＭＳ Ｐゴシック" charset="-128"/>
                <a:cs typeface="+mn-cs"/>
              </a:rPr>
              <a:t> KA, Berman S, Centers for Disease C, Prevention. </a:t>
            </a:r>
            <a:r>
              <a:rPr lang="en-US" sz="1200" b="0" i="0" u="sng" kern="1200" dirty="0" smtClean="0">
                <a:solidFill>
                  <a:schemeClr val="tx1"/>
                </a:solidFill>
                <a:latin typeface="Arial" charset="0"/>
                <a:ea typeface="ＭＳ Ｐゴシック" charset="-128"/>
                <a:cs typeface="+mn-cs"/>
                <a:hlinkClick r:id="rId4"/>
              </a:rPr>
              <a:t>Sexually transmitted diseases treatment guidelines, 2010</a:t>
            </a:r>
            <a:r>
              <a:rPr lang="en-US" sz="1200" b="0" i="0" kern="1200" dirty="0" smtClean="0">
                <a:solidFill>
                  <a:schemeClr val="tx1"/>
                </a:solidFill>
                <a:latin typeface="Arial" charset="0"/>
                <a:ea typeface="ＭＳ Ｐゴシック" charset="-128"/>
                <a:cs typeface="+mn-cs"/>
              </a:rPr>
              <a:t>. MMWR Recommendations and reports : Morbidity and mortality weekly report Recommendations and reports / Centers for Disease Control 2010;59:1-110.</a:t>
            </a:r>
            <a:endParaRPr lang="en-US" dirty="0" smtClean="0">
              <a:latin typeface="Arial" pitchFamily="34" charset="0"/>
              <a:ea typeface="ＭＳ Ｐゴシック" pitchFamily="34" charset="-128"/>
            </a:endParaRPr>
          </a:p>
          <a:p>
            <a:pPr lvl="1">
              <a:spcBef>
                <a:spcPct val="0"/>
              </a:spcBef>
              <a:buFontTx/>
              <a:buChar char="•"/>
            </a:pPr>
            <a:r>
              <a:rPr lang="en-US" dirty="0" smtClean="0">
                <a:hlinkClick r:id="rId3"/>
              </a:rPr>
              <a:t>http://www.cdc.gov/std/chlamydia/STDFact-chlamydia-detailed.htm</a:t>
            </a:r>
            <a:endParaRPr lang="en-US" sz="1200" i="1" kern="1200" baseline="0" dirty="0" smtClean="0">
              <a:solidFill>
                <a:schemeClr val="tx1"/>
              </a:solidFill>
              <a:latin typeface="Arial" charset="0"/>
              <a:ea typeface="ＭＳ Ｐゴシック" charset="-128"/>
              <a:cs typeface="ＭＳ Ｐゴシック"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p:spPr>
        <p:txBody>
          <a:bodyPr/>
          <a:lstStyle/>
          <a:p>
            <a:r>
              <a:rPr lang="en-US" sz="1200" b="0" i="0" kern="1200" dirty="0" smtClean="0">
                <a:solidFill>
                  <a:schemeClr val="tx1"/>
                </a:solidFill>
                <a:latin typeface="Arial" charset="0"/>
                <a:ea typeface="ＭＳ Ｐゴシック" charset="-128"/>
                <a:cs typeface="ＭＳ Ｐゴシック" charset="-128"/>
              </a:rPr>
              <a:t>Routinely screening adolescents who are asymptomatic for certain STDs (e.g., syphilis, </a:t>
            </a:r>
            <a:r>
              <a:rPr lang="en-US" sz="1200" b="0" i="0" kern="1200" dirty="0" err="1" smtClean="0">
                <a:solidFill>
                  <a:schemeClr val="tx1"/>
                </a:solidFill>
                <a:latin typeface="Arial" charset="0"/>
                <a:ea typeface="ＭＳ Ｐゴシック" charset="-128"/>
                <a:cs typeface="ＭＳ Ｐゴシック" charset="-128"/>
              </a:rPr>
              <a:t>trichomoniasis</a:t>
            </a:r>
            <a:r>
              <a:rPr lang="en-US" sz="1200" b="0" i="0" kern="1200" dirty="0" smtClean="0">
                <a:solidFill>
                  <a:schemeClr val="tx1"/>
                </a:solidFill>
                <a:latin typeface="Arial" charset="0"/>
                <a:ea typeface="ＭＳ Ｐゴシック" charset="-128"/>
                <a:cs typeface="ＭＳ Ｐゴシック" charset="-128"/>
              </a:rPr>
              <a:t>, </a:t>
            </a:r>
          </a:p>
          <a:p>
            <a:r>
              <a:rPr lang="en-US" sz="1200" b="0" i="0" kern="1200" dirty="0" smtClean="0">
                <a:solidFill>
                  <a:schemeClr val="tx1"/>
                </a:solidFill>
                <a:latin typeface="Arial" charset="0"/>
                <a:ea typeface="ＭＳ Ｐゴシック" charset="-128"/>
                <a:cs typeface="ＭＳ Ｐゴシック" charset="-128"/>
              </a:rPr>
              <a:t>BV, HSV, HPV, HAV, and HBV) is not recommended. However, young men who have sex with men and </a:t>
            </a:r>
          </a:p>
          <a:p>
            <a:r>
              <a:rPr lang="en-US" sz="1200" b="0" i="0" kern="1200" dirty="0" smtClean="0">
                <a:solidFill>
                  <a:schemeClr val="tx1"/>
                </a:solidFill>
                <a:latin typeface="Arial" charset="0"/>
                <a:ea typeface="ＭＳ Ｐゴシック" charset="-128"/>
                <a:cs typeface="ＭＳ Ｐゴシック" charset="-128"/>
              </a:rPr>
              <a:t>pregnant adolescent females might require more thorough evaluation.</a:t>
            </a:r>
          </a:p>
          <a:p>
            <a:endParaRPr lang="en-US" sz="1200" b="0" i="0" kern="1200" dirty="0" smtClean="0">
              <a:solidFill>
                <a:schemeClr val="tx1"/>
              </a:solidFill>
              <a:latin typeface="Arial" charset="0"/>
              <a:ea typeface="ＭＳ Ｐゴシック" charset="-128"/>
              <a:cs typeface="ＭＳ Ｐゴシック"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Arial" charset="0"/>
                <a:ea typeface="ＭＳ Ｐゴシック" charset="-128"/>
                <a:cs typeface="ＭＳ Ｐゴシック" charset="-128"/>
              </a:rPr>
              <a:t>Source: </a:t>
            </a:r>
            <a:r>
              <a:rPr lang="en-US" dirty="0" smtClean="0">
                <a:latin typeface="Arial" pitchFamily="34" charset="0"/>
                <a:ea typeface="ＭＳ Ｐゴシック" pitchFamily="34" charset="-128"/>
              </a:rPr>
              <a:t>http://www2.aap.org/sections/adolescenthealth/pdfs/STD%20Article%20Feb%202011.pdf</a:t>
            </a:r>
            <a:endParaRPr lang="en-US" sz="1200" b="0" i="0" kern="1200" dirty="0" smtClean="0">
              <a:solidFill>
                <a:schemeClr val="tx1"/>
              </a:solidFill>
              <a:latin typeface="Arial" charset="0"/>
              <a:ea typeface="ＭＳ Ｐゴシック" charset="-128"/>
              <a:cs typeface="ＭＳ Ｐゴシック" charset="-128"/>
            </a:endParaRPr>
          </a:p>
          <a:p>
            <a:endParaRPr lang="en-US" sz="1200" b="0" i="0" kern="1200" dirty="0" smtClean="0">
              <a:solidFill>
                <a:schemeClr val="tx1"/>
              </a:solidFill>
              <a:latin typeface="Arial" charset="0"/>
              <a:ea typeface="ＭＳ Ｐゴシック" charset="-128"/>
              <a:cs typeface="ＭＳ Ｐゴシック" charset="-128"/>
            </a:endParaRPr>
          </a:p>
          <a:p>
            <a:r>
              <a:rPr lang="en-US" sz="1200" b="0" i="0" kern="1200" dirty="0" smtClean="0">
                <a:solidFill>
                  <a:schemeClr val="tx1"/>
                </a:solidFill>
                <a:latin typeface="Arial" charset="0"/>
                <a:ea typeface="ＭＳ Ｐゴシック" charset="-128"/>
                <a:cs typeface="ＭＳ Ｐゴシック" charset="-128"/>
              </a:rPr>
              <a:t>Routine screening is not recommended for men. However, the screening of sexually active young men should be considered in clinical settings with a high prevalence of </a:t>
            </a:r>
            <a:r>
              <a:rPr lang="en-US" sz="1200" b="0" i="0" kern="1200" dirty="0" err="1" smtClean="0">
                <a:solidFill>
                  <a:schemeClr val="tx1"/>
                </a:solidFill>
                <a:latin typeface="Arial" charset="0"/>
                <a:ea typeface="ＭＳ Ｐゴシック" charset="-128"/>
                <a:cs typeface="ＭＳ Ｐゴシック" charset="-128"/>
              </a:rPr>
              <a:t>chlamydia</a:t>
            </a:r>
            <a:r>
              <a:rPr lang="en-US" sz="1200" b="0" i="0" kern="1200" dirty="0" smtClean="0">
                <a:solidFill>
                  <a:schemeClr val="tx1"/>
                </a:solidFill>
                <a:latin typeface="Arial" charset="0"/>
                <a:ea typeface="ＭＳ Ｐゴシック" charset="-128"/>
                <a:cs typeface="ＭＳ Ｐゴシック" charset="-128"/>
              </a:rPr>
              <a:t> (e.g., adolescent clinics, correctional facilities, and STD clinics) when resources permit and do not hinder screening efforts in women.</a:t>
            </a:r>
            <a:r>
              <a:rPr lang="en-US" sz="1200" b="0" i="0" u="sng" kern="1200" baseline="30000" dirty="0" smtClean="0">
                <a:solidFill>
                  <a:schemeClr val="tx1"/>
                </a:solidFill>
                <a:latin typeface="Arial" charset="0"/>
                <a:ea typeface="ＭＳ Ｐゴシック" charset="-128"/>
                <a:cs typeface="ＭＳ Ｐゴシック" charset="-128"/>
                <a:hlinkClick r:id="rId3" tooltip="Workowski, 2010 #41"/>
              </a:rPr>
              <a:t>40</a:t>
            </a:r>
            <a:endParaRPr lang="en-US" sz="1200" b="0" i="0" u="sng" kern="1200" baseline="30000" dirty="0" smtClean="0">
              <a:solidFill>
                <a:schemeClr val="tx1"/>
              </a:solidFill>
              <a:latin typeface="Arial" charset="0"/>
              <a:ea typeface="ＭＳ Ｐゴシック" charset="-128"/>
              <a:cs typeface="ＭＳ Ｐゴシック" charset="-128"/>
            </a:endParaRPr>
          </a:p>
          <a:p>
            <a:endParaRPr lang="en-US" sz="1200" b="0" i="0" u="sng" kern="1200" baseline="30000" dirty="0" smtClean="0">
              <a:solidFill>
                <a:schemeClr val="tx1"/>
              </a:solidFill>
              <a:latin typeface="Arial" charset="0"/>
              <a:ea typeface="ＭＳ Ｐゴシック" charset="-128"/>
              <a:cs typeface="ＭＳ Ｐゴシック" charset="-128"/>
            </a:endParaRPr>
          </a:p>
          <a:p>
            <a:endParaRPr lang="en-US" sz="1200" b="0" i="0" u="sng" kern="1200" baseline="30000" dirty="0" smtClean="0">
              <a:solidFill>
                <a:schemeClr val="tx1"/>
              </a:solidFill>
              <a:latin typeface="Arial" charset="0"/>
              <a:ea typeface="ＭＳ Ｐゴシック"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Arial" charset="0"/>
                <a:ea typeface="ＭＳ Ｐゴシック" charset="-128"/>
                <a:cs typeface="+mn-cs"/>
              </a:rPr>
              <a:t>40. </a:t>
            </a:r>
            <a:r>
              <a:rPr lang="en-US" sz="1200" b="0" i="0" kern="1200" dirty="0" err="1" smtClean="0">
                <a:solidFill>
                  <a:schemeClr val="tx1"/>
                </a:solidFill>
                <a:latin typeface="Arial" charset="0"/>
                <a:ea typeface="ＭＳ Ｐゴシック" charset="-128"/>
                <a:cs typeface="+mn-cs"/>
              </a:rPr>
              <a:t>Workowski</a:t>
            </a:r>
            <a:r>
              <a:rPr lang="en-US" sz="1200" b="0" i="0" kern="1200" dirty="0" smtClean="0">
                <a:solidFill>
                  <a:schemeClr val="tx1"/>
                </a:solidFill>
                <a:latin typeface="Arial" charset="0"/>
                <a:ea typeface="ＭＳ Ｐゴシック" charset="-128"/>
                <a:cs typeface="+mn-cs"/>
              </a:rPr>
              <a:t> KA, Berman S, Centers for Disease C, Prevention. </a:t>
            </a:r>
            <a:r>
              <a:rPr lang="en-US" sz="1200" b="0" i="0" u="sng" kern="1200" dirty="0" smtClean="0">
                <a:solidFill>
                  <a:schemeClr val="tx1"/>
                </a:solidFill>
                <a:latin typeface="Arial" charset="0"/>
                <a:ea typeface="ＭＳ Ｐゴシック" charset="-128"/>
                <a:cs typeface="+mn-cs"/>
                <a:hlinkClick r:id="rId4"/>
              </a:rPr>
              <a:t>Sexually transmitted diseases treatment guidelines, 2010</a:t>
            </a:r>
            <a:r>
              <a:rPr lang="en-US" sz="1200" b="0" i="0" kern="1200" dirty="0" smtClean="0">
                <a:solidFill>
                  <a:schemeClr val="tx1"/>
                </a:solidFill>
                <a:latin typeface="Arial" charset="0"/>
                <a:ea typeface="ＭＳ Ｐゴシック" charset="-128"/>
                <a:cs typeface="+mn-cs"/>
              </a:rPr>
              <a:t>. MMWR Recommendations and reports : Morbidity and mortality weekly report Recommendations and reports / Centers for Disease Control 2010;59:1-110.</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Arial" charset="0"/>
              <a:ea typeface="ＭＳ Ｐゴシック" charset="-128"/>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258052" name="Slide Number Placeholder 3"/>
          <p:cNvSpPr>
            <a:spLocks noGrp="1"/>
          </p:cNvSpPr>
          <p:nvPr>
            <p:ph type="sldNum" sz="quarter" idx="5"/>
          </p:nvPr>
        </p:nvSpPr>
        <p:spPr>
          <a:noFill/>
        </p:spPr>
        <p:txBody>
          <a:bodyPr/>
          <a:lstStyle/>
          <a:p>
            <a:fld id="{8915905E-2D59-4E52-AE22-B31A636DB923}" type="slidenum">
              <a:rPr lang="en-US"/>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Arial" charset="0"/>
                <a:ea typeface="ＭＳ Ｐゴシック" charset="-128"/>
              </a:rPr>
              <a:t>Source:  http://www.cdc.gov/std/stats12/chlamydia.htm</a:t>
            </a:r>
          </a:p>
          <a:p>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59076" name="Slide Number Placeholder 3"/>
          <p:cNvSpPr>
            <a:spLocks noGrp="1"/>
          </p:cNvSpPr>
          <p:nvPr>
            <p:ph type="sldNum" sz="quarter" idx="5"/>
          </p:nvPr>
        </p:nvSpPr>
        <p:spPr>
          <a:noFill/>
        </p:spPr>
        <p:txBody>
          <a:bodyPr/>
          <a:lstStyle/>
          <a:p>
            <a:fld id="{3B6003D0-62AF-4757-B93B-BC4749DD22F9}" type="slidenum">
              <a:rPr lang="en-US"/>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E89D3AAB-2FCD-4593-B16B-AB5F609E418C}" type="slidenum">
              <a:rPr lang="en-US"/>
              <a:pPr/>
              <a:t>74</a:t>
            </a:fld>
            <a:endParaRPr lang="en-US"/>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buFontTx/>
              <a:buChar char="•"/>
            </a:pPr>
            <a:r>
              <a:rPr lang="en-US" dirty="0" smtClean="0">
                <a:latin typeface="Arial" pitchFamily="34" charset="0"/>
                <a:ea typeface="ＭＳ Ｐゴシック" pitchFamily="34" charset="-128"/>
              </a:rPr>
              <a:t>Gonorrhea is a curable sexually transmitted infection (STI) caused by bacteria called </a:t>
            </a:r>
            <a:r>
              <a:rPr lang="en-US" i="1" dirty="0" err="1" smtClean="0">
                <a:latin typeface="Arial" pitchFamily="34" charset="0"/>
                <a:ea typeface="ＭＳ Ｐゴシック" pitchFamily="34" charset="-128"/>
              </a:rPr>
              <a:t>Neisseria</a:t>
            </a:r>
            <a:r>
              <a:rPr lang="en-US" i="1" dirty="0" smtClean="0">
                <a:latin typeface="Arial" pitchFamily="34" charset="0"/>
                <a:ea typeface="ＭＳ Ｐゴシック" pitchFamily="34" charset="-128"/>
              </a:rPr>
              <a:t> </a:t>
            </a:r>
            <a:r>
              <a:rPr lang="en-US" i="1" dirty="0" err="1" smtClean="0">
                <a:latin typeface="Arial" pitchFamily="34" charset="0"/>
                <a:ea typeface="ＭＳ Ｐゴシック" pitchFamily="34" charset="-128"/>
              </a:rPr>
              <a:t>gonorrhoeae</a:t>
            </a:r>
            <a:r>
              <a:rPr lang="en-US" dirty="0" smtClean="0">
                <a:latin typeface="Arial" pitchFamily="34" charset="0"/>
                <a:ea typeface="ＭＳ Ｐゴシック" pitchFamily="34" charset="-128"/>
              </a:rPr>
              <a:t>. These bacteria can infect the genital tract, mouth, and rectum of both men and women. It is the second most commonly reported disease in the United States. </a:t>
            </a:r>
          </a:p>
          <a:p>
            <a:pPr eaLnBrk="1" hangingPunct="1">
              <a:buFontTx/>
              <a:buChar char="•"/>
            </a:pPr>
            <a:r>
              <a:rPr lang="en-US" dirty="0" smtClean="0">
                <a:latin typeface="Arial" pitchFamily="34" charset="0"/>
                <a:ea typeface="ＭＳ Ｐゴシック" pitchFamily="34" charset="-128"/>
              </a:rPr>
              <a:t>In women, the opening to the uterus—the cervix—is the first place of infection. The disease can spread into the uterus and fallopian tubes, resulting in pelvic inflammatory disease (PID). PID affects more than one million women in this country every year and can cause ectopic pregnancy and infertility in as many as 10% of infected women.</a:t>
            </a:r>
          </a:p>
          <a:p>
            <a:pPr lvl="1" eaLnBrk="1" hangingPunct="1">
              <a:buFontTx/>
              <a:buChar char="•"/>
            </a:pPr>
            <a:r>
              <a:rPr lang="en-US" dirty="0" smtClean="0">
                <a:latin typeface="Arial" pitchFamily="34" charset="0"/>
                <a:ea typeface="ＭＳ Ｐゴシック" pitchFamily="34" charset="-128"/>
              </a:rPr>
              <a:t>Source: National Institute of Allergy and Infectious Diseases. Gonorrhea: Fact Sheet. National Institute of Allergy and Infectious Diseases, Washington DC: 2004. Accessed July 10, 2006 at: http://www.niaid.nih.gov/factsheets/stdgon.htm </a:t>
            </a:r>
          </a:p>
          <a:p>
            <a:pPr marL="457200" marR="0" lvl="1" indent="0" algn="l" defTabSz="914400" rtl="0" eaLnBrk="1" fontAlgn="base" latinLnBrk="0" hangingPunct="1">
              <a:lnSpc>
                <a:spcPct val="100000"/>
              </a:lnSpc>
              <a:spcBef>
                <a:spcPct val="30000"/>
              </a:spcBef>
              <a:spcAft>
                <a:spcPct val="0"/>
              </a:spcAft>
              <a:buClrTx/>
              <a:buSzTx/>
              <a:buFontTx/>
              <a:buChar char="•"/>
              <a:tabLst/>
              <a:defRPr/>
            </a:pPr>
            <a:r>
              <a:rPr lang="en-US" sz="1200" u="sng" kern="1200" dirty="0" smtClean="0">
                <a:solidFill>
                  <a:schemeClr val="tx1"/>
                </a:solidFill>
                <a:latin typeface="Arial" charset="0"/>
                <a:ea typeface="ＭＳ Ｐゴシック" charset="-128"/>
                <a:cs typeface="+mn-cs"/>
                <a:hlinkClick r:id="rId3"/>
              </a:rPr>
              <a:t>http://www.cdc.gov/std/gonorrhea/STDFact-gonorrhea.htm</a:t>
            </a:r>
            <a:endParaRPr lang="en-US" sz="1200" kern="1200" dirty="0" smtClean="0">
              <a:solidFill>
                <a:schemeClr val="tx1"/>
              </a:solidFill>
              <a:latin typeface="Arial" charset="0"/>
              <a:ea typeface="ＭＳ Ｐゴシック" charset="-128"/>
              <a:cs typeface="+mn-cs"/>
            </a:endParaRPr>
          </a:p>
          <a:p>
            <a:pPr lvl="1" eaLnBrk="1" hangingPunct="1">
              <a:buFontTx/>
              <a:buChar char="•"/>
            </a:pPr>
            <a:endParaRPr lang="en-US" dirty="0" smtClean="0">
              <a:latin typeface="Arial" pitchFamily="34" charset="0"/>
              <a:ea typeface="ＭＳ Ｐゴシック"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Gonorrhea (effective January 1, 2014) </a:t>
            </a:r>
          </a:p>
          <a:p>
            <a:r>
              <a:rPr lang="en-US" dirty="0" smtClean="0"/>
              <a:t>Clinical description </a:t>
            </a:r>
          </a:p>
          <a:p>
            <a:r>
              <a:rPr lang="en-US" dirty="0" smtClean="0"/>
              <a:t> </a:t>
            </a:r>
          </a:p>
          <a:p>
            <a:r>
              <a:rPr lang="en-US" dirty="0" smtClean="0"/>
              <a:t>A sexually transmitted infection commonly manifested by </a:t>
            </a:r>
            <a:r>
              <a:rPr lang="en-US" dirty="0" err="1" smtClean="0"/>
              <a:t>urethritis</a:t>
            </a:r>
            <a:r>
              <a:rPr lang="en-US" dirty="0" smtClean="0"/>
              <a:t>, </a:t>
            </a:r>
            <a:r>
              <a:rPr lang="en-US" dirty="0" err="1" smtClean="0"/>
              <a:t>cervicitis</a:t>
            </a:r>
            <a:r>
              <a:rPr lang="en-US" dirty="0" smtClean="0"/>
              <a:t>, </a:t>
            </a:r>
            <a:r>
              <a:rPr lang="en-US" dirty="0" err="1" smtClean="0"/>
              <a:t>proctitis</a:t>
            </a:r>
            <a:r>
              <a:rPr lang="en-US" dirty="0" smtClean="0"/>
              <a:t>, </a:t>
            </a:r>
            <a:r>
              <a:rPr lang="en-US" dirty="0" err="1" smtClean="0"/>
              <a:t>salpingitis</a:t>
            </a:r>
            <a:r>
              <a:rPr lang="en-US" dirty="0" smtClean="0"/>
              <a:t>, </a:t>
            </a:r>
          </a:p>
          <a:p>
            <a:r>
              <a:rPr lang="en-US" dirty="0" smtClean="0"/>
              <a:t>or </a:t>
            </a:r>
            <a:r>
              <a:rPr lang="en-US" dirty="0" err="1" smtClean="0"/>
              <a:t>pharyngitis</a:t>
            </a:r>
            <a:r>
              <a:rPr lang="en-US" dirty="0" smtClean="0"/>
              <a:t>. Infection may be asymptomatic. </a:t>
            </a:r>
          </a:p>
          <a:p>
            <a:r>
              <a:rPr lang="en-US" dirty="0" smtClean="0"/>
              <a:t> </a:t>
            </a:r>
          </a:p>
          <a:p>
            <a:r>
              <a:rPr lang="en-US" dirty="0" smtClean="0"/>
              <a:t>Laboratory Criteria for Diagnosis </a:t>
            </a:r>
          </a:p>
          <a:p>
            <a:r>
              <a:rPr lang="en-US" dirty="0" smtClean="0"/>
              <a:t> </a:t>
            </a:r>
          </a:p>
          <a:p>
            <a:r>
              <a:rPr lang="en-US" dirty="0" smtClean="0"/>
              <a:t>• Observation of gram-negative intracellular </a:t>
            </a:r>
            <a:r>
              <a:rPr lang="en-US" dirty="0" err="1" smtClean="0"/>
              <a:t>diplococci</a:t>
            </a:r>
            <a:r>
              <a:rPr lang="en-US" dirty="0" smtClean="0"/>
              <a:t> in a urethral smear obtained from a male or </a:t>
            </a:r>
          </a:p>
          <a:p>
            <a:r>
              <a:rPr lang="en-US" dirty="0" smtClean="0"/>
              <a:t>an </a:t>
            </a:r>
            <a:r>
              <a:rPr lang="en-US" dirty="0" err="1" smtClean="0"/>
              <a:t>endocervical</a:t>
            </a:r>
            <a:r>
              <a:rPr lang="en-US" dirty="0" smtClean="0"/>
              <a:t> smear obtained from a female, or </a:t>
            </a:r>
          </a:p>
          <a:p>
            <a:r>
              <a:rPr lang="en-US" dirty="0" smtClean="0"/>
              <a:t>• Isolation of typical gram-negative, </a:t>
            </a:r>
            <a:r>
              <a:rPr lang="en-US" dirty="0" err="1" smtClean="0"/>
              <a:t>oxidase</a:t>
            </a:r>
            <a:r>
              <a:rPr lang="en-US" dirty="0" smtClean="0"/>
              <a:t>-positive </a:t>
            </a:r>
            <a:r>
              <a:rPr lang="en-US" dirty="0" err="1" smtClean="0"/>
              <a:t>diplococci</a:t>
            </a:r>
            <a:r>
              <a:rPr lang="en-US" dirty="0" smtClean="0"/>
              <a:t> by culture (presumptive </a:t>
            </a:r>
            <a:r>
              <a:rPr lang="en-US" dirty="0" err="1" smtClean="0"/>
              <a:t>Neisseria</a:t>
            </a:r>
            <a:r>
              <a:rPr lang="en-US" dirty="0" smtClean="0"/>
              <a:t> </a:t>
            </a:r>
          </a:p>
          <a:p>
            <a:r>
              <a:rPr lang="en-US" dirty="0" err="1" smtClean="0"/>
              <a:t>gonorrhoeae</a:t>
            </a:r>
            <a:r>
              <a:rPr lang="en-US" dirty="0" smtClean="0"/>
              <a:t>) from a clinical specimen, or </a:t>
            </a:r>
          </a:p>
          <a:p>
            <a:r>
              <a:rPr lang="en-US" dirty="0" smtClean="0"/>
              <a:t>• Demonstration of N. </a:t>
            </a:r>
            <a:r>
              <a:rPr lang="en-US" dirty="0" err="1" smtClean="0"/>
              <a:t>gonorrhoeae</a:t>
            </a:r>
            <a:r>
              <a:rPr lang="en-US" dirty="0" smtClean="0"/>
              <a:t> in a clinical specimen by detection of antigen or nucleic acid </a:t>
            </a:r>
          </a:p>
          <a:p>
            <a:r>
              <a:rPr lang="en-US" dirty="0" smtClean="0"/>
              <a:t> </a:t>
            </a:r>
          </a:p>
          <a:p>
            <a:r>
              <a:rPr lang="en-US" dirty="0" smtClean="0"/>
              <a:t>Case Classification </a:t>
            </a:r>
          </a:p>
          <a:p>
            <a:r>
              <a:rPr lang="en-US" dirty="0" smtClean="0"/>
              <a:t> </a:t>
            </a:r>
          </a:p>
          <a:p>
            <a:r>
              <a:rPr lang="en-US" dirty="0" smtClean="0"/>
              <a:t>Probable: demonstration of gram-negative intracellular </a:t>
            </a:r>
            <a:r>
              <a:rPr lang="en-US" dirty="0" err="1" smtClean="0"/>
              <a:t>diplococci</a:t>
            </a:r>
            <a:r>
              <a:rPr lang="en-US" dirty="0" smtClean="0"/>
              <a:t> in a urethral smear obtained </a:t>
            </a:r>
          </a:p>
          <a:p>
            <a:r>
              <a:rPr lang="en-US" dirty="0" smtClean="0"/>
              <a:t>from a male or an </a:t>
            </a:r>
            <a:r>
              <a:rPr lang="en-US" dirty="0" err="1" smtClean="0"/>
              <a:t>endocervical</a:t>
            </a:r>
            <a:r>
              <a:rPr lang="en-US" dirty="0" smtClean="0"/>
              <a:t> smear obtained from a female </a:t>
            </a:r>
          </a:p>
          <a:p>
            <a:r>
              <a:rPr lang="en-US" dirty="0" smtClean="0"/>
              <a:t> </a:t>
            </a:r>
          </a:p>
          <a:p>
            <a:r>
              <a:rPr lang="en-US" dirty="0" smtClean="0"/>
              <a:t>Confirmed: a person with laboratory isolation of typical gram-negative, </a:t>
            </a:r>
            <a:r>
              <a:rPr lang="en-US" dirty="0" err="1" smtClean="0"/>
              <a:t>oxidase</a:t>
            </a:r>
            <a:r>
              <a:rPr lang="en-US" dirty="0" smtClean="0"/>
              <a:t>-positive </a:t>
            </a:r>
            <a:r>
              <a:rPr lang="en-US" dirty="0" err="1" smtClean="0"/>
              <a:t>diplococci</a:t>
            </a:r>
            <a:r>
              <a:rPr lang="en-US" dirty="0" smtClean="0"/>
              <a:t> </a:t>
            </a:r>
          </a:p>
          <a:p>
            <a:r>
              <a:rPr lang="en-US" dirty="0" smtClean="0"/>
              <a:t>by culture (presumptive </a:t>
            </a:r>
            <a:r>
              <a:rPr lang="en-US" dirty="0" err="1" smtClean="0"/>
              <a:t>Neisseria</a:t>
            </a:r>
            <a:r>
              <a:rPr lang="en-US" dirty="0" smtClean="0"/>
              <a:t> </a:t>
            </a:r>
            <a:r>
              <a:rPr lang="en-US" dirty="0" err="1" smtClean="0"/>
              <a:t>gonorrhoeae</a:t>
            </a:r>
            <a:r>
              <a:rPr lang="en-US" dirty="0" smtClean="0"/>
              <a:t>) from a clinical specimen, or demonstration of N. </a:t>
            </a:r>
          </a:p>
          <a:p>
            <a:r>
              <a:rPr lang="en-US" dirty="0" err="1" smtClean="0"/>
              <a:t>gonorrhoeae</a:t>
            </a:r>
            <a:r>
              <a:rPr lang="en-US" dirty="0" smtClean="0"/>
              <a:t> in a clinical specimen by detection of antigen or detection of nucleic acid via nucleic </a:t>
            </a:r>
          </a:p>
          <a:p>
            <a:r>
              <a:rPr lang="en-US" dirty="0" smtClean="0"/>
              <a:t>acid amplification (e.g., PCR) or hybridization with a nucleic acid probe</a:t>
            </a:r>
          </a:p>
          <a:p>
            <a:endParaRPr lang="en-US" dirty="0" smtClean="0"/>
          </a:p>
          <a:p>
            <a:r>
              <a:rPr lang="en-US" dirty="0" smtClean="0"/>
              <a:t>Sources:  http://www.cdc.gov/std/stats/CaseDefinitions-2014.pdf</a:t>
            </a:r>
          </a:p>
          <a:p>
            <a:r>
              <a:rPr lang="en-US" dirty="0" smtClean="0"/>
              <a:t>Source: http://www.cdc.gov/std/stats/CaseDef-ProgramImpact-2014.pdf</a:t>
            </a:r>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Gonorrhea rates among women have been slightly higher than those among men since 2001 (Figure 12). </a:t>
            </a:r>
            <a:r>
              <a:rPr lang="en-US" b="1" dirty="0" smtClean="0"/>
              <a:t>During 2011–2012, the gonorrhea rate among women increased 0.6%, to 108.7 cases per 100,000 </a:t>
            </a:r>
          </a:p>
          <a:p>
            <a:r>
              <a:rPr lang="en-US" b="1" dirty="0" smtClean="0"/>
              <a:t>population, and the rate among men increased 8.3%, to 105.8 per 100,000 population</a:t>
            </a:r>
            <a:r>
              <a:rPr lang="en-US" dirty="0" smtClean="0"/>
              <a:t> (Tables 15 and 16). </a:t>
            </a:r>
          </a:p>
          <a:p>
            <a:endParaRPr lang="en-US" dirty="0" smtClean="0"/>
          </a:p>
          <a:p>
            <a:r>
              <a:rPr lang="en-US" dirty="0" smtClean="0"/>
              <a:t>The magnitude of the increase among men compared to women is suggestive of either increased transmission or increased case ascertainment (e.g., through increased extra-genital screening) among men who have sex with men (MSM). </a:t>
            </a:r>
          </a:p>
          <a:p>
            <a:endParaRPr lang="en-US" dirty="0" smtClean="0"/>
          </a:p>
          <a:p>
            <a:r>
              <a:rPr lang="en-US" dirty="0" smtClean="0"/>
              <a:t>However, most jurisdictions do not routinely report sex of sex partners or site of infection for gonorrhea cases, so trends in gonorrhea rates among MSM cannot be assessed.</a:t>
            </a:r>
          </a:p>
          <a:p>
            <a:endParaRPr lang="en-US" dirty="0" smtClean="0"/>
          </a:p>
          <a:p>
            <a:r>
              <a:rPr lang="en-US" dirty="0" smtClean="0"/>
              <a:t>Source:  http://www.cdc.gov/std/stats12/Surv2012.pdf</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 2012, gonorrhea rates were highest among adolescents and young adults</a:t>
            </a:r>
            <a:r>
              <a:rPr lang="en-US" dirty="0" smtClean="0"/>
              <a:t>. </a:t>
            </a:r>
          </a:p>
          <a:p>
            <a:endParaRPr lang="en-US" dirty="0" smtClean="0"/>
          </a:p>
          <a:p>
            <a:r>
              <a:rPr lang="en-US" dirty="0" smtClean="0"/>
              <a:t>In 2012, the highest rates were observed among women aged 20–24 years (578.5) and 15–19 years (521.2). Among men, the rate was highest among those aged 20–24 years (462.8) (Figure 16, Table 21). </a:t>
            </a:r>
          </a:p>
          <a:p>
            <a:endParaRPr lang="en-US" dirty="0" smtClean="0"/>
          </a:p>
          <a:p>
            <a:r>
              <a:rPr lang="en-US" dirty="0" smtClean="0"/>
              <a:t>During 2011–2012, gonorrhea rates increased among most age groups within this age range: the gonorrhea rate increased 3.1% among those aged 20–24 years, 9.8% among those aged 25–29 years, 15.7% among </a:t>
            </a:r>
          </a:p>
          <a:p>
            <a:r>
              <a:rPr lang="en-US" dirty="0" smtClean="0"/>
              <a:t>those aged 30–34 years, 14.7% among those aged 35–39 years, and 13.0% among those aged 40–44 years (Table 21). </a:t>
            </a:r>
          </a:p>
          <a:p>
            <a:endParaRPr lang="en-US" dirty="0" smtClean="0"/>
          </a:p>
          <a:p>
            <a:r>
              <a:rPr lang="en-US" b="1" dirty="0" smtClean="0"/>
              <a:t>The gonorrhea rate decreased 7.5% among those aged 15–19 years.</a:t>
            </a:r>
          </a:p>
          <a:p>
            <a:endParaRPr lang="en-US" b="1" dirty="0" smtClean="0"/>
          </a:p>
          <a:p>
            <a:r>
              <a:rPr lang="en-US" b="0" dirty="0" smtClean="0"/>
              <a:t>Source:  http://www.cdc.gov/std/stats12/Surv2012.pdf</a:t>
            </a:r>
          </a:p>
          <a:p>
            <a:r>
              <a:rPr lang="en-US" b="0" dirty="0" smtClean="0"/>
              <a:t>Source: http://www.cdc.gov/std/stats12/slides.htm</a:t>
            </a:r>
            <a:endParaRPr lang="en-US" b="0"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b="1" dirty="0" smtClean="0"/>
              <a:t>2012</a:t>
            </a:r>
            <a:r>
              <a:rPr lang="en-US" dirty="0" smtClean="0"/>
              <a:t>, among the 48 jurisdictions (47 states and the District of Columbia) that submitted data in the new race and ethnic categories according to the revised Office of Management and Budget (OMB) standards, </a:t>
            </a:r>
          </a:p>
          <a:p>
            <a:r>
              <a:rPr lang="en-US" dirty="0" smtClean="0"/>
              <a:t>gonorrhea rates remained highest among blacks (462.0 cases per 100,000 population) (Table 22B). </a:t>
            </a:r>
          </a:p>
          <a:p>
            <a:endParaRPr lang="en-US" dirty="0" smtClean="0"/>
          </a:p>
          <a:p>
            <a:r>
              <a:rPr lang="en-US" dirty="0" smtClean="0"/>
              <a:t>The rate among </a:t>
            </a:r>
            <a:r>
              <a:rPr lang="en-US" b="1" dirty="0" smtClean="0"/>
              <a:t>blacks was 14.9 times the rate among whites </a:t>
            </a:r>
            <a:r>
              <a:rPr lang="en-US" dirty="0" smtClean="0"/>
              <a:t>(31.0 per 100,000 population). The gonorrhea rate among American Indians/Alaska Natives (124.9) was 4.0 times that of whites, the rate among Native </a:t>
            </a:r>
          </a:p>
          <a:p>
            <a:r>
              <a:rPr lang="en-US" dirty="0" smtClean="0"/>
              <a:t>Hawaiians/Other Pacific Islanders (87.8) was 2.8 times that of whites, the rate among Hispanics (60.4) was 1.9 times that of whites, and the rate among Asians (16.9) was 0.5 times that of whites (Table 22B).</a:t>
            </a:r>
          </a:p>
          <a:p>
            <a:endParaRPr lang="en-US" dirty="0" smtClean="0"/>
          </a:p>
          <a:p>
            <a:r>
              <a:rPr lang="en-US" dirty="0" smtClean="0"/>
              <a:t>During 2008–2012, among the 39 jurisdictions (38 states and the District of Columbia) that submitted data in the new race and ethnic categories for all five years during that period, gonorrhea rates increased </a:t>
            </a:r>
          </a:p>
          <a:p>
            <a:r>
              <a:rPr lang="en-US" dirty="0" smtClean="0"/>
              <a:t>among American Indians/Alaska Natives (61.8%), Native Hawaiians/Pacific Islanders (33.5%), whites </a:t>
            </a:r>
          </a:p>
          <a:p>
            <a:r>
              <a:rPr lang="en-US" dirty="0" smtClean="0"/>
              <a:t>(22.9%), and Asians (14.5%). </a:t>
            </a:r>
            <a:r>
              <a:rPr lang="en-US" b="1" dirty="0" smtClean="0"/>
              <a:t>During this same time period, the gonorrhea rate decreased among blacks 15.5%)</a:t>
            </a:r>
            <a:r>
              <a:rPr lang="en-US" dirty="0" smtClean="0"/>
              <a:t> (Figure 19).</a:t>
            </a:r>
          </a:p>
          <a:p>
            <a:endParaRPr lang="en-US" dirty="0" smtClean="0"/>
          </a:p>
          <a:p>
            <a:r>
              <a:rPr lang="en-US" sz="1200" b="0" i="0" kern="1200" dirty="0" smtClean="0">
                <a:solidFill>
                  <a:schemeClr val="tx1"/>
                </a:solidFill>
                <a:latin typeface="Arial" charset="0"/>
                <a:ea typeface="ＭＳ Ｐゴシック" charset="-128"/>
                <a:cs typeface="ＭＳ Ｐゴシック" charset="-128"/>
              </a:rPr>
              <a:t>In 2012, 63% of reported gonorrhea cases with known race/ethnicity occurred among blacks (excluding cases with missing information on race or ethnicity, and cases whose reported race or ethnicity was other) (</a:t>
            </a:r>
            <a:r>
              <a:rPr lang="en-US" sz="1200" b="0" i="0" u="sng" kern="1200" dirty="0" smtClean="0">
                <a:solidFill>
                  <a:schemeClr val="tx1"/>
                </a:solidFill>
                <a:latin typeface="Arial" charset="0"/>
                <a:ea typeface="ＭＳ Ｐゴシック" charset="-128"/>
                <a:cs typeface="ＭＳ Ｐゴシック" charset="-128"/>
                <a:hlinkClick r:id="rId3"/>
              </a:rPr>
              <a:t>Table 22A</a:t>
            </a:r>
            <a:r>
              <a:rPr lang="en-US" sz="1200" b="0" i="0" kern="1200" dirty="0" smtClean="0">
                <a:solidFill>
                  <a:schemeClr val="tx1"/>
                </a:solidFill>
                <a:latin typeface="Arial" charset="0"/>
                <a:ea typeface="ＭＳ Ｐゴシック" charset="-128"/>
                <a:cs typeface="ＭＳ Ｐゴシック" charset="-128"/>
              </a:rPr>
              <a:t>). The rate of gonorrhea among blacks in 2012 was 462.0 cases per 100,000 population, which was 14.9 times the rate among whites (31.0 per 100,000) (</a:t>
            </a:r>
            <a:r>
              <a:rPr lang="en-US" sz="1200" b="0" i="0" u="sng" kern="1200" dirty="0" smtClean="0">
                <a:solidFill>
                  <a:schemeClr val="tx1"/>
                </a:solidFill>
                <a:latin typeface="Arial" charset="0"/>
                <a:ea typeface="ＭＳ Ｐゴシック" charset="-128"/>
                <a:cs typeface="ＭＳ Ｐゴシック" charset="-128"/>
                <a:hlinkClick r:id="rId4"/>
              </a:rPr>
              <a:t>Table 22B</a:t>
            </a:r>
            <a:r>
              <a:rPr lang="en-US" sz="1200" b="0" i="0" kern="1200" dirty="0" smtClean="0">
                <a:solidFill>
                  <a:schemeClr val="tx1"/>
                </a:solidFill>
                <a:latin typeface="Arial" charset="0"/>
                <a:ea typeface="ＭＳ Ｐゴシック" charset="-128"/>
                <a:cs typeface="ＭＳ Ｐゴシック" charset="-128"/>
              </a:rPr>
              <a:t>). This disparity has decreased slightly in recent years (</a:t>
            </a:r>
            <a:r>
              <a:rPr lang="en-US" sz="1200" b="0" i="0" u="sng" kern="1200" dirty="0" smtClean="0">
                <a:solidFill>
                  <a:schemeClr val="tx1"/>
                </a:solidFill>
                <a:latin typeface="Arial" charset="0"/>
                <a:ea typeface="ＭＳ Ｐゴシック" charset="-128"/>
                <a:cs typeface="ＭＳ Ｐゴシック" charset="-128"/>
                <a:hlinkClick r:id="rId5"/>
              </a:rPr>
              <a:t>Figure M</a:t>
            </a:r>
            <a:r>
              <a:rPr lang="en-US" sz="1200" b="0" i="0" kern="1200" dirty="0" smtClean="0">
                <a:solidFill>
                  <a:schemeClr val="tx1"/>
                </a:solidFill>
                <a:latin typeface="Arial" charset="0"/>
                <a:ea typeface="ＭＳ Ｐゴシック" charset="-128"/>
                <a:cs typeface="ＭＳ Ｐゴシック" charset="-128"/>
              </a:rPr>
              <a:t>). This disparity was larger for black men (16.2 times) than for black women (13.8 times) (</a:t>
            </a:r>
            <a:r>
              <a:rPr lang="en-US" sz="1200" b="0" i="0" u="sng" kern="1200" dirty="0" smtClean="0">
                <a:solidFill>
                  <a:schemeClr val="tx1"/>
                </a:solidFill>
                <a:latin typeface="Arial" charset="0"/>
                <a:ea typeface="ＭＳ Ｐゴシック" charset="-128"/>
                <a:cs typeface="ＭＳ Ｐゴシック" charset="-128"/>
                <a:hlinkClick r:id="rId6"/>
              </a:rPr>
              <a:t>Figure N</a:t>
            </a:r>
            <a:r>
              <a:rPr lang="en-US" sz="1200" b="0" i="0" kern="1200" dirty="0" smtClean="0">
                <a:solidFill>
                  <a:schemeClr val="tx1"/>
                </a:solidFill>
                <a:latin typeface="Arial" charset="0"/>
                <a:ea typeface="ＭＳ Ｐゴシック" charset="-128"/>
                <a:cs typeface="ＭＳ Ｐゴシック" charset="-128"/>
              </a:rPr>
              <a:t>, </a:t>
            </a:r>
            <a:r>
              <a:rPr lang="en-US" sz="1200" b="0" i="0" u="sng" kern="1200" dirty="0" smtClean="0">
                <a:solidFill>
                  <a:schemeClr val="tx1"/>
                </a:solidFill>
                <a:latin typeface="Arial" charset="0"/>
                <a:ea typeface="ＭＳ Ｐゴシック" charset="-128"/>
                <a:cs typeface="ＭＳ Ｐゴシック" charset="-128"/>
                <a:hlinkClick r:id="rId4"/>
              </a:rPr>
              <a:t>Table 22B</a:t>
            </a:r>
            <a:r>
              <a:rPr lang="en-US" sz="1200" b="0" i="0" kern="1200" dirty="0" smtClean="0">
                <a:solidFill>
                  <a:schemeClr val="tx1"/>
                </a:solidFill>
                <a:latin typeface="Arial" charset="0"/>
                <a:ea typeface="ＭＳ Ｐゴシック" charset="-128"/>
                <a:cs typeface="ＭＳ Ｐゴシック" charset="-128"/>
              </a:rPr>
              <a:t>).</a:t>
            </a:r>
            <a:endParaRPr lang="en-US" dirty="0" smtClean="0"/>
          </a:p>
          <a:p>
            <a:endParaRPr lang="en-US" dirty="0" smtClean="0"/>
          </a:p>
          <a:p>
            <a:r>
              <a:rPr lang="en-US" dirty="0" smtClean="0"/>
              <a:t>Source:</a:t>
            </a:r>
            <a:r>
              <a:rPr lang="en-US" baseline="0" dirty="0" smtClean="0"/>
              <a:t> http://www.cdc.gov/std/stats12/minorities.htm</a:t>
            </a:r>
          </a:p>
          <a:p>
            <a:r>
              <a:rPr lang="en-US" baseline="0" dirty="0" smtClean="0"/>
              <a:t>Source: http://www.cdc.gov/std/stats12/slides.htm</a:t>
            </a:r>
          </a:p>
          <a:p>
            <a:r>
              <a:rPr lang="en-US" baseline="0" dirty="0" smtClean="0"/>
              <a:t>Source: http://www.cdc.gov/std/stats12/Surv2012.pdf</a:t>
            </a:r>
            <a:endParaRPr lang="en-US" dirty="0" smtClean="0"/>
          </a:p>
        </p:txBody>
      </p:sp>
      <p:sp>
        <p:nvSpPr>
          <p:cNvPr id="4" name="Slide Number Placeholder 3"/>
          <p:cNvSpPr>
            <a:spLocks noGrp="1"/>
          </p:cNvSpPr>
          <p:nvPr>
            <p:ph type="sldNum" sz="quarter" idx="10"/>
          </p:nvPr>
        </p:nvSpPr>
        <p:spPr/>
        <p:txBody>
          <a:bodyPr/>
          <a:lstStyle/>
          <a:p>
            <a:pPr>
              <a:defRPr/>
            </a:pPr>
            <a:fld id="{9D7E858E-4ED0-4777-ACAF-31F0BF0DCF2F}" type="slidenum">
              <a:rPr lang="en-US" smtClean="0"/>
              <a:pPr>
                <a:defRPr/>
              </a:pPr>
              <a:t>78</a:t>
            </a:fld>
            <a:endParaRPr lang="en-US" dirty="0"/>
          </a:p>
        </p:txBody>
      </p:sp>
    </p:spTree>
    <p:extLst>
      <p:ext uri="{BB962C8B-B14F-4D97-AF65-F5344CB8AC3E}">
        <p14:creationId xmlns:p14="http://schemas.microsoft.com/office/powerpoint/2010/main" val="7521847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F73254-E1C4-4690-B435-81413337E288}" type="slidenum">
              <a:rPr lang="en-US"/>
              <a:pPr fontAlgn="base">
                <a:spcBef>
                  <a:spcPct val="0"/>
                </a:spcBef>
                <a:spcAft>
                  <a:spcPct val="0"/>
                </a:spcAft>
              </a:pPr>
              <a:t>79</a:t>
            </a:fld>
            <a:endParaRPr lang="en-US"/>
          </a:p>
        </p:txBody>
      </p:sp>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a:cs typeface="ＭＳ Ｐゴシック"/>
              </a:rPr>
              <a:t>Source: Gale Burstein slides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44D14FEA-3975-4C2D-89EE-91198F5EE116}" type="slidenum">
              <a:rPr lang="en-US"/>
              <a:pPr/>
              <a:t>8</a:t>
            </a:fld>
            <a:endParaRPr lang="en-US"/>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r>
              <a:rPr lang="en-US" sz="1100" dirty="0" smtClean="0">
                <a:latin typeface="Arial" pitchFamily="34" charset="0"/>
                <a:ea typeface="ＭＳ Ｐゴシック" pitchFamily="34" charset="-128"/>
              </a:rPr>
              <a:t>There are several cognitive factors that place adolescents at disproportionate risk for STIs. Early adolescence is characterized by concrete thinking. This can inhibit an adolescent’s ability to plan ahead for the need for condoms. Additionally, it may affect an adolescent’s understanding of the future ramifications of an STI.[</a:t>
            </a:r>
            <a:r>
              <a:rPr lang="en-US" sz="1100" dirty="0" err="1" smtClean="0">
                <a:latin typeface="Arial" pitchFamily="34" charset="0"/>
                <a:ea typeface="ＭＳ Ｐゴシック" pitchFamily="34" charset="-128"/>
              </a:rPr>
              <a:t>i</a:t>
            </a:r>
            <a:r>
              <a:rPr lang="en-US" sz="1100" dirty="0" smtClean="0">
                <a:latin typeface="Arial" pitchFamily="34" charset="0"/>
                <a:ea typeface="ＭＳ Ｐゴシック" pitchFamily="34" charset="-128"/>
              </a:rPr>
              <a:t>]</a:t>
            </a:r>
          </a:p>
          <a:p>
            <a:pPr eaLnBrk="1" hangingPunct="1"/>
            <a:endParaRPr lang="en-US" sz="1100" dirty="0" smtClean="0">
              <a:latin typeface="Arial" pitchFamily="34" charset="0"/>
              <a:ea typeface="ＭＳ Ｐゴシック" pitchFamily="34" charset="-128"/>
            </a:endParaRPr>
          </a:p>
          <a:p>
            <a:pPr eaLnBrk="1" hangingPunct="1"/>
            <a:r>
              <a:rPr lang="en-US" sz="1100" dirty="0" smtClean="0">
                <a:latin typeface="Arial" pitchFamily="34" charset="0"/>
                <a:ea typeface="ＭＳ Ｐゴシック" pitchFamily="34" charset="-128"/>
              </a:rPr>
              <a:t>Having multiple partners is a major risk factors for STIs. In adolescence, most teens are only sexually active with one person at a time which may imply safety from infection. However, adolescent romantic relationships are often very short. Serial monogamy can lead to many lifetime partners and an increase in risk.[ii]</a:t>
            </a:r>
          </a:p>
          <a:p>
            <a:pPr eaLnBrk="1" hangingPunct="1"/>
            <a:endParaRPr lang="en-US" sz="1100" dirty="0" smtClean="0">
              <a:latin typeface="Arial" pitchFamily="34" charset="0"/>
              <a:ea typeface="ＭＳ Ｐゴシック" pitchFamily="34" charset="-128"/>
            </a:endParaRPr>
          </a:p>
          <a:p>
            <a:pPr eaLnBrk="1" hangingPunct="1"/>
            <a:r>
              <a:rPr lang="en-US" sz="1100" dirty="0" err="1" smtClean="0">
                <a:latin typeface="Arial" pitchFamily="34" charset="0"/>
                <a:ea typeface="ＭＳ Ｐゴシック" pitchFamily="34" charset="-128"/>
              </a:rPr>
              <a:t>Elkind’s</a:t>
            </a:r>
            <a:r>
              <a:rPr lang="en-US" sz="1100" dirty="0" smtClean="0">
                <a:latin typeface="Arial" pitchFamily="34" charset="0"/>
                <a:ea typeface="ＭＳ Ｐゴシック" pitchFamily="34" charset="-128"/>
              </a:rPr>
              <a:t> (1967) theory of adolescent egocentrism proposes two distinct but related constructs—the </a:t>
            </a:r>
            <a:r>
              <a:rPr lang="en-US" sz="1100" i="1" dirty="0" smtClean="0">
                <a:latin typeface="Arial" pitchFamily="34" charset="0"/>
                <a:ea typeface="ＭＳ Ｐゴシック" pitchFamily="34" charset="-128"/>
              </a:rPr>
              <a:t>imaginary audience</a:t>
            </a:r>
            <a:r>
              <a:rPr lang="en-US" sz="1100" dirty="0" smtClean="0">
                <a:latin typeface="Arial" pitchFamily="34" charset="0"/>
                <a:ea typeface="ＭＳ Ｐゴシック" pitchFamily="34" charset="-128"/>
              </a:rPr>
              <a:t> and the </a:t>
            </a:r>
            <a:r>
              <a:rPr lang="en-US" sz="1100" i="1" dirty="0" smtClean="0">
                <a:latin typeface="Arial" pitchFamily="34" charset="0"/>
                <a:ea typeface="ＭＳ Ｐゴシック" pitchFamily="34" charset="-128"/>
              </a:rPr>
              <a:t>personal fable. </a:t>
            </a:r>
            <a:r>
              <a:rPr lang="en-US" sz="1100" dirty="0" smtClean="0">
                <a:latin typeface="Arial" pitchFamily="34" charset="0"/>
                <a:ea typeface="ＭＳ Ｐゴシック" pitchFamily="34" charset="-128"/>
              </a:rPr>
              <a:t>These two concepts are interrelated. The imaginary audience describes an adolescent’s </a:t>
            </a:r>
            <a:r>
              <a:rPr lang="en-US" sz="1100" dirty="0" err="1" smtClean="0">
                <a:latin typeface="Arial" pitchFamily="34" charset="0"/>
                <a:ea typeface="ＭＳ Ｐゴシック" pitchFamily="34" charset="-128"/>
              </a:rPr>
              <a:t>egocetrism</a:t>
            </a:r>
            <a:r>
              <a:rPr lang="en-US" sz="1100" dirty="0" smtClean="0">
                <a:latin typeface="Arial" pitchFamily="34" charset="0"/>
                <a:ea typeface="ＭＳ Ｐゴシック" pitchFamily="34" charset="-128"/>
              </a:rPr>
              <a:t> and perception that everything they do is being watched and scrutinized by others. The personal fable is an adolescent’s sense of personal uniqueness which can yield a sense of invulnerability commonly associated with behavioral risk-taking. [ii]</a:t>
            </a:r>
          </a:p>
          <a:p>
            <a:pPr eaLnBrk="1" hangingPunct="1"/>
            <a:endParaRPr lang="en-US" sz="1100" dirty="0" smtClean="0">
              <a:latin typeface="Arial" pitchFamily="34" charset="0"/>
              <a:ea typeface="ＭＳ Ｐゴシック" pitchFamily="34" charset="-128"/>
            </a:endParaRPr>
          </a:p>
          <a:p>
            <a:pPr eaLnBrk="1" hangingPunct="1"/>
            <a:r>
              <a:rPr lang="en-US" sz="1100" dirty="0" smtClean="0">
                <a:latin typeface="Arial" pitchFamily="34" charset="0"/>
                <a:ea typeface="ＭＳ Ｐゴシック" pitchFamily="34" charset="-128"/>
              </a:rPr>
              <a:t>Sources: </a:t>
            </a:r>
          </a:p>
          <a:p>
            <a:pPr eaLnBrk="1" hangingPunct="1">
              <a:buFontTx/>
              <a:buChar char="•"/>
            </a:pPr>
            <a:r>
              <a:rPr lang="en-US" sz="1100" dirty="0" err="1" smtClean="0">
                <a:latin typeface="Arial" pitchFamily="34" charset="0"/>
                <a:ea typeface="ＭＳ Ｐゴシック" pitchFamily="34" charset="-128"/>
              </a:rPr>
              <a:t>Elkind</a:t>
            </a:r>
            <a:r>
              <a:rPr lang="en-US" sz="1100" dirty="0" smtClean="0">
                <a:latin typeface="Arial" pitchFamily="34" charset="0"/>
                <a:ea typeface="ＭＳ Ｐゴシック" pitchFamily="34" charset="-128"/>
              </a:rPr>
              <a:t> D. Egocentrism in adolescence. </a:t>
            </a:r>
            <a:r>
              <a:rPr lang="en-US" sz="1100" i="1" dirty="0" smtClean="0">
                <a:latin typeface="Arial" pitchFamily="34" charset="0"/>
                <a:ea typeface="ＭＳ Ｐゴシック" pitchFamily="34" charset="-128"/>
              </a:rPr>
              <a:t>Child Development </a:t>
            </a:r>
            <a:r>
              <a:rPr lang="en-US" sz="1100" dirty="0" smtClean="0">
                <a:latin typeface="Arial" pitchFamily="34" charset="0"/>
                <a:ea typeface="ＭＳ Ｐゴシック" pitchFamily="34" charset="-128"/>
              </a:rPr>
              <a:t>1967;38: 1025–1034.</a:t>
            </a:r>
          </a:p>
          <a:p>
            <a:pPr eaLnBrk="1" hangingPunct="1">
              <a:buFontTx/>
              <a:buChar char="•"/>
            </a:pPr>
            <a:r>
              <a:rPr lang="en-US" sz="1100" dirty="0" smtClean="0">
                <a:latin typeface="Arial" pitchFamily="34" charset="0"/>
                <a:ea typeface="ＭＳ Ｐゴシック" pitchFamily="34" charset="-128"/>
              </a:rPr>
              <a:t>Ellen JM. Boyer CB, </a:t>
            </a:r>
            <a:r>
              <a:rPr lang="en-US" sz="1100" dirty="0" err="1" smtClean="0">
                <a:latin typeface="Arial" pitchFamily="34" charset="0"/>
                <a:ea typeface="ＭＳ Ｐゴシック" pitchFamily="34" charset="-128"/>
              </a:rPr>
              <a:t>Tschann</a:t>
            </a:r>
            <a:r>
              <a:rPr lang="en-US" sz="1100" dirty="0" smtClean="0">
                <a:latin typeface="Arial" pitchFamily="34" charset="0"/>
                <a:ea typeface="ＭＳ Ｐゴシック" pitchFamily="34" charset="-128"/>
              </a:rPr>
              <a:t> JM, Shafer MA. Adolescents' perceived risk for STDs and HIV infection. </a:t>
            </a:r>
            <a:r>
              <a:rPr lang="en-US" sz="1100" i="1" dirty="0" smtClean="0">
                <a:latin typeface="Arial" pitchFamily="34" charset="0"/>
                <a:ea typeface="ＭＳ Ｐゴシック" pitchFamily="34" charset="-128"/>
              </a:rPr>
              <a:t>Journal of Adolescent Health </a:t>
            </a:r>
            <a:r>
              <a:rPr lang="en-US" sz="1100" dirty="0" smtClean="0">
                <a:latin typeface="Arial" pitchFamily="34" charset="0"/>
                <a:ea typeface="ＭＳ Ｐゴシック" pitchFamily="34" charset="-128"/>
              </a:rPr>
              <a:t>1996;18:77–181</a:t>
            </a:r>
          </a:p>
          <a:p>
            <a:pPr eaLnBrk="1" hangingPunct="1"/>
            <a:endParaRPr lang="en-US"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p:spPr>
        <p:txBody>
          <a:bodyPr/>
          <a:lstStyle/>
          <a:p>
            <a:r>
              <a:rPr lang="en-US" dirty="0" smtClean="0">
                <a:hlinkClick r:id="rId3"/>
              </a:rPr>
              <a:t>http://www.niaid.nih.gov/topics/gonorrhea/understanding/Pages/symptoms.aspx</a:t>
            </a:r>
            <a:endParaRPr lang="en-US" dirty="0" smtClean="0">
              <a:latin typeface="Arial" pitchFamily="34" charset="0"/>
              <a:ea typeface="ＭＳ Ｐゴシック" pitchFamily="34" charset="-128"/>
            </a:endParaRPr>
          </a:p>
        </p:txBody>
      </p:sp>
      <p:sp>
        <p:nvSpPr>
          <p:cNvPr id="263172" name="Slide Number Placeholder 3"/>
          <p:cNvSpPr>
            <a:spLocks noGrp="1"/>
          </p:cNvSpPr>
          <p:nvPr>
            <p:ph type="sldNum" sz="quarter" idx="5"/>
          </p:nvPr>
        </p:nvSpPr>
        <p:spPr>
          <a:noFill/>
        </p:spPr>
        <p:txBody>
          <a:bodyPr/>
          <a:lstStyle/>
          <a:p>
            <a:fld id="{0B6E319E-7503-455A-9879-8D5AE76C00D8}" type="slidenum">
              <a:rPr lang="en-US"/>
              <a:pPr/>
              <a:t>81</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6B541F-4855-4D6D-A59E-6BDA51144144}" type="slidenum">
              <a:rPr lang="en-US"/>
              <a:pPr fontAlgn="base">
                <a:spcBef>
                  <a:spcPct val="0"/>
                </a:spcBef>
                <a:spcAft>
                  <a:spcPct val="0"/>
                </a:spcAft>
              </a:pPr>
              <a:t>82</a:t>
            </a:fld>
            <a:endParaRPr lang="en-US"/>
          </a:p>
        </p:txBody>
      </p:sp>
      <p:sp>
        <p:nvSpPr>
          <p:cNvPr id="159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a:cs typeface="ＭＳ Ｐゴシック"/>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0FC100-0FE3-4256-8AF8-C051169D799C}" type="slidenum">
              <a:rPr lang="en-US"/>
              <a:pPr fontAlgn="base">
                <a:spcBef>
                  <a:spcPct val="0"/>
                </a:spcBef>
                <a:spcAft>
                  <a:spcPct val="0"/>
                </a:spcAft>
              </a:pPr>
              <a:t>83</a:t>
            </a:fld>
            <a:endParaRPr lang="en-US"/>
          </a:p>
        </p:txBody>
      </p:sp>
      <p:sp>
        <p:nvSpPr>
          <p:cNvPr id="161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a:cs typeface="ＭＳ Ｐゴシック"/>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C3ED0A-B58C-4626-AECA-94C71B17FFD8}" type="slidenum">
              <a:rPr lang="en-US"/>
              <a:pPr fontAlgn="base">
                <a:spcBef>
                  <a:spcPct val="0"/>
                </a:spcBef>
                <a:spcAft>
                  <a:spcPct val="0"/>
                </a:spcAft>
              </a:pPr>
              <a:t>84</a:t>
            </a:fld>
            <a:endParaRPr lang="en-US"/>
          </a:p>
        </p:txBody>
      </p:sp>
      <p:sp>
        <p:nvSpPr>
          <p:cNvPr id="165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a:cs typeface="ＭＳ Ｐゴシック"/>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EF436D-04AD-47C3-96B3-BD31A9449B87}" type="slidenum">
              <a:rPr lang="en-US"/>
              <a:pPr fontAlgn="base">
                <a:spcBef>
                  <a:spcPct val="0"/>
                </a:spcBef>
                <a:spcAft>
                  <a:spcPct val="0"/>
                </a:spcAft>
              </a:pPr>
              <a:t>85</a:t>
            </a:fld>
            <a:endParaRPr lang="en-US"/>
          </a:p>
        </p:txBody>
      </p:sp>
      <p:sp>
        <p:nvSpPr>
          <p:cNvPr id="169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a:cs typeface="ＭＳ Ｐゴシック"/>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C2D41B-BDD2-4BC8-9161-980283004639}" type="slidenum">
              <a:rPr lang="en-US"/>
              <a:pPr fontAlgn="base">
                <a:spcBef>
                  <a:spcPct val="0"/>
                </a:spcBef>
                <a:spcAft>
                  <a:spcPct val="0"/>
                </a:spcAft>
              </a:pPr>
              <a:t>86</a:t>
            </a:fld>
            <a:endParaRPr lang="en-US"/>
          </a:p>
        </p:txBody>
      </p:sp>
      <p:sp>
        <p:nvSpPr>
          <p:cNvPr id="172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a:cs typeface="ＭＳ Ｐゴシック"/>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A2832C-D7B5-4635-B0A5-CB834E4EA713}" type="slidenum">
              <a:rPr lang="en-US"/>
              <a:pPr fontAlgn="base">
                <a:spcBef>
                  <a:spcPct val="0"/>
                </a:spcBef>
                <a:spcAft>
                  <a:spcPct val="0"/>
                </a:spcAft>
              </a:pPr>
              <a:t>87</a:t>
            </a:fld>
            <a:endParaRPr lang="en-US"/>
          </a:p>
        </p:txBody>
      </p:sp>
      <p:sp>
        <p:nvSpPr>
          <p:cNvPr id="176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a:cs typeface="ＭＳ Ｐゴシック"/>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p:spPr>
        <p:txBody>
          <a:bodyPr/>
          <a:lstStyle/>
          <a:p>
            <a:pPr eaLnBrk="1" hangingPunct="1">
              <a:lnSpc>
                <a:spcPct val="90000"/>
              </a:lnSpc>
              <a:buFontTx/>
              <a:buChar char="•"/>
            </a:pPr>
            <a:r>
              <a:rPr lang="en-US" sz="1000" dirty="0" smtClean="0">
                <a:latin typeface="Arial" pitchFamily="34" charset="0"/>
                <a:ea typeface="ＭＳ Ｐゴシック" pitchFamily="34" charset="-128"/>
              </a:rPr>
              <a:t>10%–20% of women with gonorrhea develop ascending infection that causes acute </a:t>
            </a:r>
            <a:r>
              <a:rPr lang="en-US" sz="1000" dirty="0" err="1" smtClean="0">
                <a:latin typeface="Arial" pitchFamily="34" charset="0"/>
                <a:ea typeface="ＭＳ Ｐゴシック" pitchFamily="34" charset="-128"/>
              </a:rPr>
              <a:t>salpingitis</a:t>
            </a:r>
            <a:r>
              <a:rPr lang="en-US" sz="1000" dirty="0" smtClean="0">
                <a:latin typeface="Arial" pitchFamily="34" charset="0"/>
                <a:ea typeface="ＭＳ Ｐゴシック" pitchFamily="34" charset="-128"/>
              </a:rPr>
              <a:t> with or without </a:t>
            </a:r>
            <a:r>
              <a:rPr lang="en-US" sz="1000" dirty="0" err="1" smtClean="0">
                <a:latin typeface="Arial" pitchFamily="34" charset="0"/>
                <a:ea typeface="ＭＳ Ｐゴシック" pitchFamily="34" charset="-128"/>
              </a:rPr>
              <a:t>endometritis</a:t>
            </a:r>
            <a:r>
              <a:rPr lang="en-US" sz="1000" dirty="0" smtClean="0">
                <a:latin typeface="Arial" pitchFamily="34" charset="0"/>
                <a:ea typeface="ＭＳ Ｐゴシック" pitchFamily="34" charset="-128"/>
              </a:rPr>
              <a:t>, also known as PID. Presentations may range from no symptoms to severe abdominal pain with a high fever. PID can negatively affect fertility, causing infertility in 15% of patients; 50% of patients who have three or more episodes of PID develop infertility.</a:t>
            </a:r>
          </a:p>
          <a:p>
            <a:pPr eaLnBrk="1" hangingPunct="1">
              <a:lnSpc>
                <a:spcPct val="90000"/>
              </a:lnSpc>
              <a:buFontTx/>
              <a:buChar char="•"/>
            </a:pPr>
            <a:r>
              <a:rPr lang="en-US" sz="1000" dirty="0" smtClean="0">
                <a:latin typeface="Arial" pitchFamily="34" charset="0"/>
                <a:ea typeface="ＭＳ Ｐゴシック" pitchFamily="34" charset="-128"/>
              </a:rPr>
              <a:t>The Centers for Disease Control and Prevention (CDC) recommends that physicians maintain a low threshold for diagnosing PID because of significant negative </a:t>
            </a:r>
            <a:r>
              <a:rPr lang="en-US" sz="1000" dirty="0" err="1" smtClean="0">
                <a:latin typeface="Arial" pitchFamily="34" charset="0"/>
                <a:ea typeface="ＭＳ Ｐゴシック" pitchFamily="34" charset="-128"/>
              </a:rPr>
              <a:t>sequelae</a:t>
            </a:r>
            <a:r>
              <a:rPr lang="en-US" sz="1000" dirty="0" smtClean="0">
                <a:latin typeface="Arial" pitchFamily="34" charset="0"/>
                <a:ea typeface="ＭＳ Ｐゴシック" pitchFamily="34" charset="-128"/>
              </a:rPr>
              <a:t> associated with this infection. The CDC currently recommends empiric treatment of PID in women with uterine and </a:t>
            </a:r>
            <a:r>
              <a:rPr lang="en-US" sz="1000" dirty="0" err="1" smtClean="0">
                <a:latin typeface="Arial" pitchFamily="34" charset="0"/>
                <a:ea typeface="ＭＳ Ｐゴシック" pitchFamily="34" charset="-128"/>
              </a:rPr>
              <a:t>adnexal</a:t>
            </a:r>
            <a:r>
              <a:rPr lang="en-US" sz="1000" dirty="0" smtClean="0">
                <a:latin typeface="Arial" pitchFamily="34" charset="0"/>
                <a:ea typeface="ＭＳ Ｐゴシック" pitchFamily="34" charset="-128"/>
              </a:rPr>
              <a:t> tenderness or cervical motion tenderness if they are at risk of sexually transmitted infections and no other causes can be identified.</a:t>
            </a:r>
          </a:p>
          <a:p>
            <a:pPr eaLnBrk="1" hangingPunct="1">
              <a:lnSpc>
                <a:spcPct val="90000"/>
              </a:lnSpc>
              <a:buFontTx/>
              <a:buChar char="•"/>
            </a:pPr>
            <a:r>
              <a:rPr lang="en-US" sz="1000" dirty="0" smtClean="0">
                <a:latin typeface="Arial" pitchFamily="34" charset="0"/>
                <a:ea typeface="ＭＳ Ｐゴシック" pitchFamily="34" charset="-128"/>
              </a:rPr>
              <a:t>In men, gonorrhea can cause </a:t>
            </a:r>
            <a:r>
              <a:rPr lang="en-US" sz="1000" dirty="0" err="1" smtClean="0">
                <a:latin typeface="Arial" pitchFamily="34" charset="0"/>
                <a:ea typeface="ＭＳ Ｐゴシック" pitchFamily="34" charset="-128"/>
              </a:rPr>
              <a:t>epididymitis</a:t>
            </a:r>
            <a:r>
              <a:rPr lang="en-US" sz="1000" dirty="0" smtClean="0">
                <a:latin typeface="Arial" pitchFamily="34" charset="0"/>
                <a:ea typeface="ＭＳ Ｐゴシック" pitchFamily="34" charset="-128"/>
              </a:rPr>
              <a:t>, though </a:t>
            </a:r>
            <a:r>
              <a:rPr lang="en-US" sz="1000" dirty="0" err="1" smtClean="0">
                <a:latin typeface="Arial" pitchFamily="34" charset="0"/>
                <a:ea typeface="ＭＳ Ｐゴシック" pitchFamily="34" charset="-128"/>
              </a:rPr>
              <a:t>sequelae</a:t>
            </a:r>
            <a:r>
              <a:rPr lang="en-US" sz="1000" dirty="0" smtClean="0">
                <a:latin typeface="Arial" pitchFamily="34" charset="0"/>
                <a:ea typeface="ＭＳ Ｐゴシック" pitchFamily="34" charset="-128"/>
              </a:rPr>
              <a:t> are rare.</a:t>
            </a:r>
          </a:p>
          <a:p>
            <a:pPr eaLnBrk="1" hangingPunct="1">
              <a:lnSpc>
                <a:spcPct val="90000"/>
              </a:lnSpc>
              <a:buFontTx/>
              <a:buChar char="•"/>
            </a:pPr>
            <a:r>
              <a:rPr lang="en-US" sz="1000" dirty="0" smtClean="0">
                <a:latin typeface="Arial" pitchFamily="34" charset="0"/>
                <a:ea typeface="ＭＳ Ｐゴシック" pitchFamily="34" charset="-128"/>
              </a:rPr>
              <a:t>Rarely, untreated gonorrhea can spread through the blood to the joints. This can cause an inflammation of the joints.</a:t>
            </a:r>
          </a:p>
          <a:p>
            <a:pPr eaLnBrk="1" hangingPunct="1">
              <a:lnSpc>
                <a:spcPct val="90000"/>
              </a:lnSpc>
              <a:buFontTx/>
              <a:buChar char="•"/>
            </a:pPr>
            <a:r>
              <a:rPr lang="en-US" sz="1000" dirty="0" smtClean="0">
                <a:latin typeface="Arial" pitchFamily="34" charset="0"/>
                <a:ea typeface="ＭＳ Ｐゴシック" pitchFamily="34" charset="-128"/>
              </a:rPr>
              <a:t>There is also an increased risk of HIV with infection.</a:t>
            </a:r>
          </a:p>
          <a:p>
            <a:pPr eaLnBrk="1" hangingPunct="1">
              <a:lnSpc>
                <a:spcPct val="90000"/>
              </a:lnSpc>
            </a:pPr>
            <a:endParaRPr lang="en-US" sz="1000" dirty="0" smtClean="0">
              <a:latin typeface="Arial" pitchFamily="34" charset="0"/>
              <a:ea typeface="ＭＳ Ｐゴシック" pitchFamily="34" charset="-128"/>
            </a:endParaRPr>
          </a:p>
          <a:p>
            <a:pPr lvl="1" eaLnBrk="1" hangingPunct="1">
              <a:lnSpc>
                <a:spcPct val="90000"/>
              </a:lnSpc>
              <a:buFontTx/>
              <a:buChar char="•"/>
            </a:pPr>
            <a:r>
              <a:rPr lang="en-US" sz="1000" dirty="0" smtClean="0">
                <a:latin typeface="Arial" pitchFamily="34" charset="0"/>
                <a:ea typeface="ＭＳ Ｐゴシック" pitchFamily="34" charset="-128"/>
              </a:rPr>
              <a:t>Sources: </a:t>
            </a:r>
          </a:p>
          <a:p>
            <a:pPr lvl="2" eaLnBrk="1" hangingPunct="1">
              <a:lnSpc>
                <a:spcPct val="90000"/>
              </a:lnSpc>
              <a:buFontTx/>
              <a:buChar char="•"/>
            </a:pPr>
            <a:r>
              <a:rPr lang="en-US" sz="1000" dirty="0" smtClean="0">
                <a:latin typeface="Arial" pitchFamily="34" charset="0"/>
                <a:ea typeface="ＭＳ Ｐゴシック" pitchFamily="34" charset="-128"/>
              </a:rPr>
              <a:t>National Institute of Allergy and Infectious Diseases. Gonorrhea: Fact Sheet. National Institute of Allergy and Infectious Diseases, Washington DC: 2004. Accessed July 10, 2006 at: http://www.niaid.nih.gov/factsheets/stdgon.htm </a:t>
            </a:r>
          </a:p>
          <a:p>
            <a:pPr lvl="2" eaLnBrk="1" hangingPunct="1">
              <a:lnSpc>
                <a:spcPct val="90000"/>
              </a:lnSpc>
              <a:buFontTx/>
              <a:buChar char="•"/>
            </a:pPr>
            <a:r>
              <a:rPr lang="en-US" sz="1000" dirty="0" smtClean="0">
                <a:latin typeface="Arial" pitchFamily="34" charset="0"/>
                <a:ea typeface="ＭＳ Ｐゴシック" pitchFamily="34" charset="-128"/>
              </a:rPr>
              <a:t>Miller K. Diagnosis and Treatment of </a:t>
            </a:r>
            <a:r>
              <a:rPr lang="en-US" sz="1000" i="1" dirty="0" err="1" smtClean="0">
                <a:latin typeface="Arial" pitchFamily="34" charset="0"/>
                <a:ea typeface="ＭＳ Ｐゴシック" pitchFamily="34" charset="-128"/>
              </a:rPr>
              <a:t>Neisseria</a:t>
            </a:r>
            <a:r>
              <a:rPr lang="en-US" sz="1000" i="1" dirty="0" smtClean="0">
                <a:latin typeface="Arial" pitchFamily="34" charset="0"/>
                <a:ea typeface="ＭＳ Ｐゴシック" pitchFamily="34" charset="-128"/>
              </a:rPr>
              <a:t> </a:t>
            </a:r>
            <a:r>
              <a:rPr lang="en-US" sz="1000" i="1" dirty="0" err="1" smtClean="0">
                <a:latin typeface="Arial" pitchFamily="34" charset="0"/>
                <a:ea typeface="ＭＳ Ｐゴシック" pitchFamily="34" charset="-128"/>
              </a:rPr>
              <a:t>gonorrhoeae</a:t>
            </a:r>
            <a:r>
              <a:rPr lang="en-US" sz="1000" dirty="0" smtClean="0">
                <a:latin typeface="Arial" pitchFamily="34" charset="0"/>
                <a:ea typeface="ＭＳ Ｐゴシック" pitchFamily="34" charset="-128"/>
              </a:rPr>
              <a:t> Infections. </a:t>
            </a:r>
            <a:r>
              <a:rPr lang="en-US" sz="1000" i="1" dirty="0" smtClean="0">
                <a:latin typeface="Arial" pitchFamily="34" charset="0"/>
                <a:ea typeface="ＭＳ Ｐゴシック" pitchFamily="34" charset="-128"/>
              </a:rPr>
              <a:t>Am </a:t>
            </a:r>
            <a:r>
              <a:rPr lang="en-US" sz="1000" i="1" dirty="0" err="1" smtClean="0">
                <a:latin typeface="Arial" pitchFamily="34" charset="0"/>
                <a:ea typeface="ＭＳ Ｐゴシック" pitchFamily="34" charset="-128"/>
              </a:rPr>
              <a:t>Fam</a:t>
            </a:r>
            <a:r>
              <a:rPr lang="en-US" sz="1000" i="1" dirty="0" smtClean="0">
                <a:latin typeface="Arial" pitchFamily="34" charset="0"/>
                <a:ea typeface="ＭＳ Ｐゴシック" pitchFamily="34" charset="-128"/>
              </a:rPr>
              <a:t> Physician. </a:t>
            </a:r>
            <a:r>
              <a:rPr lang="en-US" sz="1000" dirty="0" smtClean="0">
                <a:latin typeface="Arial" pitchFamily="34" charset="0"/>
                <a:ea typeface="ＭＳ Ｐゴシック" pitchFamily="34" charset="-128"/>
              </a:rPr>
              <a:t>2006; 73. </a:t>
            </a:r>
          </a:p>
          <a:p>
            <a:endParaRPr lang="en-US" dirty="0" smtClean="0">
              <a:latin typeface="Arial" pitchFamily="34" charset="0"/>
              <a:ea typeface="ＭＳ Ｐゴシック" pitchFamily="34" charset="-128"/>
            </a:endParaRPr>
          </a:p>
        </p:txBody>
      </p:sp>
      <p:sp>
        <p:nvSpPr>
          <p:cNvPr id="264196" name="Slide Number Placeholder 3"/>
          <p:cNvSpPr>
            <a:spLocks noGrp="1"/>
          </p:cNvSpPr>
          <p:nvPr>
            <p:ph type="sldNum" sz="quarter" idx="5"/>
          </p:nvPr>
        </p:nvSpPr>
        <p:spPr>
          <a:noFill/>
        </p:spPr>
        <p:txBody>
          <a:bodyPr/>
          <a:lstStyle/>
          <a:p>
            <a:fld id="{2AC9E9B9-AFD8-41A3-A6C3-3E20EEB1F200}" type="slidenum">
              <a:rPr lang="en-US"/>
              <a:pPr/>
              <a:t>88</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Source:</a:t>
            </a:r>
          </a:p>
          <a:p>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latin typeface="Arial" charset="0"/>
                <a:ea typeface="ＭＳ Ｐゴシック" charset="-128"/>
                <a:cs typeface="+mn-cs"/>
                <a:hlinkClick r:id="rId3"/>
              </a:rPr>
              <a:t>http://www.cdc.gov/std/treatment/2010/gonococcal-infections.htm</a:t>
            </a:r>
            <a:endParaRPr lang="en-US" sz="1200" kern="1200" dirty="0" smtClean="0">
              <a:solidFill>
                <a:schemeClr val="tx1"/>
              </a:solidFill>
              <a:latin typeface="Arial" charset="0"/>
              <a:ea typeface="ＭＳ Ｐゴシック" charset="-128"/>
              <a:cs typeface="+mn-cs"/>
            </a:endParaRPr>
          </a:p>
          <a:p>
            <a:endParaRPr lang="en-US" dirty="0" smtClean="0">
              <a:latin typeface="Arial" pitchFamily="34" charset="0"/>
              <a:ea typeface="ＭＳ Ｐゴシック" pitchFamily="34" charset="-128"/>
            </a:endParaRPr>
          </a:p>
          <a:p>
            <a:r>
              <a:rPr lang="en-US" dirty="0" smtClean="0">
                <a:hlinkClick r:id="rId4"/>
              </a:rPr>
              <a:t>http://www.uspreventiveservicestaskforce.org/uspstf/uspsgono.htm</a:t>
            </a:r>
            <a:endParaRPr lang="en-US" dirty="0" smtClean="0"/>
          </a:p>
          <a:p>
            <a:endParaRPr lang="en-US" dirty="0" smtClean="0">
              <a:latin typeface="Arial" pitchFamily="34" charset="0"/>
              <a:ea typeface="ＭＳ Ｐゴシック" pitchFamily="34" charset="-128"/>
            </a:endParaRPr>
          </a:p>
          <a:p>
            <a:r>
              <a:rPr lang="en-US" sz="2800" dirty="0" smtClean="0"/>
              <a:t>Screen all sexually active </a:t>
            </a:r>
            <a:r>
              <a:rPr lang="en-US" sz="2800" dirty="0" smtClean="0">
                <a:latin typeface="New Century Schoolbook Bold" pitchFamily="18" charset="0"/>
              </a:rPr>
              <a:t>♀ </a:t>
            </a:r>
            <a:r>
              <a:rPr lang="en-US" sz="2800" dirty="0" smtClean="0"/>
              <a:t>if at </a:t>
            </a:r>
            <a:r>
              <a:rPr lang="en-US" sz="2800" dirty="0" smtClean="0">
                <a:latin typeface="New Century Schoolbook Bold" pitchFamily="18" charset="0"/>
              </a:rPr>
              <a:t>↑ </a:t>
            </a:r>
            <a:r>
              <a:rPr lang="en-US" sz="2800" dirty="0" smtClean="0"/>
              <a:t>risk for infection </a:t>
            </a:r>
          </a:p>
          <a:p>
            <a:pPr lvl="1"/>
            <a:r>
              <a:rPr lang="en-US" sz="2600" dirty="0" smtClean="0"/>
              <a:t>i.e., young (&lt;25 yrs), previous gonorrhea or other STIs, new or multiple sexual partners, inconsistent condom use, sex work, drug use </a:t>
            </a:r>
          </a:p>
          <a:p>
            <a:pPr lvl="1"/>
            <a:r>
              <a:rPr lang="en-US" sz="2600" dirty="0" smtClean="0"/>
              <a:t>Risk factors for pregnant ♀ = non-pregnant ♀</a:t>
            </a:r>
          </a:p>
          <a:p>
            <a:pPr lvl="1"/>
            <a:r>
              <a:rPr lang="en-US" sz="2600" dirty="0" smtClean="0"/>
              <a:t>African Americans and MSM have higher prevalence of infection than the general population in many communities and settings</a:t>
            </a:r>
          </a:p>
          <a:p>
            <a:r>
              <a:rPr lang="en-US" sz="2800" dirty="0" smtClean="0"/>
              <a:t>Insufficient evidence to recommend for or against routine gonorrhea screening </a:t>
            </a:r>
            <a:r>
              <a:rPr lang="en-US" sz="2800" dirty="0" smtClean="0">
                <a:latin typeface="New Century Schoolbook Bold" pitchFamily="18" charset="0"/>
              </a:rPr>
              <a:t>♂ </a:t>
            </a:r>
            <a:r>
              <a:rPr lang="en-US" sz="2800" dirty="0" smtClean="0"/>
              <a:t>at </a:t>
            </a:r>
            <a:r>
              <a:rPr lang="en-US" sz="2800" dirty="0" smtClean="0">
                <a:latin typeface="New Century Schoolbook Bold" pitchFamily="18" charset="0"/>
              </a:rPr>
              <a:t>↑ </a:t>
            </a:r>
            <a:r>
              <a:rPr lang="en-US" sz="2800" dirty="0" smtClean="0"/>
              <a:t>risk</a:t>
            </a:r>
          </a:p>
          <a:p>
            <a:r>
              <a:rPr lang="en-US" sz="2800" dirty="0" smtClean="0"/>
              <a:t>No routine gonorrhea screening </a:t>
            </a:r>
            <a:r>
              <a:rPr lang="en-US" sz="2800" dirty="0" smtClean="0">
                <a:cs typeface="Arial" charset="0"/>
              </a:rPr>
              <a:t>♀ and </a:t>
            </a:r>
            <a:r>
              <a:rPr lang="en-US" sz="2800" dirty="0" smtClean="0">
                <a:latin typeface="New Century Schoolbook Bold" pitchFamily="18" charset="0"/>
                <a:cs typeface="Arial" charset="0"/>
              </a:rPr>
              <a:t>♂ at ↓ </a:t>
            </a:r>
            <a:r>
              <a:rPr lang="en-US" sz="2800" dirty="0" smtClean="0"/>
              <a:t>risk</a:t>
            </a:r>
          </a:p>
          <a:p>
            <a:endParaRPr lang="en-US" dirty="0" smtClean="0">
              <a:latin typeface="Arial" pitchFamily="34" charset="0"/>
              <a:ea typeface="ＭＳ Ｐゴシック" pitchFamily="34" charset="-128"/>
            </a:endParaRPr>
          </a:p>
        </p:txBody>
      </p:sp>
      <p:sp>
        <p:nvSpPr>
          <p:cNvPr id="265220" name="Slide Number Placeholder 3"/>
          <p:cNvSpPr>
            <a:spLocks noGrp="1"/>
          </p:cNvSpPr>
          <p:nvPr>
            <p:ph type="sldNum" sz="quarter" idx="5"/>
          </p:nvPr>
        </p:nvSpPr>
        <p:spPr>
          <a:noFill/>
        </p:spPr>
        <p:txBody>
          <a:bodyPr/>
          <a:lstStyle/>
          <a:p>
            <a:fld id="{D1618E21-1854-40F2-B239-5F16C19FD9B0}" type="slidenum">
              <a:rPr lang="en-US"/>
              <a:pPr/>
              <a:t>89</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smtClean="0"/>
              <a:t>Local public health provide guidance to clinicians to help identify populations at </a:t>
            </a:r>
            <a:r>
              <a:rPr lang="en-US" sz="1800" dirty="0" smtClean="0">
                <a:latin typeface="NewCenturySchlbk"/>
              </a:rPr>
              <a:t>↑ </a:t>
            </a:r>
            <a:r>
              <a:rPr lang="en-US" sz="1800" dirty="0" smtClean="0"/>
              <a:t>risk in their communities</a:t>
            </a:r>
            <a:r>
              <a:rPr lang="en-US" sz="2000" dirty="0" smtClean="0"/>
              <a:t>.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t>Individual risk depends on local epidemiology of disease.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Clinicians may consider other population-based risk factors, i.e., residence in urban communities and communities with </a:t>
            </a:r>
            <a:r>
              <a:rPr lang="en-US" sz="1200" dirty="0" smtClean="0">
                <a:latin typeface="NewCenturySchlbk"/>
              </a:rPr>
              <a:t>↑ </a:t>
            </a:r>
            <a:r>
              <a:rPr lang="en-US" sz="1200" dirty="0" smtClean="0"/>
              <a:t>poverty rates </a:t>
            </a:r>
          </a:p>
          <a:p>
            <a:endParaRPr lang="en-US" dirty="0" smtClean="0"/>
          </a:p>
          <a:p>
            <a:r>
              <a:rPr lang="en-US" sz="1200" dirty="0" smtClean="0"/>
              <a:t>In communities w/ ↑ GC prevalence, broader screening of sexually active young people may be warranted, especially in settings serving individuals who are </a:t>
            </a:r>
            <a:r>
              <a:rPr lang="en-US" sz="1200" dirty="0" smtClean="0">
                <a:latin typeface="NewCenturySchlbk"/>
              </a:rPr>
              <a:t>↑ </a:t>
            </a:r>
            <a:r>
              <a:rPr lang="en-US" sz="1200" dirty="0" smtClean="0"/>
              <a:t>risk. </a:t>
            </a:r>
          </a:p>
          <a:p>
            <a:endParaRPr lang="en-US" sz="1200" dirty="0" smtClean="0"/>
          </a:p>
          <a:p>
            <a:r>
              <a:rPr lang="en-US" sz="1200" dirty="0" smtClean="0"/>
              <a:t>Low community GC prevalence may justify more targeted screening</a:t>
            </a:r>
          </a:p>
          <a:p>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90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A44E96D1-3D6A-4957-ACBB-882B598E8211}" type="slidenum">
              <a:rPr lang="en-US"/>
              <a:pPr/>
              <a:t>9</a:t>
            </a:fld>
            <a:endParaRPr lang="en-US"/>
          </a:p>
        </p:txBody>
      </p:sp>
      <p:sp>
        <p:nvSpPr>
          <p:cNvPr id="199683" name="Rectangle 2"/>
          <p:cNvSpPr>
            <a:spLocks noGrp="1" noRot="1" noChangeAspect="1" noChangeArrowheads="1" noTextEdit="1"/>
          </p:cNvSpPr>
          <p:nvPr>
            <p:ph type="sldImg"/>
          </p:nvPr>
        </p:nvSpPr>
        <p:spPr>
          <a:xfrm>
            <a:off x="1143000" y="381000"/>
            <a:ext cx="4572000" cy="3429000"/>
          </a:xfrm>
          <a:ln/>
        </p:spPr>
      </p:sp>
      <p:sp>
        <p:nvSpPr>
          <p:cNvPr id="199684" name="Rectangle 3"/>
          <p:cNvSpPr>
            <a:spLocks noGrp="1" noChangeArrowheads="1"/>
          </p:cNvSpPr>
          <p:nvPr>
            <p:ph type="body" idx="1"/>
          </p:nvPr>
        </p:nvSpPr>
        <p:spPr>
          <a:xfrm>
            <a:off x="685800" y="3971925"/>
            <a:ext cx="5486400" cy="4791075"/>
          </a:xfrm>
          <a:noFill/>
          <a:ln/>
        </p:spPr>
        <p:txBody>
          <a:bodyPr/>
          <a:lstStyle/>
          <a:p>
            <a:pPr eaLnBrk="1" hangingPunct="1">
              <a:spcBef>
                <a:spcPct val="55000"/>
              </a:spcBef>
              <a:spcAft>
                <a:spcPct val="15000"/>
              </a:spcAft>
            </a:pPr>
            <a:r>
              <a:rPr lang="en-US" dirty="0" smtClean="0">
                <a:latin typeface="Arial" pitchFamily="34" charset="0"/>
                <a:ea typeface="ＭＳ Ｐゴシック" pitchFamily="34" charset="-128"/>
              </a:rPr>
              <a:t>Women with first sexual intercourse </a:t>
            </a:r>
            <a:r>
              <a:rPr lang="en-US" b="1" dirty="0" smtClean="0">
                <a:latin typeface="Arial" pitchFamily="34" charset="0"/>
                <a:ea typeface="ＭＳ Ｐゴシック" pitchFamily="34" charset="-128"/>
              </a:rPr>
              <a:t>&lt;age 15</a:t>
            </a:r>
            <a:r>
              <a:rPr lang="en-US" dirty="0" smtClean="0">
                <a:latin typeface="Arial" pitchFamily="34" charset="0"/>
                <a:ea typeface="ＭＳ Ｐゴシック" pitchFamily="34" charset="-128"/>
              </a:rPr>
              <a:t> are nearly four times as likely to report a bacterial STI and more than twice as likely to report PID, as women who first had sex after age 18. </a:t>
            </a:r>
          </a:p>
          <a:p>
            <a:pPr eaLnBrk="1" hangingPunct="1">
              <a:spcBef>
                <a:spcPct val="55000"/>
              </a:spcBef>
              <a:spcAft>
                <a:spcPct val="15000"/>
              </a:spcAft>
            </a:pPr>
            <a:endParaRPr lang="en-US" dirty="0" smtClean="0">
              <a:latin typeface="Arial" pitchFamily="34" charset="0"/>
              <a:ea typeface="ＭＳ Ｐゴシック" pitchFamily="34" charset="-128"/>
            </a:endParaRPr>
          </a:p>
          <a:p>
            <a:pPr eaLnBrk="1" hangingPunct="1">
              <a:spcBef>
                <a:spcPct val="55000"/>
              </a:spcBef>
              <a:spcAft>
                <a:spcPct val="15000"/>
              </a:spcAft>
            </a:pPr>
            <a:r>
              <a:rPr lang="en-US" dirty="0" smtClean="0">
                <a:latin typeface="Arial" pitchFamily="34" charset="0"/>
                <a:ea typeface="ＭＳ Ｐゴシック" pitchFamily="34" charset="-128"/>
              </a:rPr>
              <a:t>Several studies have shown that being in a new sexual partnership is a predictor of an STI due to greater uncertainty about partners’ sexual history and STI status. </a:t>
            </a:r>
          </a:p>
          <a:p>
            <a:pPr eaLnBrk="1" hangingPunct="1">
              <a:spcAft>
                <a:spcPct val="15000"/>
              </a:spcAft>
            </a:pPr>
            <a:endParaRPr lang="en-US" dirty="0" smtClean="0">
              <a:latin typeface="Arial" pitchFamily="34" charset="0"/>
              <a:ea typeface="ＭＳ Ｐゴシック" pitchFamily="34" charset="-128"/>
            </a:endParaRPr>
          </a:p>
          <a:p>
            <a:pPr eaLnBrk="1" hangingPunct="1">
              <a:spcAft>
                <a:spcPct val="15000"/>
              </a:spcAft>
            </a:pPr>
            <a:r>
              <a:rPr lang="en-US" dirty="0" smtClean="0">
                <a:latin typeface="Arial" pitchFamily="34" charset="0"/>
                <a:ea typeface="ＭＳ Ｐゴシック" pitchFamily="34" charset="-128"/>
              </a:rPr>
              <a:t>More than one sexual partner at a time increases exposure and therefore increases risk of STI. </a:t>
            </a:r>
          </a:p>
          <a:p>
            <a:pPr eaLnBrk="1" hangingPunct="1">
              <a:spcAft>
                <a:spcPct val="15000"/>
              </a:spcAft>
            </a:pPr>
            <a:endParaRPr lang="en-US" dirty="0" smtClean="0">
              <a:latin typeface="Arial" pitchFamily="34" charset="0"/>
              <a:ea typeface="ＭＳ Ｐゴシック" pitchFamily="34" charset="-128"/>
            </a:endParaRPr>
          </a:p>
          <a:p>
            <a:pPr eaLnBrk="1" hangingPunct="1">
              <a:spcAft>
                <a:spcPct val="15000"/>
              </a:spcAft>
            </a:pPr>
            <a:r>
              <a:rPr lang="en-US" dirty="0" smtClean="0">
                <a:latin typeface="Arial" pitchFamily="34" charset="0"/>
                <a:ea typeface="ＭＳ Ｐゴシック" pitchFamily="34" charset="-128"/>
              </a:rPr>
              <a:t>Use of alcohol and other substances that impair judgment can increase the likelihood of engaging in sexual intercourse without a condom, with multiple partners, or with high-risk partners. Approximately 1 in 70 high school students reported having injected an illegal drug and about 18% of 12–19 year olds reported an episode of heavy drinking in the past 30 days. </a:t>
            </a:r>
          </a:p>
          <a:p>
            <a:pPr eaLnBrk="1" hangingPunct="1">
              <a:buFontTx/>
              <a:buChar char="•"/>
            </a:pPr>
            <a:endParaRPr lang="en-US" dirty="0" smtClean="0">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rPr>
              <a:t>Sources: </a:t>
            </a:r>
          </a:p>
          <a:p>
            <a:pPr marL="111125" lvl="1" eaLnBrk="1" hangingPunct="1">
              <a:buFontTx/>
              <a:buChar char="•"/>
            </a:pPr>
            <a:r>
              <a:rPr lang="en-US" dirty="0" err="1" smtClean="0">
                <a:latin typeface="Arial" pitchFamily="34" charset="0"/>
                <a:ea typeface="ＭＳ Ｐゴシック" pitchFamily="34" charset="-128"/>
              </a:rPr>
              <a:t>Niccolai</a:t>
            </a:r>
            <a:r>
              <a:rPr lang="en-US" dirty="0" smtClean="0">
                <a:latin typeface="Arial" pitchFamily="34" charset="0"/>
                <a:ea typeface="ＭＳ Ｐゴシック" pitchFamily="34" charset="-128"/>
              </a:rPr>
              <a:t> LM. New sex partner acquisition and sexually transmitted disease risk among adolescent females. </a:t>
            </a:r>
            <a:r>
              <a:rPr lang="en-US" i="1" dirty="0" smtClean="0">
                <a:latin typeface="Arial" pitchFamily="34" charset="0"/>
                <a:ea typeface="ＭＳ Ｐゴシック" pitchFamily="34" charset="-128"/>
              </a:rPr>
              <a:t>J Adolescent Health</a:t>
            </a:r>
            <a:r>
              <a:rPr lang="en-US" dirty="0" smtClean="0">
                <a:latin typeface="Arial" pitchFamily="34" charset="0"/>
                <a:ea typeface="ＭＳ Ｐゴシック" pitchFamily="34" charset="-128"/>
              </a:rPr>
              <a:t> 2004; 34(3):216–23.</a:t>
            </a:r>
          </a:p>
          <a:p>
            <a:pPr marL="111125" lvl="1" eaLnBrk="1" hangingPunct="1">
              <a:buFontTx/>
              <a:buChar char="•"/>
            </a:pPr>
            <a:r>
              <a:rPr lang="en-US" dirty="0" err="1" smtClean="0">
                <a:latin typeface="Arial" pitchFamily="34" charset="0"/>
                <a:ea typeface="ＭＳ Ｐゴシック" pitchFamily="34" charset="-128"/>
              </a:rPr>
              <a:t>Gittes</a:t>
            </a:r>
            <a:r>
              <a:rPr lang="en-US" dirty="0" smtClean="0">
                <a:latin typeface="Arial" pitchFamily="34" charset="0"/>
                <a:ea typeface="ＭＳ Ｐゴシック" pitchFamily="34" charset="-128"/>
              </a:rPr>
              <a:t> EB, Irwin CE. Sexually transmitted diseases in adolescents. </a:t>
            </a:r>
            <a:r>
              <a:rPr lang="en-US" i="1" dirty="0" err="1" smtClean="0">
                <a:latin typeface="Arial" pitchFamily="34" charset="0"/>
                <a:ea typeface="ＭＳ Ｐゴシック" pitchFamily="34" charset="-128"/>
              </a:rPr>
              <a:t>Pediatr</a:t>
            </a:r>
            <a:r>
              <a:rPr lang="en-US" i="1" dirty="0" smtClean="0">
                <a:latin typeface="Arial" pitchFamily="34" charset="0"/>
                <a:ea typeface="ＭＳ Ｐゴシック" pitchFamily="34" charset="-128"/>
              </a:rPr>
              <a:t> Rev.</a:t>
            </a:r>
            <a:r>
              <a:rPr lang="en-US" dirty="0" smtClean="0">
                <a:latin typeface="Arial" pitchFamily="34" charset="0"/>
                <a:ea typeface="ＭＳ Ｐゴシック" pitchFamily="34" charset="-128"/>
              </a:rPr>
              <a:t> 1993;14:180–189.</a:t>
            </a:r>
            <a:endParaRPr lang="en-US" i="1"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recent study has shown that residential segregation of black populations contributes to the large racial disparity for youth by creating distinct social networks that perpetuate the persistence of their endemically gonorrhea high rates.46 Rates for American Indian/Alaskan native and Hispanic populations are between the rates for non-Hispanic black and non-Hispanic white populations.</a:t>
            </a:r>
          </a:p>
          <a:p>
            <a:endParaRPr lang="en-US" dirty="0" smtClean="0"/>
          </a:p>
          <a:p>
            <a:r>
              <a:rPr lang="en-US" dirty="0" smtClean="0">
                <a:latin typeface="Arial" pitchFamily="34" charset="0"/>
                <a:ea typeface="ＭＳ Ｐゴシック" pitchFamily="34" charset="-128"/>
              </a:rPr>
              <a:t>The 2010 CDC STD testing and treatment guidelines list GC recommendations for MSM that include annual urethral, rectal (if engages in receptive oral sex in the past year). More frequent GC screening is recommended for MSM with high risk behaviors.  </a:t>
            </a:r>
          </a:p>
          <a:p>
            <a:endParaRPr lang="en-US" dirty="0" smtClean="0">
              <a:latin typeface="Arial" pitchFamily="34" charset="0"/>
              <a:ea typeface="ＭＳ Ｐゴシック" pitchFamily="34" charset="-128"/>
            </a:endParaRPr>
          </a:p>
          <a:p>
            <a:r>
              <a:rPr lang="en-US" sz="1200" kern="1200" dirty="0" smtClean="0">
                <a:solidFill>
                  <a:schemeClr val="tx1"/>
                </a:solidFill>
                <a:latin typeface="Arial" charset="0"/>
                <a:ea typeface="ＭＳ Ｐゴシック" charset="-128"/>
                <a:cs typeface="ＭＳ Ｐゴシック" charset="-128"/>
              </a:rPr>
              <a:t>-Tests for urethral infection in men who have had </a:t>
            </a:r>
            <a:r>
              <a:rPr lang="en-US" sz="1200" kern="1200" dirty="0" err="1" smtClean="0">
                <a:solidFill>
                  <a:schemeClr val="tx1"/>
                </a:solidFill>
                <a:latin typeface="Arial" charset="0"/>
                <a:ea typeface="ＭＳ Ｐゴシック" charset="-128"/>
                <a:cs typeface="ＭＳ Ｐゴシック" charset="-128"/>
              </a:rPr>
              <a:t>insertive</a:t>
            </a:r>
            <a:r>
              <a:rPr lang="en-US" sz="1200" kern="1200" dirty="0" smtClean="0">
                <a:solidFill>
                  <a:schemeClr val="tx1"/>
                </a:solidFill>
                <a:latin typeface="Arial" charset="0"/>
                <a:ea typeface="ＭＳ Ｐゴシック" charset="-128"/>
                <a:cs typeface="ＭＳ Ｐゴシック" charset="-128"/>
              </a:rPr>
              <a:t> intercourse during the preceding year</a:t>
            </a:r>
          </a:p>
          <a:p>
            <a:r>
              <a:rPr lang="en-US" sz="1200" kern="1200" dirty="0" smtClean="0">
                <a:solidFill>
                  <a:schemeClr val="tx1"/>
                </a:solidFill>
                <a:latin typeface="Arial" charset="0"/>
                <a:ea typeface="ＭＳ Ｐゴシック" charset="-128"/>
                <a:cs typeface="ＭＳ Ｐゴシック" charset="-128"/>
              </a:rPr>
              <a:t>-Test for rectal infections in men who have had receptive anal intercourse during the preceding year. </a:t>
            </a:r>
          </a:p>
          <a:p>
            <a:r>
              <a:rPr lang="en-US" sz="1200" kern="1200" dirty="0" smtClean="0">
                <a:solidFill>
                  <a:schemeClr val="tx1"/>
                </a:solidFill>
                <a:latin typeface="Arial" charset="0"/>
                <a:ea typeface="ＭＳ Ｐゴシック" charset="-128"/>
                <a:cs typeface="ＭＳ Ｐゴシック" charset="-128"/>
              </a:rPr>
              <a:t>-Most frequent STD screening (3-6month intervals) indicated for MSM who have had multiple or anonymous partners and sex in conjunction with illicit drug use or whose sex partners participates in these activities.</a:t>
            </a:r>
          </a:p>
          <a:p>
            <a:endParaRPr lang="en-US" sz="1200" kern="1200" dirty="0" smtClean="0">
              <a:solidFill>
                <a:schemeClr val="tx1"/>
              </a:solidFill>
              <a:latin typeface="Arial" charset="0"/>
              <a:ea typeface="ＭＳ Ｐゴシック" charset="-128"/>
              <a:cs typeface="ＭＳ Ｐゴシック"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latin typeface="Arial" charset="0"/>
                <a:ea typeface="ＭＳ Ｐゴシック" charset="-128"/>
                <a:cs typeface="+mn-cs"/>
              </a:rPr>
              <a:t>Source:</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latin typeface="Arial" charset="0"/>
                <a:ea typeface="ＭＳ Ｐゴシック" charset="-128"/>
                <a:cs typeface="+mn-cs"/>
                <a:hlinkClick r:id="rId3"/>
              </a:rPr>
              <a:t>http://www.cdc.gov/std/treatment/2010/gonococcal-infections.htm</a:t>
            </a:r>
            <a:endParaRPr lang="en-US" sz="1200" kern="1200" dirty="0" smtClean="0">
              <a:solidFill>
                <a:schemeClr val="tx1"/>
              </a:solidFill>
              <a:latin typeface="Arial" charset="0"/>
              <a:ea typeface="ＭＳ Ｐゴシック" charset="-128"/>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ＭＳ Ｐゴシック" charset="-128"/>
              <a:cs typeface="+mn-cs"/>
            </a:endParaRPr>
          </a:p>
          <a:p>
            <a:endParaRPr lang="en-US" dirty="0"/>
          </a:p>
        </p:txBody>
      </p:sp>
      <p:sp>
        <p:nvSpPr>
          <p:cNvPr id="4" name="Slide Number Placeholder 3"/>
          <p:cNvSpPr>
            <a:spLocks noGrp="1"/>
          </p:cNvSpPr>
          <p:nvPr>
            <p:ph type="sldNum" sz="quarter" idx="10"/>
          </p:nvPr>
        </p:nvSpPr>
        <p:spPr/>
        <p:txBody>
          <a:bodyPr/>
          <a:lstStyle/>
          <a:p>
            <a:fld id="{5EE0A2FB-328A-4AB2-A769-6E7A0357F666}" type="slidenum">
              <a:rPr lang="en-US" smtClean="0"/>
              <a:pPr/>
              <a:t>91</a:t>
            </a:fld>
            <a:endParaRPr lang="en-US"/>
          </a:p>
        </p:txBody>
      </p:sp>
    </p:spTree>
    <p:extLst>
      <p:ext uri="{BB962C8B-B14F-4D97-AF65-F5344CB8AC3E}">
        <p14:creationId xmlns:p14="http://schemas.microsoft.com/office/powerpoint/2010/main" val="6379978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69316" name="Slide Number Placeholder 3"/>
          <p:cNvSpPr>
            <a:spLocks noGrp="1"/>
          </p:cNvSpPr>
          <p:nvPr>
            <p:ph type="sldNum" sz="quarter" idx="5"/>
          </p:nvPr>
        </p:nvSpPr>
        <p:spPr>
          <a:noFill/>
        </p:spPr>
        <p:txBody>
          <a:bodyPr/>
          <a:lstStyle/>
          <a:p>
            <a:fld id="{F535B14B-FAAC-4E1A-9AF5-7C044F424B41}" type="slidenum">
              <a:rPr lang="en-US"/>
              <a:pPr/>
              <a:t>92</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spect="1" noTextEdit="1"/>
          </p:cNvSpPr>
          <p:nvPr>
            <p:ph type="sldImg"/>
          </p:nvPr>
        </p:nvSpPr>
        <p:spPr bwMode="auto">
          <a:noFill/>
          <a:ln>
            <a:solidFill>
              <a:srgbClr val="000000"/>
            </a:solidFill>
            <a:miter lim="800000"/>
            <a:headEnd/>
            <a:tailEnd/>
          </a:ln>
        </p:spPr>
      </p:sp>
      <p:sp>
        <p:nvSpPr>
          <p:cNvPr id="195586"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ea typeface="ＭＳ Ｐゴシック"/>
                <a:cs typeface="ＭＳ Ｐゴシック"/>
              </a:rPr>
              <a:t>While there is a great deal of choice in terms of sample type, the preferred specimens for gonorrhea screening for females is a self-collected vaginal</a:t>
            </a:r>
            <a:r>
              <a:rPr lang="en-US" baseline="0" dirty="0" smtClean="0">
                <a:latin typeface="Arial" charset="0"/>
                <a:ea typeface="ＭＳ Ｐゴシック"/>
                <a:cs typeface="ＭＳ Ｐゴシック"/>
              </a:rPr>
              <a:t> swab, if possible. Urine is still a good specimen, but vaginal swabs perform a little better. For males, the preferred specimen is urine. </a:t>
            </a:r>
            <a:endParaRPr lang="en-US" dirty="0" smtClean="0">
              <a:latin typeface="Arial" charset="0"/>
              <a:ea typeface="ＭＳ Ｐゴシック"/>
              <a:cs typeface="ＭＳ Ｐゴシック"/>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NAATs are recommended for detection of reproductive tract infections caused by </a:t>
            </a:r>
            <a:r>
              <a:rPr lang="en-US" i="1" dirty="0" smtClean="0">
                <a:latin typeface="Arial" pitchFamily="34" charset="0"/>
                <a:ea typeface="ＭＳ Ｐゴシック" pitchFamily="34" charset="-128"/>
              </a:rPr>
              <a:t>C. </a:t>
            </a:r>
            <a:r>
              <a:rPr lang="en-US" i="1" dirty="0" err="1" smtClean="0">
                <a:latin typeface="Arial" pitchFamily="34" charset="0"/>
                <a:ea typeface="ＭＳ Ｐゴシック" pitchFamily="34" charset="-128"/>
              </a:rPr>
              <a:t>trachomatis</a:t>
            </a:r>
            <a:r>
              <a:rPr lang="en-US" i="1" dirty="0" smtClean="0">
                <a:latin typeface="Arial" pitchFamily="34" charset="0"/>
                <a:ea typeface="ＭＳ Ｐゴシック" pitchFamily="34" charset="-128"/>
              </a:rPr>
              <a:t> </a:t>
            </a:r>
            <a:r>
              <a:rPr lang="en-US" i="0" dirty="0" smtClean="0">
                <a:latin typeface="Arial" pitchFamily="34" charset="0"/>
                <a:ea typeface="ＭＳ Ｐゴシック" pitchFamily="34" charset="-128"/>
              </a:rPr>
              <a:t>and</a:t>
            </a:r>
            <a:r>
              <a:rPr lang="en-US" i="1" dirty="0" smtClean="0">
                <a:latin typeface="Arial" pitchFamily="34" charset="0"/>
                <a:ea typeface="ＭＳ Ｐゴシック" pitchFamily="34" charset="-128"/>
              </a:rPr>
              <a:t> N. </a:t>
            </a:r>
            <a:r>
              <a:rPr lang="en-US" i="1" dirty="0" err="1" smtClean="0">
                <a:latin typeface="Arial" pitchFamily="34" charset="0"/>
                <a:ea typeface="ＭＳ Ｐゴシック" pitchFamily="34" charset="-128"/>
              </a:rPr>
              <a:t>gonorrhoeae</a:t>
            </a:r>
            <a:r>
              <a:rPr lang="en-US" i="1"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infections in men and women with and without symptoms.   </a:t>
            </a:r>
          </a:p>
          <a:p>
            <a:pPr lvl="1">
              <a:buFontTx/>
              <a:buChar char="•"/>
            </a:pPr>
            <a:r>
              <a:rPr lang="en-US" dirty="0" smtClean="0">
                <a:latin typeface="Arial" pitchFamily="34" charset="0"/>
                <a:ea typeface="ＭＳ Ｐゴシック" pitchFamily="34" charset="-128"/>
              </a:rPr>
              <a:t>Urine is the preferred specimen type for testing males using NAATs.</a:t>
            </a:r>
          </a:p>
          <a:p>
            <a:pPr lvl="1">
              <a:buFontTx/>
              <a:buChar char="•"/>
            </a:pPr>
            <a:r>
              <a:rPr lang="en-US" dirty="0" smtClean="0">
                <a:latin typeface="Arial" pitchFamily="34" charset="0"/>
                <a:ea typeface="ＭＳ Ｐゴシック" pitchFamily="34" charset="-128"/>
              </a:rPr>
              <a:t>FDA cleared for testing urine,</a:t>
            </a:r>
            <a:r>
              <a:rPr lang="en-US" baseline="0" dirty="0" smtClean="0">
                <a:latin typeface="Arial" pitchFamily="34" charset="0"/>
                <a:ea typeface="ＭＳ Ｐゴシック" pitchFamily="34" charset="-128"/>
              </a:rPr>
              <a:t> cervical and urethral specimens. </a:t>
            </a:r>
            <a:r>
              <a:rPr lang="en-US" dirty="0" smtClean="0">
                <a:latin typeface="Arial" pitchFamily="34" charset="0"/>
                <a:ea typeface="ＭＳ Ｐゴシック" pitchFamily="34" charset="-128"/>
              </a:rPr>
              <a:t> </a:t>
            </a:r>
          </a:p>
          <a:p>
            <a:pPr lvl="1">
              <a:buFontTx/>
              <a:buChar char="•"/>
            </a:pPr>
            <a:r>
              <a:rPr lang="en-US" dirty="0" smtClean="0">
                <a:latin typeface="Arial" pitchFamily="34" charset="0"/>
                <a:ea typeface="ＭＳ Ｐゴシック" pitchFamily="34" charset="-128"/>
              </a:rPr>
              <a:t>Vaginal swabs are equal or superior to </a:t>
            </a:r>
            <a:r>
              <a:rPr lang="en-US" dirty="0" err="1" smtClean="0">
                <a:latin typeface="Arial" pitchFamily="34" charset="0"/>
                <a:ea typeface="ＭＳ Ｐゴシック" pitchFamily="34" charset="-128"/>
              </a:rPr>
              <a:t>endocervical</a:t>
            </a:r>
            <a:r>
              <a:rPr lang="en-US" dirty="0" smtClean="0">
                <a:latin typeface="Arial" pitchFamily="34" charset="0"/>
                <a:ea typeface="ＭＳ Ｐゴシック" pitchFamily="34" charset="-128"/>
              </a:rPr>
              <a:t> swabs or urine when processed with NAATs for the detection of </a:t>
            </a:r>
            <a:r>
              <a:rPr lang="en-US" i="1" dirty="0" smtClean="0">
                <a:latin typeface="Arial" pitchFamily="34" charset="0"/>
                <a:ea typeface="ＭＳ Ｐゴシック" pitchFamily="34" charset="-128"/>
              </a:rPr>
              <a:t>C. </a:t>
            </a:r>
            <a:r>
              <a:rPr lang="en-US" i="1" dirty="0" err="1" smtClean="0">
                <a:latin typeface="Arial" pitchFamily="34" charset="0"/>
                <a:ea typeface="ＭＳ Ｐゴシック" pitchFamily="34" charset="-128"/>
              </a:rPr>
              <a:t>trachomatis</a:t>
            </a:r>
            <a:r>
              <a:rPr lang="en-US" i="1"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and </a:t>
            </a:r>
            <a:r>
              <a:rPr lang="en-US" i="1" dirty="0" smtClean="0">
                <a:latin typeface="Arial" pitchFamily="34" charset="0"/>
                <a:ea typeface="ＭＳ Ｐゴシック" pitchFamily="34" charset="-128"/>
              </a:rPr>
              <a:t>N. </a:t>
            </a:r>
            <a:r>
              <a:rPr lang="en-US" i="1" dirty="0" err="1" smtClean="0">
                <a:latin typeface="Arial" pitchFamily="34" charset="0"/>
                <a:ea typeface="ＭＳ Ｐゴシック" pitchFamily="34" charset="-128"/>
              </a:rPr>
              <a:t>gonorrhoeae</a:t>
            </a:r>
            <a:r>
              <a:rPr lang="en-US" dirty="0" smtClean="0">
                <a:latin typeface="Arial" pitchFamily="34" charset="0"/>
                <a:ea typeface="ＭＳ Ｐゴシック" pitchFamily="34" charset="-128"/>
              </a:rPr>
              <a:t> in women. Vaginal swabs are therefore the preferred sample type for screening</a:t>
            </a:r>
          </a:p>
          <a:p>
            <a:pPr lvl="1">
              <a:buFontTx/>
              <a:buChar char="•"/>
            </a:pPr>
            <a:r>
              <a:rPr lang="en-US" dirty="0" smtClean="0">
                <a:latin typeface="Arial" pitchFamily="34" charset="0"/>
                <a:ea typeface="ＭＳ Ｐゴシック" pitchFamily="34" charset="-128"/>
              </a:rPr>
              <a:t>NAATs have superior performance to culture for the detection of rectal and pharyngeal infections caused by </a:t>
            </a:r>
            <a:r>
              <a:rPr lang="en-US" i="1" dirty="0" smtClean="0">
                <a:latin typeface="Arial" pitchFamily="34" charset="0"/>
                <a:ea typeface="ＭＳ Ｐゴシック" pitchFamily="34" charset="-128"/>
              </a:rPr>
              <a:t>C. </a:t>
            </a:r>
            <a:r>
              <a:rPr lang="en-US" i="1" dirty="0" err="1" smtClean="0">
                <a:latin typeface="Arial" pitchFamily="34" charset="0"/>
                <a:ea typeface="ＭＳ Ｐゴシック" pitchFamily="34" charset="-128"/>
              </a:rPr>
              <a:t>trachomatis</a:t>
            </a:r>
            <a:r>
              <a:rPr lang="en-US" i="1" dirty="0" smtClean="0">
                <a:latin typeface="Arial" pitchFamily="34" charset="0"/>
                <a:ea typeface="ＭＳ Ｐゴシック" pitchFamily="34" charset="-128"/>
              </a:rPr>
              <a:t> and N. </a:t>
            </a:r>
            <a:r>
              <a:rPr lang="en-US" i="1" dirty="0" err="1" smtClean="0">
                <a:latin typeface="Arial" pitchFamily="34" charset="0"/>
                <a:ea typeface="ＭＳ Ｐゴシック" pitchFamily="34" charset="-128"/>
              </a:rPr>
              <a:t>gonorrhoeae</a:t>
            </a:r>
            <a:r>
              <a:rPr lang="en-US" dirty="0" smtClean="0">
                <a:latin typeface="Arial" pitchFamily="34" charset="0"/>
                <a:ea typeface="ＭＳ Ｐゴシック" pitchFamily="34" charset="-128"/>
              </a:rPr>
              <a:t>. However, these specimen types have not been cleared by the FDA for use with NAATs and laboratories must establish performance specifications to satisfy CMS regulations for CLIA compliance prior to reporting results for patient management. </a:t>
            </a:r>
          </a:p>
          <a:p>
            <a:pPr lvl="1">
              <a:buFontTx/>
              <a:buChar char="•"/>
            </a:pPr>
            <a:r>
              <a:rPr lang="en-US" dirty="0" smtClean="0">
                <a:latin typeface="Arial" pitchFamily="34" charset="0"/>
                <a:ea typeface="ＭＳ Ｐゴシック" pitchFamily="34" charset="-128"/>
              </a:rPr>
              <a:t>Some labs have bet requires for gonorrhea and </a:t>
            </a:r>
            <a:r>
              <a:rPr lang="en-US" dirty="0" err="1" smtClean="0">
                <a:latin typeface="Arial" pitchFamily="34" charset="0"/>
                <a:ea typeface="ＭＳ Ｐゴシック" pitchFamily="34" charset="-128"/>
              </a:rPr>
              <a:t>chlamydia</a:t>
            </a:r>
            <a:r>
              <a:rPr lang="en-US" baseline="0" dirty="0" smtClean="0">
                <a:latin typeface="Arial" pitchFamily="34" charset="0"/>
                <a:ea typeface="ＭＳ Ｐゴシック" pitchFamily="34" charset="-128"/>
              </a:rPr>
              <a:t> NAATs on rectal swab specimens and gonorrhea on oral swabs.</a:t>
            </a:r>
            <a:endParaRPr lang="en-US" dirty="0" smtClean="0">
              <a:latin typeface="Arial" pitchFamily="34" charset="0"/>
              <a:ea typeface="ＭＳ Ｐゴシック" pitchFamily="34" charset="-128"/>
            </a:endParaRPr>
          </a:p>
          <a:p>
            <a:pPr lvl="1">
              <a:buFontTx/>
              <a:buChar char="•"/>
            </a:pPr>
            <a:r>
              <a:rPr lang="en-US" dirty="0" smtClean="0">
                <a:latin typeface="Arial" pitchFamily="34" charset="0"/>
                <a:ea typeface="ＭＳ Ｐゴシック" pitchFamily="34" charset="-128"/>
              </a:rPr>
              <a:t>Pharyngeal specimens being assessed for </a:t>
            </a:r>
            <a:r>
              <a:rPr lang="en-US" i="1" dirty="0" smtClean="0">
                <a:latin typeface="Arial" pitchFamily="34" charset="0"/>
                <a:ea typeface="ＭＳ Ｐゴシック" pitchFamily="34" charset="-128"/>
              </a:rPr>
              <a:t>N. </a:t>
            </a:r>
            <a:r>
              <a:rPr lang="en-US" i="1" dirty="0" err="1" smtClean="0">
                <a:latin typeface="Arial" pitchFamily="34" charset="0"/>
                <a:ea typeface="ＭＳ Ｐゴシック" pitchFamily="34" charset="-128"/>
              </a:rPr>
              <a:t>gonorrhoeae</a:t>
            </a:r>
            <a:r>
              <a:rPr lang="en-US" i="1"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should be tested using a NAAT that has been shown to be minimally affected by </a:t>
            </a:r>
            <a:r>
              <a:rPr lang="en-US" dirty="0" err="1" smtClean="0">
                <a:latin typeface="Arial" pitchFamily="34" charset="0"/>
                <a:ea typeface="ＭＳ Ｐゴシック" pitchFamily="34" charset="-128"/>
              </a:rPr>
              <a:t>commensal</a:t>
            </a:r>
            <a:r>
              <a:rPr lang="en-US" dirty="0" smtClean="0">
                <a:latin typeface="Arial" pitchFamily="34" charset="0"/>
                <a:ea typeface="ＭＳ Ｐゴシック" pitchFamily="34" charset="-128"/>
              </a:rPr>
              <a:t> </a:t>
            </a:r>
            <a:r>
              <a:rPr lang="en-US" dirty="0" err="1" smtClean="0">
                <a:latin typeface="Arial" pitchFamily="34" charset="0"/>
                <a:ea typeface="ＭＳ Ｐゴシック" pitchFamily="34" charset="-128"/>
              </a:rPr>
              <a:t>Neisseria</a:t>
            </a:r>
            <a:r>
              <a:rPr lang="en-US" dirty="0" smtClean="0">
                <a:latin typeface="Arial" pitchFamily="34" charset="0"/>
                <a:ea typeface="ＭＳ Ｐゴシック" pitchFamily="34" charset="-128"/>
              </a:rPr>
              <a:t> spp. Pharyngeal swab specimens have not been cleared by the FDA for use with NAATs and laboratories must establish performance specifications to satisfy CMS regulations for CLIA compliance prior to reporting results for patient management.</a:t>
            </a:r>
          </a:p>
          <a:p>
            <a:pPr lvl="1">
              <a:buFontTx/>
              <a:buChar char="•"/>
            </a:pPr>
            <a:r>
              <a:rPr lang="en-US" dirty="0" smtClean="0">
                <a:latin typeface="Arial" pitchFamily="34" charset="0"/>
                <a:ea typeface="ＭＳ Ｐゴシック" pitchFamily="34" charset="-128"/>
              </a:rPr>
              <a:t>Routine repeat testing of NAAT positive screening specimens is not recommended. </a:t>
            </a:r>
          </a:p>
          <a:p>
            <a:pPr lvl="1">
              <a:buFontTx/>
              <a:buChar char="•"/>
            </a:pPr>
            <a:r>
              <a:rPr lang="en-US" dirty="0" smtClean="0">
                <a:latin typeface="Arial" pitchFamily="34" charset="0"/>
                <a:ea typeface="ＭＳ Ｐゴシック" pitchFamily="34" charset="-128"/>
              </a:rPr>
              <a:t>Pooling specimens for testing with NAATs is an acceptable method to reduce costs without compromising performance.</a:t>
            </a:r>
          </a:p>
          <a:p>
            <a:pPr>
              <a:buFontTx/>
              <a:buChar char="•"/>
            </a:pPr>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Source: Laboratory Diagnostic Testing for </a:t>
            </a:r>
            <a:r>
              <a:rPr lang="en-US" i="1" dirty="0" smtClean="0">
                <a:latin typeface="Arial" pitchFamily="34" charset="0"/>
                <a:ea typeface="ＭＳ Ｐゴシック" pitchFamily="34" charset="-128"/>
              </a:rPr>
              <a:t>Chlamydia </a:t>
            </a:r>
            <a:r>
              <a:rPr lang="en-US" i="1" dirty="0" err="1" smtClean="0">
                <a:latin typeface="Arial" pitchFamily="34" charset="0"/>
                <a:ea typeface="ＭＳ Ｐゴシック" pitchFamily="34" charset="-128"/>
              </a:rPr>
              <a:t>trachomatis</a:t>
            </a:r>
            <a:r>
              <a:rPr lang="en-US" i="1" dirty="0" smtClean="0">
                <a:latin typeface="Arial" pitchFamily="34" charset="0"/>
                <a:ea typeface="ＭＳ Ｐゴシック" pitchFamily="34" charset="-128"/>
              </a:rPr>
              <a:t> and </a:t>
            </a:r>
            <a:r>
              <a:rPr lang="en-US" i="1" dirty="0" err="1" smtClean="0">
                <a:latin typeface="Arial" pitchFamily="34" charset="0"/>
                <a:ea typeface="ＭＳ Ｐゴシック" pitchFamily="34" charset="-128"/>
              </a:rPr>
              <a:t>Neisseria</a:t>
            </a:r>
            <a:r>
              <a:rPr lang="en-US" i="1" dirty="0" smtClean="0">
                <a:latin typeface="Arial" pitchFamily="34" charset="0"/>
                <a:ea typeface="ＭＳ Ｐゴシック" pitchFamily="34" charset="-128"/>
              </a:rPr>
              <a:t> </a:t>
            </a:r>
            <a:r>
              <a:rPr lang="en-US" i="1" dirty="0" err="1" smtClean="0">
                <a:latin typeface="Arial" pitchFamily="34" charset="0"/>
                <a:ea typeface="ＭＳ Ｐゴシック" pitchFamily="34" charset="-128"/>
              </a:rPr>
              <a:t>gonorrhoeae</a:t>
            </a:r>
            <a:r>
              <a:rPr lang="en-US" i="1" dirty="0" smtClean="0">
                <a:latin typeface="Arial" pitchFamily="34" charset="0"/>
                <a:ea typeface="ＭＳ Ｐゴシック" pitchFamily="34" charset="-128"/>
              </a:rPr>
              <a:t> . </a:t>
            </a:r>
            <a:r>
              <a:rPr lang="en-US" dirty="0" smtClean="0">
                <a:latin typeface="Arial" pitchFamily="34" charset="0"/>
                <a:ea typeface="ＭＳ Ｐゴシック" pitchFamily="34" charset="-128"/>
              </a:rPr>
              <a:t>Expert Consultation Meeting Summary Report </a:t>
            </a:r>
          </a:p>
          <a:p>
            <a:r>
              <a:rPr lang="en-US" dirty="0" smtClean="0">
                <a:latin typeface="Arial" pitchFamily="34" charset="0"/>
                <a:ea typeface="ＭＳ Ｐゴシック" pitchFamily="34" charset="-128"/>
              </a:rPr>
              <a:t>January 13–15, 2009. Atlanta, GA </a:t>
            </a:r>
          </a:p>
          <a:p>
            <a:endParaRPr lang="en-US" dirty="0" smtClean="0">
              <a:latin typeface="Arial" pitchFamily="34" charset="0"/>
              <a:ea typeface="ＭＳ Ｐゴシック"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Centers for Disease Control and Prevention. Sexually Transmitted Diseases Treatment Guidelines, 2010.  MMWR 2010;59(12):1-116</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latin typeface="Arial" charset="0"/>
                <a:ea typeface="ＭＳ Ｐゴシック" charset="-128"/>
                <a:cs typeface="+mn-cs"/>
                <a:hlinkClick r:id="rId3"/>
              </a:rPr>
              <a:t>http://www.cdc.gov/std/treatment/2010/gonococcal-infections.htm</a:t>
            </a:r>
            <a:endParaRPr lang="en-US" sz="1200" kern="1200" dirty="0" smtClean="0">
              <a:solidFill>
                <a:schemeClr val="tx1"/>
              </a:solidFill>
              <a:latin typeface="Arial" charset="0"/>
              <a:ea typeface="ＭＳ Ｐゴシック" charset="-128"/>
              <a:cs typeface="ＭＳ Ｐゴシック" charset="-128"/>
            </a:endParaRPr>
          </a:p>
          <a:p>
            <a:endParaRPr lang="en-US" dirty="0" smtClean="0">
              <a:latin typeface="Arial" pitchFamily="34" charset="0"/>
              <a:ea typeface="ＭＳ Ｐゴシック" pitchFamily="34" charset="-128"/>
            </a:endParaRPr>
          </a:p>
          <a:p>
            <a:pPr eaLnBrk="1" hangingPunct="1">
              <a:spcBef>
                <a:spcPct val="0"/>
              </a:spcBef>
            </a:pPr>
            <a:endParaRPr lang="fr-FR" i="1" dirty="0" smtClean="0">
              <a:latin typeface="Arial" pitchFamily="34" charset="0"/>
              <a:ea typeface="ＭＳ Ｐゴシック" pitchFamily="34" charset="-128"/>
            </a:endParaRPr>
          </a:p>
          <a:p>
            <a:pPr eaLnBrk="1" hangingPunct="1">
              <a:spcBef>
                <a:spcPct val="0"/>
              </a:spcBef>
            </a:pPr>
            <a:endParaRPr lang="en-US" dirty="0" smtClean="0">
              <a:latin typeface="Arial" pitchFamily="34" charset="0"/>
              <a:ea typeface="ＭＳ Ｐゴシック" pitchFamily="34" charset="-128"/>
            </a:endParaRPr>
          </a:p>
        </p:txBody>
      </p:sp>
      <p:sp>
        <p:nvSpPr>
          <p:cNvPr id="271364" name="Slide Number Placeholder 3"/>
          <p:cNvSpPr>
            <a:spLocks noGrp="1"/>
          </p:cNvSpPr>
          <p:nvPr>
            <p:ph type="sldNum" sz="quarter" idx="5"/>
          </p:nvPr>
        </p:nvSpPr>
        <p:spPr>
          <a:noFill/>
        </p:spPr>
        <p:txBody>
          <a:bodyPr/>
          <a:lstStyle/>
          <a:p>
            <a:fld id="{65A28548-CEAC-4E56-AD6F-F8F01FE82564}" type="slidenum">
              <a:rPr lang="en-US"/>
              <a:pPr/>
              <a:t>95</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smtClean="0">
                <a:latin typeface="Arial" pitchFamily="34" charset="0"/>
              </a:rPr>
              <a:t>This slide show how much more sensitive the NAATs are compared to culture for rectal and oral gonorrhea and chlamydia testing. In this study, all men seen at a SF men’s clinic were tested with both culture in dark blue and NAAT in gray on rectal and oral specimens. You can see that there was much more disease identified with the NAAT tests compared to culture.</a:t>
            </a:r>
          </a:p>
        </p:txBody>
      </p:sp>
      <p:sp>
        <p:nvSpPr>
          <p:cNvPr id="82948" name="Slide Number Placeholder 3"/>
          <p:cNvSpPr>
            <a:spLocks noGrp="1"/>
          </p:cNvSpPr>
          <p:nvPr>
            <p:ph type="sldNum" sz="quarter" idx="5"/>
          </p:nvPr>
        </p:nvSpPr>
        <p:spPr>
          <a:noFill/>
        </p:spPr>
        <p:txBody>
          <a:bodyPr/>
          <a:lstStyle/>
          <a:p>
            <a:fld id="{BA3E43D5-D897-423B-BCFF-EE57C99DEA07}" type="slidenum">
              <a:rPr lang="en-US" smtClean="0"/>
              <a:pPr/>
              <a:t>96</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a:ln/>
        </p:spPr>
        <p:txBody>
          <a:bodyPr/>
          <a:lstStyle/>
          <a:p>
            <a:pPr eaLnBrk="1" hangingPunct="1"/>
            <a:r>
              <a:rPr lang="en-US" dirty="0" smtClean="0">
                <a:latin typeface="Arial" pitchFamily="34" charset="0"/>
                <a:ea typeface="ＭＳ Ｐゴシック" pitchFamily="34" charset="-128"/>
              </a:rPr>
              <a:t>Nucleic acid amplification technology first became available in 1993. Commercially available test kits include the Roche </a:t>
            </a:r>
            <a:r>
              <a:rPr lang="en-US" i="1" dirty="0" err="1" smtClean="0">
                <a:latin typeface="Arial" pitchFamily="34" charset="0"/>
                <a:ea typeface="ＭＳ Ｐゴシック" pitchFamily="34" charset="-128"/>
              </a:rPr>
              <a:t>Amplicor</a:t>
            </a:r>
            <a:r>
              <a:rPr lang="en-US" dirty="0" smtClean="0">
                <a:latin typeface="Arial" pitchFamily="34" charset="0"/>
                <a:ea typeface="ＭＳ Ｐゴシック" pitchFamily="34" charset="-128"/>
              </a:rPr>
              <a:t>, which is based on polymerase chain reaction technology; the Gen-Probe </a:t>
            </a:r>
            <a:r>
              <a:rPr lang="en-US" i="1" dirty="0" smtClean="0">
                <a:latin typeface="Arial" pitchFamily="34" charset="0"/>
                <a:ea typeface="ＭＳ Ｐゴシック" pitchFamily="34" charset="-128"/>
              </a:rPr>
              <a:t>APTIMA </a:t>
            </a:r>
            <a:r>
              <a:rPr lang="en-US" dirty="0" smtClean="0">
                <a:latin typeface="Arial" pitchFamily="34" charset="0"/>
                <a:ea typeface="ＭＳ Ｐゴシック" pitchFamily="34" charset="-128"/>
              </a:rPr>
              <a:t>based on transcription mediated amplification; and the Becton-Dickinson </a:t>
            </a:r>
            <a:r>
              <a:rPr lang="en-US" i="1" dirty="0" smtClean="0">
                <a:latin typeface="Arial" pitchFamily="34" charset="0"/>
                <a:ea typeface="ＭＳ Ｐゴシック" pitchFamily="34" charset="-128"/>
              </a:rPr>
              <a:t>BD </a:t>
            </a:r>
            <a:r>
              <a:rPr lang="en-US" i="1" dirty="0" err="1" smtClean="0">
                <a:latin typeface="Arial" pitchFamily="34" charset="0"/>
                <a:ea typeface="ＭＳ Ｐゴシック" pitchFamily="34" charset="-128"/>
              </a:rPr>
              <a:t>ProbeTec</a:t>
            </a:r>
            <a:r>
              <a:rPr lang="en-US" i="1"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based on strand displacement amplification. Sensitivities of all these tests are approximately 85%–95% and specificities are greater than 98%. Sensitivity for female urine specimens is slightly lower compared to </a:t>
            </a:r>
            <a:r>
              <a:rPr lang="en-US" dirty="0" err="1" smtClean="0">
                <a:latin typeface="Arial" pitchFamily="34" charset="0"/>
                <a:ea typeface="ＭＳ Ｐゴシック" pitchFamily="34" charset="-128"/>
              </a:rPr>
              <a:t>endocervical</a:t>
            </a:r>
            <a:r>
              <a:rPr lang="en-US" dirty="0" smtClean="0">
                <a:latin typeface="Arial" pitchFamily="34" charset="0"/>
                <a:ea typeface="ＭＳ Ｐゴシック" pitchFamily="34" charset="-128"/>
              </a:rPr>
              <a:t> swab specimens. NAAT assays may suffer from some problems with inhibitors of amplification found in clinical specimens, which slightly reduce test sensitivity. Most NAATs can be performed on male and female urine specimens in addition to urethral and </a:t>
            </a:r>
            <a:r>
              <a:rPr lang="en-US" dirty="0" err="1" smtClean="0">
                <a:latin typeface="Arial" pitchFamily="34" charset="0"/>
                <a:ea typeface="ＭＳ Ｐゴシック" pitchFamily="34" charset="-128"/>
              </a:rPr>
              <a:t>endocervical</a:t>
            </a:r>
            <a:r>
              <a:rPr lang="en-US" dirty="0" smtClean="0">
                <a:latin typeface="Arial" pitchFamily="34" charset="0"/>
                <a:ea typeface="ＭＳ Ｐゴシック" pitchFamily="34" charset="-128"/>
              </a:rPr>
              <a:t> specimens and, for some, offer the advantage of simultaneous detection </a:t>
            </a:r>
            <a:r>
              <a:rPr lang="en-US" i="1" dirty="0" smtClean="0">
                <a:latin typeface="Arial" pitchFamily="34" charset="0"/>
                <a:ea typeface="ＭＳ Ｐゴシック" pitchFamily="34" charset="-128"/>
              </a:rPr>
              <a:t>of </a:t>
            </a:r>
            <a:r>
              <a:rPr lang="en-US" i="1" dirty="0" err="1" smtClean="0">
                <a:latin typeface="Arial" pitchFamily="34" charset="0"/>
                <a:ea typeface="ＭＳ Ｐゴシック" pitchFamily="34" charset="-128"/>
              </a:rPr>
              <a:t>Neisseria</a:t>
            </a:r>
            <a:r>
              <a:rPr lang="en-US" i="1" dirty="0" smtClean="0">
                <a:latin typeface="Arial" pitchFamily="34" charset="0"/>
                <a:ea typeface="ＭＳ Ｐゴシック" pitchFamily="34" charset="-128"/>
              </a:rPr>
              <a:t> </a:t>
            </a:r>
            <a:r>
              <a:rPr lang="en-US" i="1" dirty="0" err="1" smtClean="0">
                <a:latin typeface="Arial" pitchFamily="34" charset="0"/>
                <a:ea typeface="ＭＳ Ｐゴシック" pitchFamily="34" charset="-128"/>
              </a:rPr>
              <a:t>gonorrhoeae</a:t>
            </a:r>
            <a:r>
              <a:rPr lang="en-US" i="1"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from one specimen. In addition, specimen adequacy is less of an issue, so costly quality assurance programs needed to evaluate the adequacy of specimens collected for non-amplified methods are not necessary for NAATs. </a:t>
            </a:r>
          </a:p>
          <a:p>
            <a:pPr eaLnBrk="1" hangingPunct="1"/>
            <a:endParaRPr lang="en-US" dirty="0" smtClean="0">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rPr>
              <a:t>Culture of urethral or </a:t>
            </a:r>
            <a:r>
              <a:rPr lang="en-US" dirty="0" err="1" smtClean="0">
                <a:latin typeface="Arial" pitchFamily="34" charset="0"/>
                <a:ea typeface="ＭＳ Ｐゴシック" pitchFamily="34" charset="-128"/>
              </a:rPr>
              <a:t>endocervical</a:t>
            </a:r>
            <a:r>
              <a:rPr lang="en-US" dirty="0" smtClean="0">
                <a:latin typeface="Arial" pitchFamily="34" charset="0"/>
                <a:ea typeface="ＭＳ Ｐゴシック" pitchFamily="34" charset="-128"/>
              </a:rPr>
              <a:t> specimens has long been the gold standard for diagnosis and is used for medico-legal purposes because of its high, near perfect specificity; however, compared to NAAT its sensitivity is approximately 60%–80% depending on the laboratory expertise, adequacy of specimen collection and transport conditions. For screening purposes it is impractical for reasons of cost, low sensitivity, complexity, limited availability and long turnaround time.</a:t>
            </a:r>
          </a:p>
          <a:p>
            <a:pPr eaLnBrk="1" hangingPunct="1"/>
            <a:endParaRPr lang="en-US" dirty="0" smtClean="0">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rPr>
              <a:t>Gram stain of cervical discharge in females and in asymptomatic males is not recommended because of very low sensitivity of this method. </a:t>
            </a:r>
          </a:p>
          <a:p>
            <a:pPr eaLnBrk="1" hangingPunct="1"/>
            <a:endParaRPr lang="en-US" dirty="0" smtClean="0">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rPr>
              <a:t>Sources: </a:t>
            </a:r>
          </a:p>
          <a:p>
            <a:pPr eaLnBrk="1" hangingPunct="1"/>
            <a:r>
              <a:rPr lang="en-US" dirty="0" smtClean="0">
                <a:latin typeface="Arial" pitchFamily="34" charset="0"/>
                <a:ea typeface="ＭＳ Ｐゴシック" pitchFamily="34" charset="-128"/>
              </a:rPr>
              <a:t>California Chlamydia Action Coalition: Screening Test Information for Medical Directors.  http://www.ucsf.edu/castd/toolbox/07v2-ScreenTestForDirectors.pdf</a:t>
            </a:r>
          </a:p>
          <a:p>
            <a:pPr eaLnBrk="1" hangingPunct="1"/>
            <a:r>
              <a:rPr lang="en-US" dirty="0" smtClean="0">
                <a:latin typeface="Arial" pitchFamily="34" charset="0"/>
                <a:ea typeface="ＭＳ Ｐゴシック" pitchFamily="34" charset="-128"/>
              </a:rPr>
              <a:t>Centers for Disease Control and Prevention. Screening Tests To Detect </a:t>
            </a:r>
            <a:r>
              <a:rPr lang="en-US" i="1" dirty="0" smtClean="0">
                <a:latin typeface="Arial" pitchFamily="34" charset="0"/>
                <a:ea typeface="ＭＳ Ｐゴシック" pitchFamily="34" charset="-128"/>
              </a:rPr>
              <a:t>Chlamydia </a:t>
            </a:r>
            <a:r>
              <a:rPr lang="en-US" i="1" dirty="0" err="1" smtClean="0">
                <a:latin typeface="Arial" pitchFamily="34" charset="0"/>
                <a:ea typeface="ＭＳ Ｐゴシック" pitchFamily="34" charset="-128"/>
              </a:rPr>
              <a:t>trachomatis</a:t>
            </a:r>
            <a:r>
              <a:rPr lang="en-US" dirty="0" smtClean="0">
                <a:latin typeface="Arial" pitchFamily="34" charset="0"/>
                <a:ea typeface="ＭＳ Ｐゴシック" pitchFamily="34" charset="-128"/>
              </a:rPr>
              <a:t> and </a:t>
            </a:r>
            <a:r>
              <a:rPr lang="en-US" i="1" dirty="0" err="1" smtClean="0">
                <a:latin typeface="Arial" pitchFamily="34" charset="0"/>
                <a:ea typeface="ＭＳ Ｐゴシック" pitchFamily="34" charset="-128"/>
              </a:rPr>
              <a:t>Neisseria</a:t>
            </a:r>
            <a:r>
              <a:rPr lang="en-US" i="1" dirty="0" smtClean="0">
                <a:latin typeface="Arial" pitchFamily="34" charset="0"/>
                <a:ea typeface="ＭＳ Ｐゴシック" pitchFamily="34" charset="-128"/>
              </a:rPr>
              <a:t> </a:t>
            </a:r>
            <a:r>
              <a:rPr lang="en-US" i="1" dirty="0" err="1" smtClean="0">
                <a:latin typeface="Arial" pitchFamily="34" charset="0"/>
                <a:ea typeface="ＭＳ Ｐゴシック" pitchFamily="34" charset="-128"/>
              </a:rPr>
              <a:t>gonorrhoeae</a:t>
            </a:r>
            <a:r>
              <a:rPr lang="en-US" dirty="0" smtClean="0">
                <a:latin typeface="Arial" pitchFamily="34" charset="0"/>
                <a:ea typeface="ＭＳ Ｐゴシック" pitchFamily="34" charset="-128"/>
              </a:rPr>
              <a:t> Infections--2002. MMWR 2002; 51 (No. RR-15):1–38. </a:t>
            </a:r>
          </a:p>
          <a:p>
            <a:pPr eaLnBrk="1" hangingPunct="1"/>
            <a:r>
              <a:rPr lang="en-US" dirty="0" err="1" smtClean="0">
                <a:latin typeface="Arial" pitchFamily="34" charset="0"/>
                <a:ea typeface="ＭＳ Ｐゴシック" pitchFamily="34" charset="-128"/>
              </a:rPr>
              <a:t>Crotchfelt</a:t>
            </a:r>
            <a:r>
              <a:rPr lang="en-US" dirty="0" smtClean="0">
                <a:latin typeface="Arial" pitchFamily="34" charset="0"/>
                <a:ea typeface="ＭＳ Ｐゴシック" pitchFamily="34" charset="-128"/>
              </a:rPr>
              <a:t> KA, Pare B, </a:t>
            </a:r>
            <a:r>
              <a:rPr lang="en-US" dirty="0" err="1" smtClean="0">
                <a:latin typeface="Arial" pitchFamily="34" charset="0"/>
                <a:ea typeface="ＭＳ Ｐゴシック" pitchFamily="34" charset="-128"/>
              </a:rPr>
              <a:t>Gaydos</a:t>
            </a:r>
            <a:r>
              <a:rPr lang="en-US" dirty="0" smtClean="0">
                <a:latin typeface="Arial" pitchFamily="34" charset="0"/>
                <a:ea typeface="ＭＳ Ｐゴシック" pitchFamily="34" charset="-128"/>
              </a:rPr>
              <a:t> C, Quinn TC. Detection of </a:t>
            </a:r>
            <a:r>
              <a:rPr lang="en-US" i="1" dirty="0" smtClean="0">
                <a:latin typeface="Arial" pitchFamily="34" charset="0"/>
                <a:ea typeface="ＭＳ Ｐゴシック" pitchFamily="34" charset="-128"/>
              </a:rPr>
              <a:t>Chlamydia </a:t>
            </a:r>
            <a:r>
              <a:rPr lang="en-US" i="1" dirty="0" err="1" smtClean="0">
                <a:latin typeface="Arial" pitchFamily="34" charset="0"/>
                <a:ea typeface="ＭＳ Ｐゴシック" pitchFamily="34" charset="-128"/>
              </a:rPr>
              <a:t>trachomatis</a:t>
            </a:r>
            <a:r>
              <a:rPr lang="en-US" dirty="0" smtClean="0">
                <a:latin typeface="Arial" pitchFamily="34" charset="0"/>
                <a:ea typeface="ＭＳ Ｐゴシック" pitchFamily="34" charset="-128"/>
              </a:rPr>
              <a:t> by the Gen-Probe AMPLIFIED </a:t>
            </a:r>
            <a:r>
              <a:rPr lang="en-US" i="1" dirty="0" smtClean="0">
                <a:latin typeface="Arial" pitchFamily="34" charset="0"/>
                <a:ea typeface="ＭＳ Ｐゴシック" pitchFamily="34" charset="-128"/>
              </a:rPr>
              <a:t>Chlamydia </a:t>
            </a:r>
            <a:r>
              <a:rPr lang="en-US" i="1" dirty="0" err="1" smtClean="0">
                <a:latin typeface="Arial" pitchFamily="34" charset="0"/>
                <a:ea typeface="ＭＳ Ｐゴシック" pitchFamily="34" charset="-128"/>
              </a:rPr>
              <a:t>trachomatis</a:t>
            </a:r>
            <a:r>
              <a:rPr lang="en-US" dirty="0" smtClean="0">
                <a:latin typeface="Arial" pitchFamily="34" charset="0"/>
                <a:ea typeface="ＭＳ Ｐゴシック" pitchFamily="34" charset="-128"/>
              </a:rPr>
              <a:t> assay (AMP-CT) in urine specimens from men and women and </a:t>
            </a:r>
            <a:r>
              <a:rPr lang="en-US" dirty="0" err="1" smtClean="0">
                <a:latin typeface="Arial" pitchFamily="34" charset="0"/>
                <a:ea typeface="ＭＳ Ｐゴシック" pitchFamily="34" charset="-128"/>
              </a:rPr>
              <a:t>endocervical</a:t>
            </a:r>
            <a:r>
              <a:rPr lang="en-US" dirty="0" smtClean="0">
                <a:latin typeface="Arial" pitchFamily="34" charset="0"/>
                <a:ea typeface="ＭＳ Ｐゴシック" pitchFamily="34" charset="-128"/>
              </a:rPr>
              <a:t> specimens from women. </a:t>
            </a:r>
            <a:r>
              <a:rPr lang="en-US" i="1" dirty="0" smtClean="0">
                <a:latin typeface="Arial" pitchFamily="34" charset="0"/>
                <a:ea typeface="ＭＳ Ｐゴシック" pitchFamily="34" charset="-128"/>
              </a:rPr>
              <a:t>J </a:t>
            </a:r>
            <a:r>
              <a:rPr lang="en-US" i="1" dirty="0" err="1" smtClean="0">
                <a:latin typeface="Arial" pitchFamily="34" charset="0"/>
                <a:ea typeface="ＭＳ Ｐゴシック" pitchFamily="34" charset="-128"/>
              </a:rPr>
              <a:t>Clin</a:t>
            </a:r>
            <a:r>
              <a:rPr lang="en-US" i="1" dirty="0" smtClean="0">
                <a:latin typeface="Arial" pitchFamily="34" charset="0"/>
                <a:ea typeface="ＭＳ Ｐゴシック" pitchFamily="34" charset="-128"/>
              </a:rPr>
              <a:t> </a:t>
            </a:r>
            <a:r>
              <a:rPr lang="en-US" i="1" dirty="0" err="1" smtClean="0">
                <a:latin typeface="Arial" pitchFamily="34" charset="0"/>
                <a:ea typeface="ＭＳ Ｐゴシック" pitchFamily="34" charset="-128"/>
              </a:rPr>
              <a:t>Microbiol</a:t>
            </a:r>
            <a:r>
              <a:rPr lang="en-US" dirty="0" smtClean="0">
                <a:latin typeface="Arial" pitchFamily="34" charset="0"/>
                <a:ea typeface="ＭＳ Ｐゴシック" pitchFamily="34" charset="-128"/>
              </a:rPr>
              <a:t> 1998; 36:391–94. </a:t>
            </a:r>
          </a:p>
        </p:txBody>
      </p:sp>
      <p:sp>
        <p:nvSpPr>
          <p:cNvPr id="276484" name="Slide Number Placeholder 3"/>
          <p:cNvSpPr>
            <a:spLocks noGrp="1"/>
          </p:cNvSpPr>
          <p:nvPr>
            <p:ph type="sldNum" sz="quarter" idx="5"/>
          </p:nvPr>
        </p:nvSpPr>
        <p:spPr>
          <a:noFill/>
        </p:spPr>
        <p:txBody>
          <a:bodyPr/>
          <a:lstStyle/>
          <a:p>
            <a:fld id="{CFBB10ED-C9BB-4969-BC96-4ABE4FDA6D01}" type="slidenum">
              <a:rPr lang="en-US"/>
              <a:pPr/>
              <a:t>97</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p:spPr>
        <p:txBody>
          <a:bodyPr/>
          <a:lstStyle/>
          <a:p>
            <a:pPr eaLnBrk="1" hangingPunct="1">
              <a:buFontTx/>
              <a:buChar char="•"/>
            </a:pPr>
            <a:r>
              <a:rPr lang="en-US" sz="1000" dirty="0" smtClean="0">
                <a:latin typeface="Arial" pitchFamily="34" charset="0"/>
                <a:ea typeface="ＭＳ Ｐゴシック" pitchFamily="34" charset="-128"/>
              </a:rPr>
              <a:t>Ideally, all gonorrhea cases should be diagnosed by culture to facilitate antimicrobial susceptibility testing. </a:t>
            </a:r>
          </a:p>
          <a:p>
            <a:pPr eaLnBrk="1" hangingPunct="1">
              <a:buFontTx/>
              <a:buChar char="•"/>
            </a:pPr>
            <a:r>
              <a:rPr lang="en-US" sz="1000" dirty="0" smtClean="0">
                <a:latin typeface="Arial" pitchFamily="34" charset="0"/>
                <a:ea typeface="ＭＳ Ｐゴシック" pitchFamily="34" charset="-128"/>
              </a:rPr>
              <a:t>However, nucleic acid amplification tests (NAATs), are highly sensitive and specific, and have provided the ability to use alternative sample types for the diagnosis of gonorrhea.</a:t>
            </a:r>
          </a:p>
          <a:p>
            <a:pPr eaLnBrk="1" hangingPunct="1">
              <a:buFontTx/>
              <a:buChar char="•"/>
            </a:pPr>
            <a:r>
              <a:rPr lang="en-US" sz="1000" dirty="0" smtClean="0">
                <a:latin typeface="Arial" pitchFamily="34" charset="0"/>
                <a:ea typeface="ＭＳ Ｐゴシック" pitchFamily="34" charset="-128"/>
              </a:rPr>
              <a:t>Self-collected genital specimens, such as urine or even vaginal swabs, can now be accurately used to diagnose gonorrhea infections.</a:t>
            </a:r>
          </a:p>
          <a:p>
            <a:pPr eaLnBrk="1" hangingPunct="1">
              <a:buFontTx/>
              <a:buChar char="•"/>
            </a:pPr>
            <a:r>
              <a:rPr lang="en-US" sz="1000" dirty="0" smtClean="0">
                <a:latin typeface="Arial" pitchFamily="34" charset="0"/>
                <a:ea typeface="ＭＳ Ｐゴシック" pitchFamily="34" charset="-128"/>
              </a:rPr>
              <a:t>In many cases, use of these sample types can decrease the necessity for a clinician to perform a pelvic examination on women or to collect a urethral swab from men, thus extending the diagnostic capability for detecting these infections to non-clinic screening venues. </a:t>
            </a:r>
          </a:p>
          <a:p>
            <a:pPr eaLnBrk="1" hangingPunct="1">
              <a:buFontTx/>
              <a:buChar char="•"/>
            </a:pPr>
            <a:r>
              <a:rPr lang="en-US" sz="1000" dirty="0" smtClean="0">
                <a:latin typeface="Arial" pitchFamily="34" charset="0"/>
                <a:ea typeface="ＭＳ Ｐゴシック" pitchFamily="34" charset="-128"/>
              </a:rPr>
              <a:t>As most Chlamydia infections and many gonorrhea infections are asymptomatic, the use of NAATs for self-collected samples greatly increases the types and numbers of patients that can be screened outside of clinic settings.</a:t>
            </a:r>
          </a:p>
          <a:p>
            <a:pPr eaLnBrk="1" hangingPunct="1">
              <a:buFontTx/>
              <a:buChar char="•"/>
            </a:pPr>
            <a:r>
              <a:rPr lang="en-US" sz="1000" dirty="0" smtClean="0">
                <a:latin typeface="Arial" pitchFamily="34" charset="0"/>
                <a:ea typeface="ＭＳ Ｐゴシック" pitchFamily="34" charset="-128"/>
              </a:rPr>
              <a:t>Self-sampling also allows clinicians to easily screen patients in the clinic for STIs who are not presenting for pelvic or </a:t>
            </a:r>
            <a:r>
              <a:rPr lang="en-US" sz="1000" dirty="0" err="1" smtClean="0">
                <a:latin typeface="Arial" pitchFamily="34" charset="0"/>
                <a:ea typeface="ＭＳ Ｐゴシック" pitchFamily="34" charset="-128"/>
              </a:rPr>
              <a:t>urogenital</a:t>
            </a:r>
            <a:r>
              <a:rPr lang="en-US" sz="1000" dirty="0" smtClean="0">
                <a:latin typeface="Arial" pitchFamily="34" charset="0"/>
                <a:ea typeface="ＭＳ Ｐゴシック" pitchFamily="34" charset="-128"/>
              </a:rPr>
              <a:t> examinations. The application of NAATs to self-collected specimens has the potential to augment public health programs designed to control the epidemic of STIs in the community. </a:t>
            </a:r>
          </a:p>
          <a:p>
            <a:pPr lvl="1" eaLnBrk="1" hangingPunct="1">
              <a:buFontTx/>
              <a:buChar char="•"/>
            </a:pPr>
            <a:r>
              <a:rPr lang="en-US" sz="1000" dirty="0" smtClean="0">
                <a:solidFill>
                  <a:schemeClr val="tx2"/>
                </a:solidFill>
                <a:latin typeface="Arial" pitchFamily="34" charset="0"/>
                <a:ea typeface="ＭＳ Ｐゴシック" pitchFamily="34" charset="-128"/>
              </a:rPr>
              <a:t>Source: </a:t>
            </a:r>
            <a:r>
              <a:rPr lang="en-US" sz="1000" dirty="0" err="1" smtClean="0">
                <a:solidFill>
                  <a:schemeClr val="tx2"/>
                </a:solidFill>
                <a:latin typeface="Arial" pitchFamily="34" charset="0"/>
                <a:ea typeface="ＭＳ Ｐゴシック" pitchFamily="34" charset="-128"/>
              </a:rPr>
              <a:t>Gavdos</a:t>
            </a:r>
            <a:r>
              <a:rPr lang="en-US" sz="1000" dirty="0" smtClean="0">
                <a:solidFill>
                  <a:schemeClr val="tx2"/>
                </a:solidFill>
                <a:latin typeface="Arial" pitchFamily="34" charset="0"/>
                <a:ea typeface="ＭＳ Ｐゴシック" pitchFamily="34" charset="-128"/>
              </a:rPr>
              <a:t> C. Nucleic acid amplification tests for gonorrhea and Chlamydia: practice and applications. Infect </a:t>
            </a:r>
            <a:r>
              <a:rPr lang="en-US" sz="1000" dirty="0" err="1" smtClean="0">
                <a:solidFill>
                  <a:schemeClr val="tx2"/>
                </a:solidFill>
                <a:latin typeface="Arial" pitchFamily="34" charset="0"/>
                <a:ea typeface="ＭＳ Ｐゴシック" pitchFamily="34" charset="-128"/>
              </a:rPr>
              <a:t>Dis</a:t>
            </a:r>
            <a:r>
              <a:rPr lang="en-US" sz="1000" dirty="0" smtClean="0">
                <a:solidFill>
                  <a:schemeClr val="tx2"/>
                </a:solidFill>
                <a:latin typeface="Arial" pitchFamily="34" charset="0"/>
                <a:ea typeface="ＭＳ Ｐゴシック" pitchFamily="34" charset="-128"/>
              </a:rPr>
              <a:t> </a:t>
            </a:r>
            <a:r>
              <a:rPr lang="en-US" sz="1000" dirty="0" err="1" smtClean="0">
                <a:solidFill>
                  <a:schemeClr val="tx2"/>
                </a:solidFill>
                <a:latin typeface="Arial" pitchFamily="34" charset="0"/>
                <a:ea typeface="ＭＳ Ｐゴシック" pitchFamily="34" charset="-128"/>
              </a:rPr>
              <a:t>Clin</a:t>
            </a:r>
            <a:r>
              <a:rPr lang="en-US" sz="1000" dirty="0" smtClean="0">
                <a:solidFill>
                  <a:schemeClr val="tx2"/>
                </a:solidFill>
                <a:latin typeface="Arial" pitchFamily="34" charset="0"/>
                <a:ea typeface="ＭＳ Ｐゴシック" pitchFamily="34" charset="-128"/>
              </a:rPr>
              <a:t> North Am. 2005 Jun;19(2):367–86 </a:t>
            </a:r>
          </a:p>
          <a:p>
            <a:pPr lvl="1" eaLnBrk="1" hangingPunct="1">
              <a:buFontTx/>
              <a:buChar char="•"/>
            </a:pPr>
            <a:r>
              <a:rPr lang="en-US" sz="1000" dirty="0" smtClean="0">
                <a:latin typeface="Arial" pitchFamily="34" charset="0"/>
                <a:ea typeface="ＭＳ Ｐゴシック" pitchFamily="34" charset="-128"/>
              </a:rPr>
              <a:t>Centers for Disease Control and Prevention. Sexually transmitted diseases treatment guidelines, 2006. </a:t>
            </a:r>
            <a:r>
              <a:rPr lang="en-US" sz="1000" i="1" dirty="0" smtClean="0">
                <a:latin typeface="Arial" pitchFamily="34" charset="0"/>
                <a:ea typeface="ＭＳ Ｐゴシック" pitchFamily="34" charset="-128"/>
              </a:rPr>
              <a:t>MMWR </a:t>
            </a:r>
            <a:r>
              <a:rPr lang="en-US" sz="1000" i="1" dirty="0" err="1" smtClean="0">
                <a:latin typeface="Arial" pitchFamily="34" charset="0"/>
                <a:ea typeface="ＭＳ Ｐゴシック" pitchFamily="34" charset="-128"/>
              </a:rPr>
              <a:t>Recomm</a:t>
            </a:r>
            <a:r>
              <a:rPr lang="en-US" sz="1000" i="1" dirty="0" smtClean="0">
                <a:latin typeface="Arial" pitchFamily="34" charset="0"/>
                <a:ea typeface="ＭＳ Ｐゴシック" pitchFamily="34" charset="-128"/>
              </a:rPr>
              <a:t> Rep</a:t>
            </a:r>
            <a:r>
              <a:rPr lang="en-US" sz="1000" dirty="0" smtClean="0">
                <a:latin typeface="Arial" pitchFamily="34" charset="0"/>
                <a:ea typeface="ＭＳ Ｐゴシック" pitchFamily="34" charset="-128"/>
              </a:rPr>
              <a:t> 2006 Aug 4; 55:1–94.</a:t>
            </a:r>
            <a:endParaRPr lang="en-US" sz="1000" dirty="0" smtClean="0">
              <a:solidFill>
                <a:schemeClr val="tx2"/>
              </a:solidFill>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277508" name="Slide Number Placeholder 3"/>
          <p:cNvSpPr>
            <a:spLocks noGrp="1"/>
          </p:cNvSpPr>
          <p:nvPr>
            <p:ph type="sldNum" sz="quarter" idx="5"/>
          </p:nvPr>
        </p:nvSpPr>
        <p:spPr>
          <a:noFill/>
        </p:spPr>
        <p:txBody>
          <a:bodyPr/>
          <a:lstStyle/>
          <a:p>
            <a:fld id="{5DE76AA1-3656-4691-93D3-C5FC430C17EF}" type="slidenum">
              <a:rPr lang="en-US"/>
              <a:pPr/>
              <a:t>98</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rectal gonorrhea</a:t>
            </a:r>
            <a:r>
              <a:rPr lang="en-US" baseline="0" dirty="0" smtClean="0"/>
              <a:t> and chlamydia testing, NAAT tests are much more sensitive compared to cell culture on the bottom row. Providers who use culture for rectal testing will miss half of chlamydia and about a third of gonorrhea infections.</a:t>
            </a:r>
          </a:p>
          <a:p>
            <a:endParaRPr lang="en-US" baseline="0" dirty="0" smtClean="0"/>
          </a:p>
          <a:p>
            <a:r>
              <a:rPr lang="en-US" baseline="0" dirty="0" smtClean="0"/>
              <a:t>Not FDA approved but many labs have CLIA approval to perform these tests</a:t>
            </a:r>
            <a:endParaRPr lang="en-US" dirty="0"/>
          </a:p>
        </p:txBody>
      </p:sp>
      <p:sp>
        <p:nvSpPr>
          <p:cNvPr id="4" name="Slide Number Placeholder 3"/>
          <p:cNvSpPr>
            <a:spLocks noGrp="1"/>
          </p:cNvSpPr>
          <p:nvPr>
            <p:ph type="sldNum" sz="quarter" idx="10"/>
          </p:nvPr>
        </p:nvSpPr>
        <p:spPr/>
        <p:txBody>
          <a:bodyPr/>
          <a:lstStyle/>
          <a:p>
            <a:pPr>
              <a:defRPr/>
            </a:pPr>
            <a:fld id="{9D7E858E-4ED0-4777-ACAF-31F0BF0DCF2F}" type="slidenum">
              <a:rPr lang="en-US" smtClean="0"/>
              <a:pPr>
                <a:defRPr/>
              </a:pPr>
              <a:t>99</a:t>
            </a:fld>
            <a:endParaRPr lang="en-US"/>
          </a:p>
        </p:txBody>
      </p:sp>
    </p:spTree>
    <p:extLst>
      <p:ext uri="{BB962C8B-B14F-4D97-AF65-F5344CB8AC3E}">
        <p14:creationId xmlns:p14="http://schemas.microsoft.com/office/powerpoint/2010/main" val="2549009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pharyngeal</a:t>
            </a:r>
            <a:r>
              <a:rPr lang="en-US" baseline="0" dirty="0" smtClean="0"/>
              <a:t> </a:t>
            </a:r>
            <a:r>
              <a:rPr lang="en-US" dirty="0" smtClean="0"/>
              <a:t>gonorrhea testing, NAAT tests are also much more sensitive compared to gonorrhea culture on the bottom row. Providers who use culture for gonorrhea pharyngeal testing will also miss about 1 third of the infections.</a:t>
            </a:r>
          </a:p>
          <a:p>
            <a:endParaRPr lang="en-US" baseline="0" dirty="0" smtClean="0"/>
          </a:p>
          <a:p>
            <a:r>
              <a:rPr lang="en-US" baseline="0" dirty="0" smtClean="0"/>
              <a:t>Not FDA approved but many labs have CLIA approval to perform these tests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D7E858E-4ED0-4777-ACAF-31F0BF0DCF2F}" type="slidenum">
              <a:rPr lang="en-US" smtClean="0"/>
              <a:pPr>
                <a:defRPr/>
              </a:pPr>
              <a:t>100</a:t>
            </a:fld>
            <a:endParaRPr lang="en-US"/>
          </a:p>
        </p:txBody>
      </p:sp>
    </p:spTree>
    <p:extLst>
      <p:ext uri="{BB962C8B-B14F-4D97-AF65-F5344CB8AC3E}">
        <p14:creationId xmlns:p14="http://schemas.microsoft.com/office/powerpoint/2010/main" val="41065867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279556" name="Slide Number Placeholder 3"/>
          <p:cNvSpPr>
            <a:spLocks noGrp="1"/>
          </p:cNvSpPr>
          <p:nvPr>
            <p:ph type="sldNum" sz="quarter" idx="5"/>
          </p:nvPr>
        </p:nvSpPr>
        <p:spPr>
          <a:noFill/>
        </p:spPr>
        <p:txBody>
          <a:bodyPr/>
          <a:lstStyle/>
          <a:p>
            <a:fld id="{5BE330F1-2CA8-435B-BBFE-833592EBCB45}" type="slidenum">
              <a:rPr lang="en-US"/>
              <a:pPr/>
              <a:t>101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1143000" y="381000"/>
            <a:ext cx="6724650" cy="3641725"/>
            <a:chOff x="619125" y="276225"/>
            <a:chExt cx="7781925" cy="4660899"/>
          </a:xfrm>
        </p:grpSpPr>
        <p:pic>
          <p:nvPicPr>
            <p:cNvPr id="5" name="Picture 8" descr="C:\Presentation Team\Clients and Prospects\! Current Projects\PHRC\Raw Content\3-Cubes-v2.png"/>
            <p:cNvPicPr>
              <a:picLocks noChangeAspect="1" noChangeArrowheads="1"/>
            </p:cNvPicPr>
            <p:nvPr userDrawn="1"/>
          </p:nvPicPr>
          <p:blipFill>
            <a:blip r:embed="rId2" cstate="print"/>
            <a:srcRect/>
            <a:stretch>
              <a:fillRect/>
            </a:stretch>
          </p:blipFill>
          <p:spPr bwMode="auto">
            <a:xfrm>
              <a:off x="619125" y="2339974"/>
              <a:ext cx="7781925" cy="2597150"/>
            </a:xfrm>
            <a:prstGeom prst="rect">
              <a:avLst/>
            </a:prstGeom>
            <a:noFill/>
            <a:ln w="9525">
              <a:noFill/>
              <a:miter lim="800000"/>
              <a:headEnd/>
              <a:tailEnd/>
            </a:ln>
          </p:spPr>
        </p:pic>
        <p:pic>
          <p:nvPicPr>
            <p:cNvPr id="6" name="Picture 9" descr="C:\Presentation Team\Clients and Prospects\! Current Projects\PHRC\Raw Content\Logo-White.png"/>
            <p:cNvPicPr>
              <a:picLocks noChangeAspect="1" noChangeArrowheads="1"/>
            </p:cNvPicPr>
            <p:nvPr userDrawn="1"/>
          </p:nvPicPr>
          <p:blipFill>
            <a:blip r:embed="rId3" cstate="print"/>
            <a:srcRect/>
            <a:stretch>
              <a:fillRect/>
            </a:stretch>
          </p:blipFill>
          <p:spPr bwMode="auto">
            <a:xfrm>
              <a:off x="3217863" y="276225"/>
              <a:ext cx="3013075" cy="1905000"/>
            </a:xfrm>
            <a:prstGeom prst="rect">
              <a:avLst/>
            </a:prstGeom>
            <a:noFill/>
            <a:ln w="9525">
              <a:noFill/>
              <a:miter lim="800000"/>
              <a:headEnd/>
              <a:tailEnd/>
            </a:ln>
          </p:spPr>
        </p:pic>
      </p:grpSp>
      <p:sp useBgFill="1">
        <p:nvSpPr>
          <p:cNvPr id="7" name="Rectangle 6"/>
          <p:cNvSpPr>
            <a:spLocks noChangeArrowheads="1"/>
          </p:cNvSpPr>
          <p:nvPr/>
        </p:nvSpPr>
        <p:spPr bwMode="auto">
          <a:xfrm>
            <a:off x="4876800" y="609600"/>
            <a:ext cx="2590800" cy="1292225"/>
          </a:xfrm>
          <a:prstGeom prst="rect">
            <a:avLst/>
          </a:prstGeom>
          <a:ln w="9525">
            <a:noFill/>
            <a:miter lim="800000"/>
            <a:headEnd/>
            <a:tailEnd/>
          </a:ln>
          <a:effectLst>
            <a:outerShdw blurRad="63500" dist="50800" dir="5400000" algn="ctr" rotWithShape="0">
              <a:srgbClr val="000000">
                <a:alpha val="0"/>
              </a:srgbClr>
            </a:outerShdw>
          </a:effectLst>
        </p:spPr>
        <p:txBody>
          <a:bodyPr>
            <a:spAutoFit/>
          </a:bodyPr>
          <a:lstStyle/>
          <a:p>
            <a:pPr>
              <a:defRPr/>
            </a:pPr>
            <a:r>
              <a:rPr lang="en-US" sz="1300" b="1" dirty="0">
                <a:latin typeface="Futura Md BT"/>
              </a:rPr>
              <a:t>A</a:t>
            </a:r>
            <a:r>
              <a:rPr lang="en-US" sz="1300" dirty="0">
                <a:latin typeface="Futura Md BT"/>
              </a:rPr>
              <a:t>dolescent</a:t>
            </a:r>
          </a:p>
          <a:p>
            <a:pPr>
              <a:defRPr/>
            </a:pPr>
            <a:r>
              <a:rPr lang="en-US" sz="1300" b="1" dirty="0">
                <a:latin typeface="Futura Md BT"/>
              </a:rPr>
              <a:t>R</a:t>
            </a:r>
            <a:r>
              <a:rPr lang="en-US" sz="1300" dirty="0">
                <a:latin typeface="Futura Md BT"/>
              </a:rPr>
              <a:t>eproductive &amp;</a:t>
            </a:r>
          </a:p>
          <a:p>
            <a:pPr>
              <a:defRPr/>
            </a:pPr>
            <a:r>
              <a:rPr lang="en-US" sz="1300" b="1" dirty="0">
                <a:latin typeface="Futura Md BT"/>
              </a:rPr>
              <a:t>S</a:t>
            </a:r>
            <a:r>
              <a:rPr lang="en-US" sz="1300" dirty="0">
                <a:latin typeface="Futura Md BT"/>
              </a:rPr>
              <a:t>exual</a:t>
            </a:r>
          </a:p>
          <a:p>
            <a:pPr>
              <a:defRPr/>
            </a:pPr>
            <a:r>
              <a:rPr lang="en-US" sz="1300" b="1" dirty="0">
                <a:latin typeface="Futura Md BT"/>
              </a:rPr>
              <a:t>H</a:t>
            </a:r>
            <a:r>
              <a:rPr lang="en-US" sz="1300" dirty="0">
                <a:latin typeface="Futura Md BT"/>
              </a:rPr>
              <a:t>ealth</a:t>
            </a:r>
          </a:p>
          <a:p>
            <a:pPr>
              <a:defRPr/>
            </a:pPr>
            <a:r>
              <a:rPr lang="en-US" sz="1300" b="1" dirty="0">
                <a:latin typeface="Futura Md BT"/>
              </a:rPr>
              <a:t>E</a:t>
            </a:r>
            <a:r>
              <a:rPr lang="en-US" sz="1300" dirty="0">
                <a:latin typeface="Futura Md BT"/>
              </a:rPr>
              <a:t>ducation</a:t>
            </a:r>
          </a:p>
          <a:p>
            <a:pPr>
              <a:defRPr/>
            </a:pPr>
            <a:r>
              <a:rPr lang="en-US" sz="1300" b="1" dirty="0" smtClean="0">
                <a:latin typeface="Futura Md BT"/>
              </a:rPr>
              <a:t>P</a:t>
            </a:r>
            <a:r>
              <a:rPr lang="en-US" sz="1300" dirty="0" smtClean="0">
                <a:latin typeface="Futura Md BT"/>
              </a:rPr>
              <a:t>rogram</a:t>
            </a:r>
            <a:endParaRPr lang="en-US" sz="1300" dirty="0">
              <a:latin typeface="Futura Md BT"/>
            </a:endParaRPr>
          </a:p>
        </p:txBody>
      </p:sp>
      <p:sp>
        <p:nvSpPr>
          <p:cNvPr id="112642" name="Rectangle 2"/>
          <p:cNvSpPr>
            <a:spLocks noGrp="1" noChangeArrowheads="1"/>
          </p:cNvSpPr>
          <p:nvPr>
            <p:ph type="ctrTitle"/>
          </p:nvPr>
        </p:nvSpPr>
        <p:spPr>
          <a:xfrm>
            <a:off x="685800" y="4838700"/>
            <a:ext cx="7772400" cy="1470025"/>
          </a:xfrm>
        </p:spPr>
        <p:txBody>
          <a:bodyPr/>
          <a:lstStyle>
            <a:lvl1pPr algn="ctr">
              <a:defRPr sz="4000">
                <a:ln>
                  <a:noFill/>
                </a:ln>
                <a:latin typeface="Arial Black" pitchFamily="34" charset="0"/>
              </a:defRPr>
            </a:lvl1pPr>
          </a:lstStyle>
          <a:p>
            <a:r>
              <a:rPr lang="en-US" smtClean="0"/>
              <a:t>Click to edit Master title style</a:t>
            </a:r>
            <a:endParaRPr lang="en-US" dirty="0"/>
          </a:p>
        </p:txBody>
      </p:sp>
      <p:sp>
        <p:nvSpPr>
          <p:cNvPr id="112643" name="Rectangle 3"/>
          <p:cNvSpPr>
            <a:spLocks noGrp="1" noChangeArrowheads="1"/>
          </p:cNvSpPr>
          <p:nvPr>
            <p:ph type="subTitle" idx="1"/>
          </p:nvPr>
        </p:nvSpPr>
        <p:spPr>
          <a:xfrm>
            <a:off x="1371600" y="6019800"/>
            <a:ext cx="6400800" cy="685800"/>
          </a:xfrm>
        </p:spPr>
        <p:txBody>
          <a:bodyPr/>
          <a:lstStyle>
            <a:lvl1pPr marL="0" indent="0" algn="ctr">
              <a:buFont typeface="Wingdings" pitchFamily="2" charset="2"/>
              <a:buNone/>
              <a:defRPr/>
            </a:lvl1pPr>
          </a:lstStyle>
          <a:p>
            <a:r>
              <a:rPr lang="en-US" smtClean="0"/>
              <a:t>Click to edit Master subtitle style</a:t>
            </a:r>
            <a:endParaRPr lang="en-US"/>
          </a:p>
        </p:txBody>
      </p:sp>
      <p:pic>
        <p:nvPicPr>
          <p:cNvPr id="9" name="Picture 2" descr="M:\Education, Research and Training Division\Medical Education\2. ARSHEP\4th Edition ARSHEP modules\New ARSHEP Logos\PRH LOGO_100px.jpg"/>
          <p:cNvPicPr>
            <a:picLocks noChangeAspect="1" noChangeArrowheads="1"/>
          </p:cNvPicPr>
          <p:nvPr userDrawn="1"/>
        </p:nvPicPr>
        <p:blipFill>
          <a:blip r:embed="rId4" cstate="print"/>
          <a:srcRect/>
          <a:stretch>
            <a:fillRect/>
          </a:stretch>
        </p:blipFill>
        <p:spPr bwMode="auto">
          <a:xfrm>
            <a:off x="8382000" y="6460958"/>
            <a:ext cx="762000" cy="397042"/>
          </a:xfrm>
          <a:prstGeom prst="rect">
            <a:avLst/>
          </a:prstGeom>
          <a:noFill/>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7693025"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4300538"/>
            <a:ext cx="7693025"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a:xfrm>
            <a:off x="2667000" y="6356350"/>
            <a:ext cx="3352800" cy="365125"/>
          </a:xfrm>
        </p:spPr>
        <p:txBody>
          <a:bodyPr/>
          <a:lstStyle>
            <a:lvl1pPr>
              <a:defRPr/>
            </a:lvl1pPr>
          </a:lstStyle>
          <a:p>
            <a:pPr>
              <a:defRPr/>
            </a:pPr>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6" name="Footer Placeholder 6"/>
          <p:cNvSpPr>
            <a:spLocks noGrp="1"/>
          </p:cNvSpPr>
          <p:nvPr>
            <p:ph type="ftr" sz="quarter" idx="11"/>
          </p:nvPr>
        </p:nvSpPr>
        <p:spPr>
          <a:xfrm>
            <a:off x="3124200" y="6248400"/>
            <a:ext cx="2895600" cy="476250"/>
          </a:xfrm>
        </p:spPr>
        <p:txBody>
          <a:bodyPr/>
          <a:lstStyle>
            <a:lvl1pPr>
              <a:defRPr/>
            </a:lvl1pPr>
          </a:lstStyle>
          <a:p>
            <a:pPr>
              <a:defRPr/>
            </a:pPr>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 descr="cdc_process.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0300" y="6019800"/>
            <a:ext cx="12065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44588414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 descr="cdc_process.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0300" y="6019800"/>
            <a:ext cx="12065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499406407"/>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08F02E-EA17-44C4-AAB3-FCC94EE92DE1}" type="datetimeFigureOut">
              <a:rPr lang="en-US">
                <a:solidFill>
                  <a:prstClr val="white">
                    <a:tint val="75000"/>
                  </a:prstClr>
                </a:solidFill>
              </a:rPr>
              <a:pPr>
                <a:defRPr/>
              </a:pPr>
              <a:t>6/11/15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B2228C1-3F9E-4A32-BBB9-8CED47EE90D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795658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lvl1pPr>
              <a:defRPr>
                <a:ln>
                  <a:noFill/>
                </a:ln>
              </a:defRPr>
            </a:lvl1pPr>
          </a:lstStyle>
          <a:p>
            <a:r>
              <a:rPr lang="en-US" smtClean="0"/>
              <a:t>Click to edit Master title style</a:t>
            </a:r>
            <a:endParaRPr lang="en-US" dirty="0"/>
          </a:p>
        </p:txBody>
      </p:sp>
      <p:sp>
        <p:nvSpPr>
          <p:cNvPr id="4" name="Date Placeholder 10"/>
          <p:cNvSpPr>
            <a:spLocks noGrp="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ARHEP Slide Mas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w="1905">
                  <a:noFill/>
                </a:ln>
                <a:solidFill>
                  <a:schemeClr val="bg1">
                    <a:lumMod val="95000"/>
                  </a:schemeClr>
                </a:solidFill>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defRPr>
            </a:lvl1pPr>
          </a:lstStyle>
          <a:p>
            <a:r>
              <a:rPr lang="en-US"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2362200"/>
            <a:ext cx="7693025" cy="3724275"/>
          </a:xfrm>
        </p:spPr>
        <p:txBody>
          <a:bodyPr>
            <a:normAutofit/>
          </a:bodyPr>
          <a:lstStyle/>
          <a:p>
            <a:pPr lvl="0"/>
            <a:r>
              <a:rPr lang="en-US" noProof="0" smtClean="0"/>
              <a:t>Click icon to add chart</a:t>
            </a:r>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a:xfrm>
            <a:off x="2667000" y="6356350"/>
            <a:ext cx="3352800" cy="365125"/>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7.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18.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pic>
        <p:nvPicPr>
          <p:cNvPr id="2050" name="Picture 2" descr="C:\Presentation Team\Clients and Prospects\! Current Projects\PRCH\Raw Content\Top-Banner-Grey.png"/>
          <p:cNvPicPr>
            <a:picLocks noChangeAspect="1" noChangeArrowheads="1"/>
          </p:cNvPicPr>
          <p:nvPr/>
        </p:nvPicPr>
        <p:blipFill>
          <a:blip r:embed="rId19" cstate="print"/>
          <a:srcRect/>
          <a:stretch>
            <a:fillRect/>
          </a:stretch>
        </p:blipFill>
        <p:spPr bwMode="auto">
          <a:xfrm>
            <a:off x="0" y="0"/>
            <a:ext cx="9144000" cy="1589088"/>
          </a:xfrm>
          <a:prstGeom prst="rect">
            <a:avLst/>
          </a:prstGeom>
          <a:noFill/>
          <a:ln w="9525">
            <a:noFill/>
            <a:miter lim="800000"/>
            <a:headEnd/>
            <a:tailEnd/>
          </a:ln>
        </p:spPr>
      </p:pic>
      <p:sp>
        <p:nvSpPr>
          <p:cNvPr id="2051" name="Rectangle 2"/>
          <p:cNvSpPr>
            <a:spLocks noGrp="1" noChangeArrowheads="1"/>
          </p:cNvSpPr>
          <p:nvPr>
            <p:ph type="title"/>
          </p:nvPr>
        </p:nvSpPr>
        <p:spPr bwMode="auto">
          <a:xfrm>
            <a:off x="2514600" y="381000"/>
            <a:ext cx="6362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4267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6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Futura Md BT" pitchFamily="34" charset="0"/>
                <a:ea typeface="+mn-ea"/>
                <a:cs typeface="+mn-cs"/>
              </a:defRPr>
            </a:lvl1pPr>
          </a:lstStyle>
          <a:p>
            <a:pPr>
              <a:defRPr/>
            </a:pPr>
            <a:endParaRPr lang="en-US"/>
          </a:p>
        </p:txBody>
      </p:sp>
      <p:sp>
        <p:nvSpPr>
          <p:cNvPr id="216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Futura Md BT" pitchFamily="34" charset="0"/>
                <a:ea typeface="+mn-ea"/>
                <a:cs typeface="+mn-cs"/>
              </a:defRPr>
            </a:lvl1pPr>
          </a:lstStyle>
          <a:p>
            <a:pPr>
              <a:defRPr/>
            </a:pPr>
            <a:endParaRPr lang="en-US"/>
          </a:p>
        </p:txBody>
      </p:sp>
      <p:pic>
        <p:nvPicPr>
          <p:cNvPr id="2055" name="Picture 9" descr="ppllogo"/>
          <p:cNvPicPr>
            <a:picLocks noChangeAspect="1" noChangeArrowheads="1"/>
          </p:cNvPicPr>
          <p:nvPr/>
        </p:nvPicPr>
        <p:blipFill>
          <a:blip r:embed="rId20" cstate="print"/>
          <a:srcRect/>
          <a:stretch>
            <a:fillRect/>
          </a:stretch>
        </p:blipFill>
        <p:spPr bwMode="auto">
          <a:xfrm>
            <a:off x="50800" y="5691188"/>
            <a:ext cx="1228725" cy="1095375"/>
          </a:xfrm>
          <a:prstGeom prst="rect">
            <a:avLst/>
          </a:prstGeom>
          <a:noFill/>
          <a:ln w="9525">
            <a:noFill/>
            <a:miter lim="800000"/>
            <a:headEnd/>
            <a:tailEnd/>
          </a:ln>
        </p:spPr>
      </p:pic>
      <p:sp>
        <p:nvSpPr>
          <p:cNvPr id="13" name="TextBox 12"/>
          <p:cNvSpPr txBox="1"/>
          <p:nvPr/>
        </p:nvSpPr>
        <p:spPr>
          <a:xfrm>
            <a:off x="457200" y="76200"/>
            <a:ext cx="8229600" cy="338138"/>
          </a:xfrm>
          <a:prstGeom prst="rect">
            <a:avLst/>
          </a:prstGeom>
          <a:noFill/>
        </p:spPr>
        <p:txBody>
          <a:bodyPr>
            <a:spAutoFit/>
          </a:bodyPr>
          <a:lstStyle/>
          <a:p>
            <a:pPr algn="ctr">
              <a:defRPr/>
            </a:pPr>
            <a:r>
              <a:rPr lang="en-US" sz="1600" b="1" dirty="0">
                <a:latin typeface="Futura Lt BT" pitchFamily="34" charset="0"/>
                <a:cs typeface="Arial" charset="0"/>
              </a:rPr>
              <a:t>Adolescent STI Epidemiology, Testing, and Treatment Strategies</a:t>
            </a:r>
          </a:p>
        </p:txBody>
      </p:sp>
      <p:pic>
        <p:nvPicPr>
          <p:cNvPr id="1026" name="Picture 2" descr="M:\Education, Research and Training Division\Medical Education\2. ARSHEP\4th Edition ARSHEP modules\New ARSHEP Logos\PRH LOGO_100px.jpg"/>
          <p:cNvPicPr>
            <a:picLocks noChangeAspect="1" noChangeArrowheads="1"/>
          </p:cNvPicPr>
          <p:nvPr/>
        </p:nvPicPr>
        <p:blipFill>
          <a:blip r:embed="rId21" cstate="print"/>
          <a:srcRect/>
          <a:stretch>
            <a:fillRect/>
          </a:stretch>
        </p:blipFill>
        <p:spPr bwMode="auto">
          <a:xfrm>
            <a:off x="8458200" y="6400800"/>
            <a:ext cx="685800" cy="397042"/>
          </a:xfrm>
          <a:prstGeom prst="rect">
            <a:avLst/>
          </a:prstGeom>
          <a:noFill/>
        </p:spPr>
      </p:pic>
    </p:spTree>
  </p:cSld>
  <p:clrMap bg1="lt1" tx1="dk1" bg2="lt2" tx2="dk2" accent1="accent1" accent2="accent2" accent3="accent3" accent4="accent4" accent5="accent5" accent6="accent6" hlink="hlink" folHlink="folHlink"/>
  <p:sldLayoutIdLst>
    <p:sldLayoutId id="2147484171" r:id="rId1"/>
    <p:sldLayoutId id="2147484172" r:id="rId2"/>
    <p:sldLayoutId id="2147484162" r:id="rId3"/>
    <p:sldLayoutId id="2147484163" r:id="rId4"/>
    <p:sldLayoutId id="2147484164" r:id="rId5"/>
    <p:sldLayoutId id="2147484165" r:id="rId6"/>
    <p:sldLayoutId id="2147484166" r:id="rId7"/>
    <p:sldLayoutId id="2147484167" r:id="rId8"/>
    <p:sldLayoutId id="2147484173" r:id="rId9"/>
    <p:sldLayoutId id="2147484174" r:id="rId10"/>
    <p:sldLayoutId id="2147484175" r:id="rId11"/>
    <p:sldLayoutId id="2147484168" r:id="rId12"/>
    <p:sldLayoutId id="2147484176" r:id="rId13"/>
    <p:sldLayoutId id="2147484177" r:id="rId14"/>
    <p:sldLayoutId id="2147484178" r:id="rId15"/>
    <p:sldLayoutId id="2147484179" r:id="rId16"/>
  </p:sldLayoutIdLst>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3600" b="1">
          <a:solidFill>
            <a:schemeClr val="tx2"/>
          </a:solidFill>
          <a:latin typeface="Arial Black" pitchFamily="34" charset="0"/>
          <a:ea typeface="Arial" charset="0"/>
          <a:cs typeface="+mj-cs"/>
        </a:defRPr>
      </a:lvl1pPr>
      <a:lvl2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2pPr>
      <a:lvl3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3pPr>
      <a:lvl4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4pPr>
      <a:lvl5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5pPr>
      <a:lvl6pPr marL="457200" algn="r" rtl="0" eaLnBrk="1" fontAlgn="base" hangingPunct="1">
        <a:spcBef>
          <a:spcPct val="0"/>
        </a:spcBef>
        <a:spcAft>
          <a:spcPct val="0"/>
        </a:spcAft>
        <a:defRPr sz="3600">
          <a:solidFill>
            <a:schemeClr val="tx2"/>
          </a:solidFill>
          <a:latin typeface="Humanst521 BT" pitchFamily="34" charset="0"/>
          <a:cs typeface="Arial" charset="0"/>
        </a:defRPr>
      </a:lvl6pPr>
      <a:lvl7pPr marL="914400" algn="r" rtl="0" eaLnBrk="1" fontAlgn="base" hangingPunct="1">
        <a:spcBef>
          <a:spcPct val="0"/>
        </a:spcBef>
        <a:spcAft>
          <a:spcPct val="0"/>
        </a:spcAft>
        <a:defRPr sz="3600">
          <a:solidFill>
            <a:schemeClr val="tx2"/>
          </a:solidFill>
          <a:latin typeface="Humanst521 BT" pitchFamily="34" charset="0"/>
          <a:cs typeface="Arial" charset="0"/>
        </a:defRPr>
      </a:lvl7pPr>
      <a:lvl8pPr marL="1371600" algn="r" rtl="0" eaLnBrk="1" fontAlgn="base" hangingPunct="1">
        <a:spcBef>
          <a:spcPct val="0"/>
        </a:spcBef>
        <a:spcAft>
          <a:spcPct val="0"/>
        </a:spcAft>
        <a:defRPr sz="3600">
          <a:solidFill>
            <a:schemeClr val="tx2"/>
          </a:solidFill>
          <a:latin typeface="Humanst521 BT" pitchFamily="34" charset="0"/>
          <a:cs typeface="Arial" charset="0"/>
        </a:defRPr>
      </a:lvl8pPr>
      <a:lvl9pPr marL="1828800" algn="r" rtl="0" eaLnBrk="1" fontAlgn="base" hangingPunct="1">
        <a:spcBef>
          <a:spcPct val="0"/>
        </a:spcBef>
        <a:spcAft>
          <a:spcPct val="0"/>
        </a:spcAft>
        <a:defRPr sz="3600">
          <a:solidFill>
            <a:schemeClr val="tx2"/>
          </a:solidFill>
          <a:latin typeface="Humanst521 BT" pitchFamily="34" charset="0"/>
          <a:cs typeface="Arial" charset="0"/>
        </a:defRPr>
      </a:lvl9pPr>
    </p:titleStyle>
    <p:bodyStyle>
      <a:lvl1pPr marL="342900" indent="-342900" algn="l" rtl="0" eaLnBrk="0" fontAlgn="base" hangingPunct="0">
        <a:spcBef>
          <a:spcPct val="20000"/>
        </a:spcBef>
        <a:spcAft>
          <a:spcPct val="0"/>
        </a:spcAft>
        <a:buClr>
          <a:srgbClr val="92D050"/>
        </a:buClr>
        <a:buFont typeface="Wingdings" pitchFamily="2" charset="2"/>
        <a:buChar char="§"/>
        <a:defRPr sz="3200">
          <a:solidFill>
            <a:schemeClr val="tx1"/>
          </a:solidFill>
          <a:latin typeface="Futura Lt BT" pitchFamily="34" charset="0"/>
          <a:ea typeface="Arial" charset="0"/>
          <a:cs typeface="+mn-cs"/>
        </a:defRPr>
      </a:lvl1pPr>
      <a:lvl2pPr marL="742950" indent="-285750" algn="l" rtl="0" eaLnBrk="0" fontAlgn="base" hangingPunct="0">
        <a:spcBef>
          <a:spcPct val="20000"/>
        </a:spcBef>
        <a:spcAft>
          <a:spcPct val="0"/>
        </a:spcAft>
        <a:buClr>
          <a:srgbClr val="9C9CDF"/>
        </a:buClr>
        <a:buFont typeface="Wingdings" pitchFamily="2" charset="2"/>
        <a:buChar char="§"/>
        <a:defRPr sz="2800">
          <a:solidFill>
            <a:schemeClr val="tx1"/>
          </a:solidFill>
          <a:latin typeface="Futura Lt BT" pitchFamily="34" charset="0"/>
          <a:ea typeface="Arial" charset="0"/>
          <a:cs typeface="+mn-cs"/>
        </a:defRPr>
      </a:lvl2pPr>
      <a:lvl3pPr marL="1143000" indent="-228600" algn="l" rtl="0" eaLnBrk="0" fontAlgn="base" hangingPunct="0">
        <a:spcBef>
          <a:spcPct val="20000"/>
        </a:spcBef>
        <a:spcAft>
          <a:spcPct val="0"/>
        </a:spcAft>
        <a:buClr>
          <a:srgbClr val="92D050"/>
        </a:buClr>
        <a:buFont typeface="Wingdings" pitchFamily="2" charset="2"/>
        <a:buChar char="§"/>
        <a:defRPr sz="2400">
          <a:solidFill>
            <a:schemeClr val="tx1"/>
          </a:solidFill>
          <a:latin typeface="Futura Lt BT" pitchFamily="34" charset="0"/>
          <a:ea typeface="Arial" charset="0"/>
          <a:cs typeface="+mn-cs"/>
        </a:defRPr>
      </a:lvl3pPr>
      <a:lvl4pPr marL="1600200" indent="-228600" algn="l" rtl="0" eaLnBrk="0" fontAlgn="base" hangingPunct="0">
        <a:spcBef>
          <a:spcPct val="20000"/>
        </a:spcBef>
        <a:spcAft>
          <a:spcPct val="0"/>
        </a:spcAft>
        <a:buClr>
          <a:srgbClr val="92D050"/>
        </a:buClr>
        <a:buFont typeface="Wingdings" pitchFamily="2" charset="2"/>
        <a:buChar char="§"/>
        <a:defRPr sz="2000">
          <a:solidFill>
            <a:schemeClr val="tx1"/>
          </a:solidFill>
          <a:latin typeface="Futura Lt BT" pitchFamily="34" charset="0"/>
          <a:ea typeface="Arial" charset="0"/>
          <a:cs typeface="+mn-cs"/>
        </a:defRPr>
      </a:lvl4pPr>
      <a:lvl5pPr marL="2057400" indent="-228600" algn="l" rtl="0" eaLnBrk="0" fontAlgn="base" hangingPunct="0">
        <a:spcBef>
          <a:spcPct val="20000"/>
        </a:spcBef>
        <a:spcAft>
          <a:spcPct val="0"/>
        </a:spcAft>
        <a:buClr>
          <a:srgbClr val="92D050"/>
        </a:buClr>
        <a:buFont typeface="Wingdings" pitchFamily="2" charset="2"/>
        <a:buChar char="§"/>
        <a:defRPr sz="2000">
          <a:solidFill>
            <a:schemeClr val="tx1"/>
          </a:solidFill>
          <a:latin typeface="Futura Lt BT" pitchFamily="34" charset="0"/>
          <a:ea typeface="Arial" charset="0"/>
          <a:cs typeface="+mn-cs"/>
        </a:defRPr>
      </a:lvl5pPr>
      <a:lvl6pPr marL="25146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074" name="Picture 2" descr="C:\Presentation Team\Clients and Prospects\! Current Projects\PRCH\Raw Content\Top-Banner-Grey.png"/>
          <p:cNvPicPr>
            <a:picLocks noChangeAspect="1" noChangeArrowheads="1"/>
          </p:cNvPicPr>
          <p:nvPr/>
        </p:nvPicPr>
        <p:blipFill>
          <a:blip r:embed="rId4" cstate="print"/>
          <a:srcRect/>
          <a:stretch>
            <a:fillRect/>
          </a:stretch>
        </p:blipFill>
        <p:spPr bwMode="auto">
          <a:xfrm>
            <a:off x="0" y="2209800"/>
            <a:ext cx="9144000" cy="2133600"/>
          </a:xfrm>
          <a:prstGeom prst="rect">
            <a:avLst/>
          </a:prstGeom>
          <a:noFill/>
          <a:ln w="9525">
            <a:noFill/>
            <a:miter lim="800000"/>
            <a:headEnd/>
            <a:tailEnd/>
          </a:ln>
        </p:spPr>
      </p:pic>
      <p:sp>
        <p:nvSpPr>
          <p:cNvPr id="3075" name="Rectangle 2"/>
          <p:cNvSpPr>
            <a:spLocks noGrp="1" noChangeArrowheads="1"/>
          </p:cNvSpPr>
          <p:nvPr>
            <p:ph type="title"/>
          </p:nvPr>
        </p:nvSpPr>
        <p:spPr bwMode="auto">
          <a:xfrm>
            <a:off x="2781300" y="2743200"/>
            <a:ext cx="6362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6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Futura Md BT" pitchFamily="34" charset="0"/>
                <a:ea typeface="+mn-ea"/>
                <a:cs typeface="+mn-cs"/>
              </a:defRPr>
            </a:lvl1pPr>
          </a:lstStyle>
          <a:p>
            <a:pPr>
              <a:defRPr/>
            </a:pPr>
            <a:endParaRPr lang="en-US"/>
          </a:p>
        </p:txBody>
      </p:sp>
      <p:sp>
        <p:nvSpPr>
          <p:cNvPr id="216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Futura Md BT" pitchFamily="34" charset="0"/>
                <a:ea typeface="+mn-ea"/>
                <a:cs typeface="+mn-cs"/>
              </a:defRPr>
            </a:lvl1pPr>
          </a:lstStyle>
          <a:p>
            <a:pPr>
              <a:defRPr/>
            </a:pPr>
            <a:endParaRPr lang="en-US"/>
          </a:p>
        </p:txBody>
      </p:sp>
      <p:pic>
        <p:nvPicPr>
          <p:cNvPr id="3078" name="Picture 9" descr="ppllogo"/>
          <p:cNvPicPr>
            <a:picLocks noChangeAspect="1" noChangeArrowheads="1"/>
          </p:cNvPicPr>
          <p:nvPr/>
        </p:nvPicPr>
        <p:blipFill>
          <a:blip r:embed="rId5" cstate="print"/>
          <a:srcRect/>
          <a:stretch>
            <a:fillRect/>
          </a:stretch>
        </p:blipFill>
        <p:spPr bwMode="auto">
          <a:xfrm>
            <a:off x="50800" y="5691188"/>
            <a:ext cx="1228725" cy="1095375"/>
          </a:xfrm>
          <a:prstGeom prst="rect">
            <a:avLst/>
          </a:prstGeom>
          <a:noFill/>
          <a:ln w="9525">
            <a:noFill/>
            <a:miter lim="800000"/>
            <a:headEnd/>
            <a:tailEnd/>
          </a:ln>
        </p:spPr>
      </p:pic>
      <p:sp>
        <p:nvSpPr>
          <p:cNvPr id="13" name="TextBox 12"/>
          <p:cNvSpPr txBox="1"/>
          <p:nvPr/>
        </p:nvSpPr>
        <p:spPr>
          <a:xfrm>
            <a:off x="533400" y="2286000"/>
            <a:ext cx="8229600" cy="338138"/>
          </a:xfrm>
          <a:prstGeom prst="rect">
            <a:avLst/>
          </a:prstGeom>
          <a:noFill/>
        </p:spPr>
        <p:txBody>
          <a:bodyPr>
            <a:spAutoFit/>
          </a:bodyPr>
          <a:lstStyle/>
          <a:p>
            <a:pPr algn="ctr">
              <a:defRPr/>
            </a:pPr>
            <a:r>
              <a:rPr lang="en-US" sz="1600" b="1" dirty="0">
                <a:latin typeface="Futura Lt BT" pitchFamily="34" charset="0"/>
                <a:cs typeface="Arial" charset="0"/>
              </a:rPr>
              <a:t>Adolescent STI Epidemiology, Testing, and Treatment Strategies</a:t>
            </a:r>
          </a:p>
        </p:txBody>
      </p:sp>
      <p:pic>
        <p:nvPicPr>
          <p:cNvPr id="10" name="Picture 2" descr="M:\Education, Research and Training Division\Medical Education\2. ARSHEP\4th Edition ARSHEP modules\New ARSHEP Logos\PRH LOGO_100px.jpg"/>
          <p:cNvPicPr>
            <a:picLocks noChangeAspect="1" noChangeArrowheads="1"/>
          </p:cNvPicPr>
          <p:nvPr/>
        </p:nvPicPr>
        <p:blipFill>
          <a:blip r:embed="rId6" cstate="print"/>
          <a:srcRect/>
          <a:stretch>
            <a:fillRect/>
          </a:stretch>
        </p:blipFill>
        <p:spPr bwMode="auto">
          <a:xfrm>
            <a:off x="8458200" y="6400800"/>
            <a:ext cx="685800" cy="397042"/>
          </a:xfrm>
          <a:prstGeom prst="rect">
            <a:avLst/>
          </a:prstGeom>
          <a:noFill/>
        </p:spPr>
      </p:pic>
    </p:spTree>
  </p:cSld>
  <p:clrMap bg1="lt1" tx1="dk1" bg2="lt2" tx2="dk2" accent1="accent1" accent2="accent2" accent3="accent3" accent4="accent4" accent5="accent5" accent6="accent6" hlink="hlink" folHlink="folHlink"/>
  <p:sldLayoutIdLst>
    <p:sldLayoutId id="2147484169" r:id="rId1"/>
  </p:sldLayoutIdLst>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3600" b="1">
          <a:solidFill>
            <a:schemeClr val="tx2"/>
          </a:solidFill>
          <a:latin typeface="Arial Black" pitchFamily="34" charset="0"/>
          <a:ea typeface="Arial" charset="0"/>
          <a:cs typeface="+mj-cs"/>
        </a:defRPr>
      </a:lvl1pPr>
      <a:lvl2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2pPr>
      <a:lvl3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3pPr>
      <a:lvl4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4pPr>
      <a:lvl5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5pPr>
      <a:lvl6pPr marL="457200" algn="r" rtl="0" eaLnBrk="1" fontAlgn="base" hangingPunct="1">
        <a:spcBef>
          <a:spcPct val="0"/>
        </a:spcBef>
        <a:spcAft>
          <a:spcPct val="0"/>
        </a:spcAft>
        <a:defRPr sz="3600">
          <a:solidFill>
            <a:schemeClr val="tx2"/>
          </a:solidFill>
          <a:latin typeface="Humanst521 BT" pitchFamily="34" charset="0"/>
          <a:cs typeface="Arial" charset="0"/>
        </a:defRPr>
      </a:lvl6pPr>
      <a:lvl7pPr marL="914400" algn="r" rtl="0" eaLnBrk="1" fontAlgn="base" hangingPunct="1">
        <a:spcBef>
          <a:spcPct val="0"/>
        </a:spcBef>
        <a:spcAft>
          <a:spcPct val="0"/>
        </a:spcAft>
        <a:defRPr sz="3600">
          <a:solidFill>
            <a:schemeClr val="tx2"/>
          </a:solidFill>
          <a:latin typeface="Humanst521 BT" pitchFamily="34" charset="0"/>
          <a:cs typeface="Arial" charset="0"/>
        </a:defRPr>
      </a:lvl7pPr>
      <a:lvl8pPr marL="1371600" algn="r" rtl="0" eaLnBrk="1" fontAlgn="base" hangingPunct="1">
        <a:spcBef>
          <a:spcPct val="0"/>
        </a:spcBef>
        <a:spcAft>
          <a:spcPct val="0"/>
        </a:spcAft>
        <a:defRPr sz="3600">
          <a:solidFill>
            <a:schemeClr val="tx2"/>
          </a:solidFill>
          <a:latin typeface="Humanst521 BT" pitchFamily="34" charset="0"/>
          <a:cs typeface="Arial" charset="0"/>
        </a:defRPr>
      </a:lvl8pPr>
      <a:lvl9pPr marL="1828800" algn="r" rtl="0" eaLnBrk="1" fontAlgn="base" hangingPunct="1">
        <a:spcBef>
          <a:spcPct val="0"/>
        </a:spcBef>
        <a:spcAft>
          <a:spcPct val="0"/>
        </a:spcAft>
        <a:defRPr sz="3600">
          <a:solidFill>
            <a:schemeClr val="tx2"/>
          </a:solidFill>
          <a:latin typeface="Humanst521 BT" pitchFamily="34" charset="0"/>
          <a:cs typeface="Arial" charset="0"/>
        </a:defRPr>
      </a:lvl9pPr>
    </p:titleStyle>
    <p:bodyStyle>
      <a:lvl1pPr marL="342900" indent="-342900" algn="l" rtl="0" eaLnBrk="0" fontAlgn="base" hangingPunct="0">
        <a:spcBef>
          <a:spcPct val="20000"/>
        </a:spcBef>
        <a:spcAft>
          <a:spcPct val="0"/>
        </a:spcAft>
        <a:buClr>
          <a:srgbClr val="92D050"/>
        </a:buClr>
        <a:buFont typeface="Wingdings" pitchFamily="2" charset="2"/>
        <a:buChar char="§"/>
        <a:defRPr sz="3200">
          <a:solidFill>
            <a:schemeClr val="tx1"/>
          </a:solidFill>
          <a:latin typeface="Futura Lt BT" pitchFamily="34" charset="0"/>
          <a:ea typeface="Arial" charset="0"/>
          <a:cs typeface="+mn-cs"/>
        </a:defRPr>
      </a:lvl1pPr>
      <a:lvl2pPr marL="742950" indent="-285750" algn="l" rtl="0" eaLnBrk="0" fontAlgn="base" hangingPunct="0">
        <a:spcBef>
          <a:spcPct val="20000"/>
        </a:spcBef>
        <a:spcAft>
          <a:spcPct val="0"/>
        </a:spcAft>
        <a:buClr>
          <a:srgbClr val="9C9CDF"/>
        </a:buClr>
        <a:buFont typeface="Wingdings" pitchFamily="2" charset="2"/>
        <a:buChar char="§"/>
        <a:defRPr sz="2800">
          <a:solidFill>
            <a:schemeClr val="tx1"/>
          </a:solidFill>
          <a:latin typeface="Futura Lt BT" pitchFamily="34" charset="0"/>
          <a:ea typeface="Arial" charset="0"/>
          <a:cs typeface="+mn-cs"/>
        </a:defRPr>
      </a:lvl2pPr>
      <a:lvl3pPr marL="1143000" indent="-228600" algn="l" rtl="0" eaLnBrk="0" fontAlgn="base" hangingPunct="0">
        <a:spcBef>
          <a:spcPct val="20000"/>
        </a:spcBef>
        <a:spcAft>
          <a:spcPct val="0"/>
        </a:spcAft>
        <a:buClr>
          <a:srgbClr val="92D050"/>
        </a:buClr>
        <a:buFont typeface="Wingdings" pitchFamily="2" charset="2"/>
        <a:buChar char="§"/>
        <a:defRPr sz="2400">
          <a:solidFill>
            <a:schemeClr val="tx1"/>
          </a:solidFill>
          <a:latin typeface="Futura Lt BT" pitchFamily="34" charset="0"/>
          <a:ea typeface="Arial" charset="0"/>
          <a:cs typeface="+mn-cs"/>
        </a:defRPr>
      </a:lvl3pPr>
      <a:lvl4pPr marL="1600200" indent="-228600" algn="l" rtl="0" eaLnBrk="0" fontAlgn="base" hangingPunct="0">
        <a:spcBef>
          <a:spcPct val="20000"/>
        </a:spcBef>
        <a:spcAft>
          <a:spcPct val="0"/>
        </a:spcAft>
        <a:buClr>
          <a:srgbClr val="92D050"/>
        </a:buClr>
        <a:buFont typeface="Wingdings" pitchFamily="2" charset="2"/>
        <a:buChar char="§"/>
        <a:defRPr sz="2000">
          <a:solidFill>
            <a:schemeClr val="tx1"/>
          </a:solidFill>
          <a:latin typeface="Futura Lt BT" pitchFamily="34" charset="0"/>
          <a:ea typeface="Arial" charset="0"/>
          <a:cs typeface="+mn-cs"/>
        </a:defRPr>
      </a:lvl4pPr>
      <a:lvl5pPr marL="2057400" indent="-228600" algn="l" rtl="0" eaLnBrk="0" fontAlgn="base" hangingPunct="0">
        <a:spcBef>
          <a:spcPct val="20000"/>
        </a:spcBef>
        <a:spcAft>
          <a:spcPct val="0"/>
        </a:spcAft>
        <a:buClr>
          <a:srgbClr val="92D050"/>
        </a:buClr>
        <a:buFont typeface="Wingdings" pitchFamily="2" charset="2"/>
        <a:buChar char="§"/>
        <a:defRPr sz="2000">
          <a:solidFill>
            <a:schemeClr val="tx1"/>
          </a:solidFill>
          <a:latin typeface="Futura Lt BT" pitchFamily="34" charset="0"/>
          <a:ea typeface="Arial" charset="0"/>
          <a:cs typeface="+mn-cs"/>
        </a:defRPr>
      </a:lvl5pPr>
      <a:lvl6pPr marL="25146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098" name="Picture 9" descr="ppllogo"/>
          <p:cNvPicPr>
            <a:picLocks noChangeAspect="1" noChangeArrowheads="1"/>
          </p:cNvPicPr>
          <p:nvPr/>
        </p:nvPicPr>
        <p:blipFill>
          <a:blip r:embed="rId4" cstate="print"/>
          <a:srcRect/>
          <a:stretch>
            <a:fillRect/>
          </a:stretch>
        </p:blipFill>
        <p:spPr bwMode="auto">
          <a:xfrm>
            <a:off x="50800" y="5691188"/>
            <a:ext cx="1228725" cy="1095375"/>
          </a:xfrm>
          <a:prstGeom prst="rect">
            <a:avLst/>
          </a:prstGeom>
          <a:noFill/>
          <a:ln w="9525">
            <a:noFill/>
            <a:miter lim="800000"/>
            <a:headEnd/>
            <a:tailEnd/>
          </a:ln>
        </p:spPr>
      </p:pic>
      <p:pic>
        <p:nvPicPr>
          <p:cNvPr id="4" name="Picture 2" descr="M:\Education, Research and Training Division\Medical Education\2. ARSHEP\4th Edition ARSHEP modules\New ARSHEP Logos\PRH LOGO_100px.jpg"/>
          <p:cNvPicPr>
            <a:picLocks noChangeAspect="1" noChangeArrowheads="1"/>
          </p:cNvPicPr>
          <p:nvPr/>
        </p:nvPicPr>
        <p:blipFill>
          <a:blip r:embed="rId5" cstate="print"/>
          <a:srcRect/>
          <a:stretch>
            <a:fillRect/>
          </a:stretch>
        </p:blipFill>
        <p:spPr bwMode="auto">
          <a:xfrm>
            <a:off x="8458200" y="6400800"/>
            <a:ext cx="685800" cy="397042"/>
          </a:xfrm>
          <a:prstGeom prst="rect">
            <a:avLst/>
          </a:prstGeom>
          <a:noFill/>
        </p:spPr>
      </p:pic>
    </p:spTree>
  </p:cSld>
  <p:clrMap bg1="lt1" tx1="dk1" bg2="lt2" tx2="dk2" accent1="accent1" accent2="accent2" accent3="accent3" accent4="accent4" accent5="accent5" accent6="accent6" hlink="hlink" folHlink="folHlink"/>
  <p:sldLayoutIdLst>
    <p:sldLayoutId id="2147484170" r:id="rId1"/>
  </p:sldLayoutIdLst>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3600" b="1">
          <a:solidFill>
            <a:schemeClr val="tx2"/>
          </a:solidFill>
          <a:latin typeface="Arial Black" pitchFamily="34" charset="0"/>
          <a:ea typeface="Arial" charset="0"/>
          <a:cs typeface="+mj-cs"/>
        </a:defRPr>
      </a:lvl1pPr>
      <a:lvl2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2pPr>
      <a:lvl3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3pPr>
      <a:lvl4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4pPr>
      <a:lvl5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5pPr>
      <a:lvl6pPr marL="457200" algn="r" rtl="0" eaLnBrk="1" fontAlgn="base" hangingPunct="1">
        <a:spcBef>
          <a:spcPct val="0"/>
        </a:spcBef>
        <a:spcAft>
          <a:spcPct val="0"/>
        </a:spcAft>
        <a:defRPr sz="3600">
          <a:solidFill>
            <a:schemeClr val="tx2"/>
          </a:solidFill>
          <a:latin typeface="Humanst521 BT" pitchFamily="34" charset="0"/>
          <a:cs typeface="Arial" charset="0"/>
        </a:defRPr>
      </a:lvl6pPr>
      <a:lvl7pPr marL="914400" algn="r" rtl="0" eaLnBrk="1" fontAlgn="base" hangingPunct="1">
        <a:spcBef>
          <a:spcPct val="0"/>
        </a:spcBef>
        <a:spcAft>
          <a:spcPct val="0"/>
        </a:spcAft>
        <a:defRPr sz="3600">
          <a:solidFill>
            <a:schemeClr val="tx2"/>
          </a:solidFill>
          <a:latin typeface="Humanst521 BT" pitchFamily="34" charset="0"/>
          <a:cs typeface="Arial" charset="0"/>
        </a:defRPr>
      </a:lvl7pPr>
      <a:lvl8pPr marL="1371600" algn="r" rtl="0" eaLnBrk="1" fontAlgn="base" hangingPunct="1">
        <a:spcBef>
          <a:spcPct val="0"/>
        </a:spcBef>
        <a:spcAft>
          <a:spcPct val="0"/>
        </a:spcAft>
        <a:defRPr sz="3600">
          <a:solidFill>
            <a:schemeClr val="tx2"/>
          </a:solidFill>
          <a:latin typeface="Humanst521 BT" pitchFamily="34" charset="0"/>
          <a:cs typeface="Arial" charset="0"/>
        </a:defRPr>
      </a:lvl8pPr>
      <a:lvl9pPr marL="1828800" algn="r" rtl="0" eaLnBrk="1" fontAlgn="base" hangingPunct="1">
        <a:spcBef>
          <a:spcPct val="0"/>
        </a:spcBef>
        <a:spcAft>
          <a:spcPct val="0"/>
        </a:spcAft>
        <a:defRPr sz="3600">
          <a:solidFill>
            <a:schemeClr val="tx2"/>
          </a:solidFill>
          <a:latin typeface="Humanst521 BT" pitchFamily="34" charset="0"/>
          <a:cs typeface="Arial" charset="0"/>
        </a:defRPr>
      </a:lvl9pPr>
    </p:titleStyle>
    <p:bodyStyle>
      <a:lvl1pPr marL="342900" indent="-342900" algn="l" rtl="0" eaLnBrk="0" fontAlgn="base" hangingPunct="0">
        <a:spcBef>
          <a:spcPct val="20000"/>
        </a:spcBef>
        <a:spcAft>
          <a:spcPct val="0"/>
        </a:spcAft>
        <a:buClr>
          <a:srgbClr val="92D050"/>
        </a:buClr>
        <a:buFont typeface="Wingdings" pitchFamily="2" charset="2"/>
        <a:buChar char="§"/>
        <a:defRPr sz="3200">
          <a:solidFill>
            <a:schemeClr val="tx1"/>
          </a:solidFill>
          <a:latin typeface="Futura Lt BT" pitchFamily="34" charset="0"/>
          <a:ea typeface="Arial" charset="0"/>
          <a:cs typeface="+mn-cs"/>
        </a:defRPr>
      </a:lvl1pPr>
      <a:lvl2pPr marL="742950" indent="-285750" algn="l" rtl="0" eaLnBrk="0" fontAlgn="base" hangingPunct="0">
        <a:spcBef>
          <a:spcPct val="20000"/>
        </a:spcBef>
        <a:spcAft>
          <a:spcPct val="0"/>
        </a:spcAft>
        <a:buClr>
          <a:srgbClr val="9C9CDF"/>
        </a:buClr>
        <a:buFont typeface="Wingdings" pitchFamily="2" charset="2"/>
        <a:buChar char="§"/>
        <a:defRPr sz="2800">
          <a:solidFill>
            <a:schemeClr val="tx1"/>
          </a:solidFill>
          <a:latin typeface="Futura Lt BT" pitchFamily="34" charset="0"/>
          <a:ea typeface="Arial" charset="0"/>
          <a:cs typeface="+mn-cs"/>
        </a:defRPr>
      </a:lvl2pPr>
      <a:lvl3pPr marL="1143000" indent="-228600" algn="l" rtl="0" eaLnBrk="0" fontAlgn="base" hangingPunct="0">
        <a:spcBef>
          <a:spcPct val="20000"/>
        </a:spcBef>
        <a:spcAft>
          <a:spcPct val="0"/>
        </a:spcAft>
        <a:buClr>
          <a:srgbClr val="92D050"/>
        </a:buClr>
        <a:buFont typeface="Wingdings" pitchFamily="2" charset="2"/>
        <a:buChar char="§"/>
        <a:defRPr sz="2400">
          <a:solidFill>
            <a:schemeClr val="tx1"/>
          </a:solidFill>
          <a:latin typeface="Futura Lt BT" pitchFamily="34" charset="0"/>
          <a:ea typeface="Arial" charset="0"/>
          <a:cs typeface="+mn-cs"/>
        </a:defRPr>
      </a:lvl3pPr>
      <a:lvl4pPr marL="1600200" indent="-228600" algn="l" rtl="0" eaLnBrk="0" fontAlgn="base" hangingPunct="0">
        <a:spcBef>
          <a:spcPct val="20000"/>
        </a:spcBef>
        <a:spcAft>
          <a:spcPct val="0"/>
        </a:spcAft>
        <a:buClr>
          <a:srgbClr val="92D050"/>
        </a:buClr>
        <a:buFont typeface="Wingdings" pitchFamily="2" charset="2"/>
        <a:buChar char="§"/>
        <a:defRPr sz="2000">
          <a:solidFill>
            <a:schemeClr val="tx1"/>
          </a:solidFill>
          <a:latin typeface="Futura Lt BT" pitchFamily="34" charset="0"/>
          <a:ea typeface="Arial" charset="0"/>
          <a:cs typeface="+mn-cs"/>
        </a:defRPr>
      </a:lvl4pPr>
      <a:lvl5pPr marL="2057400" indent="-228600" algn="l" rtl="0" eaLnBrk="0" fontAlgn="base" hangingPunct="0">
        <a:spcBef>
          <a:spcPct val="20000"/>
        </a:spcBef>
        <a:spcAft>
          <a:spcPct val="0"/>
        </a:spcAft>
        <a:buClr>
          <a:srgbClr val="92D050"/>
        </a:buClr>
        <a:buFont typeface="Wingdings" pitchFamily="2" charset="2"/>
        <a:buChar char="§"/>
        <a:defRPr sz="2000">
          <a:solidFill>
            <a:schemeClr val="tx1"/>
          </a:solidFill>
          <a:latin typeface="Futura Lt BT" pitchFamily="34" charset="0"/>
          <a:ea typeface="Arial" charset="0"/>
          <a:cs typeface="+mn-cs"/>
        </a:defRPr>
      </a:lvl5pPr>
      <a:lvl6pPr marL="25146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50.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1" Type="http://schemas.openxmlformats.org/officeDocument/2006/relationships/slideLayout" Target="../slideLayouts/slideLayout16.xml"/><Relationship Id="rId2" Type="http://schemas.openxmlformats.org/officeDocument/2006/relationships/notesSlide" Target="../notesSlides/notesSlide10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5.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8" Type="http://schemas.openxmlformats.org/officeDocument/2006/relationships/hyperlink" Target="http://www.cdc.gov/std/ept/DCL-EPT-toolkit-1-31-2011.pdf" TargetMode="External"/><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9.xml"/><Relationship Id="rId3" Type="http://schemas.openxmlformats.org/officeDocument/2006/relationships/image" Target="../media/image51.w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52.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 Id="rId3" Type="http://schemas.openxmlformats.org/officeDocument/2006/relationships/image" Target="../media/image53.jpe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37.xml.rels><?xml version="1.0" encoding="UTF-8" standalone="yes"?>
<Relationships xmlns="http://schemas.openxmlformats.org/package/2006/relationships"><Relationship Id="rId3" Type="http://schemas.openxmlformats.org/officeDocument/2006/relationships/diagramData" Target="../diagrams/data22.xml"/><Relationship Id="rId4" Type="http://schemas.openxmlformats.org/officeDocument/2006/relationships/diagramLayout" Target="../diagrams/layout22.xml"/><Relationship Id="rId5" Type="http://schemas.openxmlformats.org/officeDocument/2006/relationships/diagramQuickStyle" Target="../diagrams/quickStyle22.xml"/><Relationship Id="rId6" Type="http://schemas.openxmlformats.org/officeDocument/2006/relationships/diagramColors" Target="../diagrams/colors22.xml"/><Relationship Id="rId7"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6.xml"/><Relationship Id="rId3" Type="http://schemas.openxmlformats.org/officeDocument/2006/relationships/image" Target="../media/image54.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1.xml"/><Relationship Id="rId3" Type="http://schemas.openxmlformats.org/officeDocument/2006/relationships/image" Target="../media/image55.jpeg"/></Relationships>
</file>

<file path=ppt/slides/_rels/slide144.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1" Type="http://schemas.openxmlformats.org/officeDocument/2006/relationships/slideLayout" Target="../slideLayouts/slideLayout5.xml"/><Relationship Id="rId2" Type="http://schemas.openxmlformats.org/officeDocument/2006/relationships/notesSlide" Target="../notesSlides/notesSlide14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3.xml"/><Relationship Id="rId3" Type="http://schemas.openxmlformats.org/officeDocument/2006/relationships/image" Target="../media/image58.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 Id="rId3" Type="http://schemas.openxmlformats.org/officeDocument/2006/relationships/image" Target="../media/image59.jpeg"/></Relationships>
</file>

<file path=ppt/slides/_rels/slide149.xml.rels><?xml version="1.0" encoding="UTF-8" standalone="yes"?>
<Relationships xmlns="http://schemas.openxmlformats.org/package/2006/relationships"><Relationship Id="rId3" Type="http://schemas.openxmlformats.org/officeDocument/2006/relationships/diagramData" Target="../diagrams/data23.xml"/><Relationship Id="rId4" Type="http://schemas.openxmlformats.org/officeDocument/2006/relationships/diagramLayout" Target="../diagrams/layout23.xml"/><Relationship Id="rId5" Type="http://schemas.openxmlformats.org/officeDocument/2006/relationships/diagramQuickStyle" Target="../diagrams/quickStyle23.xml"/><Relationship Id="rId6" Type="http://schemas.openxmlformats.org/officeDocument/2006/relationships/diagramColors" Target="../diagrams/colors23.xml"/><Relationship Id="rId7" Type="http://schemas.microsoft.com/office/2007/relationships/diagramDrawing" Target="../diagrams/drawing23.xml"/><Relationship Id="rId1" Type="http://schemas.openxmlformats.org/officeDocument/2006/relationships/slideLayout" Target="../slideLayouts/slideLayout3.xml"/><Relationship Id="rId2" Type="http://schemas.openxmlformats.org/officeDocument/2006/relationships/notesSlide" Target="../notesSlides/notesSlide1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9.xml"/><Relationship Id="rId3" Type="http://schemas.openxmlformats.org/officeDocument/2006/relationships/image" Target="../media/image60.wmf"/></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0.xml"/><Relationship Id="rId3" Type="http://schemas.openxmlformats.org/officeDocument/2006/relationships/image" Target="../media/image61.wmf"/></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1.xml"/><Relationship Id="rId3" Type="http://schemas.openxmlformats.org/officeDocument/2006/relationships/image" Target="../media/image62.wmf"/></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2.xml"/><Relationship Id="rId3" Type="http://schemas.openxmlformats.org/officeDocument/2006/relationships/image" Target="../media/image63.wmf"/></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3.xml"/></Relationships>
</file>

<file path=ppt/slides/_rels/slide156.xml.rels><?xml version="1.0" encoding="UTF-8" standalone="yes"?>
<Relationships xmlns="http://schemas.openxmlformats.org/package/2006/relationships"><Relationship Id="rId3" Type="http://schemas.openxmlformats.org/officeDocument/2006/relationships/hyperlink" Target="http://images.google.com/imgres?imgurl=http://phil.cdc.gov/phil_images/20030716/30/PHIL_4147_lores.jpg&amp;imgrefurl=http://commons.wikimedia.org/wiki/Image:Extragenital_syphilitic_chancre_of_the_left_index_finger_PHIL_4147_lores.jpg&amp;h=543&amp;w=700&amp;sz=53&amp;hl=en&amp;start=7&amp;tbnid=Clv2G7InAelOjM:&amp;tbnh=109&amp;tbnw=140&amp;prev=/images?q=syphilitic+chancre&amp;gbv=2&amp;svnum=10&amp;hl=en&amp;sa=G" TargetMode="External"/><Relationship Id="rId4" Type="http://schemas.openxmlformats.org/officeDocument/2006/relationships/image" Target="../media/image64.jpeg"/><Relationship Id="rId5" Type="http://schemas.openxmlformats.org/officeDocument/2006/relationships/hyperlink" Target="http://images.google.com/imgres?imgurl=http://www.merck.com/media/mmpe/thumbnails/tn_s14c194photo16.jpg&amp;imgrefurl=http://www.merck.com/mmpe/sec14/ch194/ch194i.html&amp;h=78&amp;w=149&amp;sz=3&amp;hl=en&amp;start=10&amp;tbnid=BRBXiNloc6b5VM:&amp;tbnh=50&amp;tbnw=95&amp;prev=/images?q=syphilitic+chancre&amp;gbv=2&amp;svnum=10&amp;hl=en&amp;sa=G" TargetMode="External"/><Relationship Id="rId6" Type="http://schemas.openxmlformats.org/officeDocument/2006/relationships/image" Target="../media/image65.jpeg"/><Relationship Id="rId7" Type="http://schemas.openxmlformats.org/officeDocument/2006/relationships/image" Target="../media/image66.jpeg"/><Relationship Id="rId8" Type="http://schemas.openxmlformats.org/officeDocument/2006/relationships/image" Target="../media/image67.jpeg"/><Relationship Id="rId9" Type="http://schemas.openxmlformats.org/officeDocument/2006/relationships/image" Target="../media/image68.jpeg"/><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157.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jpeg"/><Relationship Id="rId1" Type="http://schemas.openxmlformats.org/officeDocument/2006/relationships/slideLayout" Target="../slideLayouts/slideLayout2.xml"/><Relationship Id="rId2" Type="http://schemas.openxmlformats.org/officeDocument/2006/relationships/notesSlide" Target="../notesSlides/notesSlide155.xml"/></Relationships>
</file>

<file path=ppt/slides/_rels/slide158.xml.rels><?xml version="1.0" encoding="UTF-8" standalone="yes"?>
<Relationships xmlns="http://schemas.openxmlformats.org/package/2006/relationships"><Relationship Id="rId3" Type="http://schemas.openxmlformats.org/officeDocument/2006/relationships/hyperlink" Target="http://images.google.com/imgres?imgurl=http://surgicalnotes.co.uk/files/images/pyodermagangrenosum.jpg&amp;imgrefurl=http://surgicalnotes.co.uk/?q=node/398&amp;h=193&amp;w=200&amp;sz=7&amp;hl=en&amp;start=36&amp;tbnid=PISH3YgRkp-g1M:&amp;tbnh=100&amp;tbnw=104&amp;prev=/images?q=tertiary+syphilis&amp;start=20&amp;gbv=2&amp;ndsp=20&amp;svnum=10&amp;hl=en&amp;sa=N" TargetMode="External"/><Relationship Id="rId4" Type="http://schemas.openxmlformats.org/officeDocument/2006/relationships/image" Target="../media/image72.jpeg"/><Relationship Id="rId5" Type="http://schemas.openxmlformats.org/officeDocument/2006/relationships/image" Target="../media/image73.jpeg"/><Relationship Id="rId6" Type="http://schemas.openxmlformats.org/officeDocument/2006/relationships/image" Target="../media/image74.jpeg"/><Relationship Id="rId7" Type="http://schemas.openxmlformats.org/officeDocument/2006/relationships/image" Target="../media/image75.jpeg"/><Relationship Id="rId8" Type="http://schemas.openxmlformats.org/officeDocument/2006/relationships/image" Target="../media/image76.png"/><Relationship Id="rId9" Type="http://schemas.openxmlformats.org/officeDocument/2006/relationships/image" Target="../media/image77.jpeg"/><Relationship Id="rId1" Type="http://schemas.openxmlformats.org/officeDocument/2006/relationships/slideLayout" Target="../slideLayouts/slideLayout2.xml"/><Relationship Id="rId2" Type="http://schemas.openxmlformats.org/officeDocument/2006/relationships/notesSlide" Target="../notesSlides/notesSlide156.xml"/></Relationships>
</file>

<file path=ppt/slides/_rels/slide159.xml.rels><?xml version="1.0" encoding="UTF-8" standalone="yes"?>
<Relationships xmlns="http://schemas.openxmlformats.org/package/2006/relationships"><Relationship Id="rId3" Type="http://schemas.openxmlformats.org/officeDocument/2006/relationships/diagramData" Target="../diagrams/data24.xml"/><Relationship Id="rId4" Type="http://schemas.openxmlformats.org/officeDocument/2006/relationships/diagramLayout" Target="../diagrams/layout24.xml"/><Relationship Id="rId5" Type="http://schemas.openxmlformats.org/officeDocument/2006/relationships/diagramQuickStyle" Target="../diagrams/quickStyle24.xml"/><Relationship Id="rId6" Type="http://schemas.openxmlformats.org/officeDocument/2006/relationships/diagramColors" Target="../diagrams/colors24.xml"/><Relationship Id="rId7" Type="http://schemas.microsoft.com/office/2007/relationships/diagramDrawing" Target="../diagrams/drawing24.xml"/><Relationship Id="rId1" Type="http://schemas.openxmlformats.org/officeDocument/2006/relationships/slideLayout" Target="../slideLayouts/slideLayout2.xml"/><Relationship Id="rId2" Type="http://schemas.openxmlformats.org/officeDocument/2006/relationships/notesSlide" Target="../notesSlides/notesSlide1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 Id="rId3" Type="http://schemas.openxmlformats.org/officeDocument/2006/relationships/image" Target="../media/image52.jpe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164.xml.rels><?xml version="1.0" encoding="UTF-8" standalone="yes"?>
<Relationships xmlns="http://schemas.openxmlformats.org/package/2006/relationships"><Relationship Id="rId11" Type="http://schemas.openxmlformats.org/officeDocument/2006/relationships/diagramColors" Target="../diagrams/colors26.xml"/><Relationship Id="rId12" Type="http://schemas.microsoft.com/office/2007/relationships/diagramDrawing" Target="../diagrams/drawing26.xml"/><Relationship Id="rId1" Type="http://schemas.openxmlformats.org/officeDocument/2006/relationships/slideLayout" Target="../slideLayouts/slideLayout6.xml"/><Relationship Id="rId2" Type="http://schemas.openxmlformats.org/officeDocument/2006/relationships/notesSlide" Target="../notesSlides/notesSlide162.xml"/><Relationship Id="rId3" Type="http://schemas.openxmlformats.org/officeDocument/2006/relationships/diagramData" Target="../diagrams/data25.xml"/><Relationship Id="rId4" Type="http://schemas.openxmlformats.org/officeDocument/2006/relationships/diagramLayout" Target="../diagrams/layout25.xml"/><Relationship Id="rId5" Type="http://schemas.openxmlformats.org/officeDocument/2006/relationships/diagramQuickStyle" Target="../diagrams/quickStyle25.xml"/><Relationship Id="rId6" Type="http://schemas.openxmlformats.org/officeDocument/2006/relationships/diagramColors" Target="../diagrams/colors25.xml"/><Relationship Id="rId7" Type="http://schemas.microsoft.com/office/2007/relationships/diagramDrawing" Target="../diagrams/drawing25.xml"/><Relationship Id="rId8" Type="http://schemas.openxmlformats.org/officeDocument/2006/relationships/diagramData" Target="../diagrams/data26.xml"/><Relationship Id="rId9" Type="http://schemas.openxmlformats.org/officeDocument/2006/relationships/diagramLayout" Target="../diagrams/layout26.xml"/><Relationship Id="rId10" Type="http://schemas.openxmlformats.org/officeDocument/2006/relationships/diagramQuickStyle" Target="../diagrams/quickStyle2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3.xml"/><Relationship Id="rId3" Type="http://schemas.openxmlformats.org/officeDocument/2006/relationships/image" Target="../media/image52.jpeg"/></Relationships>
</file>

<file path=ppt/slides/_rels/slide166.xml.rels><?xml version="1.0" encoding="UTF-8" standalone="yes"?>
<Relationships xmlns="http://schemas.openxmlformats.org/package/2006/relationships"><Relationship Id="rId3" Type="http://schemas.openxmlformats.org/officeDocument/2006/relationships/diagramData" Target="../diagrams/data27.xml"/><Relationship Id="rId4" Type="http://schemas.openxmlformats.org/officeDocument/2006/relationships/diagramLayout" Target="../diagrams/layout27.xml"/><Relationship Id="rId5" Type="http://schemas.openxmlformats.org/officeDocument/2006/relationships/diagramQuickStyle" Target="../diagrams/quickStyle27.xml"/><Relationship Id="rId6" Type="http://schemas.openxmlformats.org/officeDocument/2006/relationships/diagramColors" Target="../diagrams/colors27.xml"/><Relationship Id="rId7" Type="http://schemas.microsoft.com/office/2007/relationships/diagramDrawing" Target="../diagrams/drawing27.xml"/><Relationship Id="rId1" Type="http://schemas.openxmlformats.org/officeDocument/2006/relationships/slideLayout" Target="../slideLayouts/slideLayout2.xml"/><Relationship Id="rId2" Type="http://schemas.openxmlformats.org/officeDocument/2006/relationships/notesSlide" Target="../notesSlides/notesSlide16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0.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 Id="rId3" Type="http://schemas.openxmlformats.org/officeDocument/2006/relationships/image" Target="../media/image78.jpe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s>
</file>

<file path=ppt/slides/_rels/slide17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9.jpeg"/><Relationship Id="rId1" Type="http://schemas.openxmlformats.org/officeDocument/2006/relationships/slideLayout" Target="../slideLayouts/slideLayout2.xml"/><Relationship Id="rId2" Type="http://schemas.openxmlformats.org/officeDocument/2006/relationships/notesSlide" Target="../notesSlides/notesSlide17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0.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diagramData" Target="../diagrams/data28.xml"/><Relationship Id="rId4" Type="http://schemas.openxmlformats.org/officeDocument/2006/relationships/diagramLayout" Target="../diagrams/layout28.xml"/><Relationship Id="rId5" Type="http://schemas.openxmlformats.org/officeDocument/2006/relationships/diagramQuickStyle" Target="../diagrams/quickStyle28.xml"/><Relationship Id="rId6" Type="http://schemas.openxmlformats.org/officeDocument/2006/relationships/diagramColors" Target="../diagrams/colors28.xml"/><Relationship Id="rId7" Type="http://schemas.microsoft.com/office/2007/relationships/diagramDrawing" Target="../diagrams/drawing28.xml"/><Relationship Id="rId1" Type="http://schemas.openxmlformats.org/officeDocument/2006/relationships/slideLayout" Target="../slideLayouts/slideLayout2.xml"/><Relationship Id="rId2" Type="http://schemas.openxmlformats.org/officeDocument/2006/relationships/notesSlide" Target="../notesSlides/notesSlide181.xml"/></Relationships>
</file>

<file path=ppt/slides/_rels/slide186.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image" Target="../media/image81.png"/><Relationship Id="rId5" Type="http://schemas.openxmlformats.org/officeDocument/2006/relationships/image" Target="../media/image82.jpeg"/><Relationship Id="rId1" Type="http://schemas.openxmlformats.org/officeDocument/2006/relationships/slideLayout" Target="../slideLayouts/slideLayout4.xml"/><Relationship Id="rId2" Type="http://schemas.openxmlformats.org/officeDocument/2006/relationships/notesSlide" Target="../notesSlides/notesSlide182.xml"/></Relationships>
</file>

<file path=ppt/slides/_rels/slide187.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image" Target="../media/image84.jpeg"/><Relationship Id="rId1" Type="http://schemas.openxmlformats.org/officeDocument/2006/relationships/slideLayout" Target="../slideLayouts/slideLayout2.xml"/><Relationship Id="rId2" Type="http://schemas.openxmlformats.org/officeDocument/2006/relationships/notesSlide" Target="../notesSlides/notesSlide183.xml"/></Relationships>
</file>

<file path=ppt/slides/_rels/slide188.xml.rels><?xml version="1.0" encoding="UTF-8" standalone="yes"?>
<Relationships xmlns="http://schemas.openxmlformats.org/package/2006/relationships"><Relationship Id="rId3" Type="http://schemas.openxmlformats.org/officeDocument/2006/relationships/diagramData" Target="../diagrams/data29.xml"/><Relationship Id="rId4" Type="http://schemas.openxmlformats.org/officeDocument/2006/relationships/diagramLayout" Target="../diagrams/layout29.xml"/><Relationship Id="rId5" Type="http://schemas.openxmlformats.org/officeDocument/2006/relationships/diagramQuickStyle" Target="../diagrams/quickStyle29.xml"/><Relationship Id="rId6" Type="http://schemas.openxmlformats.org/officeDocument/2006/relationships/diagramColors" Target="../diagrams/colors29.xml"/><Relationship Id="rId7" Type="http://schemas.microsoft.com/office/2007/relationships/diagramDrawing" Target="../diagrams/drawing29.xml"/><Relationship Id="rId1" Type="http://schemas.openxmlformats.org/officeDocument/2006/relationships/slideLayout" Target="../slideLayouts/slideLayout2.xml"/><Relationship Id="rId2" Type="http://schemas.openxmlformats.org/officeDocument/2006/relationships/notesSlide" Target="../notesSlides/notesSlide18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8.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diagramData" Target="../diagrams/data30.xml"/><Relationship Id="rId4" Type="http://schemas.openxmlformats.org/officeDocument/2006/relationships/diagramLayout" Target="../diagrams/layout30.xml"/><Relationship Id="rId5" Type="http://schemas.openxmlformats.org/officeDocument/2006/relationships/diagramQuickStyle" Target="../diagrams/quickStyle30.xml"/><Relationship Id="rId6" Type="http://schemas.openxmlformats.org/officeDocument/2006/relationships/diagramColors" Target="../diagrams/colors30.xml"/><Relationship Id="rId7" Type="http://schemas.microsoft.com/office/2007/relationships/diagramDrawing" Target="../diagrams/drawing30.xml"/><Relationship Id="rId1" Type="http://schemas.openxmlformats.org/officeDocument/2006/relationships/slideLayout" Target="../slideLayouts/slideLayout2.xml"/><Relationship Id="rId2" Type="http://schemas.openxmlformats.org/officeDocument/2006/relationships/notesSlide" Target="../notesSlides/notesSlide189.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0.xml"/><Relationship Id="rId3" Type="http://schemas.openxmlformats.org/officeDocument/2006/relationships/hyperlink" Target="http://www.pbm.va.gov/" TargetMode="External"/></Relationships>
</file>

<file path=ppt/slides/_rels/slide198.xml.rels><?xml version="1.0" encoding="UTF-8" standalone="yes"?>
<Relationships xmlns="http://schemas.openxmlformats.org/package/2006/relationships"><Relationship Id="rId3" Type="http://schemas.openxmlformats.org/officeDocument/2006/relationships/diagramData" Target="../diagrams/data31.xml"/><Relationship Id="rId4" Type="http://schemas.openxmlformats.org/officeDocument/2006/relationships/diagramLayout" Target="../diagrams/layout31.xml"/><Relationship Id="rId5" Type="http://schemas.openxmlformats.org/officeDocument/2006/relationships/diagramQuickStyle" Target="../diagrams/quickStyle31.xml"/><Relationship Id="rId6" Type="http://schemas.openxmlformats.org/officeDocument/2006/relationships/diagramColors" Target="../diagrams/colors31.xml"/><Relationship Id="rId7" Type="http://schemas.microsoft.com/office/2007/relationships/diagramDrawing" Target="../diagrams/drawing31.xml"/><Relationship Id="rId1" Type="http://schemas.openxmlformats.org/officeDocument/2006/relationships/slideLayout" Target="../slideLayouts/slideLayout2.xml"/><Relationship Id="rId2" Type="http://schemas.openxmlformats.org/officeDocument/2006/relationships/notesSlide" Target="../notesSlides/notesSlide191.xml"/></Relationships>
</file>

<file path=ppt/slides/_rels/slide199.xml.rels><?xml version="1.0" encoding="UTF-8" standalone="yes"?>
<Relationships xmlns="http://schemas.openxmlformats.org/package/2006/relationships"><Relationship Id="rId3" Type="http://schemas.openxmlformats.org/officeDocument/2006/relationships/diagramData" Target="../diagrams/data32.xml"/><Relationship Id="rId4" Type="http://schemas.openxmlformats.org/officeDocument/2006/relationships/diagramLayout" Target="../diagrams/layout32.xml"/><Relationship Id="rId5" Type="http://schemas.openxmlformats.org/officeDocument/2006/relationships/diagramQuickStyle" Target="../diagrams/quickStyle32.xml"/><Relationship Id="rId6" Type="http://schemas.openxmlformats.org/officeDocument/2006/relationships/diagramColors" Target="../diagrams/colors32.xml"/><Relationship Id="rId7" Type="http://schemas.microsoft.com/office/2007/relationships/diagramDrawing" Target="../diagrams/drawing32.xml"/><Relationship Id="rId1" Type="http://schemas.openxmlformats.org/officeDocument/2006/relationships/slideLayout" Target="../slideLayouts/slideLayout2.xml"/><Relationship Id="rId2" Type="http://schemas.openxmlformats.org/officeDocument/2006/relationships/notesSlide" Target="../notesSlides/notesSlide1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3.xml"/></Relationships>
</file>

<file path=ppt/slides/_rels/slide201.xml.rels><?xml version="1.0" encoding="UTF-8" standalone="yes"?>
<Relationships xmlns="http://schemas.openxmlformats.org/package/2006/relationships"><Relationship Id="rId3" Type="http://schemas.openxmlformats.org/officeDocument/2006/relationships/diagramData" Target="../diagrams/data33.xml"/><Relationship Id="rId4" Type="http://schemas.openxmlformats.org/officeDocument/2006/relationships/diagramLayout" Target="../diagrams/layout33.xml"/><Relationship Id="rId5" Type="http://schemas.openxmlformats.org/officeDocument/2006/relationships/diagramQuickStyle" Target="../diagrams/quickStyle33.xml"/><Relationship Id="rId6" Type="http://schemas.openxmlformats.org/officeDocument/2006/relationships/diagramColors" Target="../diagrams/colors33.xml"/><Relationship Id="rId7" Type="http://schemas.microsoft.com/office/2007/relationships/diagramDrawing" Target="../diagrams/drawing33.xml"/><Relationship Id="rId1" Type="http://schemas.openxmlformats.org/officeDocument/2006/relationships/slideLayout" Target="../slideLayouts/slideLayout2.xml"/><Relationship Id="rId2" Type="http://schemas.openxmlformats.org/officeDocument/2006/relationships/notesSlide" Target="../notesSlides/notesSlide19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7.xml"/><Relationship Id="rId3" Type="http://schemas.openxmlformats.org/officeDocument/2006/relationships/image" Target="../media/image85.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8.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9.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0.xml"/><Relationship Id="rId3" Type="http://schemas.openxmlformats.org/officeDocument/2006/relationships/chart" Target="../charts/char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1.xml"/><Relationship Id="rId3" Type="http://schemas.openxmlformats.org/officeDocument/2006/relationships/image" Target="../media/image8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jpe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3.xml"/><Relationship Id="rId3" Type="http://schemas.openxmlformats.org/officeDocument/2006/relationships/image" Target="../media/image78.jpe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5.xml"/></Relationships>
</file>

<file path=ppt/slides/_rels/slide215.xml.rels><?xml version="1.0" encoding="UTF-8" standalone="yes"?>
<Relationships xmlns="http://schemas.openxmlformats.org/package/2006/relationships"><Relationship Id="rId3" Type="http://schemas.openxmlformats.org/officeDocument/2006/relationships/diagramData" Target="../diagrams/data34.xml"/><Relationship Id="rId4" Type="http://schemas.openxmlformats.org/officeDocument/2006/relationships/diagramLayout" Target="../diagrams/layout34.xml"/><Relationship Id="rId5" Type="http://schemas.openxmlformats.org/officeDocument/2006/relationships/diagramQuickStyle" Target="../diagrams/quickStyle34.xml"/><Relationship Id="rId6" Type="http://schemas.openxmlformats.org/officeDocument/2006/relationships/diagramColors" Target="../diagrams/colors34.xml"/><Relationship Id="rId7" Type="http://schemas.microsoft.com/office/2007/relationships/diagramDrawing" Target="../diagrams/drawing34.xml"/><Relationship Id="rId1" Type="http://schemas.openxmlformats.org/officeDocument/2006/relationships/slideLayout" Target="../slideLayouts/slideLayout2.xml"/><Relationship Id="rId2" Type="http://schemas.openxmlformats.org/officeDocument/2006/relationships/notesSlide" Target="../notesSlides/notesSlide20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8.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9.xml"/></Relationships>
</file>

<file path=ppt/slides/_rels/slide219.xml.rels><?xml version="1.0" encoding="UTF-8" standalone="yes"?>
<Relationships xmlns="http://schemas.openxmlformats.org/package/2006/relationships"><Relationship Id="rId3" Type="http://schemas.openxmlformats.org/officeDocument/2006/relationships/diagramData" Target="../diagrams/data35.xml"/><Relationship Id="rId4" Type="http://schemas.openxmlformats.org/officeDocument/2006/relationships/diagramLayout" Target="../diagrams/layout35.xml"/><Relationship Id="rId5" Type="http://schemas.openxmlformats.org/officeDocument/2006/relationships/diagramQuickStyle" Target="../diagrams/quickStyle35.xml"/><Relationship Id="rId6" Type="http://schemas.openxmlformats.org/officeDocument/2006/relationships/diagramColors" Target="../diagrams/colors35.xml"/><Relationship Id="rId7" Type="http://schemas.microsoft.com/office/2007/relationships/diagramDrawing" Target="../diagrams/drawing35.xml"/><Relationship Id="rId1" Type="http://schemas.openxmlformats.org/officeDocument/2006/relationships/slideLayout" Target="../slideLayouts/slideLayout2.xml"/><Relationship Id="rId2" Type="http://schemas.openxmlformats.org/officeDocument/2006/relationships/notesSlide" Target="../notesSlides/notesSlide2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1.xml"/></Relationships>
</file>

<file path=ppt/slides/_rels/slide221.xml.rels><?xml version="1.0" encoding="UTF-8" standalone="yes"?>
<Relationships xmlns="http://schemas.openxmlformats.org/package/2006/relationships"><Relationship Id="rId3" Type="http://schemas.openxmlformats.org/officeDocument/2006/relationships/hyperlink" Target="http://www.cdc.gov/std/stats/default.htm" TargetMode="External"/><Relationship Id="rId4" Type="http://schemas.openxmlformats.org/officeDocument/2006/relationships/hyperlink" Target="http://www.cdc.gov/STD/ept/default.htm" TargetMode="External"/><Relationship Id="rId5" Type="http://schemas.openxmlformats.org/officeDocument/2006/relationships/hyperlink" Target="http://www.cdc.gov/STD/treatment/default.htm" TargetMode="External"/><Relationship Id="rId6" Type="http://schemas.openxmlformats.org/officeDocument/2006/relationships/hyperlink" Target="http://www.ashastd.org/std-sti/hpv.html" TargetMode="External"/><Relationship Id="rId1" Type="http://schemas.openxmlformats.org/officeDocument/2006/relationships/slideLayout" Target="../slideLayouts/slideLayout2.xml"/><Relationship Id="rId2" Type="http://schemas.openxmlformats.org/officeDocument/2006/relationships/notesSlide" Target="../notesSlides/notesSlide212.xml"/></Relationships>
</file>

<file path=ppt/slides/_rels/slide222.xml.rels><?xml version="1.0" encoding="UTF-8" standalone="yes"?>
<Relationships xmlns="http://schemas.openxmlformats.org/package/2006/relationships"><Relationship Id="rId11" Type="http://schemas.openxmlformats.org/officeDocument/2006/relationships/hyperlink" Target="http://www.cahl.org/" TargetMode="External"/><Relationship Id="rId12" Type="http://schemas.openxmlformats.org/officeDocument/2006/relationships/hyperlink" Target="http://janefondacenter.emory.edu/" TargetMode="External"/><Relationship Id="rId13" Type="http://schemas.openxmlformats.org/officeDocument/2006/relationships/hyperlink" Target="http://www.siecus.org/" TargetMode="External"/><Relationship Id="rId14" Type="http://schemas.openxmlformats.org/officeDocument/2006/relationships/hyperlink" Target="http://www.arhp.org/" TargetMode="External"/><Relationship Id="rId15" Type="http://schemas.openxmlformats.org/officeDocument/2006/relationships/hyperlink" Target="http://www.rhtp.org/" TargetMode="External"/><Relationship Id="rId1" Type="http://schemas.openxmlformats.org/officeDocument/2006/relationships/slideLayout" Target="../slideLayouts/slideLayout2.xml"/><Relationship Id="rId2" Type="http://schemas.openxmlformats.org/officeDocument/2006/relationships/notesSlide" Target="../notesSlides/notesSlide213.xml"/><Relationship Id="rId3" Type="http://schemas.openxmlformats.org/officeDocument/2006/relationships/hyperlink" Target="http://www.prch.org/" TargetMode="External"/><Relationship Id="rId4" Type="http://schemas.openxmlformats.org/officeDocument/2006/relationships/hyperlink" Target="http://www.nycptc.org/" TargetMode="External"/><Relationship Id="rId5" Type="http://schemas.openxmlformats.org/officeDocument/2006/relationships/hyperlink" Target="http://www.aap.org/" TargetMode="External"/><Relationship Id="rId6" Type="http://schemas.openxmlformats.org/officeDocument/2006/relationships/hyperlink" Target="http://www.acog.org--/" TargetMode="External"/><Relationship Id="rId7" Type="http://schemas.openxmlformats.org/officeDocument/2006/relationships/hyperlink" Target="http://www.adolescenthealth.org/" TargetMode="External"/><Relationship Id="rId8" Type="http://schemas.openxmlformats.org/officeDocument/2006/relationships/hyperlink" Target="http://www.aclu.org/reproductiverights/" TargetMode="External"/><Relationship Id="rId9" Type="http://schemas.openxmlformats.org/officeDocument/2006/relationships/hyperlink" Target="http://www.advocatesforyouth.org/" TargetMode="External"/><Relationship Id="rId10" Type="http://schemas.openxmlformats.org/officeDocument/2006/relationships/hyperlink" Target="http://www.guttmacher.org/" TargetMode="Externa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4.xml"/><Relationship Id="rId3" Type="http://schemas.openxmlformats.org/officeDocument/2006/relationships/image" Target="../media/image8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9.jpeg"/><Relationship Id="rId9"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8.xml"/><Relationship Id="rId5" Type="http://schemas.openxmlformats.org/officeDocument/2006/relationships/image" Target="../media/image22.png"/><Relationship Id="rId1" Type="http://schemas.microsoft.com/office/2007/relationships/media" Target="file:///C:\Users\Kaiyti\Documents\PRCH\ARHEP\Post%20Training%20Revisions\STIs\Trich_15%20sec.avi" TargetMode="External"/><Relationship Id="rId2" Type="http://schemas.openxmlformats.org/officeDocument/2006/relationships/video" Target="file:///C:\Users\Kaiyti\Documents\PRCH\ARHEP\Post%20Training%20Revisions\STIs\Trich_15%20sec.avi"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3.wmf"/><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9.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31.png"/><Relationship Id="rId9"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6.jpeg"/></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 Id="rId3" Type="http://schemas.openxmlformats.org/officeDocument/2006/relationships/image" Target="../media/image37.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 Id="rId3" Type="http://schemas.openxmlformats.org/officeDocument/2006/relationships/image" Target="../media/image38.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 Id="rId3" Type="http://schemas.openxmlformats.org/officeDocument/2006/relationships/image" Target="../media/image39.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8"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5.jpeg"/></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6.xml"/><Relationship Id="rId3" Type="http://schemas.openxmlformats.org/officeDocument/2006/relationships/image" Target="../media/image41.gi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 Id="rId3" Type="http://schemas.openxmlformats.org/officeDocument/2006/relationships/image" Target="../media/image42.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 Id="rId3" Type="http://schemas.openxmlformats.org/officeDocument/2006/relationships/image" Target="../media/image43.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45.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46.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6.xml"/><Relationship Id="rId3" Type="http://schemas.openxmlformats.org/officeDocument/2006/relationships/image" Target="../media/image47.jpeg"/></Relationships>
</file>

<file path=ppt/slides/_rels/slide88.x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48.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hyperlink" Target="http://www.aphl.org/aphlprograms/infectious/std/Documents/CTGCLabGuidelinesMeetingReport.pdf"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4.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4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ctrTitle"/>
          </p:nvPr>
        </p:nvSpPr>
        <p:spPr>
          <a:xfrm>
            <a:off x="228600" y="4495801"/>
            <a:ext cx="8915400" cy="1676400"/>
          </a:xfrm>
        </p:spPr>
        <p:txBody>
          <a:bodyPr/>
          <a:lstStyle/>
          <a:p>
            <a:pPr lvl="0" eaLnBrk="1" hangingPunct="1"/>
            <a:r>
              <a:rPr lang="en-US" dirty="0" smtClean="0"/>
              <a:t>Adolescent STI Epidemiology, Testing &amp; Treatment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Behavioral Risk Factor: Intimate Partner Violence</a:t>
            </a:r>
            <a:endParaRPr lang="en-US" dirty="0"/>
          </a:p>
        </p:txBody>
      </p:sp>
      <p:sp>
        <p:nvSpPr>
          <p:cNvPr id="3" name="Content Placeholder 2"/>
          <p:cNvSpPr>
            <a:spLocks noGrp="1"/>
          </p:cNvSpPr>
          <p:nvPr>
            <p:ph idx="1"/>
          </p:nvPr>
        </p:nvSpPr>
        <p:spPr>
          <a:xfrm>
            <a:off x="457200" y="1981200"/>
            <a:ext cx="8229600" cy="4495800"/>
          </a:xfrm>
        </p:spPr>
        <p:txBody>
          <a:bodyPr>
            <a:normAutofit/>
          </a:bodyPr>
          <a:lstStyle/>
          <a:p>
            <a:pPr lvl="1"/>
            <a:r>
              <a:rPr lang="en-US" sz="2800" dirty="0" smtClean="0"/>
              <a:t>Teen girls who are abused by male partners are </a:t>
            </a:r>
            <a:r>
              <a:rPr lang="en-US" sz="2800" b="1" dirty="0" smtClean="0">
                <a:solidFill>
                  <a:srgbClr val="FFFF00"/>
                </a:solidFill>
              </a:rPr>
              <a:t>3x more likely </a:t>
            </a:r>
            <a:r>
              <a:rPr lang="en-US" sz="2800" dirty="0" smtClean="0"/>
              <a:t>to become infected with an STI/HIV than non-abused girls. </a:t>
            </a:r>
          </a:p>
          <a:p>
            <a:pPr lvl="1"/>
            <a:endParaRPr lang="en-US" sz="2800" dirty="0" smtClean="0"/>
          </a:p>
          <a:p>
            <a:pPr lvl="1"/>
            <a:r>
              <a:rPr lang="en-US" dirty="0" smtClean="0"/>
              <a:t>Adolescents rarely self report dating violence &amp; may not recognize their exposure to dating violence as abuse. </a:t>
            </a:r>
          </a:p>
          <a:p>
            <a:pPr lvl="1"/>
            <a:r>
              <a:rPr lang="en-US" dirty="0" smtClean="0"/>
              <a:t>Direct questions (with yes or no answers) may not be effective.</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a:xfrm>
            <a:off x="457200" y="228600"/>
            <a:ext cx="8305800" cy="1295400"/>
          </a:xfrm>
        </p:spPr>
        <p:txBody>
          <a:bodyPr>
            <a:noAutofit/>
          </a:bodyPr>
          <a:lstStyle/>
          <a:p>
            <a:pPr eaLnBrk="1" hangingPunct="1"/>
            <a:r>
              <a:rPr lang="en-US" sz="2800" dirty="0" smtClean="0"/>
              <a:t>Performance of NAATs for Diagnosis of </a:t>
            </a:r>
            <a:r>
              <a:rPr lang="en-US" sz="2800" b="1" dirty="0" smtClean="0"/>
              <a:t>Pharyngeal</a:t>
            </a:r>
            <a:r>
              <a:rPr lang="en-US" sz="2800" dirty="0" smtClean="0"/>
              <a:t> </a:t>
            </a:r>
            <a:r>
              <a:rPr lang="en-US" sz="2800" i="1" dirty="0" smtClean="0"/>
              <a:t>N. </a:t>
            </a:r>
            <a:r>
              <a:rPr lang="en-US" sz="2800" i="1" dirty="0" err="1"/>
              <a:t>g</a:t>
            </a:r>
            <a:r>
              <a:rPr lang="en-US" sz="2800" i="1" dirty="0" err="1" smtClean="0"/>
              <a:t>onorrhoeae</a:t>
            </a:r>
            <a:r>
              <a:rPr lang="en-US" sz="2800" i="1" dirty="0" smtClean="0"/>
              <a:t> </a:t>
            </a:r>
            <a:r>
              <a:rPr lang="en-US" sz="2800" dirty="0" smtClean="0"/>
              <a:t>Infection</a:t>
            </a:r>
          </a:p>
        </p:txBody>
      </p:sp>
      <p:graphicFrame>
        <p:nvGraphicFramePr>
          <p:cNvPr id="4" name="Content Placeholder 3"/>
          <p:cNvGraphicFramePr>
            <a:graphicFrameLocks noGrp="1"/>
          </p:cNvGraphicFramePr>
          <p:nvPr>
            <p:ph idx="1"/>
          </p:nvPr>
        </p:nvGraphicFramePr>
        <p:xfrm>
          <a:off x="533400" y="1676400"/>
          <a:ext cx="8229600" cy="4495798"/>
        </p:xfrm>
        <a:graphic>
          <a:graphicData uri="http://schemas.openxmlformats.org/drawingml/2006/table">
            <a:tbl>
              <a:tblPr firstRow="1" bandRow="1">
                <a:tableStyleId>{5C22544A-7EE6-4342-B048-85BDC9FD1C3A}</a:tableStyleId>
              </a:tblPr>
              <a:tblGrid>
                <a:gridCol w="2743200"/>
                <a:gridCol w="2743200"/>
                <a:gridCol w="2743200"/>
              </a:tblGrid>
              <a:tr h="446391">
                <a:tc gridSpan="3">
                  <a:txBody>
                    <a:bodyPr/>
                    <a:lstStyle/>
                    <a:p>
                      <a:pPr algn="ctr"/>
                      <a:r>
                        <a:rPr lang="en-US" sz="2200" dirty="0" smtClean="0"/>
                        <a:t>Pharyngeal Gonococcal Infections (N=961)</a:t>
                      </a:r>
                      <a:endParaRPr lang="en-US" sz="2200" dirty="0"/>
                    </a:p>
                  </a:txBody>
                  <a:tcPr marT="45707" marB="45707">
                    <a:solidFill>
                      <a:srgbClr val="7394FD"/>
                    </a:solidFill>
                  </a:tcPr>
                </a:tc>
                <a:tc hMerge="1">
                  <a:txBody>
                    <a:bodyPr/>
                    <a:lstStyle/>
                    <a:p>
                      <a:endParaRPr lang="en-US" dirty="0"/>
                    </a:p>
                  </a:txBody>
                  <a:tcPr/>
                </a:tc>
                <a:tc hMerge="1">
                  <a:txBody>
                    <a:bodyPr/>
                    <a:lstStyle/>
                    <a:p>
                      <a:endParaRPr lang="en-US" dirty="0"/>
                    </a:p>
                  </a:txBody>
                  <a:tcPr/>
                </a:tc>
              </a:tr>
              <a:tr h="414504">
                <a:tc>
                  <a:txBody>
                    <a:bodyPr/>
                    <a:lstStyle/>
                    <a:p>
                      <a:endParaRPr lang="en-US" sz="2000" dirty="0"/>
                    </a:p>
                  </a:txBody>
                  <a:tcPr marT="45707" marB="45707">
                    <a:solidFill>
                      <a:srgbClr val="7394FD"/>
                    </a:solidFill>
                  </a:tcPr>
                </a:tc>
                <a:tc>
                  <a:txBody>
                    <a:bodyPr/>
                    <a:lstStyle/>
                    <a:p>
                      <a:pPr algn="ctr"/>
                      <a:r>
                        <a:rPr lang="en-US" sz="2000" dirty="0" smtClean="0"/>
                        <a:t>% Sensitivity</a:t>
                      </a:r>
                      <a:endParaRPr lang="en-US" sz="2000" dirty="0"/>
                    </a:p>
                  </a:txBody>
                  <a:tcPr marT="45707" marB="45707">
                    <a:solidFill>
                      <a:srgbClr val="7394FD"/>
                    </a:solidFill>
                  </a:tcPr>
                </a:tc>
                <a:tc>
                  <a:txBody>
                    <a:bodyPr/>
                    <a:lstStyle/>
                    <a:p>
                      <a:pPr algn="ctr"/>
                      <a:r>
                        <a:rPr lang="en-US" sz="2000" dirty="0" smtClean="0"/>
                        <a:t>% Specificity </a:t>
                      </a:r>
                      <a:endParaRPr lang="en-US" sz="2000" dirty="0"/>
                    </a:p>
                  </a:txBody>
                  <a:tcPr marT="45707" marB="45707">
                    <a:solidFill>
                      <a:srgbClr val="7394FD"/>
                    </a:solidFill>
                  </a:tcPr>
                </a:tc>
              </a:tr>
              <a:tr h="414504">
                <a:tc>
                  <a:txBody>
                    <a:bodyPr/>
                    <a:lstStyle/>
                    <a:p>
                      <a:endParaRPr lang="en-US" sz="2000" dirty="0"/>
                    </a:p>
                  </a:txBody>
                  <a:tcPr marT="45707" marB="45707">
                    <a:solidFill>
                      <a:srgbClr val="7394FD"/>
                    </a:solidFill>
                  </a:tcPr>
                </a:tc>
                <a:tc>
                  <a:txBody>
                    <a:bodyPr/>
                    <a:lstStyle/>
                    <a:p>
                      <a:endParaRPr lang="en-US" sz="2000"/>
                    </a:p>
                  </a:txBody>
                  <a:tcPr marT="45707" marB="45707">
                    <a:solidFill>
                      <a:srgbClr val="7394FD"/>
                    </a:solidFill>
                  </a:tcPr>
                </a:tc>
                <a:tc>
                  <a:txBody>
                    <a:bodyPr/>
                    <a:lstStyle/>
                    <a:p>
                      <a:endParaRPr lang="en-US" sz="2000"/>
                    </a:p>
                  </a:txBody>
                  <a:tcPr marT="45707" marB="45707">
                    <a:solidFill>
                      <a:srgbClr val="7394FD"/>
                    </a:solidFill>
                  </a:tcPr>
                </a:tc>
              </a:tr>
              <a:tr h="414504">
                <a:tc>
                  <a:txBody>
                    <a:bodyPr/>
                    <a:lstStyle/>
                    <a:p>
                      <a:r>
                        <a:rPr lang="en-US" sz="2000" dirty="0" err="1" smtClean="0"/>
                        <a:t>ProbeTec</a:t>
                      </a:r>
                      <a:r>
                        <a:rPr lang="en-US" sz="2000" dirty="0" smtClean="0"/>
                        <a:t> (SDA)</a:t>
                      </a:r>
                      <a:endParaRPr lang="en-US" sz="2000" dirty="0"/>
                    </a:p>
                  </a:txBody>
                  <a:tcPr marT="45707" marB="45707">
                    <a:solidFill>
                      <a:srgbClr val="7394FD"/>
                    </a:solidFill>
                  </a:tcPr>
                </a:tc>
                <a:tc>
                  <a:txBody>
                    <a:bodyPr/>
                    <a:lstStyle/>
                    <a:p>
                      <a:pPr algn="ctr"/>
                      <a:r>
                        <a:rPr lang="en-US" sz="2000" dirty="0" smtClean="0"/>
                        <a:t>97%</a:t>
                      </a:r>
                      <a:endParaRPr lang="en-US" sz="2000" dirty="0"/>
                    </a:p>
                  </a:txBody>
                  <a:tcPr marT="45707" marB="45707">
                    <a:solidFill>
                      <a:srgbClr val="7394FD"/>
                    </a:solidFill>
                  </a:tcPr>
                </a:tc>
                <a:tc>
                  <a:txBody>
                    <a:bodyPr/>
                    <a:lstStyle/>
                    <a:p>
                      <a:pPr algn="ctr"/>
                      <a:r>
                        <a:rPr lang="en-US" sz="2000" dirty="0" smtClean="0"/>
                        <a:t>94%</a:t>
                      </a:r>
                      <a:endParaRPr lang="en-US" sz="2000" dirty="0"/>
                    </a:p>
                  </a:txBody>
                  <a:tcPr marT="45707" marB="45707">
                    <a:solidFill>
                      <a:srgbClr val="7394FD"/>
                    </a:solidFill>
                  </a:tcPr>
                </a:tc>
              </a:tr>
              <a:tr h="414504">
                <a:tc>
                  <a:txBody>
                    <a:bodyPr/>
                    <a:lstStyle/>
                    <a:p>
                      <a:endParaRPr lang="en-US" sz="2000" dirty="0"/>
                    </a:p>
                  </a:txBody>
                  <a:tcPr marT="45707" marB="45707">
                    <a:solidFill>
                      <a:srgbClr val="7394FD"/>
                    </a:solidFill>
                  </a:tcPr>
                </a:tc>
                <a:tc>
                  <a:txBody>
                    <a:bodyPr/>
                    <a:lstStyle/>
                    <a:p>
                      <a:pPr algn="ctr"/>
                      <a:endParaRPr lang="en-US" sz="2000" dirty="0"/>
                    </a:p>
                  </a:txBody>
                  <a:tcPr marT="45707" marB="45707">
                    <a:solidFill>
                      <a:srgbClr val="7394FD"/>
                    </a:solidFill>
                  </a:tcPr>
                </a:tc>
                <a:tc>
                  <a:txBody>
                    <a:bodyPr/>
                    <a:lstStyle/>
                    <a:p>
                      <a:pPr algn="ctr"/>
                      <a:endParaRPr lang="en-US" sz="2000" dirty="0"/>
                    </a:p>
                  </a:txBody>
                  <a:tcPr marT="45707" marB="45707">
                    <a:solidFill>
                      <a:srgbClr val="7394FD"/>
                    </a:solidFill>
                  </a:tcPr>
                </a:tc>
              </a:tr>
              <a:tr h="414504">
                <a:tc>
                  <a:txBody>
                    <a:bodyPr/>
                    <a:lstStyle/>
                    <a:p>
                      <a:r>
                        <a:rPr lang="en-US" sz="2000" dirty="0" err="1" smtClean="0"/>
                        <a:t>Amplicor</a:t>
                      </a:r>
                      <a:r>
                        <a:rPr lang="en-US" sz="2000" dirty="0" smtClean="0"/>
                        <a:t> (PCR)</a:t>
                      </a:r>
                      <a:endParaRPr lang="en-US" sz="2000" dirty="0"/>
                    </a:p>
                  </a:txBody>
                  <a:tcPr marT="45707" marB="45707">
                    <a:solidFill>
                      <a:srgbClr val="7394FD"/>
                    </a:solidFill>
                  </a:tcPr>
                </a:tc>
                <a:tc>
                  <a:txBody>
                    <a:bodyPr/>
                    <a:lstStyle/>
                    <a:p>
                      <a:pPr algn="ctr"/>
                      <a:r>
                        <a:rPr lang="en-US" sz="2000" dirty="0" smtClean="0"/>
                        <a:t>91%</a:t>
                      </a:r>
                      <a:endParaRPr lang="en-US" sz="2000" dirty="0"/>
                    </a:p>
                  </a:txBody>
                  <a:tcPr marT="45707" marB="45707">
                    <a:solidFill>
                      <a:srgbClr val="7394FD"/>
                    </a:solidFill>
                  </a:tcPr>
                </a:tc>
                <a:tc>
                  <a:txBody>
                    <a:bodyPr/>
                    <a:lstStyle/>
                    <a:p>
                      <a:pPr algn="ctr"/>
                      <a:r>
                        <a:rPr lang="en-US" sz="2000" dirty="0" smtClean="0"/>
                        <a:t>72%</a:t>
                      </a:r>
                      <a:endParaRPr lang="en-US" sz="2000" dirty="0"/>
                    </a:p>
                  </a:txBody>
                  <a:tcPr marT="45707" marB="45707">
                    <a:solidFill>
                      <a:srgbClr val="7394FD"/>
                    </a:solidFill>
                  </a:tcPr>
                </a:tc>
              </a:tr>
              <a:tr h="414504">
                <a:tc>
                  <a:txBody>
                    <a:bodyPr/>
                    <a:lstStyle/>
                    <a:p>
                      <a:endParaRPr lang="en-US" sz="2000" dirty="0"/>
                    </a:p>
                  </a:txBody>
                  <a:tcPr marT="45707" marB="45707">
                    <a:solidFill>
                      <a:srgbClr val="7394FD"/>
                    </a:solidFill>
                  </a:tcPr>
                </a:tc>
                <a:tc>
                  <a:txBody>
                    <a:bodyPr/>
                    <a:lstStyle/>
                    <a:p>
                      <a:pPr algn="ctr"/>
                      <a:endParaRPr lang="en-US" sz="2000" dirty="0"/>
                    </a:p>
                  </a:txBody>
                  <a:tcPr marT="45707" marB="45707">
                    <a:solidFill>
                      <a:srgbClr val="7394FD"/>
                    </a:solidFill>
                  </a:tcPr>
                </a:tc>
                <a:tc>
                  <a:txBody>
                    <a:bodyPr/>
                    <a:lstStyle/>
                    <a:p>
                      <a:pPr algn="ctr"/>
                      <a:endParaRPr lang="en-US" sz="2000" dirty="0"/>
                    </a:p>
                  </a:txBody>
                  <a:tcPr marT="45707" marB="45707">
                    <a:solidFill>
                      <a:srgbClr val="7394FD"/>
                    </a:solidFill>
                  </a:tcPr>
                </a:tc>
              </a:tr>
              <a:tr h="733375">
                <a:tc>
                  <a:txBody>
                    <a:bodyPr/>
                    <a:lstStyle/>
                    <a:p>
                      <a:r>
                        <a:rPr lang="en-US" sz="2000" dirty="0" err="1" smtClean="0"/>
                        <a:t>Aptima</a:t>
                      </a:r>
                      <a:r>
                        <a:rPr lang="en-US" sz="2000" dirty="0" smtClean="0"/>
                        <a:t> Combo2 (TMA)</a:t>
                      </a:r>
                      <a:endParaRPr lang="en-US" sz="2000" dirty="0"/>
                    </a:p>
                  </a:txBody>
                  <a:tcPr marT="45707" marB="45707">
                    <a:solidFill>
                      <a:srgbClr val="7394FD"/>
                    </a:solidFill>
                  </a:tcPr>
                </a:tc>
                <a:tc>
                  <a:txBody>
                    <a:bodyPr/>
                    <a:lstStyle/>
                    <a:p>
                      <a:pPr algn="ctr"/>
                      <a:r>
                        <a:rPr lang="en-US" sz="2000" dirty="0" smtClean="0"/>
                        <a:t>100%</a:t>
                      </a:r>
                      <a:endParaRPr lang="en-US" sz="2000" dirty="0"/>
                    </a:p>
                  </a:txBody>
                  <a:tcPr marT="45707" marB="45707">
                    <a:solidFill>
                      <a:srgbClr val="7394FD"/>
                    </a:solidFill>
                  </a:tcPr>
                </a:tc>
                <a:tc>
                  <a:txBody>
                    <a:bodyPr/>
                    <a:lstStyle/>
                    <a:p>
                      <a:pPr algn="ctr"/>
                      <a:r>
                        <a:rPr lang="en-US" sz="2000" dirty="0" smtClean="0"/>
                        <a:t>96%</a:t>
                      </a:r>
                      <a:endParaRPr lang="en-US" sz="2000" dirty="0"/>
                    </a:p>
                  </a:txBody>
                  <a:tcPr marT="45707" marB="45707">
                    <a:solidFill>
                      <a:srgbClr val="7394FD"/>
                    </a:solidFill>
                  </a:tcPr>
                </a:tc>
              </a:tr>
              <a:tr h="414504">
                <a:tc>
                  <a:txBody>
                    <a:bodyPr/>
                    <a:lstStyle/>
                    <a:p>
                      <a:endParaRPr lang="en-US" sz="2000" dirty="0"/>
                    </a:p>
                  </a:txBody>
                  <a:tcPr marT="45707" marB="45707">
                    <a:solidFill>
                      <a:srgbClr val="7394FD"/>
                    </a:solidFill>
                  </a:tcPr>
                </a:tc>
                <a:tc>
                  <a:txBody>
                    <a:bodyPr/>
                    <a:lstStyle/>
                    <a:p>
                      <a:pPr algn="ctr"/>
                      <a:endParaRPr lang="en-US" sz="2000" dirty="0"/>
                    </a:p>
                  </a:txBody>
                  <a:tcPr marT="45707" marB="45707">
                    <a:solidFill>
                      <a:srgbClr val="7394FD"/>
                    </a:solidFill>
                  </a:tcPr>
                </a:tc>
                <a:tc>
                  <a:txBody>
                    <a:bodyPr/>
                    <a:lstStyle/>
                    <a:p>
                      <a:pPr algn="ctr"/>
                      <a:endParaRPr lang="en-US" sz="2000" dirty="0"/>
                    </a:p>
                  </a:txBody>
                  <a:tcPr marT="45707" marB="45707">
                    <a:solidFill>
                      <a:srgbClr val="7394FD"/>
                    </a:solidFill>
                  </a:tcPr>
                </a:tc>
              </a:tr>
              <a:tr h="414504">
                <a:tc>
                  <a:txBody>
                    <a:bodyPr/>
                    <a:lstStyle/>
                    <a:p>
                      <a:r>
                        <a:rPr lang="en-US" sz="2000" dirty="0" smtClean="0"/>
                        <a:t>Culture</a:t>
                      </a:r>
                      <a:endParaRPr lang="en-US" sz="2000" dirty="0"/>
                    </a:p>
                  </a:txBody>
                  <a:tcPr marT="45707" marB="45707">
                    <a:solidFill>
                      <a:srgbClr val="00B0F0"/>
                    </a:solidFill>
                  </a:tcPr>
                </a:tc>
                <a:tc>
                  <a:txBody>
                    <a:bodyPr/>
                    <a:lstStyle/>
                    <a:p>
                      <a:pPr algn="ctr"/>
                      <a:r>
                        <a:rPr lang="en-US" sz="2000" b="1" dirty="0" smtClean="0"/>
                        <a:t>65%</a:t>
                      </a:r>
                      <a:endParaRPr lang="en-US" sz="2000" b="1" dirty="0"/>
                    </a:p>
                  </a:txBody>
                  <a:tcPr marT="45707" marB="45707">
                    <a:solidFill>
                      <a:srgbClr val="00B0F0"/>
                    </a:solidFill>
                  </a:tcPr>
                </a:tc>
                <a:tc>
                  <a:txBody>
                    <a:bodyPr/>
                    <a:lstStyle/>
                    <a:p>
                      <a:pPr algn="ctr"/>
                      <a:r>
                        <a:rPr lang="en-US" sz="2000" dirty="0" smtClean="0"/>
                        <a:t>99</a:t>
                      </a:r>
                      <a:r>
                        <a:rPr lang="en-US" sz="2000" baseline="0" dirty="0" smtClean="0"/>
                        <a:t>%</a:t>
                      </a:r>
                      <a:endParaRPr lang="en-US" sz="2000" dirty="0"/>
                    </a:p>
                  </a:txBody>
                  <a:tcPr marT="45707" marB="45707">
                    <a:solidFill>
                      <a:srgbClr val="00B0F0"/>
                    </a:solidFill>
                  </a:tcPr>
                </a:tc>
              </a:tr>
            </a:tbl>
          </a:graphicData>
        </a:graphic>
      </p:graphicFrame>
      <p:sp>
        <p:nvSpPr>
          <p:cNvPr id="200750" name="TextBox 4"/>
          <p:cNvSpPr txBox="1">
            <a:spLocks noChangeArrowheads="1"/>
          </p:cNvSpPr>
          <p:nvPr/>
        </p:nvSpPr>
        <p:spPr bwMode="auto">
          <a:xfrm>
            <a:off x="1143000" y="6324600"/>
            <a:ext cx="4063933" cy="307777"/>
          </a:xfrm>
          <a:prstGeom prst="rect">
            <a:avLst/>
          </a:prstGeom>
          <a:noFill/>
          <a:ln w="9525">
            <a:noFill/>
            <a:miter lim="800000"/>
            <a:headEnd/>
            <a:tailEnd/>
          </a:ln>
        </p:spPr>
        <p:txBody>
          <a:bodyPr wrap="none">
            <a:spAutoFit/>
          </a:bodyPr>
          <a:lstStyle/>
          <a:p>
            <a:r>
              <a:rPr lang="en-US" sz="1400" dirty="0">
                <a:solidFill>
                  <a:srgbClr val="FFC000"/>
                </a:solidFill>
              </a:rPr>
              <a:t>Bachmann, et al.  J </a:t>
            </a:r>
            <a:r>
              <a:rPr lang="en-US" sz="1400" dirty="0" err="1">
                <a:solidFill>
                  <a:srgbClr val="FFC000"/>
                </a:solidFill>
              </a:rPr>
              <a:t>Clin</a:t>
            </a:r>
            <a:r>
              <a:rPr lang="en-US" sz="1400" dirty="0">
                <a:solidFill>
                  <a:srgbClr val="FFC000"/>
                </a:solidFill>
              </a:rPr>
              <a:t> Micro. 2009;47:902-907.</a:t>
            </a:r>
          </a:p>
        </p:txBody>
      </p:sp>
      <p:cxnSp>
        <p:nvCxnSpPr>
          <p:cNvPr id="200751" name="Straight Arrow Connector 2"/>
          <p:cNvCxnSpPr>
            <a:cxnSpLocks noChangeShapeType="1"/>
          </p:cNvCxnSpPr>
          <p:nvPr/>
        </p:nvCxnSpPr>
        <p:spPr bwMode="auto">
          <a:xfrm>
            <a:off x="3429000" y="5410200"/>
            <a:ext cx="762000" cy="0"/>
          </a:xfrm>
          <a:prstGeom prst="straightConnector1">
            <a:avLst/>
          </a:prstGeom>
          <a:noFill/>
          <a:ln w="38100" algn="ctr">
            <a:solidFill>
              <a:schemeClr val="tx1"/>
            </a:solidFill>
            <a:round/>
            <a:headEnd/>
            <a:tailEnd type="arrow" w="med" len="med"/>
          </a:ln>
        </p:spPr>
      </p:cxn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Content Placeholder 2"/>
          <p:cNvSpPr>
            <a:spLocks noGrp="1"/>
          </p:cNvSpPr>
          <p:nvPr>
            <p:ph idx="1"/>
          </p:nvPr>
        </p:nvSpPr>
        <p:spPr>
          <a:xfrm>
            <a:off x="609600" y="2590800"/>
            <a:ext cx="5562600" cy="3276600"/>
          </a:xfrm>
        </p:spPr>
        <p:txBody>
          <a:bodyPr/>
          <a:lstStyle/>
          <a:p>
            <a:pPr eaLnBrk="1" hangingPunct="1">
              <a:spcBef>
                <a:spcPts val="1800"/>
              </a:spcBef>
            </a:pPr>
            <a:r>
              <a:rPr lang="en-US" smtClean="0">
                <a:latin typeface="Futura Lt BT" charset="0"/>
              </a:rPr>
              <a:t>You collect a specimen and order a NAAT test for both gonorrhea and chlamydia.</a:t>
            </a:r>
          </a:p>
          <a:p>
            <a:pPr eaLnBrk="1" hangingPunct="1">
              <a:spcBef>
                <a:spcPts val="1800"/>
              </a:spcBef>
            </a:pPr>
            <a:r>
              <a:rPr lang="en-US" smtClean="0">
                <a:latin typeface="Futura Lt BT" charset="0"/>
              </a:rPr>
              <a:t>You administer a pregnancy test which is negative.</a:t>
            </a:r>
          </a:p>
          <a:p>
            <a:pPr eaLnBrk="1" hangingPunct="1">
              <a:spcBef>
                <a:spcPts val="1800"/>
              </a:spcBef>
            </a:pPr>
            <a:r>
              <a:rPr lang="en-US" smtClean="0">
                <a:latin typeface="Futura Lt BT" charset="0"/>
              </a:rPr>
              <a:t>What else would you do? </a:t>
            </a:r>
          </a:p>
          <a:p>
            <a:pPr eaLnBrk="1" hangingPunct="1"/>
            <a:endParaRPr lang="en-US" smtClean="0">
              <a:latin typeface="Futura Lt BT" charset="0"/>
            </a:endParaRPr>
          </a:p>
          <a:p>
            <a:pPr eaLnBrk="1" hangingPunct="1"/>
            <a:endParaRPr lang="en-US" smtClean="0">
              <a:latin typeface="Futura Lt BT" charset="0"/>
            </a:endParaRPr>
          </a:p>
        </p:txBody>
      </p:sp>
      <p:sp>
        <p:nvSpPr>
          <p:cNvPr id="96259" name="Title 1"/>
          <p:cNvSpPr>
            <a:spLocks noGrp="1"/>
          </p:cNvSpPr>
          <p:nvPr>
            <p:ph type="title"/>
          </p:nvPr>
        </p:nvSpPr>
        <p:spPr/>
        <p:txBody>
          <a:bodyPr/>
          <a:lstStyle/>
          <a:p>
            <a:pPr eaLnBrk="1" hangingPunct="1"/>
            <a:r>
              <a:rPr lang="en-US" smtClean="0"/>
              <a:t>Erica: Case Continued</a:t>
            </a:r>
          </a:p>
        </p:txBody>
      </p:sp>
      <p:sp>
        <p:nvSpPr>
          <p:cNvPr id="96260"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pic>
        <p:nvPicPr>
          <p:cNvPr id="5" name="Picture 4" descr="200299506-001.jpg"/>
          <p:cNvPicPr>
            <a:picLocks noChangeAspect="1"/>
          </p:cNvPicPr>
          <p:nvPr/>
        </p:nvPicPr>
        <p:blipFill>
          <a:blip r:embed="rId3" cstate="print"/>
          <a:stretch>
            <a:fillRect/>
          </a:stretch>
        </p:blipFill>
        <p:spPr>
          <a:xfrm>
            <a:off x="6096000" y="2057400"/>
            <a:ext cx="2819400" cy="1880898"/>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fade">
                                      <p:cBhvr>
                                        <p:cTn id="7" dur="20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fade">
                                      <p:cBhvr>
                                        <p:cTn id="12" dur="2000"/>
                                        <p:tgtEl>
                                          <p:spTgt spid="91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fade">
                                      <p:cBhvr>
                                        <p:cTn id="17" dur="2000"/>
                                        <p:tgtEl>
                                          <p:spTgt spid="91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dirty="0" smtClean="0">
                <a:latin typeface="Futura Lt BT" charset="0"/>
              </a:rPr>
              <a:t>Administer EC and write advanced prescription</a:t>
            </a:r>
          </a:p>
          <a:p>
            <a:pPr eaLnBrk="1" hangingPunct="1"/>
            <a:r>
              <a:rPr lang="en-US" dirty="0" smtClean="0">
                <a:latin typeface="Futura Lt BT" charset="0"/>
              </a:rPr>
              <a:t>HIV test </a:t>
            </a:r>
          </a:p>
          <a:p>
            <a:pPr eaLnBrk="1" hangingPunct="1"/>
            <a:r>
              <a:rPr lang="en-US" dirty="0" smtClean="0">
                <a:latin typeface="Futura Lt BT" charset="0"/>
              </a:rPr>
              <a:t>HPV vaccine</a:t>
            </a:r>
          </a:p>
        </p:txBody>
      </p:sp>
      <p:sp>
        <p:nvSpPr>
          <p:cNvPr id="97283" name="Title 1"/>
          <p:cNvSpPr>
            <a:spLocks noGrp="1"/>
          </p:cNvSpPr>
          <p:nvPr>
            <p:ph type="title"/>
          </p:nvPr>
        </p:nvSpPr>
        <p:spPr>
          <a:xfrm>
            <a:off x="2552700" y="457200"/>
            <a:ext cx="6591300" cy="1143000"/>
          </a:xfrm>
        </p:spPr>
        <p:txBody>
          <a:bodyPr/>
          <a:lstStyle/>
          <a:p>
            <a:pPr eaLnBrk="1" hangingPunct="1"/>
            <a:r>
              <a:rPr lang="en-US" smtClean="0"/>
              <a:t>Erica: Case Continued</a:t>
            </a:r>
          </a:p>
        </p:txBody>
      </p:sp>
      <p:sp>
        <p:nvSpPr>
          <p:cNvPr id="97284"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267200"/>
          </a:xfrm>
        </p:spPr>
        <p:txBody>
          <a:bodyPr/>
          <a:lstStyle/>
          <a:p>
            <a:pPr eaLnBrk="1" hangingPunct="1"/>
            <a:r>
              <a:rPr lang="en-US" smtClean="0">
                <a:latin typeface="Futura Lt BT" charset="0"/>
              </a:rPr>
              <a:t>Because your exam was consistent for trichomonas and not cervicitis, you do not presumptively treat for gonorrhea and chlamydia. </a:t>
            </a:r>
          </a:p>
          <a:p>
            <a:pPr eaLnBrk="1" hangingPunct="1"/>
            <a:endParaRPr lang="en-US" smtClean="0">
              <a:latin typeface="Futura Lt BT" charset="0"/>
            </a:endParaRPr>
          </a:p>
          <a:p>
            <a:pPr eaLnBrk="1" hangingPunct="1"/>
            <a:r>
              <a:rPr lang="en-US" smtClean="0">
                <a:latin typeface="Futura Lt BT" charset="0"/>
              </a:rPr>
              <a:t>In a week, labs confirm positive gonorrhea and negative chlamydia. </a:t>
            </a:r>
          </a:p>
          <a:p>
            <a:pPr eaLnBrk="1" hangingPunct="1"/>
            <a:endParaRPr lang="en-US" smtClean="0">
              <a:latin typeface="Futura Lt BT" charset="0"/>
            </a:endParaRPr>
          </a:p>
          <a:p>
            <a:pPr eaLnBrk="1" hangingPunct="1">
              <a:buFont typeface="Wingdings" pitchFamily="2" charset="2"/>
              <a:buNone/>
            </a:pPr>
            <a:r>
              <a:rPr lang="en-US" smtClean="0">
                <a:latin typeface="Futura Lt BT" charset="0"/>
              </a:rPr>
              <a:t> </a:t>
            </a:r>
          </a:p>
        </p:txBody>
      </p:sp>
      <p:sp>
        <p:nvSpPr>
          <p:cNvPr id="98307" name="Title 1"/>
          <p:cNvSpPr>
            <a:spLocks noGrp="1"/>
          </p:cNvSpPr>
          <p:nvPr>
            <p:ph type="title"/>
          </p:nvPr>
        </p:nvSpPr>
        <p:spPr/>
        <p:txBody>
          <a:bodyPr/>
          <a:lstStyle/>
          <a:p>
            <a:pPr eaLnBrk="1" hangingPunct="1"/>
            <a:r>
              <a:rPr lang="en-US" smtClean="0"/>
              <a:t>Erica: Case Continued</a:t>
            </a:r>
          </a:p>
        </p:txBody>
      </p:sp>
      <p:sp>
        <p:nvSpPr>
          <p:cNvPr id="98308"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3"/>
          <p:cNvSpPr>
            <a:spLocks noGrp="1"/>
          </p:cNvSpPr>
          <p:nvPr>
            <p:ph type="title"/>
          </p:nvPr>
        </p:nvSpPr>
        <p:spPr>
          <a:xfrm>
            <a:off x="457200" y="685800"/>
            <a:ext cx="8229600" cy="762000"/>
          </a:xfrm>
        </p:spPr>
        <p:txBody>
          <a:bodyPr/>
          <a:lstStyle/>
          <a:p>
            <a:r>
              <a:rPr lang="en-US" sz="3200" i="1" dirty="0" err="1" smtClean="0">
                <a:solidFill>
                  <a:schemeClr val="tx1"/>
                </a:solidFill>
              </a:rPr>
              <a:t>Neisseria</a:t>
            </a:r>
            <a:r>
              <a:rPr lang="en-US" sz="3200" i="1" dirty="0" smtClean="0">
                <a:solidFill>
                  <a:schemeClr val="tx1"/>
                </a:solidFill>
              </a:rPr>
              <a:t> </a:t>
            </a:r>
            <a:r>
              <a:rPr lang="en-US" sz="3200" i="1" dirty="0" err="1" smtClean="0">
                <a:solidFill>
                  <a:schemeClr val="tx1"/>
                </a:solidFill>
              </a:rPr>
              <a:t>gonorrhoeae</a:t>
            </a:r>
            <a:r>
              <a:rPr lang="en-US" sz="3200" i="1" dirty="0" smtClean="0">
                <a:solidFill>
                  <a:schemeClr val="tx1"/>
                </a:solidFill>
              </a:rPr>
              <a:t> </a:t>
            </a:r>
            <a:br>
              <a:rPr lang="en-US" sz="3200" i="1" dirty="0" smtClean="0">
                <a:solidFill>
                  <a:schemeClr val="tx1"/>
                </a:solidFill>
              </a:rPr>
            </a:br>
            <a:r>
              <a:rPr lang="en-US" sz="3200" dirty="0" smtClean="0">
                <a:solidFill>
                  <a:schemeClr val="tx1"/>
                </a:solidFill>
              </a:rPr>
              <a:t>Antimicrobial Resistance</a:t>
            </a:r>
          </a:p>
        </p:txBody>
      </p:sp>
      <p:sp>
        <p:nvSpPr>
          <p:cNvPr id="203778" name="Content Placeholder 4"/>
          <p:cNvSpPr>
            <a:spLocks noGrp="1"/>
          </p:cNvSpPr>
          <p:nvPr>
            <p:ph idx="1"/>
          </p:nvPr>
        </p:nvSpPr>
        <p:spPr>
          <a:xfrm>
            <a:off x="457200" y="2362200"/>
            <a:ext cx="8229600" cy="3124200"/>
          </a:xfrm>
        </p:spPr>
        <p:txBody>
          <a:bodyPr/>
          <a:lstStyle/>
          <a:p>
            <a:r>
              <a:rPr lang="en-US" dirty="0" smtClean="0">
                <a:solidFill>
                  <a:schemeClr val="tx1"/>
                </a:solidFill>
              </a:rPr>
              <a:t>Antimicrobial resistance</a:t>
            </a:r>
          </a:p>
          <a:p>
            <a:pPr lvl="1"/>
            <a:r>
              <a:rPr lang="en-US" dirty="0" smtClean="0">
                <a:solidFill>
                  <a:schemeClr val="tx1"/>
                </a:solidFill>
              </a:rPr>
              <a:t>Undermines treatment success</a:t>
            </a:r>
          </a:p>
          <a:p>
            <a:pPr lvl="1"/>
            <a:r>
              <a:rPr lang="en-US" dirty="0" smtClean="0">
                <a:solidFill>
                  <a:schemeClr val="tx1"/>
                </a:solidFill>
              </a:rPr>
              <a:t>Heightens risk of complications</a:t>
            </a:r>
          </a:p>
          <a:p>
            <a:pPr lvl="1"/>
            <a:r>
              <a:rPr lang="en-US" dirty="0" smtClean="0">
                <a:solidFill>
                  <a:schemeClr val="tx1"/>
                </a:solidFill>
              </a:rPr>
              <a:t>Facilitates transmission</a:t>
            </a:r>
          </a:p>
          <a:p>
            <a:pPr lvl="1"/>
            <a:endParaRPr lang="en-US" sz="1000" dirty="0" smtClean="0">
              <a:solidFill>
                <a:schemeClr val="tx1"/>
              </a:solidFill>
            </a:endParaRPr>
          </a:p>
          <a:p>
            <a:r>
              <a:rPr lang="en-US" dirty="0" smtClean="0">
                <a:solidFill>
                  <a:schemeClr val="tx1"/>
                </a:solidFill>
              </a:rPr>
              <a:t>NG has demonstrated ability to progressively develop antimicrobial resistance</a:t>
            </a:r>
          </a:p>
          <a:p>
            <a:pPr lvl="1">
              <a:buFont typeface="Wingdings" pitchFamily="2" charset="2"/>
              <a:buNone/>
            </a:pPr>
            <a:endParaRPr lang="en-US" dirty="0" smtClean="0"/>
          </a:p>
          <a:p>
            <a:pPr lvl="1">
              <a:buFont typeface="Wingdings" pitchFamily="2" charset="2"/>
              <a:buNone/>
            </a:pPr>
            <a:endParaRPr lang="en-US" dirty="0" smtClean="0"/>
          </a:p>
          <a:p>
            <a:pPr lvl="1">
              <a:buFont typeface="Wingdings" pitchFamily="2" charset="2"/>
              <a:buNone/>
            </a:pPr>
            <a:endParaRPr lang="en-US" dirty="0" smtClean="0"/>
          </a:p>
          <a:p>
            <a:pPr lvl="1">
              <a:buFont typeface="Wingdings" pitchFamily="2" charset="2"/>
              <a:buNone/>
            </a:pPr>
            <a:endParaRPr lang="en-US" dirty="0" smtClean="0"/>
          </a:p>
          <a:p>
            <a:endParaRPr lang="en-US" dirty="0" smtClean="0"/>
          </a:p>
        </p:txBody>
      </p:sp>
      <p:graphicFrame>
        <p:nvGraphicFramePr>
          <p:cNvPr id="7" name="Diagram 6"/>
          <p:cNvGraphicFramePr/>
          <p:nvPr/>
        </p:nvGraphicFramePr>
        <p:xfrm>
          <a:off x="685800" y="4114800"/>
          <a:ext cx="72390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3780" name="TextBox 7"/>
          <p:cNvSpPr txBox="1">
            <a:spLocks noChangeArrowheads="1"/>
          </p:cNvSpPr>
          <p:nvPr/>
        </p:nvSpPr>
        <p:spPr bwMode="auto">
          <a:xfrm>
            <a:off x="3505200" y="5943600"/>
            <a:ext cx="1905000" cy="369887"/>
          </a:xfrm>
          <a:prstGeom prst="rect">
            <a:avLst/>
          </a:prstGeom>
          <a:noFill/>
          <a:ln w="9525">
            <a:noFill/>
            <a:miter lim="800000"/>
            <a:headEnd/>
            <a:tailEnd/>
          </a:ln>
        </p:spPr>
        <p:txBody>
          <a:bodyPr>
            <a:spAutoFit/>
          </a:bodyPr>
          <a:lstStyle/>
          <a:p>
            <a:pPr algn="ctr"/>
            <a:r>
              <a:rPr lang="en-US" b="1" dirty="0"/>
              <a:t>Resistance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3"/>
          <p:cNvSpPr>
            <a:spLocks noGrp="1"/>
          </p:cNvSpPr>
          <p:nvPr>
            <p:ph type="title"/>
          </p:nvPr>
        </p:nvSpPr>
        <p:spPr/>
        <p:txBody>
          <a:bodyPr/>
          <a:lstStyle/>
          <a:p>
            <a:r>
              <a:rPr lang="en-US" sz="3200" dirty="0" smtClean="0">
                <a:solidFill>
                  <a:schemeClr val="tx1"/>
                </a:solidFill>
              </a:rPr>
              <a:t>Emerging Threat of Cephalosporin-Resistant </a:t>
            </a:r>
            <a:r>
              <a:rPr lang="en-US" sz="3200" i="1" dirty="0" smtClean="0">
                <a:solidFill>
                  <a:schemeClr val="tx1"/>
                </a:solidFill>
              </a:rPr>
              <a:t>N. </a:t>
            </a:r>
            <a:r>
              <a:rPr lang="en-US" sz="3200" i="1" dirty="0" err="1" smtClean="0">
                <a:solidFill>
                  <a:schemeClr val="tx1"/>
                </a:solidFill>
              </a:rPr>
              <a:t>gonorrhoeae</a:t>
            </a:r>
            <a:endParaRPr lang="en-US" sz="3200" i="1" dirty="0" smtClean="0">
              <a:solidFill>
                <a:schemeClr val="tx1"/>
              </a:solidFill>
            </a:endParaRPr>
          </a:p>
        </p:txBody>
      </p:sp>
      <p:sp>
        <p:nvSpPr>
          <p:cNvPr id="207874" name="Content Placeholder 4"/>
          <p:cNvSpPr>
            <a:spLocks noGrp="1"/>
          </p:cNvSpPr>
          <p:nvPr>
            <p:ph idx="1"/>
          </p:nvPr>
        </p:nvSpPr>
        <p:spPr>
          <a:xfrm>
            <a:off x="304800" y="1676400"/>
            <a:ext cx="8686800" cy="4114800"/>
          </a:xfrm>
        </p:spPr>
        <p:txBody>
          <a:bodyPr/>
          <a:lstStyle/>
          <a:p>
            <a:pPr>
              <a:buClr>
                <a:schemeClr val="bg2"/>
              </a:buClr>
              <a:buSzPct val="100000"/>
              <a:buFont typeface="Arial" charset="0"/>
              <a:buChar char="•"/>
            </a:pPr>
            <a:r>
              <a:rPr lang="en-US" dirty="0" err="1" smtClean="0">
                <a:solidFill>
                  <a:schemeClr val="tx1"/>
                </a:solidFill>
              </a:rPr>
              <a:t>Cefixime</a:t>
            </a:r>
            <a:r>
              <a:rPr lang="en-US" dirty="0" smtClean="0">
                <a:solidFill>
                  <a:schemeClr val="tx1"/>
                </a:solidFill>
              </a:rPr>
              <a:t> treatment failures in Asia and Europe</a:t>
            </a:r>
          </a:p>
          <a:p>
            <a:pPr>
              <a:buClr>
                <a:schemeClr val="bg2"/>
              </a:buClr>
              <a:buSzPct val="100000"/>
              <a:buFont typeface="Arial" charset="0"/>
              <a:buChar char="•"/>
            </a:pPr>
            <a:endParaRPr lang="en-US" sz="1200" dirty="0" smtClean="0">
              <a:solidFill>
                <a:schemeClr val="tx1"/>
              </a:solidFill>
            </a:endParaRPr>
          </a:p>
          <a:p>
            <a:pPr>
              <a:buClr>
                <a:schemeClr val="bg2"/>
              </a:buClr>
              <a:buSzPct val="100000"/>
              <a:buFont typeface="Arial" charset="0"/>
              <a:buChar char="•"/>
            </a:pPr>
            <a:r>
              <a:rPr lang="en-US" dirty="0" smtClean="0">
                <a:solidFill>
                  <a:schemeClr val="tx1"/>
                </a:solidFill>
              </a:rPr>
              <a:t>Identification of </a:t>
            </a:r>
            <a:r>
              <a:rPr lang="en-US" dirty="0" err="1" smtClean="0">
                <a:solidFill>
                  <a:schemeClr val="tx1"/>
                </a:solidFill>
              </a:rPr>
              <a:t>cefixime</a:t>
            </a:r>
            <a:r>
              <a:rPr lang="en-US" dirty="0" smtClean="0">
                <a:solidFill>
                  <a:schemeClr val="tx1"/>
                </a:solidFill>
              </a:rPr>
              <a:t> and ceftriaxone-resistant isolates in Japan (2009), France (2011), and Spain (2011)</a:t>
            </a:r>
          </a:p>
          <a:p>
            <a:pPr>
              <a:buClr>
                <a:schemeClr val="bg2"/>
              </a:buClr>
              <a:buSzPct val="100000"/>
              <a:buFont typeface="Arial" charset="0"/>
              <a:buChar char="•"/>
            </a:pPr>
            <a:endParaRPr lang="en-US" sz="1200" dirty="0" smtClean="0">
              <a:solidFill>
                <a:schemeClr val="tx1"/>
              </a:solidFill>
            </a:endParaRPr>
          </a:p>
          <a:p>
            <a:pPr>
              <a:buClr>
                <a:schemeClr val="bg2"/>
              </a:buClr>
              <a:buSzPct val="100000"/>
              <a:buFont typeface="Arial" charset="0"/>
              <a:buChar char="•"/>
            </a:pPr>
            <a:r>
              <a:rPr lang="en-US" dirty="0" smtClean="0">
                <a:solidFill>
                  <a:schemeClr val="tx1"/>
                </a:solidFill>
              </a:rPr>
              <a:t>Increasing MICs in Asia, Australia, Europe and US</a:t>
            </a:r>
          </a:p>
          <a:p>
            <a:pPr>
              <a:buClr>
                <a:schemeClr val="bg2"/>
              </a:buClr>
              <a:buSzPct val="100000"/>
              <a:buFont typeface="Arial" charset="0"/>
              <a:buChar char="•"/>
            </a:pPr>
            <a:endParaRPr lang="en-US" dirty="0" smtClean="0">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a:xfrm>
            <a:off x="0" y="0"/>
            <a:ext cx="8915400" cy="1828800"/>
          </a:xfrm>
        </p:spPr>
        <p:txBody>
          <a:bodyPr>
            <a:noAutofit/>
          </a:bodyPr>
          <a:lstStyle/>
          <a:p>
            <a:r>
              <a:rPr lang="en-US" sz="2400" dirty="0" smtClean="0">
                <a:ea typeface="ＭＳ Ｐゴシック"/>
                <a:cs typeface="Times New Roman" pitchFamily="18" charset="0"/>
              </a:rPr>
              <a:t>Treatment for Uncomplicated </a:t>
            </a:r>
            <a:r>
              <a:rPr lang="en-US" sz="2400" dirty="0" err="1" smtClean="0">
                <a:ea typeface="ＭＳ Ｐゴシック"/>
                <a:cs typeface="Times New Roman" pitchFamily="18" charset="0"/>
              </a:rPr>
              <a:t>Gonococcal</a:t>
            </a:r>
            <a:r>
              <a:rPr lang="en-US" sz="2400" dirty="0" smtClean="0">
                <a:ea typeface="ＭＳ Ｐゴシック"/>
                <a:cs typeface="Times New Roman" pitchFamily="18" charset="0"/>
              </a:rPr>
              <a:t> Infections of the Cervix, Urethra, and Rectum</a:t>
            </a:r>
          </a:p>
        </p:txBody>
      </p:sp>
      <p:graphicFrame>
        <p:nvGraphicFramePr>
          <p:cNvPr id="49275" name="Group 123"/>
          <p:cNvGraphicFramePr>
            <a:graphicFrameLocks noGrp="1"/>
          </p:cNvGraphicFramePr>
          <p:nvPr>
            <p:ph type="tbl" idx="1"/>
          </p:nvPr>
        </p:nvGraphicFramePr>
        <p:xfrm>
          <a:off x="685800" y="2057400"/>
          <a:ext cx="7772400" cy="1066800"/>
        </p:xfrm>
        <a:graphic>
          <a:graphicData uri="http://schemas.openxmlformats.org/drawingml/2006/table">
            <a:tbl>
              <a:tblPr/>
              <a:tblGrid>
                <a:gridCol w="1943100"/>
                <a:gridCol w="1943100"/>
                <a:gridCol w="1943100"/>
                <a:gridCol w="1943100"/>
              </a:tblGrid>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cs typeface="Times New Roman" pitchFamily="18" charset="0"/>
                        </a:rPr>
                        <a:t>Ceftriaxone</a:t>
                      </a:r>
                      <a:endParaRPr kumimoji="0" lang="en-US" sz="2000" b="0" i="0" u="none" strike="noStrike" cap="none" normalizeH="0" baseline="0" dirty="0" smtClean="0">
                        <a:ln>
                          <a:noFill/>
                        </a:ln>
                        <a:solidFill>
                          <a:schemeClr val="tx1"/>
                        </a:solidFill>
                        <a:effectLst/>
                        <a:latin typeface="Arial"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250 mg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IM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Once</a:t>
                      </a:r>
                      <a:endParaRPr kumimoji="0" lang="en-US" sz="2000" b="0" i="0" u="none" strike="noStrike" cap="none" normalizeH="0" baseline="0" dirty="0" smtClean="0">
                        <a:ln>
                          <a:noFill/>
                        </a:ln>
                        <a:solidFill>
                          <a:schemeClr val="tx2">
                            <a:lumMod val="60000"/>
                            <a:lumOff val="40000"/>
                          </a:schemeClr>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r>
            </a:tbl>
          </a:graphicData>
        </a:graphic>
      </p:graphicFrame>
      <p:sp>
        <p:nvSpPr>
          <p:cNvPr id="218126" name="Text Box 80"/>
          <p:cNvSpPr txBox="1">
            <a:spLocks noChangeArrowheads="1"/>
          </p:cNvSpPr>
          <p:nvPr/>
        </p:nvSpPr>
        <p:spPr bwMode="auto">
          <a:xfrm>
            <a:off x="457200" y="6550025"/>
            <a:ext cx="8991600" cy="307975"/>
          </a:xfrm>
          <a:prstGeom prst="rect">
            <a:avLst/>
          </a:prstGeom>
          <a:noFill/>
          <a:ln w="1588">
            <a:noFill/>
            <a:miter lim="800000"/>
            <a:headEnd/>
            <a:tailEnd/>
          </a:ln>
        </p:spPr>
        <p:txBody>
          <a:bodyPr>
            <a:spAutoFit/>
          </a:bodyPr>
          <a:lstStyle/>
          <a:p>
            <a:r>
              <a:rPr lang="en-US" sz="1400" dirty="0">
                <a:solidFill>
                  <a:srgbClr val="FFC000"/>
                </a:solidFill>
              </a:rPr>
              <a:t>www.cdc.gov/mmwr/preview/mmwrhtml/mm6131a3.htm?s_cid=mm6131a3_w</a:t>
            </a:r>
          </a:p>
        </p:txBody>
      </p:sp>
      <p:graphicFrame>
        <p:nvGraphicFramePr>
          <p:cNvPr id="8" name="Table 7"/>
          <p:cNvGraphicFramePr>
            <a:graphicFrameLocks noGrp="1"/>
          </p:cNvGraphicFramePr>
          <p:nvPr/>
        </p:nvGraphicFramePr>
        <p:xfrm>
          <a:off x="685800" y="3581400"/>
          <a:ext cx="7772400" cy="2014220"/>
        </p:xfrm>
        <a:graphic>
          <a:graphicData uri="http://schemas.openxmlformats.org/drawingml/2006/table">
            <a:tbl>
              <a:tblPr/>
              <a:tblGrid>
                <a:gridCol w="1943100"/>
                <a:gridCol w="1943100"/>
                <a:gridCol w="1943100"/>
                <a:gridCol w="1943100"/>
              </a:tblGrid>
              <a:tr h="74805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cs typeface="Times New Roman" pitchFamily="18" charset="0"/>
                        </a:rPr>
                        <a:t>Azithromycin</a:t>
                      </a:r>
                      <a:endParaRPr kumimoji="0" lang="en-US" sz="2000" b="0" i="0" u="none" strike="noStrike" cap="none" normalizeH="0" baseline="0" dirty="0" smtClean="0">
                        <a:ln>
                          <a:noFill/>
                        </a:ln>
                        <a:solidFill>
                          <a:schemeClr val="tx1"/>
                        </a:solidFill>
                        <a:effectLst/>
                        <a:latin typeface="Arial" charset="0"/>
                        <a:cs typeface="Times New Roman" pitchFamily="18" charset="0"/>
                      </a:endParaRPr>
                    </a:p>
                  </a:txBody>
                  <a:tcPr marT="45699" marB="4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1 g</a:t>
                      </a:r>
                      <a:endParaRPr kumimoji="0" lang="en-US" sz="2000" b="0" i="0" u="none" strike="noStrike" cap="none" normalizeH="0" baseline="0" dirty="0" smtClean="0">
                        <a:ln>
                          <a:noFill/>
                        </a:ln>
                        <a:solidFill>
                          <a:schemeClr val="tx1"/>
                        </a:solidFill>
                        <a:effectLst/>
                        <a:latin typeface="Arial" charset="0"/>
                      </a:endParaRP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charset="0"/>
                          <a:ea typeface="+mn-ea"/>
                          <a:cs typeface="Times New Roman" pitchFamily="18" charset="0"/>
                        </a:rPr>
                        <a:t>Orally</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Once</a:t>
                      </a:r>
                    </a:p>
                  </a:txBody>
                  <a:tcPr marT="45699" marB="4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r>
              <a:tr h="396197">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2800" b="1" kern="1200" dirty="0" smtClean="0">
                          <a:solidFill>
                            <a:srgbClr val="FFFF00"/>
                          </a:solidFill>
                          <a:latin typeface="Arial" charset="0"/>
                          <a:ea typeface="+mn-ea"/>
                          <a:cs typeface="+mn-cs"/>
                        </a:rPr>
                        <a:t>OR</a:t>
                      </a:r>
                    </a:p>
                  </a:txBody>
                  <a:tcPr marT="45699" marB="456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805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Times New Roman" pitchFamily="18" charset="0"/>
                        </a:rPr>
                        <a:t>Doxycycline</a:t>
                      </a:r>
                    </a:p>
                  </a:txBody>
                  <a:tcPr marT="45699" marB="4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100 mg</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charset="0"/>
                          <a:ea typeface="+mn-ea"/>
                          <a:cs typeface="Times New Roman" pitchFamily="18" charset="0"/>
                        </a:rPr>
                        <a:t>Orally</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Twice a day for 7 days</a:t>
                      </a:r>
                      <a:endParaRPr kumimoji="0" lang="en-US" sz="2000" b="0" i="0" u="none" strike="noStrike" cap="none" normalizeH="0" baseline="0" dirty="0" smtClean="0">
                        <a:ln>
                          <a:noFill/>
                        </a:ln>
                        <a:solidFill>
                          <a:schemeClr val="tx1"/>
                        </a:solidFill>
                        <a:effectLst/>
                        <a:latin typeface="Arial" charset="0"/>
                      </a:endParaRPr>
                    </a:p>
                  </a:txBody>
                  <a:tcPr marT="45699" marB="4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94FD"/>
                    </a:solidFill>
                  </a:tcPr>
                </a:tc>
              </a:tr>
            </a:tbl>
          </a:graphicData>
        </a:graphic>
      </p:graphicFrame>
      <p:sp>
        <p:nvSpPr>
          <p:cNvPr id="218149" name="TextBox 8"/>
          <p:cNvSpPr txBox="1">
            <a:spLocks noChangeArrowheads="1"/>
          </p:cNvSpPr>
          <p:nvPr/>
        </p:nvSpPr>
        <p:spPr bwMode="auto">
          <a:xfrm>
            <a:off x="2438400" y="3048000"/>
            <a:ext cx="4038600" cy="523220"/>
          </a:xfrm>
          <a:prstGeom prst="rect">
            <a:avLst/>
          </a:prstGeom>
          <a:noFill/>
          <a:ln w="9525">
            <a:noFill/>
            <a:miter lim="800000"/>
            <a:headEnd/>
            <a:tailEnd/>
          </a:ln>
        </p:spPr>
        <p:txBody>
          <a:bodyPr wrap="square">
            <a:spAutoFit/>
          </a:bodyPr>
          <a:lstStyle/>
          <a:p>
            <a:pPr algn="ctr" eaLnBrk="0" hangingPunct="0"/>
            <a:r>
              <a:rPr lang="en-US" sz="2800" b="1" dirty="0">
                <a:solidFill>
                  <a:srgbClr val="FFFF00"/>
                </a:solidFill>
              </a:rPr>
              <a:t>PLUS</a:t>
            </a:r>
          </a:p>
        </p:txBody>
      </p:sp>
      <p:sp>
        <p:nvSpPr>
          <p:cNvPr id="218150" name="Text Box 80"/>
          <p:cNvSpPr txBox="1">
            <a:spLocks noChangeArrowheads="1"/>
          </p:cNvSpPr>
          <p:nvPr/>
        </p:nvSpPr>
        <p:spPr bwMode="auto">
          <a:xfrm>
            <a:off x="1143000" y="5791200"/>
            <a:ext cx="7162800" cy="923330"/>
          </a:xfrm>
          <a:prstGeom prst="rect">
            <a:avLst/>
          </a:prstGeom>
          <a:noFill/>
          <a:ln w="9525">
            <a:noFill/>
            <a:miter lim="800000"/>
            <a:headEnd/>
            <a:tailEnd/>
          </a:ln>
        </p:spPr>
        <p:txBody>
          <a:bodyPr wrap="square">
            <a:spAutoFit/>
          </a:bodyPr>
          <a:lstStyle/>
          <a:p>
            <a:r>
              <a:rPr lang="en-US" b="1" dirty="0" err="1">
                <a:solidFill>
                  <a:srgbClr val="FFFF00"/>
                </a:solidFill>
              </a:rPr>
              <a:t>Quinolones</a:t>
            </a:r>
            <a:r>
              <a:rPr lang="en-US" b="1" dirty="0">
                <a:solidFill>
                  <a:srgbClr val="FFFF00"/>
                </a:solidFill>
              </a:rPr>
              <a:t> are no longer recommended in the United States for the treatment of gonorrhea and associated conditions, such as PID </a:t>
            </a:r>
            <a:endParaRPr lang="en-US" b="1" dirty="0">
              <a:solidFill>
                <a:srgbClr val="FFFF00"/>
              </a:solidFill>
              <a:latin typeface="Times New Roman" pitchFamily="18" charset="0"/>
            </a:endParaRPr>
          </a:p>
        </p:txBody>
      </p:sp>
      <p:sp>
        <p:nvSpPr>
          <p:cNvPr id="218151" name="TextBox 1"/>
          <p:cNvSpPr txBox="1">
            <a:spLocks noChangeArrowheads="1"/>
          </p:cNvSpPr>
          <p:nvPr/>
        </p:nvSpPr>
        <p:spPr bwMode="auto">
          <a:xfrm>
            <a:off x="609600" y="1447800"/>
            <a:ext cx="7620000" cy="523220"/>
          </a:xfrm>
          <a:prstGeom prst="rect">
            <a:avLst/>
          </a:prstGeom>
          <a:noFill/>
          <a:ln w="9525">
            <a:noFill/>
            <a:miter lim="800000"/>
            <a:headEnd/>
            <a:tailEnd/>
          </a:ln>
        </p:spPr>
        <p:txBody>
          <a:bodyPr wrap="square">
            <a:spAutoFit/>
          </a:bodyPr>
          <a:lstStyle/>
          <a:p>
            <a:pPr algn="ctr" eaLnBrk="0" hangingPunct="0"/>
            <a:r>
              <a:rPr lang="en-US" sz="2800" b="1" dirty="0">
                <a:solidFill>
                  <a:srgbClr val="FFFF00"/>
                </a:solidFill>
              </a:rPr>
              <a:t>Recommended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a:xfrm>
            <a:off x="0" y="228600"/>
            <a:ext cx="9144000" cy="1295400"/>
          </a:xfrm>
        </p:spPr>
        <p:txBody>
          <a:bodyPr>
            <a:noAutofit/>
          </a:bodyPr>
          <a:lstStyle/>
          <a:p>
            <a:r>
              <a:rPr lang="en-US" sz="2400" dirty="0" smtClean="0">
                <a:ea typeface="ＭＳ Ｐゴシック"/>
                <a:cs typeface="Times New Roman" pitchFamily="18" charset="0"/>
              </a:rPr>
              <a:t>Treatment for Uncomplicated </a:t>
            </a:r>
            <a:r>
              <a:rPr lang="en-US" sz="2400" dirty="0" err="1" smtClean="0">
                <a:ea typeface="ＭＳ Ｐゴシック"/>
                <a:cs typeface="Times New Roman" pitchFamily="18" charset="0"/>
              </a:rPr>
              <a:t>Gonococcal</a:t>
            </a:r>
            <a:r>
              <a:rPr lang="en-US" sz="2400" dirty="0" smtClean="0">
                <a:ea typeface="ＭＳ Ｐゴシック"/>
                <a:cs typeface="Times New Roman" pitchFamily="18" charset="0"/>
              </a:rPr>
              <a:t> Infections of the Cervix, Urethra, and Rectum</a:t>
            </a:r>
          </a:p>
        </p:txBody>
      </p:sp>
      <p:graphicFrame>
        <p:nvGraphicFramePr>
          <p:cNvPr id="49275" name="Group 123"/>
          <p:cNvGraphicFramePr>
            <a:graphicFrameLocks noGrp="1"/>
          </p:cNvGraphicFramePr>
          <p:nvPr>
            <p:ph type="tbl" idx="1"/>
          </p:nvPr>
        </p:nvGraphicFramePr>
        <p:xfrm>
          <a:off x="838200" y="2057400"/>
          <a:ext cx="7696200" cy="685800"/>
        </p:xfrm>
        <a:graphic>
          <a:graphicData uri="http://schemas.openxmlformats.org/drawingml/2006/table">
            <a:tbl>
              <a:tblPr/>
              <a:tblGrid>
                <a:gridCol w="1924050"/>
                <a:gridCol w="1924050"/>
                <a:gridCol w="1924050"/>
                <a:gridCol w="1924050"/>
              </a:tblGrid>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Cefixime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400 mg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Orally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Once</a:t>
                      </a:r>
                      <a:endParaRPr kumimoji="0" lang="en-US" sz="2000" b="0" i="0" u="none" strike="noStrike" cap="none" normalizeH="0" baseline="0" dirty="0" smtClean="0">
                        <a:ln>
                          <a:noFill/>
                        </a:ln>
                        <a:solidFill>
                          <a:schemeClr val="tx2">
                            <a:lumMod val="60000"/>
                            <a:lumOff val="40000"/>
                          </a:schemeClr>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r>
            </a:tbl>
          </a:graphicData>
        </a:graphic>
      </p:graphicFrame>
      <p:sp>
        <p:nvSpPr>
          <p:cNvPr id="220174" name="Text Box 80"/>
          <p:cNvSpPr txBox="1">
            <a:spLocks noChangeArrowheads="1"/>
          </p:cNvSpPr>
          <p:nvPr/>
        </p:nvSpPr>
        <p:spPr bwMode="auto">
          <a:xfrm>
            <a:off x="1600200" y="6400800"/>
            <a:ext cx="7543800" cy="457200"/>
          </a:xfrm>
          <a:prstGeom prst="rect">
            <a:avLst/>
          </a:prstGeom>
          <a:noFill/>
          <a:ln w="9525">
            <a:noFill/>
            <a:miter lim="800000"/>
            <a:headEnd/>
            <a:tailEnd/>
          </a:ln>
        </p:spPr>
        <p:txBody>
          <a:bodyPr>
            <a:spAutoFit/>
          </a:bodyPr>
          <a:lstStyle/>
          <a:p>
            <a:pPr algn="ctr"/>
            <a:endParaRPr lang="en-US" sz="2400">
              <a:solidFill>
                <a:srgbClr val="000000"/>
              </a:solidFill>
              <a:latin typeface="Times New Roman" pitchFamily="18" charset="0"/>
            </a:endParaRPr>
          </a:p>
        </p:txBody>
      </p:sp>
      <p:graphicFrame>
        <p:nvGraphicFramePr>
          <p:cNvPr id="8" name="Table 7"/>
          <p:cNvGraphicFramePr>
            <a:graphicFrameLocks noGrp="1"/>
          </p:cNvGraphicFramePr>
          <p:nvPr/>
        </p:nvGraphicFramePr>
        <p:xfrm>
          <a:off x="838200" y="3276600"/>
          <a:ext cx="7772400" cy="1774515"/>
        </p:xfrm>
        <a:graphic>
          <a:graphicData uri="http://schemas.openxmlformats.org/drawingml/2006/table">
            <a:tbl>
              <a:tblPr/>
              <a:tblGrid>
                <a:gridCol w="1943100"/>
                <a:gridCol w="1943100"/>
                <a:gridCol w="1943100"/>
                <a:gridCol w="1943100"/>
              </a:tblGrid>
              <a:tr h="55550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cs typeface="Times New Roman" pitchFamily="18" charset="0"/>
                        </a:rPr>
                        <a:t>Azithromycin</a:t>
                      </a:r>
                      <a:endParaRPr kumimoji="0" lang="en-US" sz="2000" b="0" i="0" u="none" strike="noStrike" cap="none" normalizeH="0" baseline="0" dirty="0" smtClean="0">
                        <a:ln>
                          <a:noFill/>
                        </a:ln>
                        <a:solidFill>
                          <a:schemeClr val="tx1"/>
                        </a:solidFill>
                        <a:effectLst/>
                        <a:latin typeface="Arial" charset="0"/>
                        <a:cs typeface="Times New Roman" pitchFamily="18" charset="0"/>
                      </a:endParaRPr>
                    </a:p>
                  </a:txBody>
                  <a:tcPr marT="45673" marB="4567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1 g</a:t>
                      </a:r>
                      <a:endParaRPr kumimoji="0" lang="en-US" sz="2000" b="0" i="0" u="none" strike="noStrike" cap="none" normalizeH="0" baseline="0" dirty="0" smtClean="0">
                        <a:ln>
                          <a:noFill/>
                        </a:ln>
                        <a:solidFill>
                          <a:schemeClr val="tx1"/>
                        </a:solidFill>
                        <a:effectLst/>
                        <a:latin typeface="Arial" charset="0"/>
                      </a:endParaRPr>
                    </a:p>
                  </a:txBody>
                  <a:tcPr marT="45673" marB="45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Orally</a:t>
                      </a:r>
                    </a:p>
                  </a:txBody>
                  <a:tcPr marT="45673" marB="45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Once</a:t>
                      </a:r>
                    </a:p>
                  </a:txBody>
                  <a:tcPr marT="45673" marB="4567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r>
              <a:tr h="396143">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Arial" charset="0"/>
                          <a:cs typeface="Times New Roman" pitchFamily="18" charset="0"/>
                        </a:rPr>
                        <a:t>OR</a:t>
                      </a:r>
                      <a:endParaRPr kumimoji="0" lang="en-US" sz="2000" b="1" i="0" u="none" strike="noStrike" cap="none" normalizeH="0" baseline="0" dirty="0" smtClean="0">
                        <a:ln>
                          <a:noFill/>
                        </a:ln>
                        <a:solidFill>
                          <a:srgbClr val="FFFF00"/>
                        </a:solidFill>
                        <a:effectLst/>
                        <a:latin typeface="Arial" charset="0"/>
                        <a:cs typeface="Times New Roman" pitchFamily="18" charset="0"/>
                      </a:endParaRPr>
                    </a:p>
                  </a:txBody>
                  <a:tcPr marT="45673" marB="4567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4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Doxycycline</a:t>
                      </a:r>
                    </a:p>
                  </a:txBody>
                  <a:tcPr marT="45673" marB="4567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100 mg</a:t>
                      </a:r>
                    </a:p>
                  </a:txBody>
                  <a:tcPr marT="45673" marB="45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Orally</a:t>
                      </a:r>
                    </a:p>
                  </a:txBody>
                  <a:tcPr marT="45673" marB="45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Twice a day for 7 days</a:t>
                      </a:r>
                      <a:endParaRPr kumimoji="0" lang="en-US" sz="2000" b="0" i="0" u="none" strike="noStrike" cap="none" normalizeH="0" baseline="0" dirty="0" smtClean="0">
                        <a:ln>
                          <a:noFill/>
                        </a:ln>
                        <a:solidFill>
                          <a:schemeClr val="tx1"/>
                        </a:solidFill>
                        <a:effectLst/>
                        <a:latin typeface="Arial" charset="0"/>
                      </a:endParaRPr>
                    </a:p>
                  </a:txBody>
                  <a:tcPr marT="45673" marB="4567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94FD"/>
                    </a:solidFill>
                  </a:tcPr>
                </a:tc>
              </a:tr>
            </a:tbl>
          </a:graphicData>
        </a:graphic>
      </p:graphicFrame>
      <p:sp>
        <p:nvSpPr>
          <p:cNvPr id="220197" name="TextBox 8"/>
          <p:cNvSpPr txBox="1">
            <a:spLocks noChangeArrowheads="1"/>
          </p:cNvSpPr>
          <p:nvPr/>
        </p:nvSpPr>
        <p:spPr bwMode="auto">
          <a:xfrm>
            <a:off x="2590800" y="2743200"/>
            <a:ext cx="4038600" cy="523220"/>
          </a:xfrm>
          <a:prstGeom prst="rect">
            <a:avLst/>
          </a:prstGeom>
          <a:noFill/>
          <a:ln w="9525">
            <a:noFill/>
            <a:miter lim="800000"/>
            <a:headEnd/>
            <a:tailEnd/>
          </a:ln>
        </p:spPr>
        <p:txBody>
          <a:bodyPr wrap="square">
            <a:spAutoFit/>
          </a:bodyPr>
          <a:lstStyle/>
          <a:p>
            <a:pPr algn="ctr" eaLnBrk="0" hangingPunct="0"/>
            <a:r>
              <a:rPr lang="en-US" sz="2800" b="1" dirty="0">
                <a:solidFill>
                  <a:srgbClr val="FFFF00"/>
                </a:solidFill>
              </a:rPr>
              <a:t>PLUS</a:t>
            </a:r>
          </a:p>
        </p:txBody>
      </p:sp>
      <p:sp>
        <p:nvSpPr>
          <p:cNvPr id="220198" name="TextBox 1"/>
          <p:cNvSpPr txBox="1">
            <a:spLocks noChangeArrowheads="1"/>
          </p:cNvSpPr>
          <p:nvPr/>
        </p:nvSpPr>
        <p:spPr bwMode="auto">
          <a:xfrm>
            <a:off x="685800" y="1524000"/>
            <a:ext cx="7405688" cy="461665"/>
          </a:xfrm>
          <a:prstGeom prst="rect">
            <a:avLst/>
          </a:prstGeom>
          <a:noFill/>
          <a:ln w="9525">
            <a:noFill/>
            <a:miter lim="800000"/>
            <a:headEnd/>
            <a:tailEnd/>
          </a:ln>
        </p:spPr>
        <p:txBody>
          <a:bodyPr wrap="square">
            <a:spAutoFit/>
          </a:bodyPr>
          <a:lstStyle/>
          <a:p>
            <a:pPr eaLnBrk="0" hangingPunct="0"/>
            <a:r>
              <a:rPr lang="en-US" sz="2400" dirty="0">
                <a:solidFill>
                  <a:srgbClr val="FFFF00"/>
                </a:solidFill>
              </a:rPr>
              <a:t>Alternative 1: </a:t>
            </a:r>
            <a:r>
              <a:rPr lang="en-US" sz="2400" b="1" i="1" dirty="0">
                <a:solidFill>
                  <a:srgbClr val="FFFF00"/>
                </a:solidFill>
              </a:rPr>
              <a:t>If </a:t>
            </a:r>
            <a:r>
              <a:rPr lang="en-US" sz="2400" b="1" i="1" dirty="0" err="1">
                <a:solidFill>
                  <a:srgbClr val="FFFF00"/>
                </a:solidFill>
              </a:rPr>
              <a:t>Ceftriaxone</a:t>
            </a:r>
            <a:r>
              <a:rPr lang="en-US" sz="2400" b="1" i="1" dirty="0">
                <a:solidFill>
                  <a:srgbClr val="FFFF00"/>
                </a:solidFill>
              </a:rPr>
              <a:t> is not available</a:t>
            </a:r>
          </a:p>
        </p:txBody>
      </p:sp>
      <p:sp>
        <p:nvSpPr>
          <p:cNvPr id="220199" name="TextBox 8"/>
          <p:cNvSpPr txBox="1">
            <a:spLocks noChangeArrowheads="1"/>
          </p:cNvSpPr>
          <p:nvPr/>
        </p:nvSpPr>
        <p:spPr bwMode="auto">
          <a:xfrm>
            <a:off x="2667000" y="5105400"/>
            <a:ext cx="4038600" cy="523220"/>
          </a:xfrm>
          <a:prstGeom prst="rect">
            <a:avLst/>
          </a:prstGeom>
          <a:noFill/>
          <a:ln w="9525">
            <a:noFill/>
            <a:miter lim="800000"/>
            <a:headEnd/>
            <a:tailEnd/>
          </a:ln>
        </p:spPr>
        <p:txBody>
          <a:bodyPr wrap="square">
            <a:spAutoFit/>
          </a:bodyPr>
          <a:lstStyle/>
          <a:p>
            <a:pPr algn="ctr" eaLnBrk="0" hangingPunct="0"/>
            <a:r>
              <a:rPr lang="en-US" sz="2800" b="1" dirty="0">
                <a:solidFill>
                  <a:srgbClr val="FFFF00"/>
                </a:solidFill>
              </a:rPr>
              <a:t>PLUS</a:t>
            </a:r>
          </a:p>
        </p:txBody>
      </p:sp>
      <p:graphicFrame>
        <p:nvGraphicFramePr>
          <p:cNvPr id="12" name="Group 123"/>
          <p:cNvGraphicFramePr>
            <a:graphicFrameLocks/>
          </p:cNvGraphicFramePr>
          <p:nvPr/>
        </p:nvGraphicFramePr>
        <p:xfrm>
          <a:off x="762000" y="5638800"/>
          <a:ext cx="7772400" cy="457200"/>
        </p:xfrm>
        <a:graphic>
          <a:graphicData uri="http://schemas.openxmlformats.org/drawingml/2006/table">
            <a:tbl>
              <a:tblPr/>
              <a:tblGrid>
                <a:gridCol w="7772400"/>
              </a:tblGrid>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Test of cure in 1 week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r>
            </a:tbl>
          </a:graphicData>
        </a:graphic>
      </p:graphicFrame>
      <p:sp>
        <p:nvSpPr>
          <p:cNvPr id="220206" name="TextBox 2"/>
          <p:cNvSpPr txBox="1">
            <a:spLocks noChangeArrowheads="1"/>
          </p:cNvSpPr>
          <p:nvPr/>
        </p:nvSpPr>
        <p:spPr bwMode="auto">
          <a:xfrm>
            <a:off x="457200" y="6324600"/>
            <a:ext cx="6348413" cy="307975"/>
          </a:xfrm>
          <a:prstGeom prst="rect">
            <a:avLst/>
          </a:prstGeom>
          <a:noFill/>
          <a:ln w="9525">
            <a:noFill/>
            <a:miter lim="800000"/>
            <a:headEnd/>
            <a:tailEnd/>
          </a:ln>
        </p:spPr>
        <p:txBody>
          <a:bodyPr wrap="none">
            <a:spAutoFit/>
          </a:bodyPr>
          <a:lstStyle/>
          <a:p>
            <a:pPr eaLnBrk="0" hangingPunct="0"/>
            <a:r>
              <a:rPr lang="en-US" sz="1400" dirty="0">
                <a:solidFill>
                  <a:srgbClr val="FFC000"/>
                </a:solidFill>
              </a:rPr>
              <a:t>www.cdc.gov/mmwr/preview/mmwrhtml/mm6131a3.htm?s_cid=mm6131a3_w</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81000" y="2057400"/>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9331" name="Title 1"/>
          <p:cNvSpPr>
            <a:spLocks noGrp="1"/>
          </p:cNvSpPr>
          <p:nvPr>
            <p:ph type="title"/>
          </p:nvPr>
        </p:nvSpPr>
        <p:spPr>
          <a:xfrm>
            <a:off x="2286000" y="381000"/>
            <a:ext cx="6591300" cy="1143000"/>
          </a:xfrm>
        </p:spPr>
        <p:txBody>
          <a:bodyPr/>
          <a:lstStyle/>
          <a:p>
            <a:pPr eaLnBrk="1" hangingPunct="1"/>
            <a:r>
              <a:rPr lang="en-US" dirty="0" smtClean="0"/>
              <a:t>Gonorrhea Treatment Options for pharynx</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E8794EF3-6028-4C42-A9C2-1B34D25E1764}"/>
                                            </p:graphicEl>
                                          </p:spTgt>
                                        </p:tgtEl>
                                        <p:attrNameLst>
                                          <p:attrName>style.visibility</p:attrName>
                                        </p:attrNameLst>
                                      </p:cBhvr>
                                      <p:to>
                                        <p:strVal val="visible"/>
                                      </p:to>
                                    </p:set>
                                    <p:animEffect transition="in" filter="fade">
                                      <p:cBhvr>
                                        <p:cTn id="7" dur="2000"/>
                                        <p:tgtEl>
                                          <p:spTgt spid="7">
                                            <p:graphicEl>
                                              <a:dgm id="{E8794EF3-6028-4C42-A9C2-1B34D25E176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F9E17A0E-DAF1-4D65-B24E-653184DE5371}"/>
                                            </p:graphicEl>
                                          </p:spTgt>
                                        </p:tgtEl>
                                        <p:attrNameLst>
                                          <p:attrName>style.visibility</p:attrName>
                                        </p:attrNameLst>
                                      </p:cBhvr>
                                      <p:to>
                                        <p:strVal val="visible"/>
                                      </p:to>
                                    </p:set>
                                    <p:animEffect transition="in" filter="fade">
                                      <p:cBhvr>
                                        <p:cTn id="12" dur="2000"/>
                                        <p:tgtEl>
                                          <p:spTgt spid="7">
                                            <p:graphicEl>
                                              <a:dgm id="{F9E17A0E-DAF1-4D65-B24E-653184DE537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A7D2D053-AC48-456A-AE9D-43713D258032}"/>
                                            </p:graphicEl>
                                          </p:spTgt>
                                        </p:tgtEl>
                                        <p:attrNameLst>
                                          <p:attrName>style.visibility</p:attrName>
                                        </p:attrNameLst>
                                      </p:cBhvr>
                                      <p:to>
                                        <p:strVal val="visible"/>
                                      </p:to>
                                    </p:set>
                                    <p:animEffect transition="in" filter="fade">
                                      <p:cBhvr>
                                        <p:cTn id="17" dur="2000"/>
                                        <p:tgtEl>
                                          <p:spTgt spid="7">
                                            <p:graphicEl>
                                              <a:dgm id="{A7D2D053-AC48-456A-AE9D-43713D25803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1C0CBA0E-883B-4F20-A5BC-DF1BFE5EF3A4}"/>
                                            </p:graphicEl>
                                          </p:spTgt>
                                        </p:tgtEl>
                                        <p:attrNameLst>
                                          <p:attrName>style.visibility</p:attrName>
                                        </p:attrNameLst>
                                      </p:cBhvr>
                                      <p:to>
                                        <p:strVal val="visible"/>
                                      </p:to>
                                    </p:set>
                                    <p:animEffect transition="in" filter="fade">
                                      <p:cBhvr>
                                        <p:cTn id="22" dur="2000"/>
                                        <p:tgtEl>
                                          <p:spTgt spid="7">
                                            <p:graphicEl>
                                              <a:dgm id="{1C0CBA0E-883B-4F20-A5BC-DF1BFE5EF3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p:nvPr>
        </p:nvSpPr>
        <p:spPr>
          <a:xfrm>
            <a:off x="-228600" y="381000"/>
            <a:ext cx="9220200" cy="1447800"/>
          </a:xfrm>
        </p:spPr>
        <p:txBody>
          <a:bodyPr/>
          <a:lstStyle/>
          <a:p>
            <a:r>
              <a:rPr lang="en-US" sz="2400" dirty="0" smtClean="0">
                <a:ea typeface="ＭＳ Ｐゴシック"/>
                <a:cs typeface="Times New Roman" pitchFamily="18" charset="0"/>
              </a:rPr>
              <a:t>Treatment for Uncomplicated </a:t>
            </a:r>
            <a:r>
              <a:rPr lang="en-US" sz="2400" dirty="0" err="1" smtClean="0">
                <a:ea typeface="ＭＳ Ｐゴシック"/>
                <a:cs typeface="Times New Roman" pitchFamily="18" charset="0"/>
              </a:rPr>
              <a:t>Gonococcal</a:t>
            </a:r>
            <a:r>
              <a:rPr lang="en-US" sz="2400" dirty="0" smtClean="0">
                <a:ea typeface="ＭＳ Ｐゴシック"/>
                <a:cs typeface="Times New Roman" pitchFamily="18" charset="0"/>
              </a:rPr>
              <a:t> Infections of Cervix, Urethra, Rectum, and Pharynx </a:t>
            </a:r>
          </a:p>
        </p:txBody>
      </p:sp>
      <p:sp>
        <p:nvSpPr>
          <p:cNvPr id="224258" name="Text Box 80"/>
          <p:cNvSpPr txBox="1">
            <a:spLocks noChangeArrowheads="1"/>
          </p:cNvSpPr>
          <p:nvPr/>
        </p:nvSpPr>
        <p:spPr bwMode="auto">
          <a:xfrm>
            <a:off x="1600200" y="6400800"/>
            <a:ext cx="7543800" cy="457200"/>
          </a:xfrm>
          <a:prstGeom prst="rect">
            <a:avLst/>
          </a:prstGeom>
          <a:noFill/>
          <a:ln w="9525">
            <a:noFill/>
            <a:miter lim="800000"/>
            <a:headEnd/>
            <a:tailEnd/>
          </a:ln>
        </p:spPr>
        <p:txBody>
          <a:bodyPr>
            <a:spAutoFit/>
          </a:bodyPr>
          <a:lstStyle/>
          <a:p>
            <a:pPr algn="ctr"/>
            <a:endParaRPr lang="en-US" sz="2400">
              <a:solidFill>
                <a:srgbClr val="000000"/>
              </a:solidFill>
              <a:latin typeface="Times New Roman" pitchFamily="18" charset="0"/>
            </a:endParaRPr>
          </a:p>
        </p:txBody>
      </p:sp>
      <p:graphicFrame>
        <p:nvGraphicFramePr>
          <p:cNvPr id="8" name="Table 7"/>
          <p:cNvGraphicFramePr>
            <a:graphicFrameLocks noGrp="1"/>
          </p:cNvGraphicFramePr>
          <p:nvPr/>
        </p:nvGraphicFramePr>
        <p:xfrm>
          <a:off x="685800" y="3025775"/>
          <a:ext cx="7772400" cy="555625"/>
        </p:xfrm>
        <a:graphic>
          <a:graphicData uri="http://schemas.openxmlformats.org/drawingml/2006/table">
            <a:tbl>
              <a:tblPr/>
              <a:tblGrid>
                <a:gridCol w="1943100"/>
                <a:gridCol w="1943100"/>
                <a:gridCol w="1943100"/>
                <a:gridCol w="1943100"/>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cs typeface="Times New Roman" pitchFamily="18" charset="0"/>
                        </a:rPr>
                        <a:t>Azithromycin</a:t>
                      </a:r>
                      <a:endParaRPr kumimoji="0" lang="en-US" sz="2000" b="0" i="0" u="none" strike="noStrike" cap="none" normalizeH="0" baseline="0" dirty="0" smtClean="0">
                        <a:ln>
                          <a:noFill/>
                        </a:ln>
                        <a:solidFill>
                          <a:schemeClr val="tx1"/>
                        </a:solidFill>
                        <a:effectLst/>
                        <a:latin typeface="Arial" charset="0"/>
                        <a:cs typeface="Times New Roman" pitchFamily="18" charset="0"/>
                      </a:endParaRPr>
                    </a:p>
                  </a:txBody>
                  <a:tcPr marT="45683" marB="456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2 g</a:t>
                      </a:r>
                      <a:endParaRPr kumimoji="0" lang="en-US" sz="2000" b="0" i="0" u="none" strike="noStrike" cap="none" normalizeH="0" baseline="0" dirty="0" smtClean="0">
                        <a:ln>
                          <a:noFill/>
                        </a:ln>
                        <a:solidFill>
                          <a:schemeClr val="tx1"/>
                        </a:solidFill>
                        <a:effectLst/>
                        <a:latin typeface="Arial" charset="0"/>
                      </a:endParaRPr>
                    </a:p>
                  </a:txBody>
                  <a:tcPr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Orally</a:t>
                      </a:r>
                    </a:p>
                  </a:txBody>
                  <a:tcPr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Once</a:t>
                      </a:r>
                    </a:p>
                  </a:txBody>
                  <a:tcPr marT="45683" marB="4568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4271" name="TextBox 1"/>
          <p:cNvSpPr txBox="1">
            <a:spLocks noChangeArrowheads="1"/>
          </p:cNvSpPr>
          <p:nvPr/>
        </p:nvSpPr>
        <p:spPr bwMode="auto">
          <a:xfrm>
            <a:off x="609600" y="2281238"/>
            <a:ext cx="7405688" cy="461962"/>
          </a:xfrm>
          <a:prstGeom prst="rect">
            <a:avLst/>
          </a:prstGeom>
          <a:noFill/>
          <a:ln w="9525">
            <a:noFill/>
            <a:miter lim="800000"/>
            <a:headEnd/>
            <a:tailEnd/>
          </a:ln>
        </p:spPr>
        <p:txBody>
          <a:bodyPr>
            <a:spAutoFit/>
          </a:bodyPr>
          <a:lstStyle/>
          <a:p>
            <a:pPr eaLnBrk="0" hangingPunct="0"/>
            <a:r>
              <a:rPr lang="en-US" sz="2400" dirty="0">
                <a:solidFill>
                  <a:srgbClr val="FFFF00"/>
                </a:solidFill>
              </a:rPr>
              <a:t>Alternative 2: </a:t>
            </a:r>
            <a:r>
              <a:rPr lang="en-US" sz="2400" b="1" i="1" dirty="0">
                <a:solidFill>
                  <a:srgbClr val="FFFF00"/>
                </a:solidFill>
              </a:rPr>
              <a:t>If patient is cephalosporin-allergic</a:t>
            </a:r>
          </a:p>
        </p:txBody>
      </p:sp>
      <p:sp>
        <p:nvSpPr>
          <p:cNvPr id="224272" name="TextBox 8"/>
          <p:cNvSpPr txBox="1">
            <a:spLocks noChangeArrowheads="1"/>
          </p:cNvSpPr>
          <p:nvPr/>
        </p:nvSpPr>
        <p:spPr bwMode="auto">
          <a:xfrm>
            <a:off x="2590800" y="3667125"/>
            <a:ext cx="4038600" cy="523875"/>
          </a:xfrm>
          <a:prstGeom prst="rect">
            <a:avLst/>
          </a:prstGeom>
          <a:noFill/>
          <a:ln w="9525">
            <a:noFill/>
            <a:miter lim="800000"/>
            <a:headEnd/>
            <a:tailEnd/>
          </a:ln>
        </p:spPr>
        <p:txBody>
          <a:bodyPr>
            <a:spAutoFit/>
          </a:bodyPr>
          <a:lstStyle/>
          <a:p>
            <a:pPr algn="ctr" eaLnBrk="0" hangingPunct="0"/>
            <a:r>
              <a:rPr lang="en-US" sz="2800" dirty="0">
                <a:solidFill>
                  <a:srgbClr val="FFFF00"/>
                </a:solidFill>
              </a:rPr>
              <a:t>PLUS</a:t>
            </a:r>
          </a:p>
        </p:txBody>
      </p:sp>
      <p:graphicFrame>
        <p:nvGraphicFramePr>
          <p:cNvPr id="12" name="Group 123"/>
          <p:cNvGraphicFramePr>
            <a:graphicFrameLocks/>
          </p:cNvGraphicFramePr>
          <p:nvPr/>
        </p:nvGraphicFramePr>
        <p:xfrm>
          <a:off x="685800" y="4191000"/>
          <a:ext cx="7772400" cy="457200"/>
        </p:xfrm>
        <a:graphic>
          <a:graphicData uri="http://schemas.openxmlformats.org/drawingml/2006/table">
            <a:tbl>
              <a:tblPr/>
              <a:tblGrid>
                <a:gridCol w="7772400"/>
              </a:tblGrid>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Test of cure in 1 week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4279" name="TextBox 12"/>
          <p:cNvSpPr txBox="1">
            <a:spLocks noChangeArrowheads="1"/>
          </p:cNvSpPr>
          <p:nvPr/>
        </p:nvSpPr>
        <p:spPr bwMode="auto">
          <a:xfrm>
            <a:off x="1447800" y="6477000"/>
            <a:ext cx="6348413" cy="307975"/>
          </a:xfrm>
          <a:prstGeom prst="rect">
            <a:avLst/>
          </a:prstGeom>
          <a:noFill/>
          <a:ln w="9525">
            <a:noFill/>
            <a:miter lim="800000"/>
            <a:headEnd/>
            <a:tailEnd/>
          </a:ln>
        </p:spPr>
        <p:txBody>
          <a:bodyPr wrap="none">
            <a:spAutoFit/>
          </a:bodyPr>
          <a:lstStyle/>
          <a:p>
            <a:pPr eaLnBrk="0" hangingPunct="0"/>
            <a:r>
              <a:rPr lang="en-US" sz="1400" dirty="0">
                <a:solidFill>
                  <a:schemeClr val="bg1"/>
                </a:solidFill>
              </a:rPr>
              <a:t>www.cdc.gov/mmwr/preview/mmwrhtml/mm6131a3.htm?s_cid=mm6131a3_w</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for IPV</a:t>
            </a:r>
            <a:endParaRPr lang="en-US" dirty="0"/>
          </a:p>
        </p:txBody>
      </p:sp>
      <p:sp>
        <p:nvSpPr>
          <p:cNvPr id="3" name="Content Placeholder 2"/>
          <p:cNvSpPr>
            <a:spLocks noGrp="1"/>
          </p:cNvSpPr>
          <p:nvPr>
            <p:ph idx="1"/>
          </p:nvPr>
        </p:nvSpPr>
        <p:spPr>
          <a:xfrm>
            <a:off x="457200" y="2209800"/>
            <a:ext cx="8229600" cy="4267200"/>
          </a:xfrm>
        </p:spPr>
        <p:txBody>
          <a:bodyPr/>
          <a:lstStyle/>
          <a:p>
            <a:pPr>
              <a:buFont typeface="Arial" pitchFamily="34" charset="0"/>
              <a:buChar char="•"/>
            </a:pPr>
            <a:r>
              <a:rPr lang="en-US" sz="2800" dirty="0" smtClean="0"/>
              <a:t>What does a healthy relationship look like to you?</a:t>
            </a:r>
          </a:p>
          <a:p>
            <a:pPr>
              <a:buFont typeface="Arial" pitchFamily="34" charset="0"/>
              <a:buChar char="•"/>
            </a:pPr>
            <a:endParaRPr lang="en-US" sz="2800" dirty="0" smtClean="0"/>
          </a:p>
          <a:p>
            <a:pPr>
              <a:buFont typeface="Arial" pitchFamily="34" charset="0"/>
              <a:buChar char="•"/>
            </a:pPr>
            <a:r>
              <a:rPr lang="en-US" sz="2800" dirty="0" smtClean="0"/>
              <a:t>How often are you and your partner together? How does you partner feel about you hanging out with other friends?</a:t>
            </a:r>
          </a:p>
          <a:p>
            <a:pPr>
              <a:buFont typeface="Arial" pitchFamily="34" charset="0"/>
              <a:buChar char="•"/>
            </a:pPr>
            <a:endParaRPr lang="en-US" sz="2800" dirty="0" smtClean="0"/>
          </a:p>
          <a:p>
            <a:pPr>
              <a:buFont typeface="Arial" pitchFamily="34" charset="0"/>
              <a:buChar char="•"/>
            </a:pPr>
            <a:r>
              <a:rPr lang="en-US" sz="2800" dirty="0" smtClean="0"/>
              <a:t>Who makes the decisions about when to have sex and if or what kind of contraceptives you should use? </a:t>
            </a:r>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itle 1"/>
          <p:cNvSpPr>
            <a:spLocks noGrp="1"/>
          </p:cNvSpPr>
          <p:nvPr>
            <p:ph type="title"/>
          </p:nvPr>
        </p:nvSpPr>
        <p:spPr>
          <a:xfrm>
            <a:off x="2286000" y="381000"/>
            <a:ext cx="6591300" cy="1143000"/>
          </a:xfrm>
        </p:spPr>
        <p:txBody>
          <a:bodyPr/>
          <a:lstStyle/>
          <a:p>
            <a:pPr eaLnBrk="1" hangingPunct="1"/>
            <a:r>
              <a:rPr lang="en-US" dirty="0" smtClean="0"/>
              <a:t>Dual Therapy for Gonorrhea Treatment</a:t>
            </a:r>
          </a:p>
        </p:txBody>
      </p:sp>
      <p:sp>
        <p:nvSpPr>
          <p:cNvPr id="4" name="Content Placeholder 3"/>
          <p:cNvSpPr>
            <a:spLocks noGrp="1"/>
          </p:cNvSpPr>
          <p:nvPr>
            <p:ph idx="1"/>
          </p:nvPr>
        </p:nvSpPr>
        <p:spPr/>
        <p:txBody>
          <a:bodyPr/>
          <a:lstStyle/>
          <a:p>
            <a:pPr eaLnBrk="1" hangingPunct="1">
              <a:spcBef>
                <a:spcPts val="1800"/>
              </a:spcBef>
            </a:pPr>
            <a:r>
              <a:rPr lang="en-US" sz="2400" dirty="0" smtClean="0"/>
              <a:t>CDC recommends </a:t>
            </a:r>
            <a:r>
              <a:rPr lang="en-US" sz="2400" b="1" dirty="0" smtClean="0">
                <a:solidFill>
                  <a:srgbClr val="FFFF00"/>
                </a:solidFill>
              </a:rPr>
              <a:t>dual therapy </a:t>
            </a:r>
            <a:r>
              <a:rPr lang="en-US" sz="2400" dirty="0" smtClean="0"/>
              <a:t>for </a:t>
            </a:r>
            <a:r>
              <a:rPr lang="en-US" sz="2400" dirty="0" err="1" smtClean="0"/>
              <a:t>gonoccocal</a:t>
            </a:r>
            <a:r>
              <a:rPr lang="en-US" sz="2400" dirty="0" smtClean="0"/>
              <a:t> infections at all anatomic sites. </a:t>
            </a:r>
          </a:p>
          <a:p>
            <a:pPr eaLnBrk="1" hangingPunct="1">
              <a:spcBef>
                <a:spcPts val="1800"/>
              </a:spcBef>
            </a:pPr>
            <a:r>
              <a:rPr lang="en-US" sz="2400" dirty="0" smtClean="0"/>
              <a:t>Patients infected with </a:t>
            </a:r>
            <a:r>
              <a:rPr lang="en-US" sz="2400" i="1" dirty="0" smtClean="0"/>
              <a:t>N. </a:t>
            </a:r>
            <a:r>
              <a:rPr lang="en-US" sz="2400" i="1" dirty="0" err="1" smtClean="0"/>
              <a:t>gonorrhoeae</a:t>
            </a:r>
            <a:r>
              <a:rPr lang="en-US" sz="2400" dirty="0" smtClean="0"/>
              <a:t> frequently are </a:t>
            </a:r>
            <a:r>
              <a:rPr lang="en-US" sz="2400" dirty="0" err="1" smtClean="0"/>
              <a:t>coinfected</a:t>
            </a:r>
            <a:r>
              <a:rPr lang="en-US" sz="2400" dirty="0" smtClean="0"/>
              <a:t> with </a:t>
            </a:r>
            <a:r>
              <a:rPr lang="en-US" sz="2400" i="1" dirty="0" smtClean="0"/>
              <a:t>C. </a:t>
            </a:r>
            <a:r>
              <a:rPr lang="en-US" sz="2400" i="1" dirty="0" err="1" smtClean="0"/>
              <a:t>trachomatis</a:t>
            </a:r>
            <a:r>
              <a:rPr lang="en-US" sz="2400" dirty="0" smtClean="0"/>
              <a:t>; this finding has led to the recommendation that patients treated for </a:t>
            </a:r>
            <a:r>
              <a:rPr lang="en-US" sz="2400" dirty="0" err="1" smtClean="0"/>
              <a:t>gonococcal</a:t>
            </a:r>
            <a:r>
              <a:rPr lang="en-US" sz="2400" dirty="0" smtClean="0"/>
              <a:t> infection also be treated routinely with a regimen that is effective against uncomplicated genital </a:t>
            </a:r>
            <a:r>
              <a:rPr lang="en-US" sz="2400" i="1" dirty="0" smtClean="0"/>
              <a:t>C. </a:t>
            </a:r>
            <a:r>
              <a:rPr lang="en-US" sz="2400" i="1" dirty="0" err="1" smtClean="0"/>
              <a:t>trachomatis</a:t>
            </a:r>
            <a:endParaRPr lang="en-US" sz="2400" i="1" dirty="0" smtClean="0"/>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457200" y="457200"/>
            <a:ext cx="8229600" cy="838200"/>
          </a:xfrm>
        </p:spPr>
        <p:txBody>
          <a:bodyPr/>
          <a:lstStyle/>
          <a:p>
            <a:pPr>
              <a:defRPr/>
            </a:pPr>
            <a:r>
              <a:rPr lang="en-US" sz="3200" dirty="0" smtClean="0">
                <a:ea typeface="ＭＳ Ｐゴシック"/>
                <a:cs typeface="ＭＳ Ｐゴシック"/>
              </a:rPr>
              <a:t>GC Follow up testing</a:t>
            </a:r>
          </a:p>
        </p:txBody>
      </p:sp>
      <p:sp>
        <p:nvSpPr>
          <p:cNvPr id="45059" name="Rectangle 5"/>
          <p:cNvSpPr>
            <a:spLocks noGrp="1" noChangeArrowheads="1"/>
          </p:cNvSpPr>
          <p:nvPr>
            <p:ph type="body" idx="1"/>
          </p:nvPr>
        </p:nvSpPr>
        <p:spPr>
          <a:xfrm>
            <a:off x="685800" y="1828800"/>
            <a:ext cx="8305800" cy="4572000"/>
          </a:xfrm>
        </p:spPr>
        <p:txBody>
          <a:bodyPr/>
          <a:lstStyle/>
          <a:p>
            <a:pPr>
              <a:defRPr/>
            </a:pPr>
            <a:r>
              <a:rPr lang="en-US" sz="2800" b="1" dirty="0" smtClean="0">
                <a:ea typeface="ＭＳ Ｐゴシック"/>
                <a:cs typeface="ＭＳ Ｐゴシック"/>
              </a:rPr>
              <a:t>Test of cure </a:t>
            </a:r>
            <a:r>
              <a:rPr lang="en-US" sz="2800" dirty="0" smtClean="0">
                <a:ea typeface="ＭＳ Ｐゴシック"/>
                <a:cs typeface="ＭＳ Ｐゴシック"/>
              </a:rPr>
              <a:t>is </a:t>
            </a:r>
            <a:r>
              <a:rPr lang="en-US" sz="2800" i="1" dirty="0" smtClean="0">
                <a:ea typeface="ＭＳ Ｐゴシック"/>
                <a:cs typeface="ＭＳ Ｐゴシック"/>
              </a:rPr>
              <a:t>not</a:t>
            </a:r>
            <a:r>
              <a:rPr lang="en-US" sz="2800" dirty="0" smtClean="0">
                <a:ea typeface="ＭＳ Ｐゴシック"/>
                <a:cs typeface="ＭＳ Ｐゴシック"/>
              </a:rPr>
              <a:t> recommended if </a:t>
            </a:r>
            <a:r>
              <a:rPr lang="en-US" sz="2800" i="1" dirty="0" smtClean="0">
                <a:ea typeface="ＭＳ Ｐゴシック"/>
                <a:cs typeface="ＭＳ Ｐゴシック"/>
              </a:rPr>
              <a:t>recommended regimen </a:t>
            </a:r>
            <a:r>
              <a:rPr lang="en-US" sz="2800" dirty="0" smtClean="0">
                <a:ea typeface="ＭＳ Ｐゴシック"/>
                <a:cs typeface="ＭＳ Ｐゴシック"/>
              </a:rPr>
              <a:t>is administered</a:t>
            </a:r>
          </a:p>
          <a:p>
            <a:pPr>
              <a:defRPr/>
            </a:pPr>
            <a:r>
              <a:rPr lang="en-US" sz="2800" b="1" dirty="0" smtClean="0">
                <a:ea typeface="ＭＳ Ｐゴシック"/>
                <a:cs typeface="ＭＳ Ｐゴシック"/>
              </a:rPr>
              <a:t>Test of cure </a:t>
            </a:r>
            <a:r>
              <a:rPr lang="en-US" sz="2800" i="1" u="sng" dirty="0" smtClean="0">
                <a:ea typeface="ＭＳ Ｐゴシック"/>
                <a:cs typeface="ＭＳ Ｐゴシック"/>
              </a:rPr>
              <a:t>is</a:t>
            </a:r>
            <a:r>
              <a:rPr lang="en-US" sz="2800" dirty="0" smtClean="0">
                <a:ea typeface="ＭＳ Ｐゴシック"/>
                <a:cs typeface="ＭＳ Ｐゴシック"/>
              </a:rPr>
              <a:t> recommended if </a:t>
            </a:r>
          </a:p>
          <a:p>
            <a:pPr lvl="1">
              <a:defRPr/>
            </a:pPr>
            <a:r>
              <a:rPr lang="en-US" sz="2400" i="1" dirty="0" smtClean="0">
                <a:ea typeface="ＭＳ Ｐゴシック"/>
                <a:cs typeface="ＭＳ Ｐゴシック"/>
              </a:rPr>
              <a:t>alternative regimen</a:t>
            </a:r>
            <a:r>
              <a:rPr lang="en-US" sz="2400" dirty="0" smtClean="0">
                <a:ea typeface="ＭＳ Ｐゴシック"/>
                <a:cs typeface="ＭＳ Ｐゴシック"/>
              </a:rPr>
              <a:t> is administered</a:t>
            </a:r>
          </a:p>
          <a:p>
            <a:pPr lvl="1">
              <a:defRPr/>
            </a:pPr>
            <a:r>
              <a:rPr lang="en-US" sz="2400" dirty="0" err="1" smtClean="0">
                <a:ea typeface="ＭＳ Ｐゴシック"/>
                <a:cs typeface="ＭＳ Ｐゴシック"/>
              </a:rPr>
              <a:t>Sx</a:t>
            </a:r>
            <a:r>
              <a:rPr lang="en-US" sz="2400" dirty="0" smtClean="0">
                <a:ea typeface="ＭＳ Ｐゴシック"/>
                <a:cs typeface="ＭＳ Ｐゴシック"/>
              </a:rPr>
              <a:t> persist after </a:t>
            </a:r>
            <a:r>
              <a:rPr lang="en-US" sz="2400" dirty="0" err="1" smtClean="0">
                <a:ea typeface="ＭＳ Ｐゴシック"/>
                <a:cs typeface="ＭＳ Ｐゴシック"/>
              </a:rPr>
              <a:t>Tx</a:t>
            </a:r>
            <a:r>
              <a:rPr lang="en-US" sz="2400" dirty="0" smtClean="0">
                <a:ea typeface="ＭＳ Ｐゴシック"/>
                <a:cs typeface="ＭＳ Ｐゴシック"/>
              </a:rPr>
              <a:t> and not from reinfection (Rx failure) </a:t>
            </a:r>
          </a:p>
          <a:p>
            <a:pPr>
              <a:defRPr/>
            </a:pPr>
            <a:r>
              <a:rPr lang="en-US" sz="2800" b="1" dirty="0" smtClean="0">
                <a:ea typeface="ＭＳ Ｐゴシック"/>
                <a:cs typeface="ＭＳ Ｐゴシック"/>
              </a:rPr>
              <a:t>Test of cure </a:t>
            </a:r>
            <a:r>
              <a:rPr lang="en-US" sz="2800" dirty="0" smtClean="0">
                <a:ea typeface="ＭＳ Ｐゴシック"/>
                <a:cs typeface="ＭＳ Ｐゴシック"/>
              </a:rPr>
              <a:t>by</a:t>
            </a:r>
            <a:r>
              <a:rPr lang="en-US" sz="2800" b="1" dirty="0" smtClean="0">
                <a:ea typeface="ＭＳ Ｐゴシック"/>
                <a:cs typeface="ＭＳ Ｐゴシック"/>
              </a:rPr>
              <a:t> </a:t>
            </a:r>
            <a:r>
              <a:rPr lang="en-US" sz="2800" i="1" dirty="0" smtClean="0">
                <a:ea typeface="ＭＳ Ｐゴシック"/>
                <a:cs typeface="ＭＳ Ｐゴシック"/>
              </a:rPr>
              <a:t>N. </a:t>
            </a:r>
            <a:r>
              <a:rPr lang="en-US" sz="2800" i="1" dirty="0" err="1" smtClean="0">
                <a:ea typeface="ＭＳ Ｐゴシック"/>
                <a:cs typeface="ＭＳ Ｐゴシック"/>
              </a:rPr>
              <a:t>gonorrhoeae</a:t>
            </a:r>
            <a:r>
              <a:rPr lang="en-US" sz="2800" dirty="0" smtClean="0">
                <a:ea typeface="ＭＳ Ｐゴシック"/>
                <a:cs typeface="ＭＳ Ｐゴシック"/>
              </a:rPr>
              <a:t> </a:t>
            </a:r>
            <a:r>
              <a:rPr lang="en-US" sz="2800" b="1" dirty="0" smtClean="0">
                <a:ea typeface="ＭＳ Ｐゴシック"/>
                <a:cs typeface="ＭＳ Ｐゴシック"/>
              </a:rPr>
              <a:t>culture</a:t>
            </a:r>
            <a:endParaRPr lang="en-US" sz="2800" b="1" i="1" dirty="0" smtClean="0">
              <a:ea typeface="ＭＳ Ｐゴシック"/>
              <a:cs typeface="ＭＳ Ｐゴシック"/>
            </a:endParaRPr>
          </a:p>
          <a:p>
            <a:pPr lvl="1">
              <a:defRPr/>
            </a:pPr>
            <a:r>
              <a:rPr lang="en-US" sz="2400" dirty="0" smtClean="0">
                <a:ea typeface="ＭＳ Ｐゴシック"/>
                <a:cs typeface="ＭＳ Ｐゴシック"/>
              </a:rPr>
              <a:t>Test isolated GC for antimicrobial susceptibility</a:t>
            </a:r>
          </a:p>
          <a:p>
            <a:pPr lvl="1">
              <a:defRPr/>
            </a:pPr>
            <a:r>
              <a:rPr lang="en-US" sz="2400" dirty="0" smtClean="0">
                <a:ea typeface="ＭＳ Ｐゴシック"/>
                <a:cs typeface="ＭＳ Ｐゴシック"/>
              </a:rPr>
              <a:t>If no </a:t>
            </a:r>
            <a:r>
              <a:rPr lang="en-US" sz="2400" dirty="0" err="1" smtClean="0">
                <a:ea typeface="ＭＳ Ｐゴシック"/>
                <a:cs typeface="ＭＳ Ｐゴシック"/>
              </a:rPr>
              <a:t>Cx</a:t>
            </a:r>
            <a:r>
              <a:rPr lang="en-US" sz="2400" dirty="0" smtClean="0">
                <a:ea typeface="ＭＳ Ｐゴシック"/>
                <a:cs typeface="ＭＳ Ｐゴシック"/>
              </a:rPr>
              <a:t> access, use NAAT</a:t>
            </a:r>
          </a:p>
          <a:p>
            <a:pPr lvl="2">
              <a:defRPr/>
            </a:pPr>
            <a:r>
              <a:rPr lang="en-US" dirty="0" smtClean="0"/>
              <a:t>most GC NAATs negative within a week of GC Rx </a:t>
            </a:r>
          </a:p>
          <a:p>
            <a:pPr>
              <a:defRPr/>
            </a:pPr>
            <a:r>
              <a:rPr lang="en-US" sz="2800" b="1" dirty="0" smtClean="0">
                <a:ea typeface="ＭＳ Ｐゴシック"/>
                <a:cs typeface="ＭＳ Ｐゴシック"/>
              </a:rPr>
              <a:t>Repeat testing </a:t>
            </a:r>
            <a:r>
              <a:rPr lang="en-US" sz="2800" dirty="0" smtClean="0">
                <a:ea typeface="ＭＳ Ｐゴシック"/>
                <a:cs typeface="ＭＳ Ｐゴシック"/>
              </a:rPr>
              <a:t>in 3 months regardless of Rx</a:t>
            </a:r>
          </a:p>
          <a:p>
            <a:pPr>
              <a:defRPr/>
            </a:pPr>
            <a:endParaRPr lang="en-US" dirty="0" smtClean="0">
              <a:ea typeface="ＭＳ Ｐゴシック"/>
              <a:cs typeface="ＭＳ Ｐゴシック"/>
            </a:endParaRPr>
          </a:p>
        </p:txBody>
      </p:sp>
      <p:sp>
        <p:nvSpPr>
          <p:cNvPr id="226307" name="TextBox 6"/>
          <p:cNvSpPr txBox="1">
            <a:spLocks noChangeArrowheads="1"/>
          </p:cNvSpPr>
          <p:nvPr/>
        </p:nvSpPr>
        <p:spPr bwMode="auto">
          <a:xfrm>
            <a:off x="1447800" y="6477000"/>
            <a:ext cx="6348413" cy="307975"/>
          </a:xfrm>
          <a:prstGeom prst="rect">
            <a:avLst/>
          </a:prstGeom>
          <a:noFill/>
          <a:ln w="9525">
            <a:noFill/>
            <a:miter lim="800000"/>
            <a:headEnd/>
            <a:tailEnd/>
          </a:ln>
        </p:spPr>
        <p:txBody>
          <a:bodyPr wrap="none">
            <a:spAutoFit/>
          </a:bodyPr>
          <a:lstStyle/>
          <a:p>
            <a:pPr eaLnBrk="0" hangingPunct="0"/>
            <a:r>
              <a:rPr lang="en-US" sz="1400" dirty="0">
                <a:solidFill>
                  <a:schemeClr val="bg1"/>
                </a:solidFill>
              </a:rPr>
              <a:t>www.cdc.gov/mmwr/preview/mmwrhtml/mm6131a3.htm?s_cid=mm6131a3_w</a:t>
            </a:r>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a:xfrm>
            <a:off x="457200" y="762000"/>
            <a:ext cx="8229600" cy="762000"/>
          </a:xfrm>
        </p:spPr>
        <p:txBody>
          <a:bodyPr/>
          <a:lstStyle/>
          <a:p>
            <a:r>
              <a:rPr lang="en-US" dirty="0" smtClean="0">
                <a:solidFill>
                  <a:schemeClr val="tx1"/>
                </a:solidFill>
                <a:cs typeface="Arial" charset="0"/>
              </a:rPr>
              <a:t>Clinical Management of Treatment Failures</a:t>
            </a:r>
          </a:p>
        </p:txBody>
      </p:sp>
      <p:sp>
        <p:nvSpPr>
          <p:cNvPr id="3" name="Content Placeholder 2"/>
          <p:cNvSpPr>
            <a:spLocks noGrp="1"/>
          </p:cNvSpPr>
          <p:nvPr>
            <p:ph idx="1"/>
          </p:nvPr>
        </p:nvSpPr>
        <p:spPr>
          <a:xfrm>
            <a:off x="228600" y="1828800"/>
            <a:ext cx="8763000" cy="4572000"/>
          </a:xfrm>
        </p:spPr>
        <p:txBody>
          <a:bodyPr/>
          <a:lstStyle/>
          <a:p>
            <a:pPr>
              <a:spcAft>
                <a:spcPts val="1200"/>
              </a:spcAft>
              <a:defRPr/>
            </a:pPr>
            <a:r>
              <a:rPr lang="en-US" dirty="0" smtClean="0">
                <a:solidFill>
                  <a:schemeClr val="tx1"/>
                </a:solidFill>
                <a:cs typeface="Arial" pitchFamily="34" charset="0"/>
              </a:rPr>
              <a:t>Obtain specimens for culture/AST from all exposed anatomic sites (pharyngeal, rectal, urogenital)</a:t>
            </a:r>
          </a:p>
          <a:p>
            <a:pPr>
              <a:spcAft>
                <a:spcPts val="1200"/>
              </a:spcAft>
              <a:defRPr/>
            </a:pPr>
            <a:r>
              <a:rPr lang="en-US" dirty="0" smtClean="0">
                <a:solidFill>
                  <a:schemeClr val="tx1"/>
                </a:solidFill>
                <a:cs typeface="Arial" pitchFamily="34" charset="0"/>
              </a:rPr>
              <a:t>Re-treat</a:t>
            </a:r>
          </a:p>
          <a:p>
            <a:pPr lvl="1">
              <a:spcAft>
                <a:spcPts val="600"/>
              </a:spcAft>
              <a:defRPr/>
            </a:pPr>
            <a:r>
              <a:rPr lang="en-US" dirty="0" smtClean="0">
                <a:solidFill>
                  <a:schemeClr val="tx1"/>
                </a:solidFill>
                <a:cs typeface="Arial" pitchFamily="34" charset="0"/>
              </a:rPr>
              <a:t>If initially treated with cefixime, re-treat with </a:t>
            </a:r>
            <a:r>
              <a:rPr lang="en-US" b="1" dirty="0" smtClean="0">
                <a:solidFill>
                  <a:schemeClr val="tx1"/>
                </a:solidFill>
                <a:cs typeface="Arial" pitchFamily="34" charset="0"/>
              </a:rPr>
              <a:t>ceftriaxone 250 mg IM + azithromycin 2 g orally</a:t>
            </a:r>
          </a:p>
          <a:p>
            <a:pPr lvl="1">
              <a:spcAft>
                <a:spcPts val="600"/>
              </a:spcAft>
              <a:defRPr/>
            </a:pPr>
            <a:r>
              <a:rPr lang="en-US" dirty="0" smtClean="0">
                <a:solidFill>
                  <a:schemeClr val="tx1"/>
                </a:solidFill>
                <a:cs typeface="Arial" pitchFamily="34" charset="0"/>
              </a:rPr>
              <a:t>If initially treated with ceftriaxone, consult </a:t>
            </a:r>
            <a:r>
              <a:rPr lang="en-US" dirty="0">
                <a:solidFill>
                  <a:schemeClr val="tx1"/>
                </a:solidFill>
                <a:cs typeface="Arial" pitchFamily="34" charset="0"/>
              </a:rPr>
              <a:t>with State or County Department of Health</a:t>
            </a:r>
            <a:endParaRPr lang="en-US" dirty="0" smtClean="0">
              <a:solidFill>
                <a:schemeClr val="tx1"/>
              </a:solidFill>
              <a:cs typeface="Arial" pitchFamily="34" charset="0"/>
            </a:endParaRPr>
          </a:p>
          <a:p>
            <a:pPr>
              <a:spcAft>
                <a:spcPts val="1200"/>
              </a:spcAft>
              <a:defRPr/>
            </a:pPr>
            <a:r>
              <a:rPr lang="en-US" dirty="0" smtClean="0">
                <a:solidFill>
                  <a:schemeClr val="tx1"/>
                </a:solidFill>
                <a:cs typeface="Arial" pitchFamily="34" charset="0"/>
              </a:rPr>
              <a:t>Report to State or County Department of Health</a:t>
            </a:r>
          </a:p>
          <a:p>
            <a:pPr>
              <a:spcAft>
                <a:spcPts val="1200"/>
              </a:spcAft>
              <a:defRPr/>
            </a:pPr>
            <a:r>
              <a:rPr lang="en-US" dirty="0" smtClean="0">
                <a:solidFill>
                  <a:schemeClr val="tx1"/>
                </a:solidFill>
                <a:cs typeface="Arial" pitchFamily="34" charset="0"/>
              </a:rPr>
              <a:t>Obtain </a:t>
            </a:r>
            <a:r>
              <a:rPr lang="en-US" dirty="0">
                <a:solidFill>
                  <a:schemeClr val="tx1"/>
                </a:solidFill>
                <a:cs typeface="Arial" pitchFamily="34" charset="0"/>
              </a:rPr>
              <a:t>test of cure (preferably </a:t>
            </a:r>
            <a:r>
              <a:rPr lang="en-US" dirty="0" smtClean="0">
                <a:solidFill>
                  <a:schemeClr val="tx1"/>
                </a:solidFill>
                <a:cs typeface="Arial" pitchFamily="34" charset="0"/>
              </a:rPr>
              <a:t>with culture</a:t>
            </a:r>
            <a:r>
              <a:rPr lang="en-US" dirty="0">
                <a:solidFill>
                  <a:schemeClr val="tx1"/>
                </a:solidFill>
                <a:cs typeface="Arial" pitchFamily="34" charset="0"/>
              </a:rPr>
              <a:t>) </a:t>
            </a:r>
            <a:r>
              <a:rPr lang="en-US" dirty="0" smtClean="0">
                <a:solidFill>
                  <a:schemeClr val="tx1"/>
                </a:solidFill>
                <a:cs typeface="Arial" pitchFamily="34" charset="0"/>
              </a:rPr>
              <a:t>after re-treatment</a:t>
            </a:r>
            <a:endParaRPr lang="en-US" dirty="0">
              <a:solidFill>
                <a:schemeClr val="tx1"/>
              </a:solidFill>
              <a:cs typeface="Arial" pitchFamily="34" charset="0"/>
            </a:endParaRPr>
          </a:p>
          <a:p>
            <a:pPr>
              <a:spcAft>
                <a:spcPts val="1200"/>
              </a:spcAft>
              <a:defRPr/>
            </a:pPr>
            <a:r>
              <a:rPr lang="en-US" dirty="0" smtClean="0">
                <a:solidFill>
                  <a:schemeClr val="tx1"/>
                </a:solidFill>
                <a:cs typeface="Arial" pitchFamily="34" charset="0"/>
              </a:rPr>
              <a:t>Ensure partners are treated!!!!!</a:t>
            </a:r>
            <a:endParaRPr lang="en-US" dirty="0">
              <a:solidFill>
                <a:schemeClr val="tx1"/>
              </a:solidFill>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Content Placeholder 2"/>
          <p:cNvSpPr>
            <a:spLocks noGrp="1"/>
          </p:cNvSpPr>
          <p:nvPr>
            <p:ph idx="1"/>
          </p:nvPr>
        </p:nvSpPr>
        <p:spPr>
          <a:xfrm>
            <a:off x="533400" y="2209800"/>
            <a:ext cx="8229600" cy="3657600"/>
          </a:xfrm>
        </p:spPr>
        <p:txBody>
          <a:bodyPr/>
          <a:lstStyle/>
          <a:p>
            <a:pPr eaLnBrk="1" hangingPunct="1"/>
            <a:r>
              <a:rPr lang="en-US" smtClean="0">
                <a:latin typeface="Futura Lt BT" charset="0"/>
              </a:rPr>
              <a:t>If she had tested positive for chlamydia and gonorrhea</a:t>
            </a:r>
          </a:p>
          <a:p>
            <a:pPr eaLnBrk="1" hangingPunct="1">
              <a:buFont typeface="Wingdings" pitchFamily="2" charset="2"/>
              <a:buNone/>
            </a:pPr>
            <a:r>
              <a:rPr lang="en-US" smtClean="0">
                <a:latin typeface="Futura Lt BT" charset="0"/>
              </a:rPr>
              <a:t> </a:t>
            </a:r>
          </a:p>
          <a:p>
            <a:pPr eaLnBrk="1" hangingPunct="1"/>
            <a:r>
              <a:rPr lang="en-US" smtClean="0">
                <a:latin typeface="Futura Lt BT" charset="0"/>
              </a:rPr>
              <a:t>If she had been tested for chlamydia with a test other than a NAAT and the chlamydia test was negative </a:t>
            </a:r>
          </a:p>
          <a:p>
            <a:pPr eaLnBrk="1" hangingPunct="1"/>
            <a:endParaRPr lang="en-US" smtClean="0">
              <a:latin typeface="Futura Lt BT" charset="0"/>
            </a:endParaRPr>
          </a:p>
        </p:txBody>
      </p:sp>
      <p:sp>
        <p:nvSpPr>
          <p:cNvPr id="100355" name="Title 1"/>
          <p:cNvSpPr>
            <a:spLocks noGrp="1"/>
          </p:cNvSpPr>
          <p:nvPr>
            <p:ph type="title"/>
          </p:nvPr>
        </p:nvSpPr>
        <p:spPr>
          <a:xfrm>
            <a:off x="2286000" y="381000"/>
            <a:ext cx="6858000" cy="1143000"/>
          </a:xfrm>
        </p:spPr>
        <p:txBody>
          <a:bodyPr/>
          <a:lstStyle/>
          <a:p>
            <a:pPr eaLnBrk="1" hangingPunct="1"/>
            <a:r>
              <a:rPr lang="en-US" smtClean="0"/>
              <a:t>Positive Gonorrhea: When to Treat for Chlamydia</a:t>
            </a:r>
          </a:p>
        </p:txBody>
      </p:sp>
      <p:sp>
        <p:nvSpPr>
          <p:cNvPr id="100356"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100357" name="Rectangle 5"/>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pPr eaLnBrk="0" hangingPunct="0"/>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a:xfrm>
            <a:off x="914400" y="762000"/>
            <a:ext cx="8229600" cy="838200"/>
          </a:xfrm>
        </p:spPr>
        <p:txBody>
          <a:bodyPr/>
          <a:lstStyle/>
          <a:p>
            <a:pPr eaLnBrk="1" hangingPunct="1"/>
            <a:r>
              <a:rPr lang="en-US" smtClean="0"/>
              <a:t>Chlamydia Treatment </a:t>
            </a:r>
            <a:br>
              <a:rPr lang="en-US" smtClean="0"/>
            </a:br>
            <a:endParaRPr lang="en-US" smtClean="0"/>
          </a:p>
        </p:txBody>
      </p:sp>
      <p:sp>
        <p:nvSpPr>
          <p:cNvPr id="101379" name="Slide Number Placeholder 4"/>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101381" name="TextBox 4"/>
          <p:cNvSpPr txBox="1">
            <a:spLocks noChangeArrowheads="1"/>
          </p:cNvSpPr>
          <p:nvPr/>
        </p:nvSpPr>
        <p:spPr bwMode="auto">
          <a:xfrm>
            <a:off x="1066800" y="1676400"/>
            <a:ext cx="7391400" cy="584200"/>
          </a:xfrm>
          <a:prstGeom prst="rect">
            <a:avLst/>
          </a:prstGeom>
          <a:noFill/>
          <a:ln w="9525">
            <a:noFill/>
            <a:miter lim="800000"/>
            <a:headEnd/>
            <a:tailEnd/>
          </a:ln>
        </p:spPr>
        <p:txBody>
          <a:bodyPr>
            <a:spAutoFit/>
          </a:bodyPr>
          <a:lstStyle/>
          <a:p>
            <a:pPr algn="ctr"/>
            <a:r>
              <a:rPr lang="en-US" sz="3200" dirty="0">
                <a:latin typeface="Futura Md BT" charset="0"/>
              </a:rPr>
              <a:t>Per </a:t>
            </a:r>
            <a:r>
              <a:rPr lang="en-US" sz="3200" dirty="0" smtClean="0">
                <a:latin typeface="Futura Md BT" charset="0"/>
              </a:rPr>
              <a:t>2010 </a:t>
            </a:r>
            <a:r>
              <a:rPr lang="en-US" sz="3200" dirty="0">
                <a:latin typeface="Futura Md BT" charset="0"/>
              </a:rPr>
              <a:t>CDC Treatment Guidelines </a:t>
            </a:r>
          </a:p>
        </p:txBody>
      </p:sp>
      <p:graphicFrame>
        <p:nvGraphicFramePr>
          <p:cNvPr id="7" name="Diagram 6"/>
          <p:cNvGraphicFramePr/>
          <p:nvPr/>
        </p:nvGraphicFramePr>
        <p:xfrm>
          <a:off x="1981200"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0" y="2819400"/>
            <a:ext cx="2057400" cy="2296641"/>
            <a:chOff x="2895605" y="1447803"/>
            <a:chExt cx="2811735" cy="1687042"/>
          </a:xfrm>
          <a:scene3d>
            <a:camera prst="orthographicFront">
              <a:rot lat="0" lon="0" rev="0"/>
            </a:camera>
            <a:lightRig rig="contrasting" dir="t">
              <a:rot lat="0" lon="0" rev="1200000"/>
            </a:lightRig>
          </a:scene3d>
        </p:grpSpPr>
        <p:sp>
          <p:nvSpPr>
            <p:cNvPr id="9" name="Rectangle 8"/>
            <p:cNvSpPr/>
            <p:nvPr/>
          </p:nvSpPr>
          <p:spPr>
            <a:xfrm>
              <a:off x="2895605" y="1447803"/>
              <a:ext cx="2811735" cy="1687041"/>
            </a:xfrm>
            <a:prstGeom prst="rect">
              <a:avLst/>
            </a:prstGeom>
            <a:solidFill>
              <a:srgbClr val="006699"/>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0" name="Rectangle 9"/>
            <p:cNvSpPr/>
            <p:nvPr/>
          </p:nvSpPr>
          <p:spPr>
            <a:xfrm>
              <a:off x="2895605" y="1447804"/>
              <a:ext cx="2811735" cy="168704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t>When available, </a:t>
              </a:r>
              <a:r>
                <a:rPr lang="en-US" sz="2300" b="1" kern="1200" dirty="0" smtClean="0">
                  <a:solidFill>
                    <a:srgbClr val="FFFF00"/>
                  </a:solidFill>
                </a:rPr>
                <a:t>single-dose treatment preferable for adolescents</a:t>
              </a:r>
              <a:endParaRPr lang="en-US" sz="2300" b="1" kern="1200" dirty="0">
                <a:solidFill>
                  <a:srgbClr val="FFFF00"/>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2971800"/>
          </a:xfrm>
        </p:spPr>
        <p:txBody>
          <a:bodyPr/>
          <a:lstStyle/>
          <a:p>
            <a:pPr eaLnBrk="1" hangingPunct="1">
              <a:spcBef>
                <a:spcPts val="1800"/>
              </a:spcBef>
            </a:pPr>
            <a:r>
              <a:rPr lang="en-US" sz="2400" dirty="0" smtClean="0">
                <a:latin typeface="Futura Lt BT" charset="0"/>
              </a:rPr>
              <a:t>What else do you need to do with this patient?</a:t>
            </a:r>
          </a:p>
          <a:p>
            <a:r>
              <a:rPr lang="en-US" sz="2400" dirty="0" smtClean="0"/>
              <a:t>High </a:t>
            </a:r>
            <a:r>
              <a:rPr lang="en-US" sz="2400" i="1" dirty="0" smtClean="0"/>
              <a:t>C. </a:t>
            </a:r>
            <a:r>
              <a:rPr lang="en-US" sz="2400" i="1" dirty="0" err="1" smtClean="0"/>
              <a:t>trachomatis</a:t>
            </a:r>
            <a:r>
              <a:rPr lang="en-US" sz="2400" dirty="0" smtClean="0"/>
              <a:t> and </a:t>
            </a:r>
            <a:r>
              <a:rPr lang="en-US" sz="2400" i="1" dirty="0" smtClean="0"/>
              <a:t>N.  </a:t>
            </a:r>
            <a:r>
              <a:rPr lang="en-US" sz="2400" i="1" dirty="0" err="1" smtClean="0"/>
              <a:t>gonorrhoeae</a:t>
            </a:r>
            <a:r>
              <a:rPr lang="en-US" sz="2400" dirty="0" smtClean="0"/>
              <a:t> </a:t>
            </a:r>
            <a:r>
              <a:rPr lang="en-US" sz="2400" dirty="0" err="1" smtClean="0"/>
              <a:t>reinfection</a:t>
            </a:r>
            <a:r>
              <a:rPr lang="en-US" sz="2400" dirty="0" smtClean="0"/>
              <a:t> rates</a:t>
            </a:r>
          </a:p>
          <a:p>
            <a:r>
              <a:rPr lang="en-US" sz="2400" dirty="0" smtClean="0"/>
              <a:t>Retest males and females for Chlamydia and/or gonorrhea at  3months after treatment or whenever persons next present for medical care.</a:t>
            </a:r>
          </a:p>
          <a:p>
            <a:pPr lvl="1"/>
            <a:r>
              <a:rPr lang="en-US" sz="2400" dirty="0" smtClean="0"/>
              <a:t>Regardless if patients believe sex partners are treated.</a:t>
            </a:r>
          </a:p>
          <a:p>
            <a:pPr eaLnBrk="1" hangingPunct="1">
              <a:spcBef>
                <a:spcPts val="1800"/>
              </a:spcBef>
            </a:pPr>
            <a:r>
              <a:rPr lang="en-US" sz="2400" dirty="0" smtClean="0">
                <a:latin typeface="Futura Lt BT" charset="0"/>
              </a:rPr>
              <a:t>Depending on your state, consider writing a prescription for Expedited Partner Therapy (EPT). </a:t>
            </a:r>
          </a:p>
        </p:txBody>
      </p:sp>
      <p:sp>
        <p:nvSpPr>
          <p:cNvPr id="102403" name="Title 1"/>
          <p:cNvSpPr>
            <a:spLocks noGrp="1"/>
          </p:cNvSpPr>
          <p:nvPr>
            <p:ph type="title"/>
          </p:nvPr>
        </p:nvSpPr>
        <p:spPr>
          <a:xfrm>
            <a:off x="2552700" y="381000"/>
            <a:ext cx="6591300" cy="1143000"/>
          </a:xfrm>
        </p:spPr>
        <p:txBody>
          <a:bodyPr/>
          <a:lstStyle/>
          <a:p>
            <a:pPr eaLnBrk="1" hangingPunct="1"/>
            <a:r>
              <a:rPr lang="en-US" smtClean="0"/>
              <a:t>Erica: Case Continued</a:t>
            </a:r>
          </a:p>
        </p:txBody>
      </p:sp>
      <p:sp>
        <p:nvSpPr>
          <p:cNvPr id="102404"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dirty="0"/>
          </a:p>
          <a:p>
            <a:pPr algn="ctr"/>
            <a:endParaRPr lang="en-US" dirty="0"/>
          </a:p>
          <a:p>
            <a:pPr algn="ctr"/>
            <a:endParaRPr lang="en-US" dirty="0"/>
          </a:p>
          <a:p>
            <a:pPr algn="ctr"/>
            <a:endParaRPr lang="en-US" dirty="0"/>
          </a:p>
          <a:p>
            <a:pPr algn="ct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smtClean="0"/>
              <a:t>STI Partner Management Strategies</a:t>
            </a:r>
          </a:p>
        </p:txBody>
      </p:sp>
      <p:sp>
        <p:nvSpPr>
          <p:cNvPr id="6" name="Rounded Rectangle 5"/>
          <p:cNvSpPr/>
          <p:nvPr/>
        </p:nvSpPr>
        <p:spPr>
          <a:xfrm>
            <a:off x="3352800" y="1752600"/>
            <a:ext cx="5410200" cy="13716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chor="ctr"/>
          <a:lstStyle/>
          <a:p>
            <a:pPr>
              <a:buFont typeface="Arial" pitchFamily="34" charset="0"/>
              <a:buChar char="•"/>
              <a:defRPr/>
            </a:pPr>
            <a:r>
              <a:rPr lang="en-US" sz="2400" dirty="0"/>
              <a:t>Partners contacted by index patient's provider or by a disease intervention specialist</a:t>
            </a:r>
          </a:p>
        </p:txBody>
      </p:sp>
      <p:sp>
        <p:nvSpPr>
          <p:cNvPr id="5" name="Rounded Rectangle 4"/>
          <p:cNvSpPr>
            <a:spLocks noChangeArrowheads="1"/>
          </p:cNvSpPr>
          <p:nvPr/>
        </p:nvSpPr>
        <p:spPr bwMode="auto">
          <a:xfrm>
            <a:off x="1219200" y="1600200"/>
            <a:ext cx="2209800" cy="15240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3200" dirty="0">
                <a:solidFill>
                  <a:schemeClr val="lt1"/>
                </a:solidFill>
                <a:latin typeface="+mn-lt"/>
                <a:cs typeface="+mn-cs"/>
              </a:rPr>
              <a:t>Provider Referral</a:t>
            </a:r>
          </a:p>
        </p:txBody>
      </p:sp>
      <p:sp>
        <p:nvSpPr>
          <p:cNvPr id="8" name="Rounded Rectangle 7"/>
          <p:cNvSpPr/>
          <p:nvPr/>
        </p:nvSpPr>
        <p:spPr>
          <a:xfrm>
            <a:off x="3429000" y="3352800"/>
            <a:ext cx="5257800" cy="11430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chor="ctr"/>
          <a:lstStyle/>
          <a:p>
            <a:pPr>
              <a:buFont typeface="Arial" pitchFamily="34" charset="0"/>
              <a:buChar char="•"/>
              <a:defRPr/>
            </a:pPr>
            <a:r>
              <a:rPr lang="en-US" sz="2400" dirty="0"/>
              <a:t>Index patient assumes primary responsibility to notify and refer his/her partners at risk</a:t>
            </a:r>
          </a:p>
        </p:txBody>
      </p:sp>
      <p:sp>
        <p:nvSpPr>
          <p:cNvPr id="7" name="Rounded Rectangle 6"/>
          <p:cNvSpPr>
            <a:spLocks noChangeArrowheads="1"/>
          </p:cNvSpPr>
          <p:nvPr/>
        </p:nvSpPr>
        <p:spPr bwMode="auto">
          <a:xfrm>
            <a:off x="1219200" y="3200400"/>
            <a:ext cx="2209800" cy="13716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3200" dirty="0">
                <a:solidFill>
                  <a:schemeClr val="lt1"/>
                </a:solidFill>
                <a:latin typeface="+mn-lt"/>
                <a:cs typeface="+mn-cs"/>
              </a:rPr>
              <a:t>Patient Referral</a:t>
            </a:r>
          </a:p>
        </p:txBody>
      </p:sp>
      <p:sp>
        <p:nvSpPr>
          <p:cNvPr id="10" name="Rounded Rectangle 9"/>
          <p:cNvSpPr/>
          <p:nvPr/>
        </p:nvSpPr>
        <p:spPr>
          <a:xfrm>
            <a:off x="3352800" y="4724400"/>
            <a:ext cx="5562600" cy="21336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chor="ctr"/>
          <a:lstStyle/>
          <a:p>
            <a:pPr>
              <a:buFont typeface="Arial" pitchFamily="34" charset="0"/>
              <a:buChar char="•"/>
              <a:defRPr/>
            </a:pPr>
            <a:r>
              <a:rPr lang="en-US" sz="2400">
                <a:solidFill>
                  <a:srgbClr val="FFFFFF"/>
                </a:solidFill>
              </a:rPr>
              <a:t>Providers (1) </a:t>
            </a:r>
            <a:r>
              <a:rPr lang="en-US" sz="2400">
                <a:solidFill>
                  <a:srgbClr val="92D050"/>
                </a:solidFill>
              </a:rPr>
              <a:t>give </a:t>
            </a:r>
            <a:r>
              <a:rPr lang="en-US" sz="2400">
                <a:solidFill>
                  <a:srgbClr val="FFFFFF"/>
                </a:solidFill>
              </a:rPr>
              <a:t>patient medication intended for the partners (2) </a:t>
            </a:r>
            <a:r>
              <a:rPr lang="en-US" sz="2400">
                <a:solidFill>
                  <a:srgbClr val="92D050"/>
                </a:solidFill>
              </a:rPr>
              <a:t>prescribe</a:t>
            </a:r>
            <a:r>
              <a:rPr lang="en-US" sz="2400">
                <a:solidFill>
                  <a:srgbClr val="FFFFFF"/>
                </a:solidFill>
              </a:rPr>
              <a:t> extra doses of meds in the index patient’s name (3) </a:t>
            </a:r>
            <a:r>
              <a:rPr lang="en-US" sz="2400">
                <a:solidFill>
                  <a:srgbClr val="92D050"/>
                </a:solidFill>
              </a:rPr>
              <a:t>write</a:t>
            </a:r>
            <a:r>
              <a:rPr lang="en-US" sz="2400">
                <a:solidFill>
                  <a:srgbClr val="FFFFFF"/>
                </a:solidFill>
              </a:rPr>
              <a:t> partners’ prescriptions for medication</a:t>
            </a:r>
          </a:p>
        </p:txBody>
      </p:sp>
      <p:sp>
        <p:nvSpPr>
          <p:cNvPr id="9" name="Rounded Rectangle 8"/>
          <p:cNvSpPr>
            <a:spLocks noChangeArrowheads="1"/>
          </p:cNvSpPr>
          <p:nvPr/>
        </p:nvSpPr>
        <p:spPr bwMode="auto">
          <a:xfrm>
            <a:off x="1219200" y="4724400"/>
            <a:ext cx="2209800" cy="19050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3200" dirty="0">
                <a:solidFill>
                  <a:schemeClr val="lt1"/>
                </a:solidFill>
                <a:latin typeface="+mn-lt"/>
                <a:cs typeface="+mn-cs"/>
              </a:rPr>
              <a:t>Patient Delivered </a:t>
            </a:r>
            <a:r>
              <a:rPr lang="en-US" sz="3200" dirty="0" smtClean="0">
                <a:solidFill>
                  <a:schemeClr val="lt1"/>
                </a:solidFill>
                <a:latin typeface="+mn-lt"/>
                <a:cs typeface="+mn-cs"/>
              </a:rPr>
              <a:t>Therapy</a:t>
            </a:r>
            <a:endParaRPr lang="en-US" sz="3200" dirty="0">
              <a:solidFill>
                <a:schemeClr val="lt1"/>
              </a:solidFill>
              <a:latin typeface="+mn-lt"/>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p:cNvSpPr>
          <p:nvPr>
            <p:ph idx="1"/>
          </p:nvPr>
        </p:nvSpPr>
        <p:spPr>
          <a:xfrm>
            <a:off x="609600" y="1752600"/>
            <a:ext cx="8229600" cy="4811713"/>
          </a:xfrm>
        </p:spPr>
        <p:txBody>
          <a:bodyPr/>
          <a:lstStyle/>
          <a:p>
            <a:pPr eaLnBrk="1" hangingPunct="1"/>
            <a:r>
              <a:rPr lang="en-US" sz="2800" dirty="0" smtClean="0">
                <a:latin typeface="Futura Lt BT" charset="0"/>
              </a:rPr>
              <a:t>EPT: </a:t>
            </a:r>
            <a:r>
              <a:rPr lang="en-US" sz="2800" kern="1200" dirty="0" smtClean="0">
                <a:latin typeface="Arial" charset="0"/>
                <a:ea typeface="ＭＳ Ｐゴシック" charset="-128"/>
                <a:cs typeface="ＭＳ Ｐゴシック" charset="-128"/>
              </a:rPr>
              <a:t>Delivery of medications or prescriptions by persons infected with an STD to their sex partners without clinical assessment of the partners.</a:t>
            </a:r>
            <a:endParaRPr lang="en-US" sz="2800" dirty="0" smtClean="0">
              <a:latin typeface="Futura Lt BT" charset="0"/>
            </a:endParaRPr>
          </a:p>
          <a:p>
            <a:pPr eaLnBrk="1" hangingPunct="1"/>
            <a:r>
              <a:rPr lang="en-US" sz="2800" dirty="0" smtClean="0">
                <a:latin typeface="Futura Lt BT" charset="0"/>
              </a:rPr>
              <a:t>EPT is permissible in </a:t>
            </a:r>
            <a:r>
              <a:rPr lang="en-US" sz="2800" dirty="0" smtClean="0">
                <a:solidFill>
                  <a:srgbClr val="FFFF00"/>
                </a:solidFill>
                <a:latin typeface="Futura Lt BT" charset="0"/>
              </a:rPr>
              <a:t>35 states and 1 city (Baltimore, MD)</a:t>
            </a:r>
            <a:r>
              <a:rPr lang="en-US" sz="2800" dirty="0" smtClean="0">
                <a:latin typeface="Futura Lt BT" charset="0"/>
              </a:rPr>
              <a:t>. </a:t>
            </a:r>
          </a:p>
          <a:p>
            <a:pPr eaLnBrk="1" hangingPunct="1"/>
            <a:r>
              <a:rPr lang="en-US" dirty="0" smtClean="0">
                <a:latin typeface="Futura Lt BT" charset="0"/>
              </a:rPr>
              <a:t>Heterosexual sex partners should be:</a:t>
            </a:r>
          </a:p>
          <a:p>
            <a:pPr lvl="1" eaLnBrk="1" hangingPunct="1"/>
            <a:r>
              <a:rPr lang="en-US" dirty="0" smtClean="0">
                <a:latin typeface="Futura Lt BT" charset="0"/>
              </a:rPr>
              <a:t>Evaluated, tested and treated if </a:t>
            </a:r>
          </a:p>
          <a:p>
            <a:pPr lvl="2" eaLnBrk="1" hangingPunct="1"/>
            <a:r>
              <a:rPr lang="en-US" dirty="0" smtClean="0">
                <a:latin typeface="Futura Lt BT" charset="0"/>
              </a:rPr>
              <a:t>Had sexual contact with patient during or &gt; 60 days of symptom onset/ diagnosis of Chlamydia or Gonorrhea</a:t>
            </a:r>
          </a:p>
        </p:txBody>
      </p:sp>
      <p:sp>
        <p:nvSpPr>
          <p:cNvPr id="104451" name="Title 1"/>
          <p:cNvSpPr>
            <a:spLocks noGrp="1"/>
          </p:cNvSpPr>
          <p:nvPr>
            <p:ph type="title"/>
          </p:nvPr>
        </p:nvSpPr>
        <p:spPr/>
        <p:txBody>
          <a:bodyPr/>
          <a:lstStyle/>
          <a:p>
            <a:pPr eaLnBrk="1" hangingPunct="1"/>
            <a:r>
              <a:rPr lang="en-US" dirty="0" smtClean="0"/>
              <a:t>Expedited Partner Therapy (EPT)</a:t>
            </a:r>
          </a:p>
        </p:txBody>
      </p:sp>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667000" y="533400"/>
            <a:ext cx="6096000" cy="914400"/>
          </a:xfrm>
        </p:spPr>
        <p:txBody>
          <a:bodyPr/>
          <a:lstStyle/>
          <a:p>
            <a:pPr eaLnBrk="1" hangingPunct="1"/>
            <a:r>
              <a:rPr lang="en-US" dirty="0" smtClean="0">
                <a:latin typeface="Futura Md BT" charset="0"/>
              </a:rPr>
              <a:t> </a:t>
            </a:r>
            <a:r>
              <a:rPr lang="en-US" dirty="0" smtClean="0"/>
              <a:t>CDC 2010 STD Treatment Guidelines</a:t>
            </a:r>
          </a:p>
        </p:txBody>
      </p:sp>
      <p:graphicFrame>
        <p:nvGraphicFramePr>
          <p:cNvPr id="6" name="Diagram 5"/>
          <p:cNvGraphicFramePr/>
          <p:nvPr/>
        </p:nvGraphicFramePr>
        <p:xfrm>
          <a:off x="1295400" y="1676400"/>
          <a:ext cx="7620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8548" name="Text Box 4"/>
          <p:cNvSpPr txBox="1">
            <a:spLocks noChangeArrowheads="1"/>
          </p:cNvSpPr>
          <p:nvPr/>
        </p:nvSpPr>
        <p:spPr bwMode="auto">
          <a:xfrm>
            <a:off x="838200" y="6027738"/>
            <a:ext cx="7848600" cy="646331"/>
          </a:xfrm>
          <a:prstGeom prst="rect">
            <a:avLst/>
          </a:prstGeom>
          <a:noFill/>
          <a:ln w="9525">
            <a:noFill/>
            <a:miter lim="800000"/>
            <a:headEnd/>
            <a:tailEnd/>
          </a:ln>
        </p:spPr>
        <p:txBody>
          <a:bodyPr>
            <a:spAutoFit/>
          </a:bodyPr>
          <a:lstStyle/>
          <a:p>
            <a:pPr lvl="2"/>
            <a:r>
              <a:rPr lang="en-US" dirty="0">
                <a:solidFill>
                  <a:srgbClr val="92D050"/>
                </a:solidFill>
              </a:rPr>
              <a:t>EPT “Dear Colleague” letter available at: </a:t>
            </a:r>
            <a:r>
              <a:rPr lang="en-US" u="sng" dirty="0" smtClean="0">
                <a:hlinkClick r:id="rId8"/>
              </a:rPr>
              <a:t>http://www.cdc.gov/std/ept/DCL-EPT-toolkit-1-31-2011.pdf</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AE58E5F4-3C26-4378-BFC3-9770A7576F43}"/>
                                            </p:graphicEl>
                                          </p:spTgt>
                                        </p:tgtEl>
                                        <p:attrNameLst>
                                          <p:attrName>style.visibility</p:attrName>
                                        </p:attrNameLst>
                                      </p:cBhvr>
                                      <p:to>
                                        <p:strVal val="visible"/>
                                      </p:to>
                                    </p:set>
                                    <p:animEffect transition="in" filter="fade">
                                      <p:cBhvr>
                                        <p:cTn id="7" dur="2000"/>
                                        <p:tgtEl>
                                          <p:spTgt spid="6">
                                            <p:graphicEl>
                                              <a:dgm id="{AE58E5F4-3C26-4378-BFC3-9770A7576F4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62A59821-FB26-4158-B5D0-A7521BECF637}"/>
                                            </p:graphicEl>
                                          </p:spTgt>
                                        </p:tgtEl>
                                        <p:attrNameLst>
                                          <p:attrName>style.visibility</p:attrName>
                                        </p:attrNameLst>
                                      </p:cBhvr>
                                      <p:to>
                                        <p:strVal val="visible"/>
                                      </p:to>
                                    </p:set>
                                    <p:animEffect transition="in" filter="fade">
                                      <p:cBhvr>
                                        <p:cTn id="12" dur="2000"/>
                                        <p:tgtEl>
                                          <p:spTgt spid="6">
                                            <p:graphicEl>
                                              <a:dgm id="{62A59821-FB26-4158-B5D0-A7521BECF6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2286000" y="381000"/>
            <a:ext cx="6858000" cy="1143000"/>
          </a:xfrm>
        </p:spPr>
        <p:txBody>
          <a:bodyPr/>
          <a:lstStyle/>
          <a:p>
            <a:pPr eaLnBrk="1" hangingPunct="1"/>
            <a:r>
              <a:rPr lang="en-US" smtClean="0"/>
              <a:t>EPT Effect on Repeat Chlamydia Infections</a:t>
            </a:r>
          </a:p>
        </p:txBody>
      </p:sp>
      <p:sp>
        <p:nvSpPr>
          <p:cNvPr id="105475" name="Text Box 4"/>
          <p:cNvSpPr txBox="1">
            <a:spLocks noChangeArrowheads="1"/>
          </p:cNvSpPr>
          <p:nvPr/>
        </p:nvSpPr>
        <p:spPr bwMode="auto">
          <a:xfrm>
            <a:off x="1981200" y="6491288"/>
            <a:ext cx="4914900"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Schillinger, et al. Sex Transm Dis 2003;30(1):49–56.</a:t>
            </a:r>
          </a:p>
        </p:txBody>
      </p:sp>
      <p:sp>
        <p:nvSpPr>
          <p:cNvPr id="6" name="Rounded Rectangle 5"/>
          <p:cNvSpPr/>
          <p:nvPr/>
        </p:nvSpPr>
        <p:spPr>
          <a:xfrm>
            <a:off x="1218627" y="1620707"/>
            <a:ext cx="7607893" cy="4921793"/>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solidFill>
                <a:srgbClr val="FFFFFF"/>
              </a:solidFill>
            </a:endParaRPr>
          </a:p>
          <a:p>
            <a:pPr>
              <a:defRPr/>
            </a:pPr>
            <a:r>
              <a:rPr lang="en-US" sz="2400">
                <a:solidFill>
                  <a:srgbClr val="FFFFFF"/>
                </a:solidFill>
              </a:rPr>
              <a:t>Randomized controlled trial evaluating partner management strategies to prevent repeat CT </a:t>
            </a:r>
          </a:p>
          <a:p>
            <a:pPr>
              <a:defRPr/>
            </a:pPr>
            <a:endParaRPr lang="en-US" sz="2400">
              <a:solidFill>
                <a:srgbClr val="FFFFFF"/>
              </a:solidFill>
            </a:endParaRPr>
          </a:p>
          <a:p>
            <a:pPr>
              <a:defRPr/>
            </a:pPr>
            <a:endParaRPr lang="en-US" sz="2400">
              <a:solidFill>
                <a:srgbClr val="FFFFFF"/>
              </a:solidFill>
            </a:endParaRPr>
          </a:p>
          <a:p>
            <a:pPr>
              <a:defRPr/>
            </a:pPr>
            <a:endParaRPr lang="en-US" sz="2400">
              <a:solidFill>
                <a:srgbClr val="FFFFFF"/>
              </a:solidFill>
            </a:endParaRPr>
          </a:p>
          <a:p>
            <a:pPr>
              <a:defRPr/>
            </a:pPr>
            <a:endParaRPr lang="en-US" sz="2400">
              <a:solidFill>
                <a:srgbClr val="FFFFFF"/>
              </a:solidFill>
            </a:endParaRPr>
          </a:p>
          <a:p>
            <a:pPr>
              <a:defRPr/>
            </a:pPr>
            <a:endParaRPr lang="en-US" sz="2400">
              <a:solidFill>
                <a:srgbClr val="FFFFFF"/>
              </a:solidFill>
              <a:latin typeface="Calibri" pitchFamily="34" charset="0"/>
            </a:endParaRPr>
          </a:p>
          <a:p>
            <a:pPr>
              <a:defRPr/>
            </a:pPr>
            <a:endParaRPr lang="en-US" sz="2400">
              <a:solidFill>
                <a:srgbClr val="FFFFFF"/>
              </a:solidFill>
              <a:latin typeface="Calibri" pitchFamily="34" charset="0"/>
            </a:endParaRPr>
          </a:p>
          <a:p>
            <a:pPr>
              <a:defRPr/>
            </a:pPr>
            <a:endParaRPr lang="en-US" sz="2400">
              <a:solidFill>
                <a:srgbClr val="FFFFFF"/>
              </a:solidFill>
              <a:latin typeface="Calibri" pitchFamily="34" charset="0"/>
            </a:endParaRPr>
          </a:p>
          <a:p>
            <a:pPr>
              <a:defRPr/>
            </a:pPr>
            <a:endParaRPr lang="en-US" sz="2400">
              <a:solidFill>
                <a:srgbClr val="FFFFFF"/>
              </a:solidFill>
              <a:latin typeface="Calibri" pitchFamily="34" charset="0"/>
            </a:endParaRPr>
          </a:p>
          <a:p>
            <a:pPr>
              <a:defRPr/>
            </a:pPr>
            <a:endParaRPr lang="en-US" sz="2400">
              <a:solidFill>
                <a:srgbClr val="FFFFFF"/>
              </a:solidFill>
              <a:latin typeface="Calibri" pitchFamily="34" charset="0"/>
            </a:endParaRPr>
          </a:p>
          <a:p>
            <a:pPr>
              <a:defRPr/>
            </a:pPr>
            <a:endParaRPr lang="en-US" sz="2400">
              <a:solidFill>
                <a:srgbClr val="FFFFFF"/>
              </a:solidFill>
              <a:latin typeface="Calibri" pitchFamily="34" charset="0"/>
            </a:endParaRPr>
          </a:p>
          <a:p>
            <a:pPr>
              <a:defRPr/>
            </a:pPr>
            <a:endParaRPr lang="en-US" sz="2400">
              <a:solidFill>
                <a:srgbClr val="FFFFFF"/>
              </a:solidFill>
              <a:latin typeface="Calibri" pitchFamily="34" charset="0"/>
            </a:endParaRPr>
          </a:p>
        </p:txBody>
      </p:sp>
      <p:sp>
        <p:nvSpPr>
          <p:cNvPr id="8" name="TextBox 7"/>
          <p:cNvSpPr txBox="1"/>
          <p:nvPr/>
        </p:nvSpPr>
        <p:spPr>
          <a:xfrm>
            <a:off x="1423987" y="2759075"/>
            <a:ext cx="1600200" cy="1464231"/>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en-US" sz="2000"/>
              <a:t>sample of 1,454 ♀ diagnosed with CT</a:t>
            </a:r>
          </a:p>
        </p:txBody>
      </p:sp>
      <p:sp>
        <p:nvSpPr>
          <p:cNvPr id="9" name="TextBox 8"/>
          <p:cNvSpPr txBox="1"/>
          <p:nvPr/>
        </p:nvSpPr>
        <p:spPr>
          <a:xfrm>
            <a:off x="1418885" y="4283158"/>
            <a:ext cx="1690007" cy="1798340"/>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en-US" sz="2000"/>
              <a:t>compared patient delivered  vs. patient referral</a:t>
            </a:r>
          </a:p>
        </p:txBody>
      </p:sp>
      <p:sp>
        <p:nvSpPr>
          <p:cNvPr id="10" name="Rounded Rectangle 9"/>
          <p:cNvSpPr/>
          <p:nvPr/>
        </p:nvSpPr>
        <p:spPr>
          <a:xfrm>
            <a:off x="3259719" y="2760421"/>
            <a:ext cx="5466603" cy="3581963"/>
          </a:xfrm>
          <a:prstGeom prst="roundRect">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200">
              <a:solidFill>
                <a:srgbClr val="FFFFFF"/>
              </a:solidFill>
              <a:latin typeface="Calibri" pitchFamily="34" charset="0"/>
            </a:endParaRPr>
          </a:p>
          <a:p>
            <a:pPr>
              <a:defRPr/>
            </a:pPr>
            <a:r>
              <a:rPr lang="en-US" sz="2200">
                <a:solidFill>
                  <a:srgbClr val="FFFFFF"/>
                </a:solidFill>
              </a:rPr>
              <a:t>Trend for ↓ CT infection at follow-up among ♀ in EPT arm. Infection rates in both groups were high at follow-up: </a:t>
            </a:r>
          </a:p>
          <a:p>
            <a:pPr>
              <a:defRPr/>
            </a:pPr>
            <a:endParaRPr lang="en-US" sz="2200">
              <a:solidFill>
                <a:srgbClr val="FFFFFF"/>
              </a:solidFill>
            </a:endParaRPr>
          </a:p>
          <a:p>
            <a:pPr>
              <a:defRPr/>
            </a:pPr>
            <a:endParaRPr lang="en-US" sz="2000">
              <a:solidFill>
                <a:srgbClr val="FFFFFF"/>
              </a:solidFill>
            </a:endParaRPr>
          </a:p>
          <a:p>
            <a:pPr>
              <a:defRPr/>
            </a:pPr>
            <a:endParaRPr lang="en-US" sz="2000">
              <a:solidFill>
                <a:srgbClr val="FFFFFF"/>
              </a:solidFill>
              <a:latin typeface="Calibri" pitchFamily="34" charset="0"/>
            </a:endParaRPr>
          </a:p>
          <a:p>
            <a:pPr>
              <a:defRPr/>
            </a:pPr>
            <a:endParaRPr lang="en-US" sz="2000">
              <a:solidFill>
                <a:srgbClr val="FFFFFF"/>
              </a:solidFill>
              <a:latin typeface="Calibri" pitchFamily="34" charset="0"/>
            </a:endParaRPr>
          </a:p>
          <a:p>
            <a:pPr>
              <a:defRPr/>
            </a:pPr>
            <a:endParaRPr lang="en-US" sz="2000">
              <a:solidFill>
                <a:srgbClr val="FFFFFF"/>
              </a:solidFill>
              <a:latin typeface="Calibri" pitchFamily="34" charset="0"/>
            </a:endParaRPr>
          </a:p>
          <a:p>
            <a:pPr>
              <a:defRPr/>
            </a:pPr>
            <a:endParaRPr lang="en-US">
              <a:solidFill>
                <a:srgbClr val="FFFFFF"/>
              </a:solidFill>
              <a:latin typeface="Calibri" pitchFamily="34" charset="0"/>
            </a:endParaRPr>
          </a:p>
          <a:p>
            <a:pPr>
              <a:defRPr/>
            </a:pPr>
            <a:endParaRPr lang="en-US">
              <a:solidFill>
                <a:srgbClr val="FFFFFF"/>
              </a:solidFill>
              <a:latin typeface="Calibri" pitchFamily="34" charset="0"/>
            </a:endParaRPr>
          </a:p>
          <a:p>
            <a:pPr>
              <a:defRPr/>
            </a:pPr>
            <a:endParaRPr lang="en-US">
              <a:solidFill>
                <a:srgbClr val="FFFFFF"/>
              </a:solidFill>
              <a:latin typeface="Calibri" pitchFamily="34" charset="0"/>
            </a:endParaRPr>
          </a:p>
          <a:p>
            <a:pPr>
              <a:defRPr/>
            </a:pPr>
            <a:endParaRPr lang="en-US">
              <a:solidFill>
                <a:srgbClr val="FFFFFF"/>
              </a:solidFill>
              <a:latin typeface="Calibri" pitchFamily="34" charset="0"/>
            </a:endParaRPr>
          </a:p>
        </p:txBody>
      </p:sp>
      <p:sp>
        <p:nvSpPr>
          <p:cNvPr id="14" name="TextBox 13"/>
          <p:cNvSpPr>
            <a:spLocks noChangeArrowheads="1"/>
          </p:cNvSpPr>
          <p:nvPr/>
        </p:nvSpPr>
        <p:spPr bwMode="auto">
          <a:xfrm>
            <a:off x="3429000" y="4038600"/>
            <a:ext cx="1676400" cy="2074863"/>
          </a:xfrm>
          <a:prstGeom prst="roundRect">
            <a:avLst>
              <a:gd name="adj" fmla="val 16667"/>
            </a:avLst>
          </a:prstGeom>
          <a:solidFill>
            <a:srgbClr val="3333FF"/>
          </a:solidFill>
          <a:ln w="9525">
            <a:solidFill>
              <a:srgbClr val="F69240"/>
            </a:solidFill>
            <a:round/>
            <a:headEnd/>
            <a:tailEnd/>
          </a:ln>
          <a:effectLst>
            <a:outerShdw blurRad="63500" dist="23000" dir="5400000" rotWithShape="0">
              <a:srgbClr val="000000">
                <a:alpha val="34998"/>
              </a:srgbClr>
            </a:outerShdw>
          </a:effectLst>
        </p:spPr>
        <p:txBody>
          <a:bodyPr>
            <a:spAutoFit/>
          </a:bodyPr>
          <a:lstStyle/>
          <a:p>
            <a:pPr algn="ctr">
              <a:defRPr/>
            </a:pPr>
            <a:r>
              <a:rPr lang="en-US" sz="2000">
                <a:solidFill>
                  <a:srgbClr val="FFFFFF"/>
                </a:solidFill>
              </a:rPr>
              <a:t>12% CT infections among ♀ in EPT arm</a:t>
            </a:r>
          </a:p>
          <a:p>
            <a:pPr algn="ctr">
              <a:defRPr/>
            </a:pPr>
            <a:endParaRPr lang="en-US" sz="2000">
              <a:solidFill>
                <a:srgbClr val="FFFFFF"/>
              </a:solidFill>
            </a:endParaRPr>
          </a:p>
          <a:p>
            <a:pPr algn="ctr">
              <a:defRPr/>
            </a:pPr>
            <a:endParaRPr lang="en-US" sz="2000">
              <a:solidFill>
                <a:srgbClr val="FFFFFF"/>
              </a:solidFill>
            </a:endParaRPr>
          </a:p>
        </p:txBody>
      </p:sp>
      <p:sp>
        <p:nvSpPr>
          <p:cNvPr id="15" name="TextBox 14"/>
          <p:cNvSpPr>
            <a:spLocks noChangeArrowheads="1"/>
          </p:cNvSpPr>
          <p:nvPr/>
        </p:nvSpPr>
        <p:spPr bwMode="auto">
          <a:xfrm>
            <a:off x="5180013" y="4037013"/>
            <a:ext cx="1601787" cy="2068512"/>
          </a:xfrm>
          <a:prstGeom prst="roundRect">
            <a:avLst>
              <a:gd name="adj" fmla="val 16667"/>
            </a:avLst>
          </a:prstGeom>
          <a:solidFill>
            <a:srgbClr val="3333FF"/>
          </a:solidFill>
          <a:ln w="9525">
            <a:solidFill>
              <a:srgbClr val="F69240"/>
            </a:solidFill>
            <a:round/>
            <a:headEnd/>
            <a:tailEnd/>
          </a:ln>
          <a:effectLst>
            <a:outerShdw blurRad="63500" dist="23000" dir="5400000" rotWithShape="0">
              <a:srgbClr val="000000">
                <a:alpha val="34998"/>
              </a:srgbClr>
            </a:outerShdw>
          </a:effectLst>
        </p:spPr>
        <p:txBody>
          <a:bodyPr>
            <a:spAutoFit/>
          </a:bodyPr>
          <a:lstStyle/>
          <a:p>
            <a:pPr algn="ctr">
              <a:defRPr/>
            </a:pPr>
            <a:r>
              <a:rPr lang="en-US" sz="2000">
                <a:solidFill>
                  <a:srgbClr val="FFFFFF"/>
                </a:solidFill>
              </a:rPr>
              <a:t>15% CT infections among ♀ in patient referral arm </a:t>
            </a:r>
          </a:p>
        </p:txBody>
      </p:sp>
      <p:sp>
        <p:nvSpPr>
          <p:cNvPr id="16" name="TextBox 15"/>
          <p:cNvSpPr>
            <a:spLocks noChangeArrowheads="1"/>
          </p:cNvSpPr>
          <p:nvPr/>
        </p:nvSpPr>
        <p:spPr bwMode="auto">
          <a:xfrm>
            <a:off x="6856413" y="4037013"/>
            <a:ext cx="1601787" cy="2068512"/>
          </a:xfrm>
          <a:prstGeom prst="roundRect">
            <a:avLst>
              <a:gd name="adj" fmla="val 16667"/>
            </a:avLst>
          </a:prstGeom>
          <a:solidFill>
            <a:srgbClr val="3333FF"/>
          </a:solidFill>
          <a:ln w="9525">
            <a:solidFill>
              <a:srgbClr val="F69240"/>
            </a:solidFill>
            <a:round/>
            <a:headEnd/>
            <a:tailEnd/>
          </a:ln>
          <a:effectLst>
            <a:outerShdw blurRad="63500" dist="23000" dir="5400000" rotWithShape="0">
              <a:srgbClr val="000000">
                <a:alpha val="34998"/>
              </a:srgbClr>
            </a:outerShdw>
          </a:effectLst>
        </p:spPr>
        <p:txBody>
          <a:bodyPr>
            <a:spAutoFit/>
          </a:bodyPr>
          <a:lstStyle/>
          <a:p>
            <a:pPr algn="ctr">
              <a:defRPr/>
            </a:pPr>
            <a:r>
              <a:rPr lang="en-US" sz="2000">
                <a:solidFill>
                  <a:srgbClr val="FFFFFF"/>
                </a:solidFill>
              </a:rPr>
              <a:t>Odds Ratio: 0.80 (95% CI = 0.62 – 1.05; </a:t>
            </a:r>
            <a:r>
              <a:rPr lang="en-US" sz="2000" i="1">
                <a:solidFill>
                  <a:srgbClr val="FFFFFF"/>
                </a:solidFill>
              </a:rPr>
              <a:t>P</a:t>
            </a:r>
            <a:r>
              <a:rPr lang="en-US" sz="2000">
                <a:solidFill>
                  <a:srgbClr val="FFFFFF"/>
                </a:solidFill>
              </a:rPr>
              <a:t>=.102)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linked to IPV</a:t>
            </a:r>
            <a:endParaRPr lang="en-US" dirty="0"/>
          </a:p>
        </p:txBody>
      </p:sp>
      <p:sp>
        <p:nvSpPr>
          <p:cNvPr id="3" name="Content Placeholder 2"/>
          <p:cNvSpPr>
            <a:spLocks noGrp="1"/>
          </p:cNvSpPr>
          <p:nvPr>
            <p:ph idx="1"/>
          </p:nvPr>
        </p:nvSpPr>
        <p:spPr>
          <a:xfrm>
            <a:off x="457200" y="2209800"/>
            <a:ext cx="8229600" cy="4267200"/>
          </a:xfrm>
        </p:spPr>
        <p:txBody>
          <a:bodyPr/>
          <a:lstStyle/>
          <a:p>
            <a:pPr lvl="1"/>
            <a:r>
              <a:rPr lang="en-US" dirty="0" smtClean="0"/>
              <a:t>Depression/Anxiety</a:t>
            </a:r>
          </a:p>
          <a:p>
            <a:pPr lvl="1"/>
            <a:r>
              <a:rPr lang="en-US" dirty="0" smtClean="0"/>
              <a:t>Changes in eating patterns</a:t>
            </a:r>
          </a:p>
          <a:p>
            <a:pPr lvl="1"/>
            <a:r>
              <a:rPr lang="en-US" dirty="0" smtClean="0"/>
              <a:t>Changes in social relationships</a:t>
            </a:r>
          </a:p>
          <a:p>
            <a:pPr lvl="1"/>
            <a:r>
              <a:rPr lang="en-US" dirty="0" smtClean="0"/>
              <a:t>Substance abuse</a:t>
            </a:r>
          </a:p>
          <a:p>
            <a:pPr lvl="1"/>
            <a:r>
              <a:rPr lang="en-US" dirty="0" smtClean="0"/>
              <a:t>Abdominal pain/pelvic pain</a:t>
            </a:r>
          </a:p>
          <a:p>
            <a:pPr lvl="1"/>
            <a:r>
              <a:rPr lang="en-US" dirty="0" smtClean="0"/>
              <a:t>Physical findings inconsistent with stated mechanism of injury, or findings associated with intentional injury, (patterned marks, and bruises in varied stages of healing, burns).</a:t>
            </a:r>
          </a:p>
          <a:p>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066800" y="381000"/>
            <a:ext cx="8077200" cy="1143000"/>
          </a:xfrm>
        </p:spPr>
        <p:txBody>
          <a:bodyPr/>
          <a:lstStyle/>
          <a:p>
            <a:pPr eaLnBrk="1" hangingPunct="1"/>
            <a:r>
              <a:rPr lang="en-US" smtClean="0"/>
              <a:t>Effect of EPT </a:t>
            </a:r>
            <a:r>
              <a:rPr lang="en-US" smtClean="0">
                <a:cs typeface="Times New Roman" pitchFamily="18" charset="0"/>
              </a:rPr>
              <a:t>to Prevent Recurrent/Persistent </a:t>
            </a:r>
            <a:r>
              <a:rPr lang="en-US" smtClean="0"/>
              <a:t>GC or CT</a:t>
            </a:r>
            <a:r>
              <a:rPr lang="en-US" smtClean="0">
                <a:solidFill>
                  <a:schemeClr val="tx1"/>
                </a:solidFill>
              </a:rPr>
              <a:t> </a:t>
            </a:r>
            <a:r>
              <a:rPr lang="en-US" smtClean="0">
                <a:cs typeface="Times New Roman" pitchFamily="18" charset="0"/>
              </a:rPr>
              <a:t> </a:t>
            </a:r>
            <a:endParaRPr lang="en-US" smtClean="0"/>
          </a:p>
        </p:txBody>
      </p:sp>
      <p:graphicFrame>
        <p:nvGraphicFramePr>
          <p:cNvPr id="7" name="Diagram 6"/>
          <p:cNvGraphicFramePr/>
          <p:nvPr/>
        </p:nvGraphicFramePr>
        <p:xfrm>
          <a:off x="1143000" y="1828800"/>
          <a:ext cx="7772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7524" name="Text Box 4"/>
          <p:cNvSpPr txBox="1">
            <a:spLocks noChangeArrowheads="1"/>
          </p:cNvSpPr>
          <p:nvPr/>
        </p:nvSpPr>
        <p:spPr bwMode="auto">
          <a:xfrm>
            <a:off x="2438400" y="6172200"/>
            <a:ext cx="4337050" cy="366713"/>
          </a:xfrm>
          <a:prstGeom prst="rect">
            <a:avLst/>
          </a:prstGeom>
          <a:noFill/>
          <a:ln w="9525">
            <a:noFill/>
            <a:miter lim="800000"/>
            <a:headEnd/>
            <a:tailEnd/>
          </a:ln>
        </p:spPr>
        <p:txBody>
          <a:bodyPr wrap="none">
            <a:spAutoFit/>
          </a:bodyPr>
          <a:lstStyle/>
          <a:p>
            <a:r>
              <a:rPr lang="en-US">
                <a:solidFill>
                  <a:schemeClr val="bg1"/>
                </a:solidFill>
              </a:rPr>
              <a:t>Golden, et al. </a:t>
            </a:r>
            <a:r>
              <a:rPr lang="en-US" i="1">
                <a:solidFill>
                  <a:schemeClr val="bg1"/>
                </a:solidFill>
              </a:rPr>
              <a:t>NEJM</a:t>
            </a:r>
            <a:r>
              <a:rPr lang="en-US">
                <a:solidFill>
                  <a:schemeClr val="bg1"/>
                </a:solidFill>
              </a:rPr>
              <a:t>  2005;352:676–685.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9DCD6694-5D60-4E42-9D04-CD6F497A5CC8}"/>
                                            </p:graphicEl>
                                          </p:spTgt>
                                        </p:tgtEl>
                                        <p:attrNameLst>
                                          <p:attrName>style.visibility</p:attrName>
                                        </p:attrNameLst>
                                      </p:cBhvr>
                                      <p:to>
                                        <p:strVal val="visible"/>
                                      </p:to>
                                    </p:set>
                                    <p:animEffect transition="in" filter="fade">
                                      <p:cBhvr>
                                        <p:cTn id="7" dur="2000"/>
                                        <p:tgtEl>
                                          <p:spTgt spid="7">
                                            <p:graphicEl>
                                              <a:dgm id="{9DCD6694-5D60-4E42-9D04-CD6F497A5CC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5799B617-48FF-4516-8A10-B86CB46BB48C}"/>
                                            </p:graphicEl>
                                          </p:spTgt>
                                        </p:tgtEl>
                                        <p:attrNameLst>
                                          <p:attrName>style.visibility</p:attrName>
                                        </p:attrNameLst>
                                      </p:cBhvr>
                                      <p:to>
                                        <p:strVal val="visible"/>
                                      </p:to>
                                    </p:set>
                                    <p:animEffect transition="in" filter="fade">
                                      <p:cBhvr>
                                        <p:cTn id="10" dur="2000"/>
                                        <p:tgtEl>
                                          <p:spTgt spid="7">
                                            <p:graphicEl>
                                              <a:dgm id="{5799B617-48FF-4516-8A10-B86CB46BB48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44CBEBDD-43CF-4937-8B7B-EDC6ED95CD81}"/>
                                            </p:graphicEl>
                                          </p:spTgt>
                                        </p:tgtEl>
                                        <p:attrNameLst>
                                          <p:attrName>style.visibility</p:attrName>
                                        </p:attrNameLst>
                                      </p:cBhvr>
                                      <p:to>
                                        <p:strVal val="visible"/>
                                      </p:to>
                                    </p:set>
                                    <p:animEffect transition="in" filter="fade">
                                      <p:cBhvr>
                                        <p:cTn id="15" dur="2000"/>
                                        <p:tgtEl>
                                          <p:spTgt spid="7">
                                            <p:graphicEl>
                                              <a:dgm id="{44CBEBDD-43CF-4937-8B7B-EDC6ED95CD8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D44D3950-0FB9-457D-B38D-683F85BE6020}"/>
                                            </p:graphicEl>
                                          </p:spTgt>
                                        </p:tgtEl>
                                        <p:attrNameLst>
                                          <p:attrName>style.visibility</p:attrName>
                                        </p:attrNameLst>
                                      </p:cBhvr>
                                      <p:to>
                                        <p:strVal val="visible"/>
                                      </p:to>
                                    </p:set>
                                    <p:animEffect transition="in" filter="fade">
                                      <p:cBhvr>
                                        <p:cTn id="20" dur="2000"/>
                                        <p:tgtEl>
                                          <p:spTgt spid="7">
                                            <p:graphicEl>
                                              <a:dgm id="{D44D3950-0FB9-457D-B38D-683F85BE60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kern="1200" dirty="0" smtClean="0">
                <a:latin typeface="Arial" charset="0"/>
                <a:ea typeface="ＭＳ Ｐゴシック" charset="-128"/>
              </a:rPr>
              <a:t>Evaluate and Treat patient’s sex partners from past 60 days with a </a:t>
            </a:r>
            <a:r>
              <a:rPr lang="en-US" sz="2400" b="1" kern="1200" dirty="0" smtClean="0">
                <a:solidFill>
                  <a:srgbClr val="FFFF00"/>
                </a:solidFill>
                <a:latin typeface="Arial" charset="0"/>
                <a:ea typeface="ＭＳ Ｐゴシック" charset="-128"/>
              </a:rPr>
              <a:t>recommended regimen </a:t>
            </a:r>
            <a:r>
              <a:rPr lang="en-US" sz="2400" kern="1200" dirty="0" smtClean="0">
                <a:latin typeface="Arial" charset="0"/>
                <a:ea typeface="ＭＳ Ｐゴシック" charset="-128"/>
              </a:rPr>
              <a:t>(</a:t>
            </a:r>
            <a:r>
              <a:rPr lang="en-US" sz="2400" kern="1200" dirty="0" err="1" smtClean="0">
                <a:latin typeface="Arial" charset="0"/>
                <a:ea typeface="ＭＳ Ｐゴシック" charset="-128"/>
              </a:rPr>
              <a:t>ceftriaxone</a:t>
            </a:r>
            <a:r>
              <a:rPr lang="en-US" sz="2400" kern="1200" dirty="0" smtClean="0">
                <a:latin typeface="Arial" charset="0"/>
                <a:ea typeface="ＭＳ Ｐゴシック" charset="-128"/>
              </a:rPr>
              <a:t> 250 </a:t>
            </a:r>
            <a:r>
              <a:rPr lang="en-US" sz="2400" kern="1200" dirty="0" err="1" smtClean="0">
                <a:latin typeface="Arial" charset="0"/>
                <a:ea typeface="ＭＳ Ｐゴシック" charset="-128"/>
              </a:rPr>
              <a:t>mgIM</a:t>
            </a:r>
            <a:r>
              <a:rPr lang="en-US" sz="2400" kern="1200" dirty="0" smtClean="0">
                <a:latin typeface="Arial" charset="0"/>
                <a:ea typeface="ＭＳ Ｐゴシック" charset="-128"/>
              </a:rPr>
              <a:t> plus either a single dose of </a:t>
            </a:r>
            <a:r>
              <a:rPr lang="en-US" sz="2400" kern="1200" dirty="0" err="1" smtClean="0">
                <a:latin typeface="Arial" charset="0"/>
                <a:ea typeface="ＭＳ Ｐゴシック" charset="-128"/>
              </a:rPr>
              <a:t>azithromycin</a:t>
            </a:r>
            <a:r>
              <a:rPr lang="en-US" sz="2400" kern="1200" dirty="0" smtClean="0">
                <a:latin typeface="Arial" charset="0"/>
                <a:ea typeface="ＭＳ Ｐゴシック" charset="-128"/>
              </a:rPr>
              <a:t> 1 g orally or </a:t>
            </a:r>
            <a:r>
              <a:rPr lang="en-US" sz="2400" kern="1200" dirty="0" err="1" smtClean="0">
                <a:latin typeface="Arial" charset="0"/>
                <a:ea typeface="ＭＳ Ｐゴシック" charset="-128"/>
              </a:rPr>
              <a:t>doxycycline</a:t>
            </a:r>
            <a:r>
              <a:rPr lang="en-US" sz="2400" kern="1200" dirty="0" smtClean="0">
                <a:latin typeface="Arial" charset="0"/>
                <a:ea typeface="ＭＳ Ｐゴシック" charset="-128"/>
              </a:rPr>
              <a:t> 100 mg orally twice daily for 7 days).</a:t>
            </a:r>
          </a:p>
          <a:p>
            <a:endParaRPr lang="en-US" sz="2400" kern="1200" dirty="0" smtClean="0">
              <a:latin typeface="Arial" charset="0"/>
              <a:ea typeface="ＭＳ Ｐゴシック" charset="-128"/>
            </a:endParaRPr>
          </a:p>
          <a:p>
            <a:r>
              <a:rPr lang="en-US" sz="2400" kern="1200" dirty="0" smtClean="0">
                <a:latin typeface="Arial" charset="0"/>
                <a:ea typeface="ＭＳ Ｐゴシック" charset="-128"/>
              </a:rPr>
              <a:t>EPT for heterosexual partners still permissible</a:t>
            </a:r>
          </a:p>
          <a:p>
            <a:endParaRPr lang="en-US" sz="2400" kern="1200" dirty="0" smtClean="0">
              <a:latin typeface="Arial" charset="0"/>
              <a:ea typeface="ＭＳ Ｐゴシック" charset="-128"/>
            </a:endParaRPr>
          </a:p>
          <a:p>
            <a:r>
              <a:rPr lang="en-US" sz="2400" kern="1200" dirty="0" smtClean="0">
                <a:latin typeface="Arial" charset="0"/>
                <a:ea typeface="ＭＳ Ｐゴシック" charset="-128"/>
              </a:rPr>
              <a:t>EPT </a:t>
            </a:r>
            <a:r>
              <a:rPr lang="en-US" sz="2400" b="1" kern="1200" dirty="0" smtClean="0">
                <a:solidFill>
                  <a:srgbClr val="FFFF00"/>
                </a:solidFill>
                <a:latin typeface="Arial" charset="0"/>
                <a:ea typeface="ＭＳ Ｐゴシック" charset="-128"/>
              </a:rPr>
              <a:t>not </a:t>
            </a:r>
            <a:r>
              <a:rPr lang="en-US" sz="2400" kern="1200" dirty="0" smtClean="0">
                <a:latin typeface="Arial" charset="0"/>
                <a:ea typeface="ＭＳ Ｐゴシック" charset="-128"/>
              </a:rPr>
              <a:t>routinely recommended for MSM </a:t>
            </a:r>
          </a:p>
          <a:p>
            <a:pPr lvl="1"/>
            <a:r>
              <a:rPr lang="en-US" sz="2000" kern="1200" dirty="0" smtClean="0">
                <a:latin typeface="Arial" charset="0"/>
                <a:ea typeface="ＭＳ Ｐゴシック" charset="-128"/>
              </a:rPr>
              <a:t>High risk for coexisting infections: i.e., HIV</a:t>
            </a:r>
            <a:endParaRPr lang="en-US" sz="2000" dirty="0"/>
          </a:p>
        </p:txBody>
      </p:sp>
      <p:sp>
        <p:nvSpPr>
          <p:cNvPr id="3" name="Title 2"/>
          <p:cNvSpPr>
            <a:spLocks noGrp="1"/>
          </p:cNvSpPr>
          <p:nvPr>
            <p:ph type="title"/>
          </p:nvPr>
        </p:nvSpPr>
        <p:spPr>
          <a:xfrm>
            <a:off x="609600" y="685800"/>
            <a:ext cx="8267700" cy="1066800"/>
          </a:xfrm>
        </p:spPr>
        <p:txBody>
          <a:bodyPr/>
          <a:lstStyle/>
          <a:p>
            <a:r>
              <a:rPr lang="en-US" b="0" dirty="0" smtClean="0"/>
              <a:t>Guidance on the Use of EPT in the Treatment of Gonorrhea</a:t>
            </a:r>
            <a:br>
              <a:rPr lang="en-US" b="0" dirty="0" smtClean="0"/>
            </a:b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67200"/>
          </a:xfrm>
        </p:spPr>
        <p:txBody>
          <a:bodyPr/>
          <a:lstStyle/>
          <a:p>
            <a:r>
              <a:rPr lang="en-US" sz="2400" dirty="0" smtClean="0"/>
              <a:t>484 female randomized to partner self-referral (PR), partner delivered therapy (PDPT), or health department disease intervention (DIS) locating partners and delivering medications in the field. </a:t>
            </a:r>
          </a:p>
          <a:p>
            <a:r>
              <a:rPr lang="en-US" sz="2400" dirty="0" smtClean="0"/>
              <a:t>Initial cure rates = 95%</a:t>
            </a:r>
          </a:p>
          <a:p>
            <a:r>
              <a:rPr lang="en-US" sz="2400" dirty="0" smtClean="0"/>
              <a:t>PDPT had lower repeat infection rates compared to DIS (6% vs. 15%) or PR/DIS combined (6% vs. 12.5%) at 1 month</a:t>
            </a:r>
          </a:p>
          <a:p>
            <a:pPr lvl="1"/>
            <a:r>
              <a:rPr lang="en-US" sz="2400" dirty="0" smtClean="0"/>
              <a:t>80% of females randomized to PDPT reported delivering medications</a:t>
            </a:r>
          </a:p>
          <a:p>
            <a:pPr lvl="2"/>
            <a:r>
              <a:rPr lang="en-US" dirty="0" smtClean="0"/>
              <a:t>89% believed that partners took the medication.</a:t>
            </a:r>
          </a:p>
          <a:p>
            <a:r>
              <a:rPr lang="en-US" sz="2400" dirty="0" smtClean="0"/>
              <a:t>No serious adverse events reported</a:t>
            </a:r>
            <a:endParaRPr lang="en-US" sz="2400" dirty="0"/>
          </a:p>
        </p:txBody>
      </p:sp>
      <p:sp>
        <p:nvSpPr>
          <p:cNvPr id="3" name="Title 2"/>
          <p:cNvSpPr>
            <a:spLocks noGrp="1"/>
          </p:cNvSpPr>
          <p:nvPr>
            <p:ph type="title"/>
          </p:nvPr>
        </p:nvSpPr>
        <p:spPr/>
        <p:txBody>
          <a:bodyPr/>
          <a:lstStyle/>
          <a:p>
            <a:r>
              <a:rPr lang="en-US" dirty="0" smtClean="0"/>
              <a:t>EPT for </a:t>
            </a:r>
            <a:r>
              <a:rPr lang="en-US" dirty="0" err="1" smtClean="0"/>
              <a:t>Trichomonas</a:t>
            </a:r>
            <a:endParaRPr lang="en-US" dirty="0"/>
          </a:p>
        </p:txBody>
      </p:sp>
      <p:sp>
        <p:nvSpPr>
          <p:cNvPr id="5" name="TextBox 4"/>
          <p:cNvSpPr txBox="1"/>
          <p:nvPr/>
        </p:nvSpPr>
        <p:spPr>
          <a:xfrm>
            <a:off x="914400" y="6324600"/>
            <a:ext cx="7391400" cy="646331"/>
          </a:xfrm>
          <a:prstGeom prst="rect">
            <a:avLst/>
          </a:prstGeom>
          <a:noFill/>
        </p:spPr>
        <p:txBody>
          <a:bodyPr wrap="square" rtlCol="0">
            <a:spAutoFit/>
          </a:bodyPr>
          <a:lstStyle/>
          <a:p>
            <a:r>
              <a:rPr lang="en-US" dirty="0" err="1" smtClean="0"/>
              <a:t>Schweibe</a:t>
            </a:r>
            <a:r>
              <a:rPr lang="en-US" dirty="0" smtClean="0"/>
              <a:t> JR, Desmond RA. Sex </a:t>
            </a:r>
            <a:r>
              <a:rPr lang="en-US" dirty="0" err="1" smtClean="0"/>
              <a:t>Transm</a:t>
            </a:r>
            <a:r>
              <a:rPr lang="en-US" dirty="0" smtClean="0"/>
              <a:t>. Disease 2010 June;37:392-6</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362200" y="381000"/>
            <a:ext cx="6591300" cy="1143000"/>
          </a:xfrm>
        </p:spPr>
        <p:txBody>
          <a:bodyPr/>
          <a:lstStyle/>
          <a:p>
            <a:pPr eaLnBrk="1" hangingPunct="1"/>
            <a:r>
              <a:rPr lang="en-US" smtClean="0"/>
              <a:t>Behaviors Affecting EPT Effectiveness</a:t>
            </a:r>
          </a:p>
        </p:txBody>
      </p:sp>
      <p:sp>
        <p:nvSpPr>
          <p:cNvPr id="5" name="TextBox 4"/>
          <p:cNvSpPr txBox="1">
            <a:spLocks noChangeArrowheads="1"/>
          </p:cNvSpPr>
          <p:nvPr/>
        </p:nvSpPr>
        <p:spPr bwMode="auto">
          <a:xfrm>
            <a:off x="609600" y="2057400"/>
            <a:ext cx="3276600" cy="830263"/>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a:solidFill>
                  <a:schemeClr val="lt1"/>
                </a:solidFill>
                <a:latin typeface="+mn-lt"/>
                <a:cs typeface="+mn-cs"/>
              </a:rPr>
              <a:t>Patient-delivered specific</a:t>
            </a:r>
          </a:p>
        </p:txBody>
      </p:sp>
      <p:sp>
        <p:nvSpPr>
          <p:cNvPr id="13" name="TextBox 12"/>
          <p:cNvSpPr txBox="1">
            <a:spLocks noChangeArrowheads="1"/>
          </p:cNvSpPr>
          <p:nvPr/>
        </p:nvSpPr>
        <p:spPr bwMode="auto">
          <a:xfrm>
            <a:off x="4419600" y="2057400"/>
            <a:ext cx="4419600" cy="830263"/>
          </a:xfrm>
          <a:prstGeom prst="rect">
            <a:avLst/>
          </a:prstGeom>
          <a:solidFill>
            <a:srgbClr val="7394FD"/>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a:solidFill>
                  <a:srgbClr val="FFFFFF"/>
                </a:solidFill>
                <a:latin typeface="Humanst521 Lt BT" charset="0"/>
                <a:ea typeface="Arial" charset="0"/>
                <a:cs typeface="Arial" charset="0"/>
              </a:rPr>
              <a:t>Patient did not give Rx to </a:t>
            </a:r>
            <a:br>
              <a:rPr lang="en-US" sz="2400">
                <a:solidFill>
                  <a:srgbClr val="FFFFFF"/>
                </a:solidFill>
                <a:latin typeface="Humanst521 Lt BT" charset="0"/>
                <a:ea typeface="Arial" charset="0"/>
                <a:cs typeface="Arial" charset="0"/>
              </a:rPr>
            </a:br>
            <a:r>
              <a:rPr lang="en-US" sz="2400">
                <a:solidFill>
                  <a:srgbClr val="FFFFFF"/>
                </a:solidFill>
                <a:latin typeface="Humanst521 Lt BT" charset="0"/>
                <a:ea typeface="Arial" charset="0"/>
                <a:cs typeface="Arial" charset="0"/>
              </a:rPr>
              <a:t>any/all partners</a:t>
            </a:r>
          </a:p>
        </p:txBody>
      </p:sp>
      <p:sp>
        <p:nvSpPr>
          <p:cNvPr id="14" name="TextBox 13"/>
          <p:cNvSpPr txBox="1">
            <a:spLocks noChangeArrowheads="1"/>
          </p:cNvSpPr>
          <p:nvPr/>
        </p:nvSpPr>
        <p:spPr bwMode="auto">
          <a:xfrm>
            <a:off x="381000" y="4038600"/>
            <a:ext cx="3276600" cy="830263"/>
          </a:xfrm>
          <a:prstGeom prst="rect">
            <a:avLst/>
          </a:prstGeom>
          <a:solidFill>
            <a:srgbClr val="002060"/>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a:solidFill>
                  <a:schemeClr val="lt1"/>
                </a:solidFill>
                <a:latin typeface="+mn-lt"/>
                <a:cs typeface="+mn-cs"/>
              </a:rPr>
              <a:t>General non-compliance</a:t>
            </a:r>
          </a:p>
        </p:txBody>
      </p:sp>
      <p:cxnSp>
        <p:nvCxnSpPr>
          <p:cNvPr id="16" name="Straight Connector 15"/>
          <p:cNvCxnSpPr>
            <a:stCxn id="5" idx="3"/>
            <a:endCxn id="13" idx="1"/>
          </p:cNvCxnSpPr>
          <p:nvPr/>
        </p:nvCxnSpPr>
        <p:spPr>
          <a:xfrm>
            <a:off x="3886200" y="2473325"/>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4267200" y="3886200"/>
            <a:ext cx="4572000" cy="461963"/>
          </a:xfrm>
          <a:prstGeom prst="rect">
            <a:avLst/>
          </a:prstGeom>
          <a:solidFill>
            <a:srgbClr val="006699"/>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a:solidFill>
                  <a:schemeClr val="lt1"/>
                </a:solidFill>
                <a:latin typeface="+mn-lt"/>
                <a:cs typeface="+mn-cs"/>
              </a:rPr>
              <a:t>Patients did not contact partners</a:t>
            </a:r>
          </a:p>
        </p:txBody>
      </p:sp>
      <p:sp>
        <p:nvSpPr>
          <p:cNvPr id="24" name="TextBox 23"/>
          <p:cNvSpPr txBox="1">
            <a:spLocks noChangeArrowheads="1"/>
          </p:cNvSpPr>
          <p:nvPr/>
        </p:nvSpPr>
        <p:spPr bwMode="auto">
          <a:xfrm>
            <a:off x="4267200" y="4495800"/>
            <a:ext cx="4572000" cy="461963"/>
          </a:xfrm>
          <a:prstGeom prst="rect">
            <a:avLst/>
          </a:prstGeom>
          <a:solidFill>
            <a:srgbClr val="006699"/>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a:solidFill>
                  <a:srgbClr val="FFFFFF"/>
                </a:solidFill>
                <a:latin typeface="Humanst521 Lt BT" charset="0"/>
                <a:ea typeface="Arial" charset="0"/>
                <a:cs typeface="Arial" charset="0"/>
              </a:rPr>
              <a:t>Patients noncompliant with Rx</a:t>
            </a:r>
          </a:p>
        </p:txBody>
      </p:sp>
      <p:sp>
        <p:nvSpPr>
          <p:cNvPr id="25" name="TextBox 24"/>
          <p:cNvSpPr txBox="1">
            <a:spLocks noChangeArrowheads="1"/>
          </p:cNvSpPr>
          <p:nvPr/>
        </p:nvSpPr>
        <p:spPr bwMode="auto">
          <a:xfrm>
            <a:off x="4267200" y="5105400"/>
            <a:ext cx="4572000" cy="830263"/>
          </a:xfrm>
          <a:prstGeom prst="rect">
            <a:avLst/>
          </a:prstGeom>
          <a:solidFill>
            <a:srgbClr val="006699"/>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a:solidFill>
                  <a:srgbClr val="FFFFFF"/>
                </a:solidFill>
                <a:latin typeface="Humanst521 Lt BT" charset="0"/>
                <a:ea typeface="Arial" charset="0"/>
                <a:cs typeface="Arial" charset="0"/>
              </a:rPr>
              <a:t>Resumed sex &lt; 7 days after case and partner treatment</a:t>
            </a:r>
          </a:p>
        </p:txBody>
      </p:sp>
      <p:sp>
        <p:nvSpPr>
          <p:cNvPr id="26" name="TextBox 25"/>
          <p:cNvSpPr txBox="1">
            <a:spLocks noChangeArrowheads="1"/>
          </p:cNvSpPr>
          <p:nvPr/>
        </p:nvSpPr>
        <p:spPr bwMode="auto">
          <a:xfrm>
            <a:off x="4267200" y="6096000"/>
            <a:ext cx="4572000" cy="461963"/>
          </a:xfrm>
          <a:prstGeom prst="rect">
            <a:avLst/>
          </a:prstGeom>
          <a:solidFill>
            <a:srgbClr val="006699"/>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a:solidFill>
                  <a:schemeClr val="lt1"/>
                </a:solidFill>
                <a:latin typeface="+mn-lt"/>
                <a:cs typeface="+mn-cs"/>
              </a:rPr>
              <a:t>Sex with new partner(s)</a:t>
            </a:r>
          </a:p>
        </p:txBody>
      </p:sp>
      <p:cxnSp>
        <p:nvCxnSpPr>
          <p:cNvPr id="29" name="Straight Connector 28"/>
          <p:cNvCxnSpPr>
            <a:stCxn id="14" idx="3"/>
            <a:endCxn id="23" idx="1"/>
          </p:cNvCxnSpPr>
          <p:nvPr/>
        </p:nvCxnSpPr>
        <p:spPr>
          <a:xfrm flipV="1">
            <a:off x="3657600" y="4116388"/>
            <a:ext cx="609600" cy="338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3"/>
          </p:cNvCxnSpPr>
          <p:nvPr/>
        </p:nvCxnSpPr>
        <p:spPr>
          <a:xfrm>
            <a:off x="3657600" y="4454525"/>
            <a:ext cx="609600" cy="347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4" idx="3"/>
            <a:endCxn id="25" idx="1"/>
          </p:cNvCxnSpPr>
          <p:nvPr/>
        </p:nvCxnSpPr>
        <p:spPr>
          <a:xfrm>
            <a:off x="3657600" y="4454525"/>
            <a:ext cx="6096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4" idx="3"/>
          </p:cNvCxnSpPr>
          <p:nvPr/>
        </p:nvCxnSpPr>
        <p:spPr>
          <a:xfrm>
            <a:off x="3657600" y="4454525"/>
            <a:ext cx="609600" cy="1870075"/>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4267200" y="3352800"/>
            <a:ext cx="4572000" cy="461963"/>
          </a:xfrm>
          <a:prstGeom prst="rect">
            <a:avLst/>
          </a:prstGeom>
          <a:solidFill>
            <a:srgbClr val="006699"/>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smtClean="0">
                <a:solidFill>
                  <a:schemeClr val="lt1"/>
                </a:solidFill>
                <a:latin typeface="+mn-lt"/>
                <a:cs typeface="+mn-cs"/>
              </a:rPr>
              <a:t>Partners noncompliant with Rx</a:t>
            </a:r>
            <a:endParaRPr lang="en-US" sz="2400" dirty="0">
              <a:solidFill>
                <a:schemeClr val="lt1"/>
              </a:solidFill>
              <a:latin typeface="+mn-lt"/>
              <a:cs typeface="+mn-cs"/>
            </a:endParaRPr>
          </a:p>
        </p:txBody>
      </p:sp>
      <p:cxnSp>
        <p:nvCxnSpPr>
          <p:cNvPr id="17" name="Straight Connector 16"/>
          <p:cNvCxnSpPr/>
          <p:nvPr/>
        </p:nvCxnSpPr>
        <p:spPr>
          <a:xfrm rot="5400000" flipH="1" flipV="1">
            <a:off x="3526631" y="3788569"/>
            <a:ext cx="795338"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23" grpId="0" animBg="1"/>
      <p:bldP spid="24" grpId="0" animBg="1"/>
      <p:bldP spid="25" grpId="0" animBg="1"/>
      <p:bldP spid="26" grpId="0" animBg="1"/>
      <p:bldP spid="1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609600" y="1524000"/>
            <a:ext cx="8458200" cy="4876800"/>
          </a:xfrm>
        </p:spPr>
        <p:txBody>
          <a:bodyPr/>
          <a:lstStyle/>
          <a:p>
            <a:pPr eaLnBrk="1" hangingPunct="1">
              <a:lnSpc>
                <a:spcPct val="90000"/>
              </a:lnSpc>
            </a:pPr>
            <a:r>
              <a:rPr lang="en-US" sz="2800" dirty="0" smtClean="0">
                <a:latin typeface="Futura Lt BT" charset="0"/>
              </a:rPr>
              <a:t>General theoretical liability issues</a:t>
            </a:r>
          </a:p>
          <a:p>
            <a:pPr lvl="1" eaLnBrk="1" hangingPunct="1">
              <a:lnSpc>
                <a:spcPct val="90000"/>
              </a:lnSpc>
            </a:pPr>
            <a:r>
              <a:rPr lang="en-US" sz="2400" dirty="0" smtClean="0">
                <a:latin typeface="Futura Lt BT" charset="0"/>
              </a:rPr>
              <a:t>Rx without an exam </a:t>
            </a:r>
          </a:p>
          <a:p>
            <a:pPr lvl="1" eaLnBrk="1" hangingPunct="1">
              <a:lnSpc>
                <a:spcPct val="90000"/>
              </a:lnSpc>
            </a:pPr>
            <a:r>
              <a:rPr lang="en-US" sz="2400" dirty="0" smtClean="0">
                <a:latin typeface="Futura Lt BT" charset="0"/>
              </a:rPr>
              <a:t>Medical records for treated partner?</a:t>
            </a:r>
          </a:p>
          <a:p>
            <a:pPr eaLnBrk="1" hangingPunct="1">
              <a:lnSpc>
                <a:spcPct val="90000"/>
              </a:lnSpc>
            </a:pPr>
            <a:r>
              <a:rPr lang="en-US" sz="2800" dirty="0" smtClean="0">
                <a:latin typeface="Futura Lt BT" charset="0"/>
              </a:rPr>
              <a:t>Legal issues with minors</a:t>
            </a:r>
          </a:p>
          <a:p>
            <a:pPr lvl="1" eaLnBrk="1" hangingPunct="1">
              <a:lnSpc>
                <a:spcPct val="90000"/>
              </a:lnSpc>
            </a:pPr>
            <a:r>
              <a:rPr lang="en-US" sz="2400" dirty="0" smtClean="0">
                <a:latin typeface="Futura Lt BT" charset="0"/>
              </a:rPr>
              <a:t>Consent to care</a:t>
            </a:r>
          </a:p>
          <a:p>
            <a:pPr lvl="1" eaLnBrk="1" hangingPunct="1">
              <a:lnSpc>
                <a:spcPct val="90000"/>
              </a:lnSpc>
            </a:pPr>
            <a:r>
              <a:rPr lang="en-US" sz="2400" dirty="0" smtClean="0">
                <a:latin typeface="Futura Lt BT" charset="0"/>
              </a:rPr>
              <a:t>Obligation to report sex in minors with older partners</a:t>
            </a:r>
          </a:p>
          <a:p>
            <a:pPr eaLnBrk="1" hangingPunct="1">
              <a:lnSpc>
                <a:spcPct val="90000"/>
              </a:lnSpc>
            </a:pPr>
            <a:r>
              <a:rPr lang="en-US" sz="2800" dirty="0" smtClean="0">
                <a:latin typeface="Futura Lt BT" charset="0"/>
              </a:rPr>
              <a:t>Financial: who pays for partner Rx?</a:t>
            </a:r>
          </a:p>
          <a:p>
            <a:pPr eaLnBrk="1" hangingPunct="1">
              <a:lnSpc>
                <a:spcPct val="90000"/>
              </a:lnSpc>
            </a:pPr>
            <a:r>
              <a:rPr lang="en-US" sz="2800" dirty="0" smtClean="0">
                <a:latin typeface="Futura Lt BT" charset="0"/>
              </a:rPr>
              <a:t>Adverse Drug Effects</a:t>
            </a:r>
          </a:p>
          <a:p>
            <a:pPr eaLnBrk="1" hangingPunct="1">
              <a:lnSpc>
                <a:spcPct val="90000"/>
              </a:lnSpc>
            </a:pPr>
            <a:r>
              <a:rPr lang="en-US" sz="2800" dirty="0" smtClean="0">
                <a:latin typeface="Futura Lt BT" charset="0"/>
              </a:rPr>
              <a:t>Partner may not seek complete STI assessment</a:t>
            </a:r>
          </a:p>
          <a:p>
            <a:pPr lvl="1" eaLnBrk="1" hangingPunct="1">
              <a:lnSpc>
                <a:spcPct val="90000"/>
              </a:lnSpc>
            </a:pPr>
            <a:r>
              <a:rPr lang="en-US" sz="2400" dirty="0" smtClean="0">
                <a:latin typeface="Futura Lt BT" charset="0"/>
              </a:rPr>
              <a:t>Potential to miss partners’ other STIs, including HIV</a:t>
            </a:r>
          </a:p>
          <a:p>
            <a:pPr lvl="1" eaLnBrk="1" hangingPunct="1">
              <a:lnSpc>
                <a:spcPct val="90000"/>
              </a:lnSpc>
            </a:pPr>
            <a:r>
              <a:rPr lang="en-US" sz="2400" dirty="0" smtClean="0">
                <a:latin typeface="Futura Lt BT" charset="0"/>
              </a:rPr>
              <a:t>Missed counseling opportunities for partners</a:t>
            </a:r>
          </a:p>
        </p:txBody>
      </p:sp>
      <p:sp>
        <p:nvSpPr>
          <p:cNvPr id="109571" name="Rectangle 2"/>
          <p:cNvSpPr>
            <a:spLocks noGrp="1" noChangeArrowheads="1"/>
          </p:cNvSpPr>
          <p:nvPr>
            <p:ph type="title"/>
          </p:nvPr>
        </p:nvSpPr>
        <p:spPr/>
        <p:txBody>
          <a:bodyPr/>
          <a:lstStyle/>
          <a:p>
            <a:pPr eaLnBrk="1" hangingPunct="1"/>
            <a:r>
              <a:rPr lang="en-US" smtClean="0"/>
              <a:t>EPT Barriers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4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4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54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54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547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54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05000"/>
            <a:ext cx="8229600" cy="4267200"/>
          </a:xfrm>
        </p:spPr>
        <p:txBody>
          <a:bodyPr/>
          <a:lstStyle/>
          <a:p>
            <a:r>
              <a:rPr lang="en-US" sz="2400" dirty="0" smtClean="0"/>
              <a:t>Internet</a:t>
            </a:r>
          </a:p>
          <a:p>
            <a:pPr lvl="1"/>
            <a:r>
              <a:rPr lang="en-US" sz="2400" dirty="0" smtClean="0"/>
              <a:t>Internet to be used to facilitate partner notification</a:t>
            </a:r>
          </a:p>
          <a:p>
            <a:pPr lvl="2"/>
            <a:r>
              <a:rPr lang="en-US" dirty="0" smtClean="0"/>
              <a:t>MSM and in cases where no other identifying information is available</a:t>
            </a:r>
          </a:p>
          <a:p>
            <a:pPr lvl="2"/>
            <a:r>
              <a:rPr lang="en-US" dirty="0" smtClean="0"/>
              <a:t>Many health departments now conduct formal internet partner notification (IPN)</a:t>
            </a:r>
          </a:p>
          <a:p>
            <a:r>
              <a:rPr lang="en-US" sz="2400" dirty="0" smtClean="0"/>
              <a:t>Expedited Partner Therapy Legal/Policy Toolkit</a:t>
            </a:r>
          </a:p>
          <a:p>
            <a:pPr lvl="1"/>
            <a:r>
              <a:rPr lang="en-US" sz="2400" dirty="0" smtClean="0"/>
              <a:t>Assist states interested in adopting EPT supportive laws</a:t>
            </a:r>
          </a:p>
          <a:p>
            <a:pPr lvl="1"/>
            <a:r>
              <a:rPr lang="en-US" sz="2400" dirty="0" smtClean="0"/>
              <a:t>Assist states that have adopted EPT laws with addressing full implementation barriers</a:t>
            </a:r>
          </a:p>
          <a:p>
            <a:pPr lvl="1"/>
            <a:r>
              <a:rPr lang="en-US" sz="2400" dirty="0" smtClean="0"/>
              <a:t>Legal toolkit can be found at: </a:t>
            </a:r>
            <a:r>
              <a:rPr lang="en-US" sz="1600" dirty="0" smtClean="0"/>
              <a:t>http://www.cdc.gov/std/ept/legal/LegalToolkit.htm</a:t>
            </a:r>
            <a:endParaRPr lang="en-US" sz="1600" dirty="0"/>
          </a:p>
        </p:txBody>
      </p:sp>
      <p:sp>
        <p:nvSpPr>
          <p:cNvPr id="3" name="Title 2"/>
          <p:cNvSpPr>
            <a:spLocks noGrp="1"/>
          </p:cNvSpPr>
          <p:nvPr>
            <p:ph type="title"/>
          </p:nvPr>
        </p:nvSpPr>
        <p:spPr/>
        <p:txBody>
          <a:bodyPr/>
          <a:lstStyle/>
          <a:p>
            <a:r>
              <a:rPr lang="en-US" dirty="0" smtClean="0"/>
              <a:t>What is next for STI Partner Strategies?</a:t>
            </a:r>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smtClean="0">
                <a:latin typeface="Futura Lt BT" charset="0"/>
              </a:rPr>
              <a:t>What else do you need to do with this patient?</a:t>
            </a:r>
          </a:p>
          <a:p>
            <a:pPr eaLnBrk="1" hangingPunct="1"/>
            <a:endParaRPr lang="en-US" smtClean="0">
              <a:latin typeface="Futura Lt BT" charset="0"/>
            </a:endParaRPr>
          </a:p>
          <a:p>
            <a:pPr eaLnBrk="1" hangingPunct="1"/>
            <a:r>
              <a:rPr lang="en-US" smtClean="0">
                <a:latin typeface="Futura Lt BT" charset="0"/>
              </a:rPr>
              <a:t>HIV testing</a:t>
            </a:r>
          </a:p>
          <a:p>
            <a:pPr eaLnBrk="1" hangingPunct="1"/>
            <a:endParaRPr lang="en-US" smtClean="0">
              <a:latin typeface="Futura Lt BT" charset="0"/>
            </a:endParaRPr>
          </a:p>
          <a:p>
            <a:pPr eaLnBrk="1" hangingPunct="1"/>
            <a:endParaRPr lang="en-US" smtClean="0">
              <a:latin typeface="Futura Lt BT" charset="0"/>
            </a:endParaRPr>
          </a:p>
        </p:txBody>
      </p:sp>
      <p:sp>
        <p:nvSpPr>
          <p:cNvPr id="110595" name="Title 1"/>
          <p:cNvSpPr>
            <a:spLocks noGrp="1"/>
          </p:cNvSpPr>
          <p:nvPr>
            <p:ph type="title"/>
          </p:nvPr>
        </p:nvSpPr>
        <p:spPr/>
        <p:txBody>
          <a:bodyPr/>
          <a:lstStyle/>
          <a:p>
            <a:pPr eaLnBrk="1" hangingPunct="1"/>
            <a:r>
              <a:rPr lang="en-US" smtClean="0"/>
              <a:t>Erica: Case Continued</a:t>
            </a:r>
          </a:p>
        </p:txBody>
      </p:sp>
      <p:sp>
        <p:nvSpPr>
          <p:cNvPr id="110596"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Content Placeholder 2"/>
          <p:cNvSpPr>
            <a:spLocks noGrp="1"/>
          </p:cNvSpPr>
          <p:nvPr>
            <p:ph idx="1"/>
          </p:nvPr>
        </p:nvSpPr>
        <p:spPr>
          <a:xfrm>
            <a:off x="914400" y="1752600"/>
            <a:ext cx="7924800" cy="4267200"/>
          </a:xfrm>
        </p:spPr>
        <p:txBody>
          <a:bodyPr/>
          <a:lstStyle/>
          <a:p>
            <a:pPr eaLnBrk="1" hangingPunct="1"/>
            <a:r>
              <a:rPr lang="en-US" smtClean="0">
                <a:latin typeface="Futura Lt BT" charset="0"/>
              </a:rPr>
              <a:t>Screening recommended for all patients at least once unless patient opts out</a:t>
            </a:r>
          </a:p>
          <a:p>
            <a:pPr eaLnBrk="1" hangingPunct="1"/>
            <a:r>
              <a:rPr lang="en-US" smtClean="0">
                <a:latin typeface="Futura Lt BT" charset="0"/>
              </a:rPr>
              <a:t>All patients seeking treatment for STIs should be screened routinely for HIV</a:t>
            </a:r>
          </a:p>
          <a:p>
            <a:pPr eaLnBrk="1" hangingPunct="1"/>
            <a:r>
              <a:rPr lang="en-US" smtClean="0">
                <a:latin typeface="Futura Lt BT" charset="0"/>
              </a:rPr>
              <a:t>All persons likely at high risk* for HIV should be tested at least annually</a:t>
            </a:r>
          </a:p>
          <a:p>
            <a:pPr eaLnBrk="1" hangingPunct="1"/>
            <a:r>
              <a:rPr lang="en-US" smtClean="0">
                <a:latin typeface="Futura Lt BT" charset="0"/>
              </a:rPr>
              <a:t>Separate written consent for HIV testing and prevention counseling should not be required</a:t>
            </a:r>
          </a:p>
        </p:txBody>
      </p:sp>
      <p:sp>
        <p:nvSpPr>
          <p:cNvPr id="111619" name="Title 1"/>
          <p:cNvSpPr>
            <a:spLocks noGrp="1"/>
          </p:cNvSpPr>
          <p:nvPr>
            <p:ph type="title"/>
          </p:nvPr>
        </p:nvSpPr>
        <p:spPr>
          <a:xfrm>
            <a:off x="2552700" y="381000"/>
            <a:ext cx="6591300" cy="1143000"/>
          </a:xfrm>
        </p:spPr>
        <p:txBody>
          <a:bodyPr/>
          <a:lstStyle/>
          <a:p>
            <a:pPr eaLnBrk="1" hangingPunct="1"/>
            <a:r>
              <a:rPr lang="en-US" smtClean="0"/>
              <a:t>CDC HIV Screening Guidelines</a:t>
            </a:r>
          </a:p>
        </p:txBody>
      </p:sp>
      <p:sp>
        <p:nvSpPr>
          <p:cNvPr id="111620"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111621" name="TextBox 4"/>
          <p:cNvSpPr txBox="1">
            <a:spLocks noChangeArrowheads="1"/>
          </p:cNvSpPr>
          <p:nvPr/>
        </p:nvSpPr>
        <p:spPr bwMode="auto">
          <a:xfrm>
            <a:off x="3352800" y="6248400"/>
            <a:ext cx="3184525" cy="369888"/>
          </a:xfrm>
          <a:prstGeom prst="rect">
            <a:avLst/>
          </a:prstGeom>
          <a:noFill/>
          <a:ln w="9525">
            <a:noFill/>
            <a:miter lim="800000"/>
            <a:headEnd/>
            <a:tailEnd/>
          </a:ln>
        </p:spPr>
        <p:txBody>
          <a:bodyPr wrap="none">
            <a:spAutoFit/>
          </a:bodyPr>
          <a:lstStyle/>
          <a:p>
            <a:r>
              <a:rPr lang="en-US" i="1"/>
              <a:t>MMWR </a:t>
            </a:r>
            <a:r>
              <a:rPr lang="en-US"/>
              <a:t>2006;55(RR14):1–17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smtClean="0"/>
              <a:t>HIV/AIDS</a:t>
            </a:r>
          </a:p>
        </p:txBody>
      </p:sp>
      <p:sp>
        <p:nvSpPr>
          <p:cNvPr id="5" name="TextBox 4"/>
          <p:cNvSpPr txBox="1">
            <a:spLocks noChangeArrowheads="1"/>
          </p:cNvSpPr>
          <p:nvPr/>
        </p:nvSpPr>
        <p:spPr bwMode="auto">
          <a:xfrm>
            <a:off x="304800" y="1981200"/>
            <a:ext cx="4114800" cy="708025"/>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4000" dirty="0">
                <a:solidFill>
                  <a:schemeClr val="lt1"/>
                </a:solidFill>
                <a:latin typeface="Futura Md BT"/>
                <a:cs typeface="+mn-cs"/>
              </a:rPr>
              <a:t>Incidence</a:t>
            </a:r>
          </a:p>
        </p:txBody>
      </p:sp>
      <p:sp>
        <p:nvSpPr>
          <p:cNvPr id="6" name="TextBox 5"/>
          <p:cNvSpPr txBox="1">
            <a:spLocks noChangeArrowheads="1"/>
          </p:cNvSpPr>
          <p:nvPr/>
        </p:nvSpPr>
        <p:spPr bwMode="auto">
          <a:xfrm>
            <a:off x="304800" y="2667000"/>
            <a:ext cx="4114800" cy="954088"/>
          </a:xfrm>
          <a:prstGeom prst="rect">
            <a:avLst/>
          </a:prstGeom>
          <a:solidFill>
            <a:srgbClr val="006699"/>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800">
                <a:solidFill>
                  <a:srgbClr val="FFFFFF"/>
                </a:solidFill>
                <a:latin typeface="Humanst521 Lt BT" charset="0"/>
              </a:rPr>
              <a:t>1/3 of new infections in 2006 in people 13–29</a:t>
            </a:r>
          </a:p>
        </p:txBody>
      </p:sp>
      <p:sp>
        <p:nvSpPr>
          <p:cNvPr id="8" name="TextBox 7"/>
          <p:cNvSpPr txBox="1">
            <a:spLocks noChangeArrowheads="1"/>
          </p:cNvSpPr>
          <p:nvPr/>
        </p:nvSpPr>
        <p:spPr bwMode="auto">
          <a:xfrm>
            <a:off x="4800600" y="1981200"/>
            <a:ext cx="4114800" cy="708025"/>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4000" dirty="0">
                <a:solidFill>
                  <a:schemeClr val="lt1"/>
                </a:solidFill>
                <a:latin typeface="Futura Md BT"/>
                <a:cs typeface="+mn-cs"/>
              </a:rPr>
              <a:t>Symptoms</a:t>
            </a:r>
          </a:p>
        </p:txBody>
      </p:sp>
      <p:sp>
        <p:nvSpPr>
          <p:cNvPr id="9" name="TextBox 8"/>
          <p:cNvSpPr txBox="1">
            <a:spLocks noChangeArrowheads="1"/>
          </p:cNvSpPr>
          <p:nvPr/>
        </p:nvSpPr>
        <p:spPr bwMode="auto">
          <a:xfrm>
            <a:off x="4800600" y="2667000"/>
            <a:ext cx="4114800" cy="1816100"/>
          </a:xfrm>
          <a:prstGeom prst="rect">
            <a:avLst/>
          </a:prstGeom>
          <a:solidFill>
            <a:srgbClr val="006699"/>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800" dirty="0">
                <a:solidFill>
                  <a:schemeClr val="lt1"/>
                </a:solidFill>
                <a:latin typeface="+mn-lt"/>
                <a:cs typeface="+mn-cs"/>
              </a:rPr>
              <a:t>Infections in adolescents not usually symptomatic or diagnosed until 20s or 30s </a:t>
            </a:r>
          </a:p>
        </p:txBody>
      </p:sp>
      <p:sp>
        <p:nvSpPr>
          <p:cNvPr id="10" name="TextBox 9"/>
          <p:cNvSpPr txBox="1">
            <a:spLocks noChangeArrowheads="1"/>
          </p:cNvSpPr>
          <p:nvPr/>
        </p:nvSpPr>
        <p:spPr bwMode="auto">
          <a:xfrm>
            <a:off x="4800600" y="4495800"/>
            <a:ext cx="4114800" cy="1816100"/>
          </a:xfrm>
          <a:prstGeom prst="rect">
            <a:avLst/>
          </a:prstGeom>
          <a:solidFill>
            <a:srgbClr val="006699"/>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800" dirty="0">
                <a:solidFill>
                  <a:schemeClr val="lt1"/>
                </a:solidFill>
                <a:latin typeface="+mn-lt"/>
                <a:cs typeface="+mn-cs"/>
              </a:rPr>
              <a:t>Some develop flu-like symptoms within a month or two of exposure to HIV</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1"/>
          <p:cNvSpPr>
            <a:spLocks noGrp="1"/>
          </p:cNvSpPr>
          <p:nvPr>
            <p:ph idx="1"/>
          </p:nvPr>
        </p:nvSpPr>
        <p:spPr>
          <a:xfrm>
            <a:off x="457200" y="1506538"/>
            <a:ext cx="8229600" cy="4811712"/>
          </a:xfrm>
        </p:spPr>
        <p:txBody>
          <a:bodyPr/>
          <a:lstStyle/>
          <a:p>
            <a:pPr eaLnBrk="1" hangingPunct="1"/>
            <a:r>
              <a:rPr lang="en-US" smtClean="0">
                <a:latin typeface="Futura Lt BT" charset="0"/>
              </a:rPr>
              <a:t>Most settings: Rapid enzyme linked immunoassay (EIA) followed by Western Blot</a:t>
            </a:r>
          </a:p>
          <a:p>
            <a:pPr eaLnBrk="1" hangingPunct="1"/>
            <a:r>
              <a:rPr lang="en-US" smtClean="0">
                <a:latin typeface="Futura Lt BT" charset="0"/>
              </a:rPr>
              <a:t>Many settings: rapid HIV tests available for screening and confirmation</a:t>
            </a:r>
          </a:p>
          <a:p>
            <a:pPr eaLnBrk="1" hangingPunct="1"/>
            <a:r>
              <a:rPr lang="en-US" smtClean="0">
                <a:latin typeface="Futura Lt BT" charset="0"/>
              </a:rPr>
              <a:t>In high risk populations: pooling sera for NAAT can be cost effective</a:t>
            </a:r>
          </a:p>
        </p:txBody>
      </p:sp>
      <p:sp>
        <p:nvSpPr>
          <p:cNvPr id="113667" name="Title 2"/>
          <p:cNvSpPr>
            <a:spLocks noGrp="1"/>
          </p:cNvSpPr>
          <p:nvPr>
            <p:ph type="title"/>
          </p:nvPr>
        </p:nvSpPr>
        <p:spPr/>
        <p:txBody>
          <a:bodyPr/>
          <a:lstStyle/>
          <a:p>
            <a:pPr eaLnBrk="1" hangingPunct="1"/>
            <a:r>
              <a:rPr lang="en-US" smtClean="0"/>
              <a:t>HIV</a:t>
            </a:r>
            <a:br>
              <a:rPr lang="en-US" smtClean="0"/>
            </a:br>
            <a:r>
              <a:rPr lang="en-US" smtClean="0"/>
              <a:t>Diagnostic Methods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48700" cy="990600"/>
          </a:xfrm>
        </p:spPr>
        <p:txBody>
          <a:bodyPr/>
          <a:lstStyle/>
          <a:p>
            <a:r>
              <a:rPr lang="en-US" dirty="0" smtClean="0"/>
              <a:t>Intimate Partner Violence </a:t>
            </a:r>
            <a:br>
              <a:rPr lang="en-US" dirty="0" smtClean="0"/>
            </a:br>
            <a:r>
              <a:rPr lang="en-US" dirty="0" smtClean="0"/>
              <a:t>and Adolescents</a:t>
            </a:r>
            <a:endParaRPr lang="en-US" dirty="0"/>
          </a:p>
        </p:txBody>
      </p:sp>
      <p:sp>
        <p:nvSpPr>
          <p:cNvPr id="3" name="Content Placeholder 2"/>
          <p:cNvSpPr>
            <a:spLocks noGrp="1"/>
          </p:cNvSpPr>
          <p:nvPr>
            <p:ph idx="1"/>
          </p:nvPr>
        </p:nvSpPr>
        <p:spPr>
          <a:xfrm>
            <a:off x="457200" y="1828800"/>
            <a:ext cx="8229600" cy="5029200"/>
          </a:xfrm>
        </p:spPr>
        <p:txBody>
          <a:bodyPr/>
          <a:lstStyle/>
          <a:p>
            <a:pPr lvl="1"/>
            <a:r>
              <a:rPr lang="en-US" dirty="0" smtClean="0"/>
              <a:t>Intimate Partner Violence is bi-directional, meaning girls </a:t>
            </a:r>
            <a:r>
              <a:rPr lang="en-US" i="1" dirty="0" smtClean="0"/>
              <a:t>and</a:t>
            </a:r>
            <a:r>
              <a:rPr lang="en-US" dirty="0" smtClean="0"/>
              <a:t> boys report being both the victims and the perpetrators. </a:t>
            </a:r>
          </a:p>
          <a:p>
            <a:pPr lvl="1"/>
            <a:endParaRPr lang="en-US" dirty="0" smtClean="0"/>
          </a:p>
          <a:p>
            <a:pPr lvl="1"/>
            <a:r>
              <a:rPr lang="en-US" b="1" dirty="0" smtClean="0">
                <a:solidFill>
                  <a:srgbClr val="FFFF00"/>
                </a:solidFill>
              </a:rPr>
              <a:t>9.3%</a:t>
            </a:r>
            <a:r>
              <a:rPr lang="en-US" dirty="0" smtClean="0"/>
              <a:t> of females and </a:t>
            </a:r>
            <a:r>
              <a:rPr lang="en-US" b="1" dirty="0" smtClean="0">
                <a:solidFill>
                  <a:srgbClr val="FFFF00"/>
                </a:solidFill>
              </a:rPr>
              <a:t>9.5%</a:t>
            </a:r>
            <a:r>
              <a:rPr lang="en-US" dirty="0" smtClean="0"/>
              <a:t> of males report being hit, slapped or physically hurt on purpose by their boyfriend or girlfriend.</a:t>
            </a:r>
          </a:p>
          <a:p>
            <a:pPr lvl="1"/>
            <a:endParaRPr lang="en-US" dirty="0" smtClean="0"/>
          </a:p>
          <a:p>
            <a:pPr lvl="1"/>
            <a:r>
              <a:rPr lang="en-US" b="1" dirty="0" smtClean="0">
                <a:solidFill>
                  <a:srgbClr val="FFFF00"/>
                </a:solidFill>
              </a:rPr>
              <a:t>11.8% </a:t>
            </a:r>
            <a:r>
              <a:rPr lang="en-US" dirty="0" smtClean="0"/>
              <a:t>of females and </a:t>
            </a:r>
            <a:r>
              <a:rPr lang="en-US" b="1" dirty="0" smtClean="0">
                <a:solidFill>
                  <a:srgbClr val="FFFF00"/>
                </a:solidFill>
              </a:rPr>
              <a:t>4.5%</a:t>
            </a:r>
            <a:r>
              <a:rPr lang="en-US" dirty="0" smtClean="0"/>
              <a:t> of males have ever been physically forced to have sex</a:t>
            </a:r>
          </a:p>
          <a:p>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idx="1"/>
          </p:nvPr>
        </p:nvSpPr>
        <p:spPr>
          <a:xfrm>
            <a:off x="304800" y="1519238"/>
            <a:ext cx="8470900" cy="5338762"/>
          </a:xfrm>
        </p:spPr>
        <p:txBody>
          <a:bodyPr/>
          <a:lstStyle/>
          <a:p>
            <a:pPr eaLnBrk="1" hangingPunct="1">
              <a:lnSpc>
                <a:spcPct val="90000"/>
              </a:lnSpc>
            </a:pPr>
            <a:r>
              <a:rPr lang="en-US" sz="2400" smtClean="0">
                <a:latin typeface="Futura Lt BT" charset="0"/>
              </a:rPr>
              <a:t>Enzyme Immunoassay (EIA) and Western Blot (WB)</a:t>
            </a:r>
          </a:p>
          <a:p>
            <a:pPr lvl="1" eaLnBrk="1" hangingPunct="1">
              <a:lnSpc>
                <a:spcPct val="90000"/>
              </a:lnSpc>
            </a:pPr>
            <a:r>
              <a:rPr lang="en-US" sz="2400" smtClean="0">
                <a:latin typeface="Futura Lt BT" charset="0"/>
              </a:rPr>
              <a:t>Very sensitive and specific yet neither is perfect</a:t>
            </a:r>
          </a:p>
          <a:p>
            <a:pPr lvl="1" eaLnBrk="1" hangingPunct="1">
              <a:lnSpc>
                <a:spcPct val="90000"/>
              </a:lnSpc>
            </a:pPr>
            <a:r>
              <a:rPr lang="en-US" sz="2400" smtClean="0">
                <a:latin typeface="Futura Lt BT" charset="0"/>
              </a:rPr>
              <a:t>Positive only after at least two EIAs and one WB </a:t>
            </a:r>
            <a:br>
              <a:rPr lang="en-US" sz="2400" smtClean="0">
                <a:latin typeface="Futura Lt BT" charset="0"/>
              </a:rPr>
            </a:br>
            <a:r>
              <a:rPr lang="en-US" sz="2400" smtClean="0">
                <a:latin typeface="Futura Lt BT" charset="0"/>
              </a:rPr>
              <a:t>all positive</a:t>
            </a:r>
          </a:p>
          <a:p>
            <a:pPr lvl="1" eaLnBrk="1" hangingPunct="1">
              <a:lnSpc>
                <a:spcPct val="90000"/>
              </a:lnSpc>
            </a:pPr>
            <a:r>
              <a:rPr lang="en-US" sz="2400" smtClean="0">
                <a:latin typeface="Futura Lt BT" charset="0"/>
              </a:rPr>
              <a:t>Results available in one to two weeks</a:t>
            </a:r>
          </a:p>
          <a:p>
            <a:pPr eaLnBrk="1" hangingPunct="1">
              <a:lnSpc>
                <a:spcPct val="90000"/>
              </a:lnSpc>
            </a:pPr>
            <a:r>
              <a:rPr lang="en-US" sz="2400" smtClean="0">
                <a:latin typeface="Futura Lt BT" charset="0"/>
              </a:rPr>
              <a:t>Rapid Testing</a:t>
            </a:r>
          </a:p>
          <a:p>
            <a:pPr lvl="1" eaLnBrk="1" hangingPunct="1">
              <a:lnSpc>
                <a:spcPct val="90000"/>
              </a:lnSpc>
            </a:pPr>
            <a:r>
              <a:rPr lang="en-US" sz="2400" smtClean="0">
                <a:latin typeface="Futura Lt BT" charset="0"/>
              </a:rPr>
              <a:t>Provide definitive negative and preliminary positive result (requires confirmatory tests)</a:t>
            </a:r>
          </a:p>
          <a:p>
            <a:pPr eaLnBrk="1" hangingPunct="1">
              <a:lnSpc>
                <a:spcPct val="90000"/>
              </a:lnSpc>
            </a:pPr>
            <a:r>
              <a:rPr lang="en-US" sz="2400" smtClean="0">
                <a:latin typeface="Futura Lt BT" charset="0"/>
              </a:rPr>
              <a:t>Home Testing</a:t>
            </a:r>
          </a:p>
          <a:p>
            <a:pPr lvl="1" eaLnBrk="1" hangingPunct="1">
              <a:lnSpc>
                <a:spcPct val="90000"/>
              </a:lnSpc>
            </a:pPr>
            <a:r>
              <a:rPr lang="en-US" sz="2400" smtClean="0">
                <a:latin typeface="Futura Lt BT" charset="0"/>
              </a:rPr>
              <a:t>Patients collect own finger-prick blood sample, mail sample, and call for anonymous results and counseling days later</a:t>
            </a:r>
          </a:p>
          <a:p>
            <a:pPr lvl="1" eaLnBrk="1" hangingPunct="1">
              <a:lnSpc>
                <a:spcPct val="90000"/>
              </a:lnSpc>
            </a:pPr>
            <a:endParaRPr lang="en-US" sz="2400" smtClean="0">
              <a:latin typeface="Futura Lt BT" charset="0"/>
            </a:endParaRPr>
          </a:p>
        </p:txBody>
      </p:sp>
      <p:sp>
        <p:nvSpPr>
          <p:cNvPr id="114691" name="Rectangle 2"/>
          <p:cNvSpPr>
            <a:spLocks noGrp="1" noRot="1" noChangeArrowheads="1"/>
          </p:cNvSpPr>
          <p:nvPr>
            <p:ph type="title"/>
          </p:nvPr>
        </p:nvSpPr>
        <p:spPr>
          <a:xfrm>
            <a:off x="914400" y="381000"/>
            <a:ext cx="8229600" cy="1143000"/>
          </a:xfrm>
        </p:spPr>
        <p:txBody>
          <a:bodyPr/>
          <a:lstStyle/>
          <a:p>
            <a:pPr eaLnBrk="1" hangingPunct="1"/>
            <a:r>
              <a:rPr lang="en-US" smtClean="0"/>
              <a:t>HIV Testing Technology</a:t>
            </a:r>
          </a:p>
        </p:txBody>
      </p:sp>
      <p:sp>
        <p:nvSpPr>
          <p:cNvPr id="114692" name="Slide Number Placeholder 4"/>
          <p:cNvSpPr>
            <a:spLocks noGrp="1"/>
          </p:cNvSpPr>
          <p:nvPr>
            <p:ph type="sldNum" sz="quarter" idx="4294967295"/>
          </p:nvPr>
        </p:nvSpPr>
        <p:spPr bwMode="auto">
          <a:xfrm>
            <a:off x="3124200" y="6356350"/>
            <a:ext cx="2895600" cy="365125"/>
          </a:xfrm>
          <a:prstGeom prst="rect">
            <a:avLst/>
          </a:prstGeom>
          <a:noFill/>
          <a:ln>
            <a:miter lim="800000"/>
            <a:headEnd/>
            <a:tailEnd/>
          </a:ln>
        </p:spPr>
        <p:txBody>
          <a:bodyPr/>
          <a:lstStyle/>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Grp="1" noChangeAspect="1" noChangeArrowheads="1"/>
          </p:cNvPicPr>
          <p:nvPr>
            <p:ph type="tbl" idx="1"/>
          </p:nvPr>
        </p:nvPicPr>
        <p:blipFill>
          <a:blip r:embed="rId3" cstate="print"/>
          <a:srcRect/>
          <a:stretch>
            <a:fillRect/>
          </a:stretch>
        </p:blipFill>
        <p:spPr>
          <a:xfrm>
            <a:off x="944563" y="1897063"/>
            <a:ext cx="6950075" cy="3932237"/>
          </a:xfrm>
        </p:spPr>
      </p:pic>
      <p:sp>
        <p:nvSpPr>
          <p:cNvPr id="115715" name="Slide Number Placeholder 4"/>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endParaRPr lang="en-US"/>
          </a:p>
          <a:p>
            <a:endParaRPr lang="en-US"/>
          </a:p>
          <a:p>
            <a:endParaRPr lang="en-US"/>
          </a:p>
          <a:p>
            <a:endParaRPr lang="en-US"/>
          </a:p>
          <a:p>
            <a:endParaRPr lang="en-US"/>
          </a:p>
        </p:txBody>
      </p:sp>
      <p:sp>
        <p:nvSpPr>
          <p:cNvPr id="115716" name="TextBox 4"/>
          <p:cNvSpPr txBox="1">
            <a:spLocks noChangeArrowheads="1"/>
          </p:cNvSpPr>
          <p:nvPr/>
        </p:nvSpPr>
        <p:spPr bwMode="auto">
          <a:xfrm>
            <a:off x="2133600" y="381000"/>
            <a:ext cx="7010400" cy="1200150"/>
          </a:xfrm>
          <a:prstGeom prst="rect">
            <a:avLst/>
          </a:prstGeom>
          <a:noFill/>
          <a:ln w="9525">
            <a:noFill/>
            <a:miter lim="800000"/>
            <a:headEnd/>
            <a:tailEnd/>
          </a:ln>
        </p:spPr>
        <p:txBody>
          <a:bodyPr>
            <a:spAutoFit/>
          </a:bodyPr>
          <a:lstStyle/>
          <a:p>
            <a:pPr algn="r"/>
            <a:r>
              <a:rPr lang="en-US" sz="3600" b="1">
                <a:latin typeface="Arial Black" pitchFamily="34" charset="0"/>
              </a:rPr>
              <a:t>FDA Approved Rapid HIV Tests</a:t>
            </a:r>
          </a:p>
        </p:txBody>
      </p:sp>
    </p:spTree>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1"/>
          <p:cNvSpPr>
            <a:spLocks noGrp="1"/>
          </p:cNvSpPr>
          <p:nvPr>
            <p:ph idx="1"/>
          </p:nvPr>
        </p:nvSpPr>
        <p:spPr>
          <a:xfrm>
            <a:off x="457200" y="4267200"/>
            <a:ext cx="8686800" cy="2965450"/>
          </a:xfrm>
        </p:spPr>
        <p:txBody>
          <a:bodyPr/>
          <a:lstStyle/>
          <a:p>
            <a:pPr eaLnBrk="1" hangingPunct="1">
              <a:lnSpc>
                <a:spcPct val="85000"/>
              </a:lnSpc>
              <a:spcBef>
                <a:spcPts val="1200"/>
              </a:spcBef>
            </a:pPr>
            <a:r>
              <a:rPr lang="en-US" dirty="0" smtClean="0">
                <a:latin typeface="Futura Lt BT" charset="0"/>
              </a:rPr>
              <a:t>Counseled regarding behavioral, psychosocial, and medical implications</a:t>
            </a:r>
          </a:p>
          <a:p>
            <a:pPr eaLnBrk="1" hangingPunct="1">
              <a:lnSpc>
                <a:spcPct val="85000"/>
              </a:lnSpc>
              <a:spcBef>
                <a:spcPts val="1200"/>
              </a:spcBef>
            </a:pPr>
            <a:r>
              <a:rPr lang="en-US" dirty="0" smtClean="0">
                <a:latin typeface="Futura Lt BT" charset="0"/>
              </a:rPr>
              <a:t>Assess need for immediate care or support</a:t>
            </a:r>
          </a:p>
          <a:p>
            <a:pPr eaLnBrk="1" hangingPunct="1">
              <a:lnSpc>
                <a:spcPct val="85000"/>
              </a:lnSpc>
              <a:spcBef>
                <a:spcPts val="1200"/>
              </a:spcBef>
            </a:pPr>
            <a:r>
              <a:rPr lang="en-US" dirty="0" smtClean="0">
                <a:latin typeface="Futura Lt BT" charset="0"/>
              </a:rPr>
              <a:t>Link patients to psychosocial and medical services </a:t>
            </a:r>
          </a:p>
          <a:p>
            <a:pPr eaLnBrk="1" hangingPunct="1">
              <a:lnSpc>
                <a:spcPct val="85000"/>
              </a:lnSpc>
              <a:spcBef>
                <a:spcPts val="1200"/>
              </a:spcBef>
            </a:pPr>
            <a:r>
              <a:rPr lang="en-US" dirty="0" smtClean="0">
                <a:latin typeface="Futura Lt BT" charset="0"/>
              </a:rPr>
              <a:t>Partners (sexual and IDU) should be notified, either by the patient him/herself or by the provider, hospital, or state/local health department</a:t>
            </a:r>
          </a:p>
          <a:p>
            <a:pPr eaLnBrk="1" hangingPunct="1">
              <a:lnSpc>
                <a:spcPct val="85000"/>
              </a:lnSpc>
            </a:pPr>
            <a:endParaRPr lang="en-US" dirty="0" smtClean="0">
              <a:latin typeface="Futura Lt BT" charset="0"/>
            </a:endParaRPr>
          </a:p>
          <a:p>
            <a:pPr eaLnBrk="1" hangingPunct="1">
              <a:lnSpc>
                <a:spcPct val="85000"/>
              </a:lnSpc>
            </a:pPr>
            <a:endParaRPr lang="en-US" dirty="0" smtClean="0">
              <a:latin typeface="Futura Lt BT" charset="0"/>
            </a:endParaRPr>
          </a:p>
          <a:p>
            <a:pPr eaLnBrk="1" hangingPunct="1">
              <a:lnSpc>
                <a:spcPct val="85000"/>
              </a:lnSpc>
            </a:pPr>
            <a:endParaRPr lang="en-US" dirty="0" smtClean="0">
              <a:latin typeface="Futura Lt BT" charset="0"/>
            </a:endParaRPr>
          </a:p>
          <a:p>
            <a:pPr eaLnBrk="1" hangingPunct="1">
              <a:lnSpc>
                <a:spcPct val="85000"/>
              </a:lnSpc>
            </a:pPr>
            <a:endParaRPr lang="en-US" dirty="0" smtClean="0">
              <a:latin typeface="Futura Lt BT" charset="0"/>
            </a:endParaRPr>
          </a:p>
          <a:p>
            <a:pPr lvl="1" eaLnBrk="1" hangingPunct="1">
              <a:lnSpc>
                <a:spcPct val="85000"/>
              </a:lnSpc>
            </a:pPr>
            <a:endParaRPr lang="en-US" dirty="0" smtClean="0">
              <a:latin typeface="Futura Lt BT" charset="0"/>
            </a:endParaRPr>
          </a:p>
          <a:p>
            <a:pPr lvl="1" eaLnBrk="1" hangingPunct="1">
              <a:lnSpc>
                <a:spcPct val="85000"/>
              </a:lnSpc>
            </a:pPr>
            <a:endParaRPr lang="en-US" dirty="0" smtClean="0">
              <a:latin typeface="Futura Lt BT" charset="0"/>
            </a:endParaRPr>
          </a:p>
          <a:p>
            <a:pPr eaLnBrk="1" hangingPunct="1">
              <a:lnSpc>
                <a:spcPct val="85000"/>
              </a:lnSpc>
            </a:pPr>
            <a:endParaRPr lang="en-US" dirty="0" smtClean="0">
              <a:latin typeface="Futura Lt BT" charset="0"/>
            </a:endParaRPr>
          </a:p>
        </p:txBody>
      </p:sp>
      <p:sp>
        <p:nvSpPr>
          <p:cNvPr id="116739" name="Title 2"/>
          <p:cNvSpPr>
            <a:spLocks noGrp="1"/>
          </p:cNvSpPr>
          <p:nvPr>
            <p:ph type="title"/>
          </p:nvPr>
        </p:nvSpPr>
        <p:spPr/>
        <p:txBody>
          <a:bodyPr/>
          <a:lstStyle/>
          <a:p>
            <a:pPr eaLnBrk="1" hangingPunct="1"/>
            <a:r>
              <a:rPr lang="en-US" dirty="0" smtClean="0"/>
              <a:t>HIV </a:t>
            </a:r>
            <a:br>
              <a:rPr lang="en-US" dirty="0" smtClean="0"/>
            </a:br>
            <a:r>
              <a:rPr lang="en-US" dirty="0" smtClean="0"/>
              <a:t>  Positive Diagnosis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p:cNvSpPr>
            <a:spLocks noGrp="1"/>
          </p:cNvSpPr>
          <p:nvPr>
            <p:ph idx="1"/>
          </p:nvPr>
        </p:nvSpPr>
        <p:spPr>
          <a:xfrm>
            <a:off x="304800" y="1905000"/>
            <a:ext cx="4267200" cy="4525963"/>
          </a:xfrm>
        </p:spPr>
        <p:txBody>
          <a:bodyPr/>
          <a:lstStyle/>
          <a:p>
            <a:pPr eaLnBrk="1" hangingPunct="1"/>
            <a:r>
              <a:rPr lang="en-US" sz="3600" smtClean="0">
                <a:latin typeface="Futura Lt BT" charset="0"/>
              </a:rPr>
              <a:t>Justin is a 17-year-old male who presents with a painful sore “down there.” He noticed it five days ago. </a:t>
            </a:r>
          </a:p>
          <a:p>
            <a:pPr eaLnBrk="1" hangingPunct="1"/>
            <a:endParaRPr lang="en-US" smtClean="0">
              <a:latin typeface="Futura Lt BT" charset="0"/>
            </a:endParaRPr>
          </a:p>
          <a:p>
            <a:pPr eaLnBrk="1" hangingPunct="1">
              <a:buFont typeface="Wingdings" pitchFamily="2" charset="2"/>
              <a:buNone/>
            </a:pPr>
            <a:endParaRPr lang="en-US" smtClean="0">
              <a:latin typeface="Futura Lt BT" charset="0"/>
            </a:endParaRPr>
          </a:p>
        </p:txBody>
      </p:sp>
      <p:sp>
        <p:nvSpPr>
          <p:cNvPr id="118787" name="Title 1"/>
          <p:cNvSpPr>
            <a:spLocks noGrp="1"/>
          </p:cNvSpPr>
          <p:nvPr>
            <p:ph type="title"/>
          </p:nvPr>
        </p:nvSpPr>
        <p:spPr/>
        <p:txBody>
          <a:bodyPr/>
          <a:lstStyle/>
          <a:p>
            <a:pPr eaLnBrk="1" hangingPunct="1"/>
            <a:r>
              <a:rPr lang="en-US" smtClean="0"/>
              <a:t>Case: Justin</a:t>
            </a:r>
          </a:p>
        </p:txBody>
      </p:sp>
      <p:sp>
        <p:nvSpPr>
          <p:cNvPr id="118788"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pic>
        <p:nvPicPr>
          <p:cNvPr id="99333" name="Picture 4" descr="80117030.jpg"/>
          <p:cNvPicPr>
            <a:picLocks noChangeAspect="1"/>
          </p:cNvPicPr>
          <p:nvPr/>
        </p:nvPicPr>
        <p:blipFill>
          <a:blip r:embed="rId3" cstate="print"/>
          <a:srcRect/>
          <a:stretch>
            <a:fillRect/>
          </a:stretch>
        </p:blipFill>
        <p:spPr bwMode="auto">
          <a:xfrm>
            <a:off x="4876800" y="2362200"/>
            <a:ext cx="3905250" cy="2600325"/>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0"/>
            <a:ext cx="8229600" cy="3763963"/>
          </a:xfrm>
        </p:spPr>
        <p:txBody>
          <a:bodyPr/>
          <a:lstStyle/>
          <a:p>
            <a:pPr eaLnBrk="1" hangingPunct="1"/>
            <a:r>
              <a:rPr lang="en-US" smtClean="0">
                <a:latin typeface="Futura Lt BT" charset="0"/>
              </a:rPr>
              <a:t>During the sexual history, Justin discloses that he has had both male (one lifetime) and female partners (three lifetime).</a:t>
            </a:r>
          </a:p>
          <a:p>
            <a:pPr eaLnBrk="1" hangingPunct="1"/>
            <a:r>
              <a:rPr lang="en-US" smtClean="0">
                <a:latin typeface="Futura Lt BT" charset="0"/>
              </a:rPr>
              <a:t>He is currently in a relationship with a female with whom he has vaginal and oral sex. </a:t>
            </a:r>
          </a:p>
          <a:p>
            <a:pPr eaLnBrk="1" hangingPunct="1"/>
            <a:r>
              <a:rPr lang="en-US" smtClean="0">
                <a:latin typeface="Futura Lt BT" charset="0"/>
              </a:rPr>
              <a:t>He uses condoms “almost all the time.”</a:t>
            </a:r>
          </a:p>
          <a:p>
            <a:pPr eaLnBrk="1" hangingPunct="1"/>
            <a:r>
              <a:rPr lang="en-US" smtClean="0">
                <a:latin typeface="Futura Lt BT" charset="0"/>
              </a:rPr>
              <a:t>He has no known history of STIs.</a:t>
            </a:r>
          </a:p>
          <a:p>
            <a:pPr eaLnBrk="1" hangingPunct="1"/>
            <a:endParaRPr lang="en-US" smtClean="0">
              <a:latin typeface="Futura Lt BT" charset="0"/>
            </a:endParaRPr>
          </a:p>
          <a:p>
            <a:pPr eaLnBrk="1" hangingPunct="1">
              <a:buFont typeface="Wingdings" pitchFamily="2" charset="2"/>
              <a:buNone/>
            </a:pPr>
            <a:endParaRPr lang="en-US" smtClean="0">
              <a:latin typeface="Futura Lt BT" charset="0"/>
            </a:endParaRPr>
          </a:p>
        </p:txBody>
      </p:sp>
      <p:sp>
        <p:nvSpPr>
          <p:cNvPr id="119811" name="Title 1"/>
          <p:cNvSpPr>
            <a:spLocks noGrp="1"/>
          </p:cNvSpPr>
          <p:nvPr>
            <p:ph type="title"/>
          </p:nvPr>
        </p:nvSpPr>
        <p:spPr>
          <a:xfrm>
            <a:off x="1828800" y="381000"/>
            <a:ext cx="7124700" cy="1143000"/>
          </a:xfrm>
        </p:spPr>
        <p:txBody>
          <a:bodyPr/>
          <a:lstStyle/>
          <a:p>
            <a:pPr eaLnBrk="1" hangingPunct="1"/>
            <a:r>
              <a:rPr lang="en-US" smtClean="0"/>
              <a:t>Sexual History</a:t>
            </a:r>
          </a:p>
        </p:txBody>
      </p:sp>
      <p:sp>
        <p:nvSpPr>
          <p:cNvPr id="119812"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229600" cy="5105400"/>
          </a:xfrm>
        </p:spPr>
        <p:txBody>
          <a:bodyPr/>
          <a:lstStyle/>
          <a:p>
            <a:pPr eaLnBrk="1" hangingPunct="1"/>
            <a:r>
              <a:rPr lang="en-US" smtClean="0">
                <a:latin typeface="Futura Lt BT" charset="0"/>
              </a:rPr>
              <a:t>You do a genital exam and on the shaft of the penis, you observe several lesions.</a:t>
            </a:r>
          </a:p>
          <a:p>
            <a:pPr eaLnBrk="1" hangingPunct="1"/>
            <a:endParaRPr lang="en-US" smtClean="0">
              <a:latin typeface="Futura Lt BT" charset="0"/>
            </a:endParaRPr>
          </a:p>
          <a:p>
            <a:pPr eaLnBrk="1" hangingPunct="1"/>
            <a:endParaRPr lang="en-US" smtClean="0">
              <a:latin typeface="Futura Lt BT" charset="0"/>
            </a:endParaRPr>
          </a:p>
          <a:p>
            <a:pPr eaLnBrk="1" hangingPunct="1"/>
            <a:endParaRPr lang="en-US" smtClean="0">
              <a:latin typeface="Futura Lt BT" charset="0"/>
            </a:endParaRPr>
          </a:p>
          <a:p>
            <a:pPr eaLnBrk="1" hangingPunct="1">
              <a:buFont typeface="Wingdings" pitchFamily="2" charset="2"/>
              <a:buNone/>
            </a:pPr>
            <a:endParaRPr lang="en-US" smtClean="0">
              <a:latin typeface="Futura Lt BT" charset="0"/>
            </a:endParaRPr>
          </a:p>
          <a:p>
            <a:pPr eaLnBrk="1" hangingPunct="1">
              <a:buFont typeface="Wingdings" pitchFamily="2" charset="2"/>
              <a:buNone/>
            </a:pPr>
            <a:r>
              <a:rPr lang="en-US" smtClean="0">
                <a:latin typeface="Futura Lt BT" charset="0"/>
              </a:rPr>
              <a:t>		What is your differential diagnosis? </a:t>
            </a:r>
          </a:p>
          <a:p>
            <a:pPr eaLnBrk="1" hangingPunct="1">
              <a:buFont typeface="Wingdings" pitchFamily="2" charset="2"/>
              <a:buNone/>
            </a:pPr>
            <a:endParaRPr lang="en-US" smtClean="0">
              <a:latin typeface="Futura Lt BT" charset="0"/>
            </a:endParaRPr>
          </a:p>
        </p:txBody>
      </p:sp>
      <p:sp>
        <p:nvSpPr>
          <p:cNvPr id="120835" name="Title 1"/>
          <p:cNvSpPr>
            <a:spLocks noGrp="1"/>
          </p:cNvSpPr>
          <p:nvPr>
            <p:ph type="title"/>
          </p:nvPr>
        </p:nvSpPr>
        <p:spPr/>
        <p:txBody>
          <a:bodyPr/>
          <a:lstStyle/>
          <a:p>
            <a:pPr eaLnBrk="1" hangingPunct="1"/>
            <a:r>
              <a:rPr lang="en-US" smtClean="0"/>
              <a:t>Physical Exam</a:t>
            </a:r>
          </a:p>
        </p:txBody>
      </p:sp>
      <p:sp>
        <p:nvSpPr>
          <p:cNvPr id="120836"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pic>
        <p:nvPicPr>
          <p:cNvPr id="120837" name="Picture 2" descr="Recurrent HSV lesions"/>
          <p:cNvPicPr>
            <a:picLocks noChangeAspect="1" noChangeArrowheads="1"/>
          </p:cNvPicPr>
          <p:nvPr/>
        </p:nvPicPr>
        <p:blipFill>
          <a:blip r:embed="rId3" cstate="print"/>
          <a:srcRect/>
          <a:stretch>
            <a:fillRect/>
          </a:stretch>
        </p:blipFill>
        <p:spPr bwMode="auto">
          <a:xfrm>
            <a:off x="3200400" y="3200400"/>
            <a:ext cx="2971800" cy="1997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smtClean="0"/>
              <a:t>Differential Diagnosis</a:t>
            </a:r>
          </a:p>
        </p:txBody>
      </p:sp>
      <p:sp>
        <p:nvSpPr>
          <p:cNvPr id="6" name="Rounded Rectangle 5"/>
          <p:cNvSpPr/>
          <p:nvPr/>
        </p:nvSpPr>
        <p:spPr>
          <a:xfrm>
            <a:off x="3276600" y="1828800"/>
            <a:ext cx="2895600" cy="1219200"/>
          </a:xfrm>
          <a:prstGeom prst="roundRect">
            <a:avLst/>
          </a:prstGeom>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3200" dirty="0">
                <a:latin typeface="Futura Md" pitchFamily="34" charset="0"/>
              </a:rPr>
              <a:t>Genital Sores</a:t>
            </a:r>
          </a:p>
        </p:txBody>
      </p:sp>
      <p:sp>
        <p:nvSpPr>
          <p:cNvPr id="7" name="Rounded Rectangle 6"/>
          <p:cNvSpPr/>
          <p:nvPr/>
        </p:nvSpPr>
        <p:spPr>
          <a:xfrm>
            <a:off x="762000" y="4267200"/>
            <a:ext cx="2133600" cy="12192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a:latin typeface="Futura Md" pitchFamily="34" charset="0"/>
              </a:rPr>
              <a:t>Chancroid</a:t>
            </a:r>
            <a:endParaRPr lang="en-US" sz="2000" dirty="0">
              <a:latin typeface="Futura Md" pitchFamily="34" charset="0"/>
            </a:endParaRPr>
          </a:p>
        </p:txBody>
      </p:sp>
      <p:sp>
        <p:nvSpPr>
          <p:cNvPr id="8" name="Rounded Rectangle 7"/>
          <p:cNvSpPr/>
          <p:nvPr/>
        </p:nvSpPr>
        <p:spPr>
          <a:xfrm>
            <a:off x="3733800" y="4267200"/>
            <a:ext cx="2133600" cy="12192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Futura Md" pitchFamily="34" charset="0"/>
              </a:rPr>
              <a:t>Trauma</a:t>
            </a:r>
          </a:p>
        </p:txBody>
      </p:sp>
      <p:sp>
        <p:nvSpPr>
          <p:cNvPr id="9" name="Rounded Rectangle 8"/>
          <p:cNvSpPr/>
          <p:nvPr/>
        </p:nvSpPr>
        <p:spPr>
          <a:xfrm>
            <a:off x="7010400" y="4495800"/>
            <a:ext cx="2133600" cy="12192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Futura Md" pitchFamily="34" charset="0"/>
              </a:rPr>
              <a:t>LGV</a:t>
            </a:r>
          </a:p>
        </p:txBody>
      </p:sp>
      <p:cxnSp>
        <p:nvCxnSpPr>
          <p:cNvPr id="17" name="Straight Arrow Connector 16"/>
          <p:cNvCxnSpPr/>
          <p:nvPr/>
        </p:nvCxnSpPr>
        <p:spPr>
          <a:xfrm rot="10800000" flipV="1">
            <a:off x="2057400" y="3200400"/>
            <a:ext cx="1447800" cy="91440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5867400" y="3352800"/>
            <a:ext cx="1371600" cy="1066800"/>
          </a:xfrm>
          <a:prstGeom prst="straightConnector1">
            <a:avLst/>
          </a:prstGeom>
          <a:ln w="508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4306094" y="3694906"/>
            <a:ext cx="8382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2324100" y="2362200"/>
            <a:ext cx="8382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248400" y="2362200"/>
            <a:ext cx="8382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7315200" y="1752600"/>
            <a:ext cx="1676400" cy="12192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Futura Md" pitchFamily="34" charset="0"/>
              </a:rPr>
              <a:t>Syphilis</a:t>
            </a:r>
          </a:p>
        </p:txBody>
      </p:sp>
      <p:sp>
        <p:nvSpPr>
          <p:cNvPr id="18" name="Rounded Rectangle 17"/>
          <p:cNvSpPr>
            <a:spLocks noChangeArrowheads="1"/>
          </p:cNvSpPr>
          <p:nvPr/>
        </p:nvSpPr>
        <p:spPr bwMode="auto">
          <a:xfrm>
            <a:off x="381000" y="1752600"/>
            <a:ext cx="1752600" cy="1219200"/>
          </a:xfrm>
          <a:prstGeom prst="roundRect">
            <a:avLst>
              <a:gd name="adj" fmla="val 16667"/>
            </a:avLst>
          </a:prstGeom>
          <a:solidFill>
            <a:srgbClr val="006699"/>
          </a:soli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2000" dirty="0">
                <a:solidFill>
                  <a:schemeClr val="lt1"/>
                </a:solidFill>
                <a:latin typeface="Futura Md" pitchFamily="34" charset="0"/>
                <a:cs typeface="+mn-cs"/>
              </a:rPr>
              <a:t>Herpes</a:t>
            </a:r>
          </a:p>
        </p:txBody>
      </p:sp>
      <p:sp>
        <p:nvSpPr>
          <p:cNvPr id="14" name="TextBox 13"/>
          <p:cNvSpPr txBox="1">
            <a:spLocks noChangeArrowheads="1"/>
          </p:cNvSpPr>
          <p:nvPr/>
        </p:nvSpPr>
        <p:spPr bwMode="auto">
          <a:xfrm flipH="1">
            <a:off x="7285038" y="3124200"/>
            <a:ext cx="1858962" cy="1323975"/>
          </a:xfrm>
          <a:prstGeom prst="rect">
            <a:avLst/>
          </a:prstGeom>
          <a:noFill/>
          <a:ln w="9525">
            <a:noFill/>
            <a:miter lim="800000"/>
            <a:headEnd/>
            <a:tailEnd/>
          </a:ln>
        </p:spPr>
        <p:txBody>
          <a:bodyPr>
            <a:spAutoFit/>
          </a:bodyPr>
          <a:lstStyle/>
          <a:p>
            <a:pPr algn="ctr"/>
            <a:r>
              <a:rPr lang="en-US" sz="2000" i="1">
                <a:solidFill>
                  <a:schemeClr val="bg1"/>
                </a:solidFill>
              </a:rPr>
              <a:t>Solitary painless ulcer with indurated border</a:t>
            </a:r>
          </a:p>
        </p:txBody>
      </p:sp>
      <p:sp>
        <p:nvSpPr>
          <p:cNvPr id="20" name="TextBox 19"/>
          <p:cNvSpPr txBox="1">
            <a:spLocks noChangeArrowheads="1"/>
          </p:cNvSpPr>
          <p:nvPr/>
        </p:nvSpPr>
        <p:spPr bwMode="auto">
          <a:xfrm>
            <a:off x="6019800" y="5715000"/>
            <a:ext cx="3124200" cy="708025"/>
          </a:xfrm>
          <a:prstGeom prst="rect">
            <a:avLst/>
          </a:prstGeom>
          <a:noFill/>
          <a:ln w="9525">
            <a:noFill/>
            <a:miter lim="800000"/>
            <a:headEnd/>
            <a:tailEnd/>
          </a:ln>
        </p:spPr>
        <p:txBody>
          <a:bodyPr>
            <a:spAutoFit/>
          </a:bodyPr>
          <a:lstStyle/>
          <a:p>
            <a:pPr algn="ctr"/>
            <a:r>
              <a:rPr lang="en-US" sz="2000" i="1">
                <a:solidFill>
                  <a:schemeClr val="bg1"/>
                </a:solidFill>
              </a:rPr>
              <a:t>Painless papule, shallow erosion or ulcer</a:t>
            </a:r>
          </a:p>
        </p:txBody>
      </p:sp>
      <p:sp>
        <p:nvSpPr>
          <p:cNvPr id="26" name="TextBox 25"/>
          <p:cNvSpPr txBox="1">
            <a:spLocks noChangeArrowheads="1"/>
          </p:cNvSpPr>
          <p:nvPr/>
        </p:nvSpPr>
        <p:spPr bwMode="auto">
          <a:xfrm>
            <a:off x="1295400" y="5715000"/>
            <a:ext cx="2362200" cy="708025"/>
          </a:xfrm>
          <a:prstGeom prst="rect">
            <a:avLst/>
          </a:prstGeom>
          <a:noFill/>
          <a:ln w="9525">
            <a:noFill/>
            <a:miter lim="800000"/>
            <a:headEnd/>
            <a:tailEnd/>
          </a:ln>
        </p:spPr>
        <p:txBody>
          <a:bodyPr>
            <a:spAutoFit/>
          </a:bodyPr>
          <a:lstStyle/>
          <a:p>
            <a:pPr algn="ctr"/>
            <a:r>
              <a:rPr lang="en-US" sz="2000" i="1">
                <a:solidFill>
                  <a:schemeClr val="bg1"/>
                </a:solidFill>
              </a:rPr>
              <a:t>Painful ulcer with sharp borders</a:t>
            </a:r>
          </a:p>
        </p:txBody>
      </p:sp>
      <p:sp>
        <p:nvSpPr>
          <p:cNvPr id="27" name="TextBox 26"/>
          <p:cNvSpPr txBox="1">
            <a:spLocks noChangeArrowheads="1"/>
          </p:cNvSpPr>
          <p:nvPr/>
        </p:nvSpPr>
        <p:spPr bwMode="auto">
          <a:xfrm>
            <a:off x="228600" y="3124200"/>
            <a:ext cx="2590800" cy="708025"/>
          </a:xfrm>
          <a:prstGeom prst="rect">
            <a:avLst/>
          </a:prstGeom>
          <a:noFill/>
          <a:ln w="9525">
            <a:noFill/>
            <a:miter lim="800000"/>
            <a:headEnd/>
            <a:tailEnd/>
          </a:ln>
        </p:spPr>
        <p:txBody>
          <a:bodyPr>
            <a:spAutoFit/>
          </a:bodyPr>
          <a:lstStyle/>
          <a:p>
            <a:pPr algn="ctr"/>
            <a:r>
              <a:rPr lang="en-US" sz="2000" i="1">
                <a:solidFill>
                  <a:schemeClr val="bg1"/>
                </a:solidFill>
              </a:rPr>
              <a:t>Cluster of painful (sometimes) sores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6" grpId="0"/>
      <p:bldP spid="27"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00545" y="1506511"/>
          <a:ext cx="7710055" cy="5018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883" name="Title 2"/>
          <p:cNvSpPr>
            <a:spLocks noGrp="1"/>
          </p:cNvSpPr>
          <p:nvPr>
            <p:ph type="title"/>
          </p:nvPr>
        </p:nvSpPr>
        <p:spPr/>
        <p:txBody>
          <a:bodyPr/>
          <a:lstStyle/>
          <a:p>
            <a:pPr eaLnBrk="1" hangingPunct="1"/>
            <a:r>
              <a:rPr lang="en-US" smtClean="0"/>
              <a:t>Genital Herpes </a:t>
            </a:r>
            <a:br>
              <a:rPr lang="en-US" smtClean="0"/>
            </a:br>
            <a:r>
              <a:rPr lang="en-US" smtClean="0"/>
              <a:t>Background</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066800" y="228600"/>
            <a:ext cx="7696200" cy="1447800"/>
          </a:xfrm>
        </p:spPr>
        <p:txBody>
          <a:bodyPr/>
          <a:lstStyle/>
          <a:p>
            <a:pPr eaLnBrk="1" hangingPunct="1"/>
            <a:r>
              <a:rPr lang="en-US" smtClean="0"/>
              <a:t>HSV-2 Seroprevalence NHANES Data in 1999–2004 </a:t>
            </a:r>
            <a:endParaRPr lang="en-US" smtClean="0">
              <a:solidFill>
                <a:srgbClr val="FF0000"/>
              </a:solidFill>
            </a:endParaRPr>
          </a:p>
        </p:txBody>
      </p:sp>
      <p:sp>
        <p:nvSpPr>
          <p:cNvPr id="123907" name="Text Box 4"/>
          <p:cNvSpPr txBox="1">
            <a:spLocks noChangeArrowheads="1"/>
          </p:cNvSpPr>
          <p:nvPr/>
        </p:nvSpPr>
        <p:spPr bwMode="auto">
          <a:xfrm>
            <a:off x="1073150" y="6208713"/>
            <a:ext cx="5251450" cy="369887"/>
          </a:xfrm>
          <a:prstGeom prst="rect">
            <a:avLst/>
          </a:prstGeom>
          <a:noFill/>
          <a:ln w="9525">
            <a:noFill/>
            <a:miter lim="800000"/>
            <a:headEnd/>
            <a:tailEnd/>
          </a:ln>
        </p:spPr>
        <p:txBody>
          <a:bodyPr wrap="none">
            <a:spAutoFit/>
          </a:bodyPr>
          <a:lstStyle/>
          <a:p>
            <a:r>
              <a:rPr lang="en-US" i="1"/>
              <a:t>Source</a:t>
            </a:r>
            <a:r>
              <a:rPr lang="en-US"/>
              <a:t>: Xu F et al. JAMA, 2006; 296(8):964–973.</a:t>
            </a:r>
          </a:p>
        </p:txBody>
      </p:sp>
      <p:sp>
        <p:nvSpPr>
          <p:cNvPr id="123908" name="Text Box 5"/>
          <p:cNvSpPr txBox="1">
            <a:spLocks noChangeArrowheads="1"/>
          </p:cNvSpPr>
          <p:nvPr/>
        </p:nvSpPr>
        <p:spPr bwMode="auto">
          <a:xfrm>
            <a:off x="6946900" y="12700"/>
            <a:ext cx="1555750" cy="366713"/>
          </a:xfrm>
          <a:prstGeom prst="rect">
            <a:avLst/>
          </a:prstGeom>
          <a:noFill/>
          <a:ln w="9525">
            <a:noFill/>
            <a:miter lim="800000"/>
            <a:headEnd/>
            <a:tailEnd/>
          </a:ln>
        </p:spPr>
        <p:txBody>
          <a:bodyPr wrap="none">
            <a:spAutoFit/>
          </a:bodyPr>
          <a:lstStyle/>
          <a:p>
            <a:r>
              <a:rPr lang="en-US"/>
              <a:t>Epidemiology</a:t>
            </a:r>
          </a:p>
        </p:txBody>
      </p:sp>
      <p:pic>
        <p:nvPicPr>
          <p:cNvPr id="123909" name="Picture 7" descr="Age-Adjusted Herpes Simplex Virus Type 2 Seroprevalence According to the Lifetime Number of Sex Partners, by Race/Ethnicity and Sex on NHANES in 1999-2004 "/>
          <p:cNvPicPr>
            <a:picLocks noChangeAspect="1" noChangeArrowheads="1"/>
          </p:cNvPicPr>
          <p:nvPr/>
        </p:nvPicPr>
        <p:blipFill>
          <a:blip r:embed="rId3" cstate="print"/>
          <a:srcRect l="39195" t="36658" r="6566" b="7291"/>
          <a:stretch>
            <a:fillRect/>
          </a:stretch>
        </p:blipFill>
        <p:spPr bwMode="auto">
          <a:xfrm>
            <a:off x="868363" y="2287588"/>
            <a:ext cx="7513637" cy="3810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8"/>
          <p:cNvSpPr>
            <a:spLocks noGrp="1" noChangeArrowheads="1"/>
          </p:cNvSpPr>
          <p:nvPr>
            <p:ph idx="1"/>
          </p:nvPr>
        </p:nvSpPr>
        <p:spPr>
          <a:xfrm>
            <a:off x="395288" y="1600200"/>
            <a:ext cx="8291512" cy="4724400"/>
          </a:xfrm>
        </p:spPr>
        <p:txBody>
          <a:bodyPr/>
          <a:lstStyle/>
          <a:p>
            <a:pPr eaLnBrk="1" hangingPunct="1">
              <a:lnSpc>
                <a:spcPct val="80000"/>
              </a:lnSpc>
              <a:spcBef>
                <a:spcPct val="50000"/>
              </a:spcBef>
            </a:pPr>
            <a:r>
              <a:rPr lang="en-US" smtClean="0">
                <a:latin typeface="Futura Lt BT" charset="0"/>
              </a:rPr>
              <a:t>Most HSV-2 is transmitted during asymptomatic shedding </a:t>
            </a:r>
          </a:p>
          <a:p>
            <a:pPr eaLnBrk="1" hangingPunct="1">
              <a:lnSpc>
                <a:spcPct val="80000"/>
              </a:lnSpc>
              <a:spcBef>
                <a:spcPct val="50000"/>
              </a:spcBef>
            </a:pPr>
            <a:r>
              <a:rPr lang="en-US" smtClean="0">
                <a:latin typeface="Futura Lt BT" charset="0"/>
              </a:rPr>
              <a:t>Rates of asymptomatic shedding greater in HSV-2 than HSV-1 </a:t>
            </a:r>
          </a:p>
          <a:p>
            <a:pPr eaLnBrk="1" hangingPunct="1">
              <a:lnSpc>
                <a:spcPct val="80000"/>
              </a:lnSpc>
              <a:spcBef>
                <a:spcPct val="50000"/>
              </a:spcBef>
            </a:pPr>
            <a:r>
              <a:rPr lang="en-US" smtClean="0">
                <a:latin typeface="Futura Lt BT" charset="0"/>
              </a:rPr>
              <a:t>Rates of asymptomatic shedding are highest in new infections (&lt;2 years) and gradually decrease over time </a:t>
            </a:r>
          </a:p>
          <a:p>
            <a:pPr eaLnBrk="1" hangingPunct="1">
              <a:lnSpc>
                <a:spcPct val="80000"/>
              </a:lnSpc>
              <a:spcBef>
                <a:spcPct val="50000"/>
              </a:spcBef>
            </a:pPr>
            <a:r>
              <a:rPr lang="en-US" smtClean="0">
                <a:latin typeface="Futura Lt BT" charset="0"/>
              </a:rPr>
              <a:t>Asymptomatic shedding episodes are of shorter duration than shedding during clinical recurrences</a:t>
            </a:r>
          </a:p>
        </p:txBody>
      </p:sp>
      <p:sp>
        <p:nvSpPr>
          <p:cNvPr id="124931" name="Rectangle 7"/>
          <p:cNvSpPr>
            <a:spLocks noGrp="1" noChangeArrowheads="1"/>
          </p:cNvSpPr>
          <p:nvPr>
            <p:ph type="title"/>
          </p:nvPr>
        </p:nvSpPr>
        <p:spPr/>
        <p:txBody>
          <a:bodyPr/>
          <a:lstStyle/>
          <a:p>
            <a:pPr eaLnBrk="1" hangingPunct="1"/>
            <a:r>
              <a:rPr lang="en-US" smtClean="0"/>
              <a:t>Asymptomatic Viral Shedding</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a:xfrm>
            <a:off x="1981200" y="381000"/>
            <a:ext cx="7162800" cy="1143000"/>
          </a:xfrm>
        </p:spPr>
        <p:txBody>
          <a:bodyPr/>
          <a:lstStyle/>
          <a:p>
            <a:pPr eaLnBrk="1" hangingPunct="1"/>
            <a:r>
              <a:rPr lang="en-US" smtClean="0"/>
              <a:t>Behavioral Risk Factor: </a:t>
            </a:r>
            <a:br>
              <a:rPr lang="en-US" smtClean="0"/>
            </a:br>
            <a:r>
              <a:rPr lang="en-US" smtClean="0"/>
              <a:t>Older Partners</a:t>
            </a:r>
          </a:p>
        </p:txBody>
      </p:sp>
      <p:sp>
        <p:nvSpPr>
          <p:cNvPr id="18435" name="Slide Number Placeholder 4"/>
          <p:cNvSpPr>
            <a:spLocks noGrp="1"/>
          </p:cNvSpPr>
          <p:nvPr>
            <p:ph type="sldNum" sz="quarter" idx="4294967295"/>
          </p:nvPr>
        </p:nvSpPr>
        <p:spPr bwMode="auto">
          <a:xfrm>
            <a:off x="6172200" y="6381750"/>
            <a:ext cx="2133600" cy="476250"/>
          </a:xfrm>
          <a:prstGeom prst="rect">
            <a:avLst/>
          </a:prstGeom>
          <a:noFill/>
          <a:ln>
            <a:miter lim="800000"/>
            <a:headEnd/>
            <a:tailEnd/>
          </a:ln>
        </p:spPr>
        <p:txBody>
          <a:bodyPr/>
          <a:lstStyle/>
          <a:p>
            <a:endParaRPr lang="en-US"/>
          </a:p>
          <a:p>
            <a:endParaRPr lang="en-US"/>
          </a:p>
          <a:p>
            <a:endParaRPr lang="en-US"/>
          </a:p>
          <a:p>
            <a:endParaRPr lang="en-US"/>
          </a:p>
          <a:p>
            <a:endParaRPr lang="en-US"/>
          </a:p>
        </p:txBody>
      </p:sp>
      <p:sp>
        <p:nvSpPr>
          <p:cNvPr id="7" name="Rectangle 6"/>
          <p:cNvSpPr>
            <a:spLocks noChangeArrowheads="1"/>
          </p:cNvSpPr>
          <p:nvPr/>
        </p:nvSpPr>
        <p:spPr bwMode="auto">
          <a:xfrm>
            <a:off x="1447800" y="1828800"/>
            <a:ext cx="6629400" cy="1200150"/>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3600" dirty="0">
                <a:solidFill>
                  <a:schemeClr val="lt1"/>
                </a:solidFill>
                <a:latin typeface="Futura Md BT"/>
                <a:cs typeface="+mn-cs"/>
              </a:rPr>
              <a:t>Predisposes adolescents to relationship power imbalance</a:t>
            </a:r>
          </a:p>
        </p:txBody>
      </p:sp>
      <p:sp>
        <p:nvSpPr>
          <p:cNvPr id="9" name="TextBox 8"/>
          <p:cNvSpPr txBox="1"/>
          <p:nvPr/>
        </p:nvSpPr>
        <p:spPr>
          <a:xfrm>
            <a:off x="1447800" y="3048000"/>
            <a:ext cx="6629400" cy="2062103"/>
          </a:xfrm>
          <a:prstGeom prst="rect">
            <a:avLst/>
          </a:prstGeom>
          <a:solidFill>
            <a:srgbClr val="006699"/>
          </a:solidFill>
          <a:ln>
            <a:noFill/>
          </a:ln>
          <a:effectLst/>
          <a:scene3d>
            <a:camera prst="orthographicFront">
              <a:rot lat="0" lon="0" rev="0"/>
            </a:camera>
            <a:lightRig rig="contrasting" dir="t">
              <a:rot lat="0" lon="0" rev="7800000"/>
            </a:lightRig>
          </a:scene3d>
          <a:sp3d>
            <a:bevelT w="139700" h="139700"/>
          </a:sp3d>
        </p:spPr>
        <p:txBody>
          <a:bodyPr>
            <a:spAutoFit/>
          </a:bodyPr>
          <a:lstStyle/>
          <a:p>
            <a:pPr>
              <a:buFont typeface="Arial" charset="0"/>
              <a:buChar char="•"/>
              <a:defRPr/>
            </a:pPr>
            <a:r>
              <a:rPr lang="en-US" sz="3200">
                <a:latin typeface="Futura Md BT" charset="0"/>
                <a:ea typeface="Arial" charset="0"/>
                <a:cs typeface="Arial" charset="0"/>
              </a:rPr>
              <a:t> Sexual negotiation more difficult</a:t>
            </a:r>
            <a:endParaRPr lang="en-US" sz="3200">
              <a:latin typeface="Arial" charset="0"/>
              <a:ea typeface="Arial" charset="0"/>
              <a:cs typeface="Arial" charset="0"/>
            </a:endParaRPr>
          </a:p>
          <a:p>
            <a:pPr>
              <a:buFont typeface="Arial" charset="0"/>
              <a:buChar char="•"/>
              <a:defRPr/>
            </a:pPr>
            <a:r>
              <a:rPr lang="en-US" sz="3200">
                <a:latin typeface="Arial" charset="0"/>
                <a:ea typeface="Arial" charset="0"/>
                <a:cs typeface="Arial" charset="0"/>
              </a:rPr>
              <a:t> Increased risk of involuntary intercourse, lack of protective behavior, and exposure to STIs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idx="1"/>
          </p:nvPr>
        </p:nvSpPr>
        <p:spPr>
          <a:xfrm>
            <a:off x="436563" y="1911350"/>
            <a:ext cx="7751762" cy="4364038"/>
          </a:xfrm>
        </p:spPr>
        <p:txBody>
          <a:bodyPr/>
          <a:lstStyle/>
          <a:p>
            <a:pPr eaLnBrk="1" hangingPunct="1">
              <a:spcBef>
                <a:spcPct val="50000"/>
              </a:spcBef>
            </a:pPr>
            <a:r>
              <a:rPr lang="en-US" smtClean="0">
                <a:latin typeface="Futura Lt BT" charset="0"/>
              </a:rPr>
              <a:t>Most common sites of asymptomatic shedding are vulva and perianal areas in women and penile skin and perianal area in men</a:t>
            </a:r>
          </a:p>
          <a:p>
            <a:pPr eaLnBrk="1" hangingPunct="1">
              <a:spcBef>
                <a:spcPct val="50000"/>
              </a:spcBef>
            </a:pPr>
            <a:r>
              <a:rPr lang="en-US" smtClean="0">
                <a:latin typeface="Futura Lt BT" charset="0"/>
              </a:rPr>
              <a:t>Antiviral suppressive therapy dramatically reduces, but does not eradicate shedding</a:t>
            </a:r>
          </a:p>
          <a:p>
            <a:pPr eaLnBrk="1" hangingPunct="1">
              <a:spcBef>
                <a:spcPct val="50000"/>
              </a:spcBef>
              <a:buFontTx/>
              <a:buNone/>
            </a:pPr>
            <a:endParaRPr lang="en-US" smtClean="0">
              <a:latin typeface="Futura Lt BT" charset="0"/>
            </a:endParaRPr>
          </a:p>
          <a:p>
            <a:pPr eaLnBrk="1" hangingPunct="1"/>
            <a:endParaRPr lang="en-US" smtClean="0">
              <a:latin typeface="Futura Lt BT" charset="0"/>
            </a:endParaRPr>
          </a:p>
        </p:txBody>
      </p:sp>
      <p:sp>
        <p:nvSpPr>
          <p:cNvPr id="125955" name="Rectangle 4"/>
          <p:cNvSpPr>
            <a:spLocks noGrp="1" noChangeArrowheads="1"/>
          </p:cNvSpPr>
          <p:nvPr>
            <p:ph type="title"/>
          </p:nvPr>
        </p:nvSpPr>
        <p:spPr/>
        <p:txBody>
          <a:bodyPr/>
          <a:lstStyle/>
          <a:p>
            <a:pPr eaLnBrk="1" hangingPunct="1"/>
            <a:r>
              <a:rPr lang="en-US" smtClean="0"/>
              <a:t>Asymptomatic Viral Shedding </a:t>
            </a:r>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Rot="1" noChangeArrowheads="1"/>
          </p:cNvSpPr>
          <p:nvPr>
            <p:ph type="title"/>
          </p:nvPr>
        </p:nvSpPr>
        <p:spPr>
          <a:xfrm>
            <a:off x="2438400" y="685800"/>
            <a:ext cx="6705600" cy="609600"/>
          </a:xfrm>
        </p:spPr>
        <p:txBody>
          <a:bodyPr/>
          <a:lstStyle/>
          <a:p>
            <a:pPr eaLnBrk="1" hangingPunct="1">
              <a:defRPr/>
            </a:pPr>
            <a:r>
              <a:rPr lang="en-US" dirty="0" smtClean="0">
                <a:ea typeface="+mj-ea"/>
              </a:rPr>
              <a:t>Genital Herpes:</a:t>
            </a:r>
            <a:r>
              <a:rPr lang="en-US" dirty="0" smtClean="0">
                <a:solidFill>
                  <a:schemeClr val="tx1"/>
                </a:solidFill>
                <a:ea typeface="+mj-ea"/>
              </a:rPr>
              <a:t> Symptoms</a:t>
            </a:r>
          </a:p>
        </p:txBody>
      </p:sp>
      <p:sp>
        <p:nvSpPr>
          <p:cNvPr id="126979" name="Slide Number Placeholder 5"/>
          <p:cNvSpPr>
            <a:spLocks noGrp="1"/>
          </p:cNvSpPr>
          <p:nvPr>
            <p:ph type="sldNum" sz="quarter" idx="4294967295"/>
          </p:nvPr>
        </p:nvSpPr>
        <p:spPr bwMode="auto">
          <a:xfrm>
            <a:off x="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6" name="Down Arrow Callout 5"/>
          <p:cNvSpPr>
            <a:spLocks noChangeArrowheads="1"/>
          </p:cNvSpPr>
          <p:nvPr/>
        </p:nvSpPr>
        <p:spPr bwMode="auto">
          <a:xfrm>
            <a:off x="1600200" y="1905000"/>
            <a:ext cx="6629400" cy="1143000"/>
          </a:xfrm>
          <a:prstGeom prst="downArrowCallout">
            <a:avLst>
              <a:gd name="adj1" fmla="val 25026"/>
              <a:gd name="adj2" fmla="val 24999"/>
              <a:gd name="adj3" fmla="val 25000"/>
              <a:gd name="adj4" fmla="val 64977"/>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nchor="ctr"/>
          <a:lstStyle/>
          <a:p>
            <a:pPr algn="ctr">
              <a:defRPr/>
            </a:pPr>
            <a:r>
              <a:rPr lang="en-US" sz="2800" dirty="0">
                <a:solidFill>
                  <a:schemeClr val="lt1"/>
                </a:solidFill>
                <a:latin typeface="+mn-lt"/>
                <a:cs typeface="+mn-cs"/>
              </a:rPr>
              <a:t>Most cases asymptomatic (up to 90%)</a:t>
            </a:r>
          </a:p>
        </p:txBody>
      </p:sp>
      <p:sp>
        <p:nvSpPr>
          <p:cNvPr id="8" name="TextBox 7"/>
          <p:cNvSpPr txBox="1">
            <a:spLocks noChangeArrowheads="1"/>
          </p:cNvSpPr>
          <p:nvPr/>
        </p:nvSpPr>
        <p:spPr bwMode="auto">
          <a:xfrm>
            <a:off x="1524000" y="3124200"/>
            <a:ext cx="6764338" cy="523875"/>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wrap="none">
            <a:spAutoFit/>
          </a:bodyPr>
          <a:lstStyle/>
          <a:p>
            <a:pPr>
              <a:defRPr/>
            </a:pPr>
            <a:r>
              <a:rPr lang="en-US" sz="2800" dirty="0">
                <a:solidFill>
                  <a:schemeClr val="lt1"/>
                </a:solidFill>
                <a:latin typeface="+mn-lt"/>
                <a:cs typeface="+mn-cs"/>
              </a:rPr>
              <a:t>Painful blisters/open sores in genital area</a:t>
            </a:r>
          </a:p>
        </p:txBody>
      </p:sp>
      <p:sp>
        <p:nvSpPr>
          <p:cNvPr id="9" name="TextBox 8"/>
          <p:cNvSpPr txBox="1"/>
          <p:nvPr/>
        </p:nvSpPr>
        <p:spPr>
          <a:xfrm>
            <a:off x="1524000" y="3657600"/>
            <a:ext cx="6781800" cy="830997"/>
          </a:xfrm>
          <a:prstGeom prst="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sz="2400" dirty="0"/>
              <a:t>May be preceded by a tingling or burning sensation in the legs, buttocks, or genital region </a:t>
            </a:r>
          </a:p>
        </p:txBody>
      </p:sp>
      <p:sp>
        <p:nvSpPr>
          <p:cNvPr id="10" name="TextBox 9"/>
          <p:cNvSpPr txBox="1">
            <a:spLocks noChangeArrowheads="1"/>
          </p:cNvSpPr>
          <p:nvPr/>
        </p:nvSpPr>
        <p:spPr bwMode="auto">
          <a:xfrm>
            <a:off x="1524000" y="5029200"/>
            <a:ext cx="6934200" cy="523875"/>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defRPr/>
            </a:pPr>
            <a:r>
              <a:rPr lang="en-US" sz="2800">
                <a:solidFill>
                  <a:srgbClr val="FFFFFF"/>
                </a:solidFill>
                <a:latin typeface="Humanst521 Lt BT" charset="0"/>
              </a:rPr>
              <a:t>Sores usually disappear within 2–3 weeks</a:t>
            </a:r>
          </a:p>
        </p:txBody>
      </p:sp>
      <p:sp>
        <p:nvSpPr>
          <p:cNvPr id="11" name="TextBox 10"/>
          <p:cNvSpPr txBox="1"/>
          <p:nvPr/>
        </p:nvSpPr>
        <p:spPr>
          <a:xfrm>
            <a:off x="1524000" y="5562600"/>
            <a:ext cx="6934200" cy="830997"/>
          </a:xfrm>
          <a:prstGeom prst="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sz="2400" dirty="0"/>
              <a:t>Virus remains in the body for life causing outbreaks to recur occasionally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4"/>
          <p:cNvSpPr>
            <a:spLocks noGrp="1"/>
          </p:cNvSpPr>
          <p:nvPr>
            <p:ph idx="1"/>
          </p:nvPr>
        </p:nvSpPr>
        <p:spPr>
          <a:xfrm>
            <a:off x="457200" y="1506538"/>
            <a:ext cx="8229600" cy="4811712"/>
          </a:xfrm>
        </p:spPr>
        <p:txBody>
          <a:bodyPr/>
          <a:lstStyle/>
          <a:p>
            <a:pPr eaLnBrk="1" hangingPunct="1"/>
            <a:r>
              <a:rPr lang="en-US" smtClean="0">
                <a:latin typeface="Futura Lt BT" charset="0"/>
              </a:rPr>
              <a:t>First clinical episode</a:t>
            </a:r>
          </a:p>
          <a:p>
            <a:pPr lvl="1" eaLnBrk="1" hangingPunct="1"/>
            <a:r>
              <a:rPr lang="en-US" smtClean="0">
                <a:latin typeface="Futura Lt BT" charset="0"/>
              </a:rPr>
              <a:t>Primary</a:t>
            </a:r>
          </a:p>
          <a:p>
            <a:pPr lvl="1" eaLnBrk="1" hangingPunct="1"/>
            <a:r>
              <a:rPr lang="en-US" smtClean="0">
                <a:latin typeface="Futura Lt BT" charset="0"/>
              </a:rPr>
              <a:t>Non-primary</a:t>
            </a:r>
          </a:p>
          <a:p>
            <a:pPr eaLnBrk="1" hangingPunct="1"/>
            <a:r>
              <a:rPr lang="en-US" smtClean="0">
                <a:latin typeface="Futura Lt BT" charset="0"/>
              </a:rPr>
              <a:t>Recurrent symptomatic infection</a:t>
            </a:r>
          </a:p>
          <a:p>
            <a:pPr eaLnBrk="1" hangingPunct="1"/>
            <a:r>
              <a:rPr lang="en-US" smtClean="0">
                <a:latin typeface="Futura Lt BT" charset="0"/>
              </a:rPr>
              <a:t>Asymptomatic infection</a:t>
            </a:r>
          </a:p>
        </p:txBody>
      </p:sp>
      <p:sp>
        <p:nvSpPr>
          <p:cNvPr id="128003" name="Title 3"/>
          <p:cNvSpPr>
            <a:spLocks noGrp="1"/>
          </p:cNvSpPr>
          <p:nvPr>
            <p:ph type="title"/>
          </p:nvPr>
        </p:nvSpPr>
        <p:spPr/>
        <p:txBody>
          <a:bodyPr/>
          <a:lstStyle/>
          <a:p>
            <a:pPr eaLnBrk="1" hangingPunct="1"/>
            <a:r>
              <a:rPr lang="en-US" smtClean="0"/>
              <a:t>Genital Herpes</a:t>
            </a:r>
            <a:br>
              <a:rPr lang="en-US" smtClean="0"/>
            </a:br>
            <a:r>
              <a:rPr lang="en-US" smtClean="0"/>
              <a:t>Types of Infection</a:t>
            </a:r>
          </a:p>
        </p:txBody>
      </p:sp>
    </p:spTree>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557213"/>
            <a:ext cx="8458200" cy="738187"/>
          </a:xfrm>
        </p:spPr>
        <p:txBody>
          <a:bodyPr/>
          <a:lstStyle/>
          <a:p>
            <a:pPr eaLnBrk="1" hangingPunct="1"/>
            <a:r>
              <a:rPr lang="en-US" smtClean="0"/>
              <a:t>Genital Herpes </a:t>
            </a:r>
            <a:br>
              <a:rPr lang="en-US" smtClean="0"/>
            </a:br>
            <a:r>
              <a:rPr lang="en-US" smtClean="0"/>
              <a:t>Primary Lesions</a:t>
            </a:r>
          </a:p>
        </p:txBody>
      </p:sp>
      <p:pic>
        <p:nvPicPr>
          <p:cNvPr id="129027" name="Picture 5" descr="Herpes: Male Primary Complex"/>
          <p:cNvPicPr>
            <a:picLocks noChangeAspect="1" noChangeArrowheads="1"/>
          </p:cNvPicPr>
          <p:nvPr/>
        </p:nvPicPr>
        <p:blipFill>
          <a:blip r:embed="rId3" cstate="print"/>
          <a:srcRect/>
          <a:stretch>
            <a:fillRect/>
          </a:stretch>
        </p:blipFill>
        <p:spPr bwMode="auto">
          <a:xfrm>
            <a:off x="1541463" y="1589088"/>
            <a:ext cx="6172200" cy="4629150"/>
          </a:xfrm>
          <a:prstGeom prst="rect">
            <a:avLst/>
          </a:prstGeom>
          <a:noFill/>
          <a:ln w="9525">
            <a:noFill/>
            <a:miter lim="800000"/>
            <a:headEnd/>
            <a:tailEnd/>
          </a:ln>
        </p:spPr>
      </p:pic>
      <p:sp>
        <p:nvSpPr>
          <p:cNvPr id="129028" name="Text Box 6"/>
          <p:cNvSpPr txBox="1">
            <a:spLocks noChangeArrowheads="1"/>
          </p:cNvSpPr>
          <p:nvPr/>
        </p:nvSpPr>
        <p:spPr bwMode="auto">
          <a:xfrm>
            <a:off x="1073150" y="6324600"/>
            <a:ext cx="5861050" cy="366713"/>
          </a:xfrm>
          <a:prstGeom prst="rect">
            <a:avLst/>
          </a:prstGeom>
          <a:noFill/>
          <a:ln w="9525">
            <a:noFill/>
            <a:miter lim="800000"/>
            <a:headEnd/>
            <a:tailEnd/>
          </a:ln>
        </p:spPr>
        <p:txBody>
          <a:bodyPr wrap="none">
            <a:spAutoFit/>
          </a:bodyPr>
          <a:lstStyle/>
          <a:p>
            <a:r>
              <a:rPr lang="en-US" i="1"/>
              <a:t>Source</a:t>
            </a:r>
            <a:r>
              <a:rPr lang="en-US"/>
              <a:t>: </a:t>
            </a:r>
            <a:r>
              <a:rPr lang="en-US">
                <a:cs typeface="Times New Roman" pitchFamily="18" charset="0"/>
              </a:rPr>
              <a:t>Cincinnati STD/HIV Prevention Training Center</a:t>
            </a:r>
            <a:r>
              <a:rPr lang="en-US"/>
              <a:t> </a:t>
            </a:r>
          </a:p>
        </p:txBody>
      </p:sp>
    </p:spTree>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508000" y="381000"/>
            <a:ext cx="8636000" cy="1143000"/>
          </a:xfrm>
        </p:spPr>
        <p:txBody>
          <a:bodyPr/>
          <a:lstStyle/>
          <a:p>
            <a:pPr eaLnBrk="1" hangingPunct="1"/>
            <a:r>
              <a:rPr lang="en-US" smtClean="0"/>
              <a:t>Genital Herpes </a:t>
            </a:r>
            <a:br>
              <a:rPr lang="en-US" smtClean="0"/>
            </a:br>
            <a:r>
              <a:rPr lang="en-US" smtClean="0"/>
              <a:t>Multiple Ulcers</a:t>
            </a:r>
          </a:p>
        </p:txBody>
      </p:sp>
      <p:pic>
        <p:nvPicPr>
          <p:cNvPr id="130051" name="Picture 3" descr="Herpes: Male Genitalis Multiple Ulcer"/>
          <p:cNvPicPr>
            <a:picLocks noChangeAspect="1" noChangeArrowheads="1"/>
          </p:cNvPicPr>
          <p:nvPr/>
        </p:nvPicPr>
        <p:blipFill>
          <a:blip r:embed="rId3" cstate="print"/>
          <a:srcRect/>
          <a:stretch>
            <a:fillRect/>
          </a:stretch>
        </p:blipFill>
        <p:spPr bwMode="auto">
          <a:xfrm>
            <a:off x="152400" y="1752600"/>
            <a:ext cx="5791200" cy="4343400"/>
          </a:xfrm>
          <a:prstGeom prst="rect">
            <a:avLst/>
          </a:prstGeom>
          <a:noFill/>
          <a:ln w="9525">
            <a:noFill/>
            <a:miter lim="800000"/>
            <a:headEnd/>
            <a:tailEnd/>
          </a:ln>
        </p:spPr>
      </p:pic>
      <p:pic>
        <p:nvPicPr>
          <p:cNvPr id="130052" name="Picture 4" descr="Herpes: Genitalis Multiple Ulcer (close-up)"/>
          <p:cNvPicPr>
            <a:picLocks noChangeAspect="1" noChangeArrowheads="1"/>
          </p:cNvPicPr>
          <p:nvPr/>
        </p:nvPicPr>
        <p:blipFill>
          <a:blip r:embed="rId4" cstate="print"/>
          <a:srcRect/>
          <a:stretch>
            <a:fillRect/>
          </a:stretch>
        </p:blipFill>
        <p:spPr bwMode="auto">
          <a:xfrm>
            <a:off x="4724400" y="2894013"/>
            <a:ext cx="4268788" cy="3201987"/>
          </a:xfrm>
          <a:prstGeom prst="rect">
            <a:avLst/>
          </a:prstGeom>
          <a:noFill/>
          <a:ln w="9525">
            <a:noFill/>
            <a:miter lim="800000"/>
            <a:headEnd/>
            <a:tailEnd/>
          </a:ln>
        </p:spPr>
      </p:pic>
      <p:sp>
        <p:nvSpPr>
          <p:cNvPr id="130053" name="Text Box 5"/>
          <p:cNvSpPr txBox="1">
            <a:spLocks noChangeArrowheads="1"/>
          </p:cNvSpPr>
          <p:nvPr/>
        </p:nvSpPr>
        <p:spPr bwMode="auto">
          <a:xfrm>
            <a:off x="1073150" y="6324600"/>
            <a:ext cx="5861050" cy="366713"/>
          </a:xfrm>
          <a:prstGeom prst="rect">
            <a:avLst/>
          </a:prstGeom>
          <a:noFill/>
          <a:ln w="9525">
            <a:noFill/>
            <a:miter lim="800000"/>
            <a:headEnd/>
            <a:tailEnd/>
          </a:ln>
        </p:spPr>
        <p:txBody>
          <a:bodyPr wrap="none">
            <a:spAutoFit/>
          </a:bodyPr>
          <a:lstStyle/>
          <a:p>
            <a:r>
              <a:rPr lang="en-US" i="1"/>
              <a:t>Source</a:t>
            </a:r>
            <a:r>
              <a:rPr lang="en-US"/>
              <a:t>: </a:t>
            </a:r>
            <a:r>
              <a:rPr lang="en-US">
                <a:cs typeface="Times New Roman" pitchFamily="18" charset="0"/>
              </a:rPr>
              <a:t>Cincinnati STD/HIV Prevention Training Center</a:t>
            </a:r>
            <a:r>
              <a:rPr lang="en-US"/>
              <a:t> </a:t>
            </a:r>
          </a:p>
        </p:txBody>
      </p:sp>
    </p:spTree>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533400"/>
            <a:ext cx="8686800" cy="990600"/>
          </a:xfrm>
        </p:spPr>
        <p:txBody>
          <a:bodyPr/>
          <a:lstStyle/>
          <a:p>
            <a:pPr eaLnBrk="1" hangingPunct="1"/>
            <a:r>
              <a:rPr lang="en-US" smtClean="0"/>
              <a:t>Genital Herpes</a:t>
            </a:r>
            <a:br>
              <a:rPr lang="en-US" smtClean="0"/>
            </a:br>
            <a:r>
              <a:rPr lang="en-US" smtClean="0"/>
              <a:t> Recurrent Ulcer</a:t>
            </a:r>
          </a:p>
        </p:txBody>
      </p:sp>
      <p:pic>
        <p:nvPicPr>
          <p:cNvPr id="131075" name="Picture 3" descr="Herpes: Genitalis External-Labia Minor"/>
          <p:cNvPicPr>
            <a:picLocks noChangeAspect="1" noChangeArrowheads="1"/>
          </p:cNvPicPr>
          <p:nvPr/>
        </p:nvPicPr>
        <p:blipFill>
          <a:blip r:embed="rId3" cstate="print"/>
          <a:srcRect/>
          <a:stretch>
            <a:fillRect/>
          </a:stretch>
        </p:blipFill>
        <p:spPr bwMode="auto">
          <a:xfrm>
            <a:off x="1676400" y="1866900"/>
            <a:ext cx="5791200" cy="4343400"/>
          </a:xfrm>
          <a:prstGeom prst="rect">
            <a:avLst/>
          </a:prstGeom>
          <a:noFill/>
          <a:ln w="9525">
            <a:noFill/>
            <a:miter lim="800000"/>
            <a:headEnd/>
            <a:tailEnd/>
          </a:ln>
        </p:spPr>
      </p:pic>
      <p:sp>
        <p:nvSpPr>
          <p:cNvPr id="131076" name="Text Box 4"/>
          <p:cNvSpPr txBox="1">
            <a:spLocks noChangeArrowheads="1"/>
          </p:cNvSpPr>
          <p:nvPr/>
        </p:nvSpPr>
        <p:spPr bwMode="auto">
          <a:xfrm>
            <a:off x="1670050" y="6324600"/>
            <a:ext cx="5797550" cy="366713"/>
          </a:xfrm>
          <a:prstGeom prst="rect">
            <a:avLst/>
          </a:prstGeom>
          <a:noFill/>
          <a:ln w="9525">
            <a:noFill/>
            <a:miter lim="800000"/>
            <a:headEnd/>
            <a:tailEnd/>
          </a:ln>
        </p:spPr>
        <p:txBody>
          <a:bodyPr wrap="none">
            <a:spAutoFit/>
          </a:bodyPr>
          <a:lstStyle/>
          <a:p>
            <a:r>
              <a:rPr lang="en-US" i="1"/>
              <a:t>Source</a:t>
            </a:r>
            <a:r>
              <a:rPr lang="en-US"/>
              <a:t>: </a:t>
            </a:r>
            <a:r>
              <a:rPr lang="en-US">
                <a:cs typeface="Times New Roman" pitchFamily="18" charset="0"/>
              </a:rPr>
              <a:t>Cincinnati STD/HIV Prevention Training Center</a:t>
            </a:r>
          </a:p>
        </p:txBody>
      </p:sp>
    </p:spTree>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0" y="0"/>
          <a:ext cx="9144000" cy="7085015"/>
        </p:xfrm>
        <a:graphic>
          <a:graphicData uri="http://schemas.openxmlformats.org/drawingml/2006/table">
            <a:tbl>
              <a:tblPr/>
              <a:tblGrid>
                <a:gridCol w="2286000"/>
                <a:gridCol w="2555875"/>
                <a:gridCol w="2016125"/>
                <a:gridCol w="2286000"/>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Humanst521 Lt BT" charset="0"/>
                          <a:cs typeface="Arial" pitchFamily="34" charset="0"/>
                        </a:rPr>
                        <a:t>Infection Type</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rgbClr val="22226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Humanst521 Lt BT" charset="0"/>
                          <a:cs typeface="Arial" pitchFamily="34" charset="0"/>
                        </a:rPr>
                        <a:t>Lesions/Symptoms</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rgbClr val="222268"/>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Humanst521 Lt BT" charset="0"/>
                          <a:cs typeface="Arial" pitchFamily="34" charset="0"/>
                        </a:rPr>
                        <a:t>Type Antibody at Presentation</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rgbClr val="222268"/>
                    </a:solidFill>
                  </a:tcPr>
                </a:tc>
                <a:tc hMerge="1">
                  <a:txBody>
                    <a:bodyPr/>
                    <a:lstStyle/>
                    <a:p>
                      <a:endParaRPr lang="en-US"/>
                    </a:p>
                  </a:txBody>
                  <a:tcPr/>
                </a:tc>
              </a:tr>
              <a:tr h="4572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                                                                  HSV-1                     HSV-2</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22226D"/>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73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1</a:t>
                      </a:r>
                      <a:r>
                        <a:rPr kumimoji="0" lang="en-US" sz="2200" b="0" i="0" u="none" strike="noStrike" cap="none" normalizeH="0" baseline="30000" smtClean="0">
                          <a:ln>
                            <a:noFill/>
                          </a:ln>
                          <a:solidFill>
                            <a:srgbClr val="FFFFFF"/>
                          </a:solidFill>
                          <a:effectLst/>
                          <a:latin typeface="Humanst521 Lt BT" charset="0"/>
                          <a:cs typeface="Arial" pitchFamily="34" charset="0"/>
                        </a:rPr>
                        <a:t>st</a:t>
                      </a:r>
                      <a:r>
                        <a:rPr kumimoji="0" lang="en-US" sz="2200" b="0" i="0" u="none" strike="noStrike" cap="none" normalizeH="0" baseline="0" smtClean="0">
                          <a:ln>
                            <a:noFill/>
                          </a:ln>
                          <a:solidFill>
                            <a:srgbClr val="FFFFFF"/>
                          </a:solidFill>
                          <a:effectLst/>
                          <a:latin typeface="Humanst521 Lt BT" charset="0"/>
                          <a:cs typeface="Arial" pitchFamily="34" charset="0"/>
                        </a:rPr>
                        <a:t> Episode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 Primary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Type 1 or 2</a:t>
                      </a:r>
                    </a:p>
                  </a:txBody>
                  <a:tcPr horzOverflow="overflow">
                    <a:lnL>
                      <a:noFill/>
                    </a:lnL>
                    <a:lnR>
                      <a:noFill/>
                    </a:lnR>
                    <a:lnT>
                      <a:noFill/>
                    </a:lnT>
                    <a:lnB>
                      <a:noFill/>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+/Sever, bilateral</a:t>
                      </a:r>
                    </a:p>
                  </a:txBody>
                  <a:tcPr anchor="ctr" anchorCtr="1" horzOverflow="overflow">
                    <a:lnL>
                      <a:noFill/>
                    </a:lnL>
                    <a:lnR>
                      <a:noFill/>
                    </a:lnR>
                    <a:lnT>
                      <a:noFill/>
                    </a:lnT>
                    <a:lnB>
                      <a:noFill/>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a:t>
                      </a:r>
                    </a:p>
                  </a:txBody>
                  <a:tcPr anchor="ctr" anchorCtr="1" horzOverflow="overflow">
                    <a:lnL>
                      <a:noFill/>
                    </a:lnL>
                    <a:lnR>
                      <a:noFill/>
                    </a:lnR>
                    <a:lnT>
                      <a:noFill/>
                    </a:lnT>
                    <a:lnB>
                      <a:noFill/>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Humanst521 Lt BT" charset="0"/>
                          <a:cs typeface="Arial" pitchFamily="34" charset="0"/>
                        </a:rPr>
                        <a:t>–</a:t>
                      </a:r>
                    </a:p>
                  </a:txBody>
                  <a:tcPr anchor="ctr" anchorCtr="1" horzOverflow="overflow">
                    <a:lnL>
                      <a:noFill/>
                    </a:lnL>
                    <a:lnR>
                      <a:noFill/>
                    </a:lnR>
                    <a:lnT>
                      <a:noFill/>
                    </a:lnT>
                    <a:lnB>
                      <a:noFill/>
                    </a:lnB>
                    <a:lnTlToBr>
                      <a:noFill/>
                    </a:lnTlToBr>
                    <a:lnBlToTr>
                      <a:noFill/>
                    </a:lnBlToTr>
                    <a:solidFill>
                      <a:srgbClr val="2D2D8A"/>
                    </a:solidFill>
                  </a:tcPr>
                </a:tc>
              </a:tr>
              <a:tr h="1173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1</a:t>
                      </a:r>
                      <a:r>
                        <a:rPr kumimoji="0" lang="en-US" sz="2200" b="0" i="0" u="none" strike="noStrike" cap="none" normalizeH="0" baseline="30000" smtClean="0">
                          <a:ln>
                            <a:noFill/>
                          </a:ln>
                          <a:solidFill>
                            <a:srgbClr val="FFFFFF"/>
                          </a:solidFill>
                          <a:effectLst/>
                          <a:latin typeface="Humanst521 Lt BT" charset="0"/>
                          <a:cs typeface="Arial" pitchFamily="34" charset="0"/>
                        </a:rPr>
                        <a:t>st</a:t>
                      </a:r>
                      <a:r>
                        <a:rPr kumimoji="0" lang="en-US" sz="2200" b="0" i="0" u="none" strike="noStrike" cap="none" normalizeH="0" baseline="0" smtClean="0">
                          <a:ln>
                            <a:noFill/>
                          </a:ln>
                          <a:solidFill>
                            <a:srgbClr val="FFFFFF"/>
                          </a:solidFill>
                          <a:effectLst/>
                          <a:latin typeface="Humanst521 Lt BT" charset="0"/>
                          <a:cs typeface="Arial" pitchFamily="34" charset="0"/>
                        </a:rPr>
                        <a:t> Episode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 Non-primary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Type 2</a:t>
                      </a:r>
                    </a:p>
                  </a:txBody>
                  <a:tcPr horzOverflow="overflow">
                    <a:lnL>
                      <a:noFill/>
                    </a:lnL>
                    <a:lnR>
                      <a:noFill/>
                    </a:lnR>
                    <a:lnT>
                      <a:noFill/>
                    </a:lnT>
                    <a:lnB>
                      <a:noFill/>
                    </a:lnB>
                    <a:lnTlToBr>
                      <a:noFill/>
                    </a:lnTlToBr>
                    <a:lnBlToTr>
                      <a:noFill/>
                    </a:lnBlToTr>
                    <a:solidFill>
                      <a:srgbClr val="22226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+/Moderate</a:t>
                      </a:r>
                    </a:p>
                  </a:txBody>
                  <a:tcPr anchor="ctr" anchorCtr="1" horzOverflow="overflow">
                    <a:lnL>
                      <a:noFill/>
                    </a:lnL>
                    <a:lnR>
                      <a:noFill/>
                    </a:lnR>
                    <a:lnT>
                      <a:noFill/>
                    </a:lnT>
                    <a:lnB>
                      <a:noFill/>
                    </a:lnB>
                    <a:lnTlToBr>
                      <a:noFill/>
                    </a:lnTlToBr>
                    <a:lnBlToTr>
                      <a:noFill/>
                    </a:lnBlToTr>
                    <a:solidFill>
                      <a:srgbClr val="22226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a:t>
                      </a:r>
                    </a:p>
                  </a:txBody>
                  <a:tcPr anchor="ctr" anchorCtr="1" horzOverflow="overflow">
                    <a:lnL>
                      <a:noFill/>
                    </a:lnL>
                    <a:lnR>
                      <a:noFill/>
                    </a:lnR>
                    <a:lnT>
                      <a:noFill/>
                    </a:lnT>
                    <a:lnB>
                      <a:noFill/>
                    </a:lnB>
                    <a:lnTlToBr>
                      <a:noFill/>
                    </a:lnTlToBr>
                    <a:lnBlToTr>
                      <a:noFill/>
                    </a:lnBlToTr>
                    <a:solidFill>
                      <a:srgbClr val="22226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Humanst521 Lt BT" charset="0"/>
                          <a:cs typeface="Arial" pitchFamily="34" charset="0"/>
                        </a:rPr>
                        <a:t>–</a:t>
                      </a:r>
                    </a:p>
                  </a:txBody>
                  <a:tcPr anchor="ctr" anchorCtr="1" horzOverflow="overflow">
                    <a:lnL>
                      <a:noFill/>
                    </a:lnL>
                    <a:lnR>
                      <a:noFill/>
                    </a:lnR>
                    <a:lnT>
                      <a:noFill/>
                    </a:lnT>
                    <a:lnB>
                      <a:noFill/>
                    </a:lnB>
                    <a:lnTlToBr>
                      <a:noFill/>
                    </a:lnTlToBr>
                    <a:lnBlToTr>
                      <a:noFill/>
                    </a:lnBlToTr>
                    <a:solidFill>
                      <a:srgbClr val="22226D"/>
                    </a:solidFill>
                  </a:tcPr>
                </a:tc>
              </a:tr>
              <a:tr h="1173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1</a:t>
                      </a:r>
                      <a:r>
                        <a:rPr kumimoji="0" lang="en-US" sz="2200" b="0" i="0" u="none" strike="noStrike" cap="none" normalizeH="0" baseline="30000" smtClean="0">
                          <a:ln>
                            <a:noFill/>
                          </a:ln>
                          <a:solidFill>
                            <a:srgbClr val="FFFFFF"/>
                          </a:solidFill>
                          <a:effectLst/>
                          <a:latin typeface="Humanst521 Lt BT" charset="0"/>
                          <a:cs typeface="Arial" pitchFamily="34" charset="0"/>
                        </a:rPr>
                        <a:t>st</a:t>
                      </a:r>
                      <a:r>
                        <a:rPr kumimoji="0" lang="en-US" sz="2200" b="0" i="0" u="none" strike="noStrike" cap="none" normalizeH="0" baseline="0" smtClean="0">
                          <a:ln>
                            <a:noFill/>
                          </a:ln>
                          <a:solidFill>
                            <a:srgbClr val="FFFFFF"/>
                          </a:solidFill>
                          <a:effectLst/>
                          <a:latin typeface="Humanst521 Lt BT" charset="0"/>
                          <a:cs typeface="Arial" pitchFamily="34" charset="0"/>
                        </a:rPr>
                        <a:t> Episode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 Recurrence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Type 2 </a:t>
                      </a:r>
                    </a:p>
                  </a:txBody>
                  <a:tcPr horzOverflow="overflow">
                    <a:lnL>
                      <a:noFill/>
                    </a:lnL>
                    <a:lnR>
                      <a:noFill/>
                    </a:lnR>
                    <a:lnT>
                      <a:noFill/>
                    </a:lnT>
                    <a:lnB>
                      <a:noFill/>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+/Mild</a:t>
                      </a:r>
                    </a:p>
                  </a:txBody>
                  <a:tcPr anchor="ctr" anchorCtr="1" horzOverflow="overflow">
                    <a:lnL>
                      <a:noFill/>
                    </a:lnL>
                    <a:lnR>
                      <a:noFill/>
                    </a:lnR>
                    <a:lnT>
                      <a:noFill/>
                    </a:lnT>
                    <a:lnB>
                      <a:noFill/>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a:t>
                      </a:r>
                    </a:p>
                  </a:txBody>
                  <a:tcPr anchor="ctr" anchorCtr="1" horzOverflow="overflow">
                    <a:lnL>
                      <a:noFill/>
                    </a:lnL>
                    <a:lnR>
                      <a:noFill/>
                    </a:lnR>
                    <a:lnT>
                      <a:noFill/>
                    </a:lnT>
                    <a:lnB>
                      <a:noFill/>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Humanst521 Lt BT" charset="0"/>
                          <a:cs typeface="Arial" pitchFamily="34" charset="0"/>
                        </a:rPr>
                        <a:t>+</a:t>
                      </a:r>
                    </a:p>
                  </a:txBody>
                  <a:tcPr anchor="ctr" anchorCtr="1" horzOverflow="overflow">
                    <a:lnL>
                      <a:noFill/>
                    </a:lnL>
                    <a:lnR>
                      <a:noFill/>
                    </a:lnR>
                    <a:lnT>
                      <a:noFill/>
                    </a:lnT>
                    <a:lnB>
                      <a:noFill/>
                    </a:lnB>
                    <a:lnTlToBr>
                      <a:noFill/>
                    </a:lnTlToBr>
                    <a:lnBlToTr>
                      <a:noFill/>
                    </a:lnBlToTr>
                    <a:solidFill>
                      <a:srgbClr val="2D2D8A"/>
                    </a:solidFill>
                  </a:tcPr>
                </a:tc>
              </a:tr>
              <a:tr h="1173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Symptomatic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Recurrence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Type 2</a:t>
                      </a:r>
                    </a:p>
                  </a:txBody>
                  <a:tcPr horzOverflow="overflow">
                    <a:lnL>
                      <a:noFill/>
                    </a:lnL>
                    <a:lnR>
                      <a:noFill/>
                    </a:lnR>
                    <a:lnT>
                      <a:noFill/>
                    </a:lnT>
                    <a:lnB>
                      <a:noFill/>
                    </a:lnB>
                    <a:lnTlToBr>
                      <a:noFill/>
                    </a:lnTlToBr>
                    <a:lnBlToTr>
                      <a:noFill/>
                    </a:lnBlToTr>
                    <a:solidFill>
                      <a:srgbClr val="22226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+/Mild, unilateral</a:t>
                      </a:r>
                    </a:p>
                  </a:txBody>
                  <a:tcPr anchor="ctr" anchorCtr="1" horzOverflow="overflow">
                    <a:lnL>
                      <a:noFill/>
                    </a:lnL>
                    <a:lnR>
                      <a:noFill/>
                    </a:lnR>
                    <a:lnT>
                      <a:noFill/>
                    </a:lnT>
                    <a:lnB>
                      <a:noFill/>
                    </a:lnB>
                    <a:lnTlToBr>
                      <a:noFill/>
                    </a:lnTlToBr>
                    <a:lnBlToTr>
                      <a:noFill/>
                    </a:lnBlToTr>
                    <a:solidFill>
                      <a:srgbClr val="22226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a:t>
                      </a:r>
                    </a:p>
                  </a:txBody>
                  <a:tcPr anchor="ctr" anchorCtr="1" horzOverflow="overflow">
                    <a:lnL>
                      <a:noFill/>
                    </a:lnL>
                    <a:lnR>
                      <a:noFill/>
                    </a:lnR>
                    <a:lnT>
                      <a:noFill/>
                    </a:lnT>
                    <a:lnB>
                      <a:noFill/>
                    </a:lnB>
                    <a:lnTlToBr>
                      <a:noFill/>
                    </a:lnTlToBr>
                    <a:lnBlToTr>
                      <a:noFill/>
                    </a:lnBlToTr>
                    <a:solidFill>
                      <a:srgbClr val="22226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Humanst521 Lt BT" charset="0"/>
                          <a:cs typeface="Arial" pitchFamily="34" charset="0"/>
                        </a:rPr>
                        <a:t>+</a:t>
                      </a:r>
                    </a:p>
                  </a:txBody>
                  <a:tcPr anchor="ctr" anchorCtr="1" horzOverflow="overflow">
                    <a:lnL>
                      <a:noFill/>
                    </a:lnL>
                    <a:lnR>
                      <a:noFill/>
                    </a:lnR>
                    <a:lnT>
                      <a:noFill/>
                    </a:lnT>
                    <a:lnB>
                      <a:noFill/>
                    </a:lnB>
                    <a:lnTlToBr>
                      <a:noFill/>
                    </a:lnTlToBr>
                    <a:lnBlToTr>
                      <a:noFill/>
                    </a:lnBlToTr>
                    <a:solidFill>
                      <a:srgbClr val="22226D"/>
                    </a:solidFill>
                  </a:tcPr>
                </a:tc>
              </a:tr>
              <a:tr h="1173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Asymptomatic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Infection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Type 2</a:t>
                      </a:r>
                    </a:p>
                  </a:txBody>
                  <a:tcPr horzOverflow="overflow">
                    <a:lnL>
                      <a:noFill/>
                    </a:lnL>
                    <a:lnR>
                      <a:noFill/>
                    </a:lnR>
                    <a:lnT>
                      <a:noFill/>
                    </a:lnT>
                    <a:lnB>
                      <a:noFill/>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a:t>
                      </a:r>
                    </a:p>
                  </a:txBody>
                  <a:tcPr anchor="ctr" anchorCtr="1" horzOverflow="overflow">
                    <a:lnL>
                      <a:noFill/>
                    </a:lnL>
                    <a:lnR>
                      <a:noFill/>
                    </a:lnR>
                    <a:lnT>
                      <a:noFill/>
                    </a:lnT>
                    <a:lnB>
                      <a:noFill/>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Humanst521 Lt BT" charset="0"/>
                          <a:cs typeface="Arial" pitchFamily="34" charset="0"/>
                        </a:rPr>
                        <a:t>+/–</a:t>
                      </a:r>
                    </a:p>
                  </a:txBody>
                  <a:tcPr anchor="ctr" anchorCtr="1" horzOverflow="overflow">
                    <a:lnL>
                      <a:noFill/>
                    </a:lnL>
                    <a:lnR>
                      <a:noFill/>
                    </a:lnR>
                    <a:lnT>
                      <a:noFill/>
                    </a:lnT>
                    <a:lnB>
                      <a:noFill/>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Humanst521 Lt BT" charset="0"/>
                          <a:cs typeface="Arial" pitchFamily="34" charset="0"/>
                        </a:rPr>
                        <a:t>+</a:t>
                      </a:r>
                    </a:p>
                  </a:txBody>
                  <a:tcPr anchor="ctr" anchorCtr="1" horzOverflow="overflow">
                    <a:lnL>
                      <a:noFill/>
                    </a:lnL>
                    <a:lnR>
                      <a:noFill/>
                    </a:lnR>
                    <a:lnT>
                      <a:noFill/>
                    </a:lnT>
                    <a:lnB>
                      <a:noFill/>
                    </a:lnB>
                    <a:lnTlToBr>
                      <a:noFill/>
                    </a:lnTlToBr>
                    <a:lnBlToTr>
                      <a:noFill/>
                    </a:lnBlToTr>
                    <a:solidFill>
                      <a:srgbClr val="2D2D8A"/>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
          <p:cNvSpPr>
            <a:spLocks noGrp="1" noChangeArrowheads="1"/>
          </p:cNvSpPr>
          <p:nvPr>
            <p:ph idx="1"/>
          </p:nvPr>
        </p:nvSpPr>
        <p:spPr>
          <a:xfrm>
            <a:off x="457200" y="1828800"/>
            <a:ext cx="8340725" cy="4322763"/>
          </a:xfrm>
        </p:spPr>
        <p:txBody>
          <a:bodyPr/>
          <a:lstStyle/>
          <a:p>
            <a:pPr eaLnBrk="1" hangingPunct="1">
              <a:lnSpc>
                <a:spcPct val="90000"/>
              </a:lnSpc>
            </a:pPr>
            <a:r>
              <a:rPr lang="en-US" smtClean="0">
                <a:latin typeface="Futura Lt BT" charset="0"/>
              </a:rPr>
              <a:t>Aseptic meningitis</a:t>
            </a:r>
          </a:p>
          <a:p>
            <a:pPr lvl="1" eaLnBrk="1" hangingPunct="1">
              <a:lnSpc>
                <a:spcPct val="90000"/>
              </a:lnSpc>
            </a:pPr>
            <a:r>
              <a:rPr lang="en-US" smtClean="0">
                <a:latin typeface="Futura Lt BT" charset="0"/>
              </a:rPr>
              <a:t>More common in primary infection</a:t>
            </a:r>
          </a:p>
          <a:p>
            <a:pPr lvl="1" eaLnBrk="1" hangingPunct="1">
              <a:lnSpc>
                <a:spcPct val="90000"/>
              </a:lnSpc>
            </a:pPr>
            <a:r>
              <a:rPr lang="en-US" smtClean="0">
                <a:latin typeface="Futura Lt BT" charset="0"/>
              </a:rPr>
              <a:t>Generally no neurological sequelae</a:t>
            </a:r>
          </a:p>
          <a:p>
            <a:pPr eaLnBrk="1" hangingPunct="1">
              <a:lnSpc>
                <a:spcPct val="90000"/>
              </a:lnSpc>
              <a:spcBef>
                <a:spcPct val="50000"/>
              </a:spcBef>
            </a:pPr>
            <a:r>
              <a:rPr lang="en-US" smtClean="0">
                <a:latin typeface="Futura Lt BT" charset="0"/>
              </a:rPr>
              <a:t>Rare complications include:</a:t>
            </a:r>
          </a:p>
          <a:p>
            <a:pPr lvl="1" eaLnBrk="1" hangingPunct="1">
              <a:lnSpc>
                <a:spcPct val="90000"/>
              </a:lnSpc>
            </a:pPr>
            <a:r>
              <a:rPr lang="en-US" smtClean="0">
                <a:latin typeface="Futura Lt BT" charset="0"/>
              </a:rPr>
              <a:t>Stomatitis and pharyngitis</a:t>
            </a:r>
          </a:p>
          <a:p>
            <a:pPr lvl="1" eaLnBrk="1" hangingPunct="1">
              <a:lnSpc>
                <a:spcPct val="90000"/>
              </a:lnSpc>
            </a:pPr>
            <a:r>
              <a:rPr lang="en-US" smtClean="0">
                <a:latin typeface="Futura Lt BT" charset="0"/>
              </a:rPr>
              <a:t>Radicular pain, sacral paresthesias</a:t>
            </a:r>
          </a:p>
          <a:p>
            <a:pPr lvl="1" eaLnBrk="1" hangingPunct="1">
              <a:lnSpc>
                <a:spcPct val="90000"/>
              </a:lnSpc>
            </a:pPr>
            <a:r>
              <a:rPr lang="en-US" smtClean="0">
                <a:latin typeface="Futura Lt BT" charset="0"/>
              </a:rPr>
              <a:t>Transverse myelitis</a:t>
            </a:r>
          </a:p>
          <a:p>
            <a:pPr lvl="1" eaLnBrk="1" hangingPunct="1">
              <a:lnSpc>
                <a:spcPct val="90000"/>
              </a:lnSpc>
            </a:pPr>
            <a:r>
              <a:rPr lang="en-US" smtClean="0">
                <a:latin typeface="Futura Lt BT" charset="0"/>
              </a:rPr>
              <a:t>Autonomic dysfunction</a:t>
            </a:r>
          </a:p>
          <a:p>
            <a:pPr eaLnBrk="1" hangingPunct="1">
              <a:lnSpc>
                <a:spcPct val="90000"/>
              </a:lnSpc>
            </a:pPr>
            <a:r>
              <a:rPr lang="en-US" smtClean="0">
                <a:latin typeface="Futura Lt BT" charset="0"/>
              </a:rPr>
              <a:t>Psychological distress</a:t>
            </a:r>
          </a:p>
        </p:txBody>
      </p:sp>
      <p:sp>
        <p:nvSpPr>
          <p:cNvPr id="133123" name="Rectangle 9"/>
          <p:cNvSpPr>
            <a:spLocks noGrp="1" noChangeArrowheads="1"/>
          </p:cNvSpPr>
          <p:nvPr>
            <p:ph type="title"/>
          </p:nvPr>
        </p:nvSpPr>
        <p:spPr>
          <a:xfrm>
            <a:off x="228600" y="381000"/>
            <a:ext cx="8915400" cy="1143000"/>
          </a:xfrm>
        </p:spPr>
        <p:txBody>
          <a:bodyPr/>
          <a:lstStyle/>
          <a:p>
            <a:pPr eaLnBrk="1" hangingPunct="1"/>
            <a:r>
              <a:rPr lang="en-US" smtClean="0"/>
              <a:t>Genital Herpes</a:t>
            </a:r>
            <a:br>
              <a:rPr lang="en-US" smtClean="0"/>
            </a:br>
            <a:r>
              <a:rPr lang="en-US" smtClean="0"/>
              <a:t>Sequelae</a:t>
            </a:r>
          </a:p>
        </p:txBody>
      </p:sp>
    </p:spTree>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ontent Placeholder 2"/>
          <p:cNvSpPr>
            <a:spLocks noGrp="1"/>
          </p:cNvSpPr>
          <p:nvPr>
            <p:ph idx="1"/>
          </p:nvPr>
        </p:nvSpPr>
        <p:spPr>
          <a:xfrm>
            <a:off x="457200" y="1600200"/>
            <a:ext cx="4419600" cy="4267200"/>
          </a:xfrm>
        </p:spPr>
        <p:txBody>
          <a:bodyPr/>
          <a:lstStyle/>
          <a:p>
            <a:pPr eaLnBrk="1" hangingPunct="1"/>
            <a:r>
              <a:rPr lang="en-US" smtClean="0">
                <a:latin typeface="Futura Lt BT" charset="0"/>
              </a:rPr>
              <a:t>If Jason’s sore had been painless and solitary, what would the differential diagnosis be?</a:t>
            </a:r>
          </a:p>
        </p:txBody>
      </p:sp>
      <p:sp>
        <p:nvSpPr>
          <p:cNvPr id="134147" name="Title 1"/>
          <p:cNvSpPr>
            <a:spLocks noGrp="1"/>
          </p:cNvSpPr>
          <p:nvPr>
            <p:ph type="title"/>
          </p:nvPr>
        </p:nvSpPr>
        <p:spPr/>
        <p:txBody>
          <a:bodyPr/>
          <a:lstStyle/>
          <a:p>
            <a:pPr eaLnBrk="1" hangingPunct="1"/>
            <a:r>
              <a:rPr lang="en-US" smtClean="0"/>
              <a:t>Painless Ulcer</a:t>
            </a:r>
          </a:p>
        </p:txBody>
      </p:sp>
      <p:pic>
        <p:nvPicPr>
          <p:cNvPr id="134148" name="Picture 2" descr="Syphilitic chancre"/>
          <p:cNvPicPr>
            <a:picLocks noChangeAspect="1" noChangeArrowheads="1"/>
          </p:cNvPicPr>
          <p:nvPr/>
        </p:nvPicPr>
        <p:blipFill>
          <a:blip r:embed="rId3" cstate="print"/>
          <a:srcRect/>
          <a:stretch>
            <a:fillRect/>
          </a:stretch>
        </p:blipFill>
        <p:spPr bwMode="auto">
          <a:xfrm>
            <a:off x="4953000" y="2133600"/>
            <a:ext cx="3810000" cy="3143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Rot="1" noChangeArrowheads="1"/>
          </p:cNvSpPr>
          <p:nvPr>
            <p:ph type="title"/>
          </p:nvPr>
        </p:nvSpPr>
        <p:spPr>
          <a:xfrm>
            <a:off x="609600" y="381000"/>
            <a:ext cx="8229600" cy="1143000"/>
          </a:xfrm>
        </p:spPr>
        <p:txBody>
          <a:bodyPr/>
          <a:lstStyle/>
          <a:p>
            <a:pPr eaLnBrk="1" hangingPunct="1">
              <a:defRPr/>
            </a:pPr>
            <a:r>
              <a:rPr lang="en-US" smtClean="0">
                <a:ea typeface="+mj-ea"/>
              </a:rPr>
              <a:t>Syphilis</a:t>
            </a:r>
          </a:p>
        </p:txBody>
      </p:sp>
      <p:sp>
        <p:nvSpPr>
          <p:cNvPr id="135171" name="Slide Number Placeholder 5"/>
          <p:cNvSpPr>
            <a:spLocks noGrp="1"/>
          </p:cNvSpPr>
          <p:nvPr>
            <p:ph type="sldNum" sz="quarter" idx="4294967295"/>
          </p:nvPr>
        </p:nvSpPr>
        <p:spPr bwMode="auto">
          <a:xfrm>
            <a:off x="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graphicFrame>
        <p:nvGraphicFramePr>
          <p:cNvPr id="5" name="Diagram 4"/>
          <p:cNvGraphicFramePr/>
          <p:nvPr/>
        </p:nvGraphicFramePr>
        <p:xfrm>
          <a:off x="457200" y="1981200"/>
          <a:ext cx="8077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26E5FD6-647A-4CF3-9D70-103C94612375}"/>
                                            </p:graphicEl>
                                          </p:spTgt>
                                        </p:tgtEl>
                                        <p:attrNameLst>
                                          <p:attrName>style.visibility</p:attrName>
                                        </p:attrNameLst>
                                      </p:cBhvr>
                                      <p:to>
                                        <p:strVal val="visible"/>
                                      </p:to>
                                    </p:set>
                                    <p:animEffect transition="in" filter="fade">
                                      <p:cBhvr>
                                        <p:cTn id="7" dur="2000"/>
                                        <p:tgtEl>
                                          <p:spTgt spid="5">
                                            <p:graphicEl>
                                              <a:dgm id="{326E5FD6-647A-4CF3-9D70-103C9461237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E582120-C66B-416F-9E39-0CAE263A52B2}"/>
                                            </p:graphicEl>
                                          </p:spTgt>
                                        </p:tgtEl>
                                        <p:attrNameLst>
                                          <p:attrName>style.visibility</p:attrName>
                                        </p:attrNameLst>
                                      </p:cBhvr>
                                      <p:to>
                                        <p:strVal val="visible"/>
                                      </p:to>
                                    </p:set>
                                    <p:animEffect transition="in" filter="fade">
                                      <p:cBhvr>
                                        <p:cTn id="12" dur="2000"/>
                                        <p:tgtEl>
                                          <p:spTgt spid="5">
                                            <p:graphicEl>
                                              <a:dgm id="{6E582120-C66B-416F-9E39-0CAE263A52B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6E83BD07-3059-47CC-A4E5-755A1F75FE6F}"/>
                                            </p:graphicEl>
                                          </p:spTgt>
                                        </p:tgtEl>
                                        <p:attrNameLst>
                                          <p:attrName>style.visibility</p:attrName>
                                        </p:attrNameLst>
                                      </p:cBhvr>
                                      <p:to>
                                        <p:strVal val="visible"/>
                                      </p:to>
                                    </p:set>
                                    <p:animEffect transition="in" filter="fade">
                                      <p:cBhvr>
                                        <p:cTn id="15" dur="2000"/>
                                        <p:tgtEl>
                                          <p:spTgt spid="5">
                                            <p:graphicEl>
                                              <a:dgm id="{6E83BD07-3059-47CC-A4E5-755A1F75FE6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52700" y="381000"/>
            <a:ext cx="6591300" cy="1143000"/>
          </a:xfrm>
        </p:spPr>
        <p:txBody>
          <a:bodyPr/>
          <a:lstStyle/>
          <a:p>
            <a:pPr eaLnBrk="1" hangingPunct="1"/>
            <a:r>
              <a:rPr lang="en-US" sz="3700" smtClean="0"/>
              <a:t>Behavioral: Men Who Have Sex With Men</a:t>
            </a:r>
          </a:p>
        </p:txBody>
      </p:sp>
      <p:sp>
        <p:nvSpPr>
          <p:cNvPr id="6" name="Rounded Rectangle 5"/>
          <p:cNvSpPr/>
          <p:nvPr/>
        </p:nvSpPr>
        <p:spPr>
          <a:xfrm>
            <a:off x="3657600" y="1905000"/>
            <a:ext cx="5181600" cy="18288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chor="ctr"/>
          <a:lstStyle/>
          <a:p>
            <a:pPr>
              <a:buFont typeface="Arial" charset="0"/>
              <a:buChar char="•"/>
              <a:defRPr/>
            </a:pPr>
            <a:r>
              <a:rPr lang="en-US" sz="2800" dirty="0" smtClean="0">
                <a:solidFill>
                  <a:srgbClr val="FFFFFF"/>
                </a:solidFill>
                <a:ea typeface="Arial" charset="0"/>
              </a:rPr>
              <a:t>75% </a:t>
            </a:r>
            <a:r>
              <a:rPr lang="en-US" sz="2800" dirty="0">
                <a:solidFill>
                  <a:srgbClr val="FFFFFF"/>
                </a:solidFill>
                <a:ea typeface="Arial" charset="0"/>
              </a:rPr>
              <a:t>of </a:t>
            </a:r>
            <a:r>
              <a:rPr lang="en-US" sz="2800" dirty="0" smtClean="0">
                <a:solidFill>
                  <a:srgbClr val="FFFFFF"/>
                </a:solidFill>
                <a:ea typeface="Arial" charset="0"/>
              </a:rPr>
              <a:t>all </a:t>
            </a:r>
            <a:r>
              <a:rPr lang="en-US" sz="2800" dirty="0">
                <a:solidFill>
                  <a:srgbClr val="FFFFFF"/>
                </a:solidFill>
                <a:ea typeface="Arial" charset="0"/>
              </a:rPr>
              <a:t>primary &amp; secondary syphilis cases</a:t>
            </a:r>
          </a:p>
        </p:txBody>
      </p:sp>
      <p:sp>
        <p:nvSpPr>
          <p:cNvPr id="4" name="Rounded Rectangle 3"/>
          <p:cNvSpPr>
            <a:spLocks noChangeArrowheads="1"/>
          </p:cNvSpPr>
          <p:nvPr/>
        </p:nvSpPr>
        <p:spPr bwMode="auto">
          <a:xfrm>
            <a:off x="685800" y="1752600"/>
            <a:ext cx="2971800" cy="20574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3200" dirty="0">
                <a:solidFill>
                  <a:schemeClr val="lt1"/>
                </a:solidFill>
                <a:latin typeface="Futura Md BT"/>
                <a:cs typeface="+mn-cs"/>
              </a:rPr>
              <a:t>In </a:t>
            </a:r>
            <a:r>
              <a:rPr lang="en-US" sz="3200" dirty="0" smtClean="0">
                <a:solidFill>
                  <a:schemeClr val="lt1"/>
                </a:solidFill>
                <a:latin typeface="Futura Md BT"/>
                <a:cs typeface="+mn-cs"/>
              </a:rPr>
              <a:t>2012, </a:t>
            </a:r>
            <a:r>
              <a:rPr lang="en-US" sz="3200" dirty="0">
                <a:solidFill>
                  <a:schemeClr val="lt1"/>
                </a:solidFill>
                <a:latin typeface="Futura Md BT"/>
                <a:cs typeface="+mn-cs"/>
              </a:rPr>
              <a:t>MSM accounted for:</a:t>
            </a:r>
          </a:p>
        </p:txBody>
      </p:sp>
      <p:sp>
        <p:nvSpPr>
          <p:cNvPr id="8" name="Rounded Rectangle 7"/>
          <p:cNvSpPr/>
          <p:nvPr/>
        </p:nvSpPr>
        <p:spPr>
          <a:xfrm>
            <a:off x="1371600" y="4191000"/>
            <a:ext cx="7239000" cy="17526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chor="ctr"/>
          <a:lstStyle/>
          <a:p>
            <a:pPr>
              <a:defRPr/>
            </a:pPr>
            <a:r>
              <a:rPr lang="en-US" sz="2800" dirty="0" smtClean="0">
                <a:solidFill>
                  <a:srgbClr val="FFFFFF"/>
                </a:solidFill>
                <a:ea typeface="Arial" charset="0"/>
              </a:rPr>
              <a:t> An average of 4 in 10 MSM with syphilis are also infected with HIV. </a:t>
            </a:r>
            <a:endParaRPr lang="en-US" sz="2800" dirty="0">
              <a:solidFill>
                <a:srgbClr val="FFFFFF"/>
              </a:solidFill>
              <a:ea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05000"/>
            <a:ext cx="8229600" cy="3962400"/>
          </a:xfrm>
        </p:spPr>
        <p:txBody>
          <a:bodyPr/>
          <a:lstStyle/>
          <a:p>
            <a:r>
              <a:rPr lang="en-US" sz="2400" dirty="0" smtClean="0"/>
              <a:t>Physician diagnosis no longer establishes a case of syphilis — cases must meet the surveillance case definitions. </a:t>
            </a:r>
            <a:r>
              <a:rPr lang="en-US" sz="2400" b="1" i="1" dirty="0" smtClean="0">
                <a:solidFill>
                  <a:srgbClr val="FFC000"/>
                </a:solidFill>
              </a:rPr>
              <a:t>This change should simplify case reporting. </a:t>
            </a:r>
          </a:p>
          <a:p>
            <a:endParaRPr lang="en-US" sz="2400" b="1" i="1" dirty="0" smtClean="0">
              <a:solidFill>
                <a:srgbClr val="FFC000"/>
              </a:solidFill>
            </a:endParaRPr>
          </a:p>
          <a:p>
            <a:r>
              <a:rPr lang="en-US" sz="2400" dirty="0" smtClean="0"/>
              <a:t>Laboratory methods have been updated (e.g., unavailable tests like DFA and MHA-TP have been omitted, and newer tests like PCR and </a:t>
            </a:r>
            <a:r>
              <a:rPr lang="en-US" sz="2400" dirty="0" err="1" smtClean="0"/>
              <a:t>treponemal</a:t>
            </a:r>
            <a:r>
              <a:rPr lang="en-US" sz="2400" dirty="0" smtClean="0"/>
              <a:t> EIA, CIA, and TP-PA are mentioned). </a:t>
            </a:r>
            <a:endParaRPr lang="en-US" sz="2400" dirty="0"/>
          </a:p>
        </p:txBody>
      </p:sp>
      <p:sp>
        <p:nvSpPr>
          <p:cNvPr id="5" name="Title 4"/>
          <p:cNvSpPr>
            <a:spLocks noGrp="1"/>
          </p:cNvSpPr>
          <p:nvPr>
            <p:ph type="title"/>
          </p:nvPr>
        </p:nvSpPr>
        <p:spPr/>
        <p:txBody>
          <a:bodyPr/>
          <a:lstStyle/>
          <a:p>
            <a:r>
              <a:rPr lang="en-US" dirty="0" smtClean="0"/>
              <a:t>UPDATE:</a:t>
            </a:r>
            <a:br>
              <a:rPr lang="en-US" dirty="0" smtClean="0"/>
            </a:br>
            <a:r>
              <a:rPr lang="en-US" dirty="0" smtClean="0"/>
              <a:t>Syphilis Case Definition</a:t>
            </a:r>
            <a:endParaRPr lang="en-US" dirty="0"/>
          </a:p>
        </p:txBody>
      </p:sp>
      <p:sp>
        <p:nvSpPr>
          <p:cNvPr id="7" name="TextBox 6"/>
          <p:cNvSpPr txBox="1"/>
          <p:nvPr/>
        </p:nvSpPr>
        <p:spPr>
          <a:xfrm>
            <a:off x="7239000" y="1600200"/>
            <a:ext cx="1905000" cy="369332"/>
          </a:xfrm>
          <a:prstGeom prst="rect">
            <a:avLst/>
          </a:prstGeom>
          <a:noFill/>
        </p:spPr>
        <p:txBody>
          <a:bodyPr wrap="square" rtlCol="0">
            <a:spAutoFit/>
          </a:bodyPr>
          <a:lstStyle/>
          <a:p>
            <a:r>
              <a:rPr lang="en-US" b="1" dirty="0" smtClean="0">
                <a:solidFill>
                  <a:srgbClr val="FFFF00"/>
                </a:solidFill>
              </a:rPr>
              <a:t>JANUARY 2014</a:t>
            </a:r>
            <a:endParaRPr lang="en-US" b="1" dirty="0">
              <a:solidFill>
                <a:srgbClr val="FFFF00"/>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686800" cy="960438"/>
          </a:xfrm>
        </p:spPr>
        <p:txBody>
          <a:bodyPr/>
          <a:lstStyle/>
          <a:p>
            <a:pPr>
              <a:lnSpc>
                <a:spcPts val="3400"/>
              </a:lnSpc>
            </a:pPr>
            <a:r>
              <a:rPr lang="en-US" sz="3200" dirty="0" smtClean="0"/>
              <a:t>Syphilis—Reported Cases </a:t>
            </a:r>
            <a:r>
              <a:rPr lang="en-US" sz="3200" dirty="0"/>
              <a:t>by </a:t>
            </a:r>
            <a:r>
              <a:rPr lang="en-US" sz="3200" dirty="0" smtClean="0"/>
              <a:t>Stage of Infection, </a:t>
            </a:r>
            <a:r>
              <a:rPr lang="en-US" sz="3200" dirty="0"/>
              <a:t>United States, </a:t>
            </a:r>
            <a:r>
              <a:rPr lang="en-US" sz="3200" dirty="0" smtClean="0"/>
              <a:t>1941–2012</a:t>
            </a:r>
            <a:endParaRPr lang="en-US" dirty="0"/>
          </a:p>
        </p:txBody>
      </p:sp>
      <p:sp>
        <p:nvSpPr>
          <p:cNvPr id="5" name="TextBox 4"/>
          <p:cNvSpPr txBox="1"/>
          <p:nvPr/>
        </p:nvSpPr>
        <p:spPr>
          <a:xfrm>
            <a:off x="444256" y="6553200"/>
            <a:ext cx="698744" cy="169277"/>
          </a:xfrm>
          <a:prstGeom prst="rect">
            <a:avLst/>
          </a:prstGeom>
          <a:noFill/>
        </p:spPr>
        <p:txBody>
          <a:bodyPr wrap="square" rtlCol="0">
            <a:spAutoFit/>
          </a:bodyPr>
          <a:lstStyle/>
          <a:p>
            <a:r>
              <a:rPr lang="en-US" sz="500" dirty="0">
                <a:solidFill>
                  <a:srgbClr val="0039A6"/>
                </a:solidFill>
              </a:rPr>
              <a:t>2011-Fig 36.  SR</a:t>
            </a:r>
          </a:p>
        </p:txBody>
      </p:sp>
      <p:pic>
        <p:nvPicPr>
          <p:cNvPr id="6" name="Picture 5" descr="Syphilis—Reported Cases by Stage of Infection, United States, 1941–20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824" y="1623919"/>
            <a:ext cx="8394944" cy="5081681"/>
          </a:xfrm>
          <a:prstGeom prst="rect">
            <a:avLst/>
          </a:prstGeom>
          <a:solidFill>
            <a:schemeClr val="bg1"/>
          </a:solidFill>
        </p:spPr>
      </p:pic>
    </p:spTree>
    <p:extLst>
      <p:ext uri="{BB962C8B-B14F-4D97-AF65-F5344CB8AC3E}">
        <p14:creationId xmlns:p14="http://schemas.microsoft.com/office/powerpoint/2010/main" val="33076275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74638"/>
            <a:ext cx="8686800" cy="1143000"/>
          </a:xfrm>
        </p:spPr>
        <p:txBody>
          <a:bodyPr/>
          <a:lstStyle/>
          <a:p>
            <a:r>
              <a:rPr lang="en-US" sz="2800" dirty="0" smtClean="0"/>
              <a:t>Primary and Secondary Syphilis—Rates </a:t>
            </a:r>
            <a:r>
              <a:rPr lang="en-US" sz="2800" dirty="0"/>
              <a:t>by Age and Sex, United States, </a:t>
            </a:r>
            <a:r>
              <a:rPr lang="en-US" sz="2800" dirty="0" smtClean="0"/>
              <a:t>2012</a:t>
            </a:r>
            <a:endParaRPr lang="en-US" sz="2800" dirty="0"/>
          </a:p>
        </p:txBody>
      </p:sp>
      <p:sp>
        <p:nvSpPr>
          <p:cNvPr id="4" name="TextBox 3"/>
          <p:cNvSpPr txBox="1"/>
          <p:nvPr/>
        </p:nvSpPr>
        <p:spPr>
          <a:xfrm>
            <a:off x="444256" y="6553200"/>
            <a:ext cx="698744" cy="169277"/>
          </a:xfrm>
          <a:prstGeom prst="rect">
            <a:avLst/>
          </a:prstGeom>
          <a:noFill/>
        </p:spPr>
        <p:txBody>
          <a:bodyPr wrap="square" rtlCol="0">
            <a:spAutoFit/>
          </a:bodyPr>
          <a:lstStyle/>
          <a:p>
            <a:r>
              <a:rPr lang="en-US" sz="500" dirty="0">
                <a:solidFill>
                  <a:srgbClr val="0039A6"/>
                </a:solidFill>
              </a:rPr>
              <a:t>2011-Fig 42.  SR</a:t>
            </a:r>
          </a:p>
        </p:txBody>
      </p:sp>
      <p:pic>
        <p:nvPicPr>
          <p:cNvPr id="6" name="Picture 5" descr="Primary and Secondary Syphilis—Rates by Age and Sex, United States, 20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555" y="1905000"/>
            <a:ext cx="8431213" cy="4724400"/>
          </a:xfrm>
          <a:prstGeom prst="rect">
            <a:avLst/>
          </a:prstGeom>
          <a:solidFill>
            <a:schemeClr val="bg1"/>
          </a:solidFill>
        </p:spPr>
      </p:pic>
    </p:spTree>
    <p:extLst>
      <p:ext uri="{BB962C8B-B14F-4D97-AF65-F5344CB8AC3E}">
        <p14:creationId xmlns:p14="http://schemas.microsoft.com/office/powerpoint/2010/main" val="1127942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0" y="609600"/>
            <a:ext cx="8839200" cy="838200"/>
          </a:xfrm>
        </p:spPr>
        <p:txBody>
          <a:bodyPr/>
          <a:lstStyle/>
          <a:p>
            <a:pPr>
              <a:lnSpc>
                <a:spcPts val="3000"/>
              </a:lnSpc>
            </a:pPr>
            <a:r>
              <a:rPr lang="en-US" sz="2800" dirty="0" smtClean="0"/>
              <a:t>Primary and Secondary Syphilis—Rates </a:t>
            </a:r>
            <a:r>
              <a:rPr lang="en-US" sz="2800" dirty="0"/>
              <a:t>by </a:t>
            </a:r>
            <a:r>
              <a:rPr lang="en-US" sz="2800" dirty="0" smtClean="0"/>
              <a:t>Race/Ethnicity, </a:t>
            </a:r>
            <a:r>
              <a:rPr lang="en-US" sz="2800" dirty="0"/>
              <a:t>United States,  </a:t>
            </a:r>
            <a:r>
              <a:rPr lang="en-US" sz="2800" dirty="0" smtClean="0"/>
              <a:t>2008–2012</a:t>
            </a:r>
            <a:endParaRPr lang="en-US" sz="2800" dirty="0"/>
          </a:p>
        </p:txBody>
      </p:sp>
      <p:sp>
        <p:nvSpPr>
          <p:cNvPr id="5" name="TextBox 4"/>
          <p:cNvSpPr txBox="1"/>
          <p:nvPr/>
        </p:nvSpPr>
        <p:spPr>
          <a:xfrm>
            <a:off x="444256" y="6553200"/>
            <a:ext cx="698744" cy="169277"/>
          </a:xfrm>
          <a:prstGeom prst="rect">
            <a:avLst/>
          </a:prstGeom>
          <a:noFill/>
        </p:spPr>
        <p:txBody>
          <a:bodyPr wrap="square" rtlCol="0">
            <a:spAutoFit/>
          </a:bodyPr>
          <a:lstStyle/>
          <a:p>
            <a:r>
              <a:rPr lang="en-US" sz="500" dirty="0">
                <a:solidFill>
                  <a:srgbClr val="0039A6"/>
                </a:solidFill>
              </a:rPr>
              <a:t>2011-Fig 45.  SR</a:t>
            </a:r>
          </a:p>
        </p:txBody>
      </p:sp>
      <p:pic>
        <p:nvPicPr>
          <p:cNvPr id="8" name="Picture 7" descr="Primary and Secondary Syphilis—Rates by Race/Ethnicity, United States,  2008–20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 y="1583106"/>
            <a:ext cx="8477616" cy="5046294"/>
          </a:xfrm>
          <a:prstGeom prst="rect">
            <a:avLst/>
          </a:prstGeom>
          <a:solidFill>
            <a:schemeClr val="bg1"/>
          </a:solidFill>
        </p:spPr>
      </p:pic>
    </p:spTree>
    <p:extLst>
      <p:ext uri="{BB962C8B-B14F-4D97-AF65-F5344CB8AC3E}">
        <p14:creationId xmlns:p14="http://schemas.microsoft.com/office/powerpoint/2010/main" val="377684087"/>
      </p:ext>
    </p:extLst>
  </p:cSld>
  <p:clrMapOvr>
    <a:masterClrMapping/>
  </p:clrMapOvr>
  <p:transition xmlns:p14="http://schemas.microsoft.com/office/powerpoint/2010/mai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9144000" cy="1143000"/>
          </a:xfrm>
        </p:spPr>
        <p:txBody>
          <a:bodyPr/>
          <a:lstStyle/>
          <a:p>
            <a:pPr>
              <a:lnSpc>
                <a:spcPts val="2900"/>
              </a:lnSpc>
            </a:pPr>
            <a:r>
              <a:rPr lang="en-US" sz="2400" dirty="0"/>
              <a:t>Primary and Secondary Syphilis—Reported Cases* by </a:t>
            </a:r>
            <a:r>
              <a:rPr lang="en-US" sz="2400" dirty="0" smtClean="0"/>
              <a:t>Sex, Sexual Behavior, and Race/Ethnicity, </a:t>
            </a:r>
            <a:br>
              <a:rPr lang="en-US" sz="2400" dirty="0" smtClean="0"/>
            </a:br>
            <a:r>
              <a:rPr lang="en-US" sz="2400" dirty="0" smtClean="0"/>
              <a:t>United </a:t>
            </a:r>
            <a:r>
              <a:rPr lang="en-US" sz="2400" dirty="0"/>
              <a:t>States, </a:t>
            </a:r>
            <a:r>
              <a:rPr lang="en-US" sz="2400" dirty="0" smtClean="0"/>
              <a:t>2012</a:t>
            </a:r>
            <a:endParaRPr lang="en-US" sz="2400" dirty="0"/>
          </a:p>
        </p:txBody>
      </p:sp>
      <p:sp>
        <p:nvSpPr>
          <p:cNvPr id="5" name="Text Placeholder 3"/>
          <p:cNvSpPr txBox="1">
            <a:spLocks/>
          </p:cNvSpPr>
          <p:nvPr/>
        </p:nvSpPr>
        <p:spPr>
          <a:xfrm>
            <a:off x="533400" y="5946802"/>
            <a:ext cx="6553200" cy="457200"/>
          </a:xfrm>
          <a:prstGeom prst="rect">
            <a:avLst/>
          </a:prstGeom>
        </p:spPr>
        <p:txBody>
          <a:bodyPr anchor="b"/>
          <a:lstStyle>
            <a:lvl1pPr marL="403225" indent="-403225"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975" indent="-53975">
              <a:lnSpc>
                <a:spcPts val="1100"/>
              </a:lnSpc>
            </a:pPr>
            <a:endParaRPr lang="en-US" sz="1000" dirty="0">
              <a:solidFill>
                <a:srgbClr val="000000"/>
              </a:solidFill>
            </a:endParaRPr>
          </a:p>
        </p:txBody>
      </p:sp>
      <p:sp>
        <p:nvSpPr>
          <p:cNvPr id="10" name="TextBox 9"/>
          <p:cNvSpPr txBox="1"/>
          <p:nvPr/>
        </p:nvSpPr>
        <p:spPr>
          <a:xfrm>
            <a:off x="444256" y="6553200"/>
            <a:ext cx="698744" cy="169277"/>
          </a:xfrm>
          <a:prstGeom prst="rect">
            <a:avLst/>
          </a:prstGeom>
          <a:noFill/>
        </p:spPr>
        <p:txBody>
          <a:bodyPr wrap="square" rtlCol="0">
            <a:spAutoFit/>
          </a:bodyPr>
          <a:lstStyle/>
          <a:p>
            <a:r>
              <a:rPr lang="en-US" sz="500" dirty="0">
                <a:solidFill>
                  <a:srgbClr val="0039A6"/>
                </a:solidFill>
              </a:rPr>
              <a:t>2011-Fig 47.  SR</a:t>
            </a:r>
          </a:p>
        </p:txBody>
      </p:sp>
      <p:pic>
        <p:nvPicPr>
          <p:cNvPr id="6" name="Picture 5" descr="Primary and Secondary Syphilis—Reported Cases* by Sex, Sexual Behavior, and Race/Ethnicity, &#10;United States, 20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616202"/>
            <a:ext cx="8389053" cy="5089398"/>
          </a:xfrm>
          <a:prstGeom prst="rect">
            <a:avLst/>
          </a:prstGeom>
          <a:solidFill>
            <a:schemeClr val="bg1"/>
          </a:solidFill>
        </p:spPr>
      </p:pic>
    </p:spTree>
    <p:extLst>
      <p:ext uri="{BB962C8B-B14F-4D97-AF65-F5344CB8AC3E}">
        <p14:creationId xmlns:p14="http://schemas.microsoft.com/office/powerpoint/2010/main" val="608580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228600"/>
            <a:ext cx="7772400" cy="1143000"/>
          </a:xfrm>
        </p:spPr>
        <p:txBody>
          <a:bodyPr/>
          <a:lstStyle/>
          <a:p>
            <a:pPr eaLnBrk="1" hangingPunct="1"/>
            <a:r>
              <a:rPr lang="en-US" smtClean="0"/>
              <a:t>Stages of Syphilis</a:t>
            </a:r>
          </a:p>
        </p:txBody>
      </p:sp>
      <p:graphicFrame>
        <p:nvGraphicFramePr>
          <p:cNvPr id="151619" name="Group 67"/>
          <p:cNvGraphicFramePr>
            <a:graphicFrameLocks noGrp="1"/>
          </p:cNvGraphicFramePr>
          <p:nvPr>
            <p:ph type="tbl" idx="1"/>
          </p:nvPr>
        </p:nvGraphicFramePr>
        <p:xfrm>
          <a:off x="228600" y="894522"/>
          <a:ext cx="8716617" cy="5668763"/>
        </p:xfrm>
        <a:graphic>
          <a:graphicData uri="http://schemas.openxmlformats.org/drawingml/2006/table">
            <a:tbl>
              <a:tblPr>
                <a:tableStyleId>{306799F8-075E-4A3A-A7F6-7FBC6576F1A4}</a:tableStyleId>
              </a:tblPr>
              <a:tblGrid>
                <a:gridCol w="1371600"/>
                <a:gridCol w="7345017"/>
              </a:tblGrid>
              <a:tr h="470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Stage</a:t>
                      </a:r>
                      <a:endParaRPr kumimoji="0" lang="en-US" sz="2400" b="0" i="0" u="none" strike="noStrike" cap="none" normalizeH="0" baseline="0" dirty="0" smtClean="0">
                        <a:ln>
                          <a:noFill/>
                        </a:ln>
                        <a:solidFill>
                          <a:schemeClr val="bg1"/>
                        </a:solidFill>
                        <a:effectLst/>
                        <a:latin typeface="Arial" pitchFamily="34" charset="0"/>
                      </a:endParaRPr>
                    </a:p>
                  </a:txBody>
                  <a:tcPr anchor="ctr" horzOverflow="overflow">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lt1"/>
                          </a:solidFill>
                          <a:effectLst/>
                          <a:latin typeface="+mn-lt"/>
                        </a:rPr>
                        <a:t>Signs/Symptoms</a:t>
                      </a:r>
                      <a:endParaRPr kumimoji="0" lang="en-US" sz="2400" b="0" i="0" u="none" strike="noStrike" cap="none" normalizeH="0" baseline="0" dirty="0" smtClean="0">
                        <a:ln>
                          <a:noFill/>
                        </a:ln>
                        <a:solidFill>
                          <a:schemeClr val="bg1"/>
                        </a:solidFill>
                        <a:effectLst/>
                        <a:latin typeface="Arial" pitchFamily="34" charset="0"/>
                      </a:endParaRPr>
                    </a:p>
                  </a:txBody>
                  <a:tcPr anchor="ctr" horzOverflow="overflow">
                    <a:solidFill>
                      <a:srgbClr val="00B050"/>
                    </a:solidFill>
                  </a:tcPr>
                </a:tc>
              </a:tr>
              <a:tr h="1601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rPr>
                        <a:t>Primary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rPr>
                        <a:t>(9–90 days)</a:t>
                      </a:r>
                      <a:endParaRPr kumimoji="0" lang="en-US" sz="1600" b="0" i="0" u="none" strike="noStrike" cap="none" normalizeH="0" baseline="0" dirty="0" smtClean="0">
                        <a:ln>
                          <a:noFill/>
                        </a:ln>
                        <a:solidFill>
                          <a:schemeClr val="bg1"/>
                        </a:solidFill>
                        <a:effectLst/>
                        <a:latin typeface="Arial" pitchFamily="34" charset="0"/>
                      </a:endParaRPr>
                    </a:p>
                  </a:txBody>
                  <a:tcPr horzOverflow="overflow">
                    <a:solidFill>
                      <a:srgbClr val="0070C0"/>
                    </a:solidFill>
                  </a:tcPr>
                </a:tc>
                <a:tc>
                  <a:txBody>
                    <a:bodyPr/>
                    <a:lstStyle/>
                    <a:p>
                      <a:pPr marL="230188" marR="0" lvl="0" indent="-230188" algn="l" defTabSz="914400" rtl="0" eaLnBrk="0" fontAlgn="base" latinLnBrk="0" hangingPunct="0">
                        <a:lnSpc>
                          <a:spcPct val="100000"/>
                        </a:lnSpc>
                        <a:spcBef>
                          <a:spcPct val="0"/>
                        </a:spcBef>
                        <a:spcAft>
                          <a:spcPct val="0"/>
                        </a:spcAft>
                        <a:buClrTx/>
                        <a:buSzTx/>
                        <a:buFontTx/>
                        <a:buChar char="•"/>
                        <a:tabLst/>
                      </a:pPr>
                      <a:r>
                        <a:rPr kumimoji="0" lang="en-US" sz="1600" u="none" strike="noStrike" cap="none" normalizeH="0" baseline="0" dirty="0" smtClean="0">
                          <a:ln>
                            <a:noFill/>
                          </a:ln>
                          <a:effectLst/>
                        </a:rPr>
                        <a:t>Characterized by one or more skin lesions called chancres at the site where the spirochete penetrated (two weeks to three months after initial infection)</a:t>
                      </a:r>
                    </a:p>
                    <a:p>
                      <a:pPr marL="230188" marR="0" lvl="0" indent="-230188" algn="l" defTabSz="914400" rtl="0" eaLnBrk="0" fontAlgn="base" latinLnBrk="0" hangingPunct="0">
                        <a:lnSpc>
                          <a:spcPct val="100000"/>
                        </a:lnSpc>
                        <a:spcBef>
                          <a:spcPct val="0"/>
                        </a:spcBef>
                        <a:spcAft>
                          <a:spcPct val="0"/>
                        </a:spcAft>
                        <a:buClrTx/>
                        <a:buSzTx/>
                        <a:buFontTx/>
                        <a:buChar char="•"/>
                        <a:tabLst/>
                      </a:pPr>
                      <a:r>
                        <a:rPr kumimoji="0" lang="en-US" sz="1600" u="none" strike="noStrike" cap="none" normalizeH="0" baseline="0" dirty="0" smtClean="0">
                          <a:ln>
                            <a:noFill/>
                          </a:ln>
                          <a:effectLst/>
                        </a:rPr>
                        <a:t>Large numbers of organisms are present in exudates of lesion and in lymph nodes and infiltration of ulcer with inflammatory cells </a:t>
                      </a:r>
                    </a:p>
                    <a:p>
                      <a:pPr marL="230188" marR="0" lvl="0" indent="-230188" algn="l" defTabSz="914400" rtl="0" eaLnBrk="0" fontAlgn="base" latinLnBrk="0" hangingPunct="0">
                        <a:lnSpc>
                          <a:spcPct val="100000"/>
                        </a:lnSpc>
                        <a:spcBef>
                          <a:spcPct val="0"/>
                        </a:spcBef>
                        <a:spcAft>
                          <a:spcPct val="0"/>
                        </a:spcAft>
                        <a:buClrTx/>
                        <a:buSzTx/>
                        <a:buFontTx/>
                        <a:buChar char="•"/>
                        <a:tabLst/>
                      </a:pPr>
                      <a:r>
                        <a:rPr kumimoji="0" lang="en-US" sz="1600" u="none" strike="noStrike" cap="none" normalizeH="0" baseline="0" dirty="0" smtClean="0">
                          <a:ln>
                            <a:noFill/>
                          </a:ln>
                          <a:effectLst/>
                        </a:rPr>
                        <a:t>Highly infectious; diagnosis by dark field microscopy</a:t>
                      </a:r>
                    </a:p>
                    <a:p>
                      <a:pPr marL="230188" marR="0" lvl="0" indent="-230188" algn="l" defTabSz="914400" rtl="0" eaLnBrk="0" fontAlgn="base" latinLnBrk="0" hangingPunct="0">
                        <a:lnSpc>
                          <a:spcPct val="100000"/>
                        </a:lnSpc>
                        <a:spcBef>
                          <a:spcPct val="0"/>
                        </a:spcBef>
                        <a:spcAft>
                          <a:spcPct val="0"/>
                        </a:spcAft>
                        <a:buClrTx/>
                        <a:buSzTx/>
                        <a:buFontTx/>
                        <a:buChar char="•"/>
                        <a:tabLst/>
                      </a:pPr>
                      <a:r>
                        <a:rPr kumimoji="0" lang="en-US" sz="1600" u="none" strike="noStrike" cap="none" normalizeH="0" baseline="0" dirty="0" smtClean="0">
                          <a:ln>
                            <a:noFill/>
                          </a:ln>
                          <a:effectLst/>
                        </a:rPr>
                        <a:t>Chancre heals within two months</a:t>
                      </a:r>
                      <a:endParaRPr kumimoji="0" lang="en-US" sz="1600" b="0" i="0" u="none" strike="noStrike" cap="none" normalizeH="0" baseline="0" dirty="0" smtClean="0">
                        <a:ln>
                          <a:noFill/>
                        </a:ln>
                        <a:solidFill>
                          <a:schemeClr val="bg1"/>
                        </a:solidFill>
                        <a:effectLst/>
                        <a:latin typeface="Arial" pitchFamily="34" charset="0"/>
                      </a:endParaRPr>
                    </a:p>
                  </a:txBody>
                  <a:tcPr horzOverflow="overflow">
                    <a:solidFill>
                      <a:schemeClr val="accent6">
                        <a:lumMod val="75000"/>
                      </a:schemeClr>
                    </a:solidFill>
                  </a:tcPr>
                </a:tc>
              </a:tr>
              <a:tr h="24994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rPr>
                        <a:t>Secondary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rPr>
                        <a:t>(6 weeks–</a:t>
                      </a:r>
                      <a:br>
                        <a:rPr kumimoji="0" lang="en-US" sz="1600" u="none" strike="noStrike" cap="none" normalizeH="0" baseline="0" dirty="0" smtClean="0">
                          <a:ln>
                            <a:noFill/>
                          </a:ln>
                          <a:effectLst/>
                        </a:rPr>
                      </a:br>
                      <a:r>
                        <a:rPr kumimoji="0" lang="en-US" sz="1600" u="none" strike="noStrike" cap="none" normalizeH="0" baseline="0" dirty="0" smtClean="0">
                          <a:ln>
                            <a:noFill/>
                          </a:ln>
                          <a:effectLst/>
                        </a:rPr>
                        <a:t>6 months)</a:t>
                      </a:r>
                      <a:endParaRPr kumimoji="0" lang="en-US" sz="1600" b="0" i="0" u="none" strike="noStrike" cap="none" normalizeH="0" baseline="0" dirty="0" smtClean="0">
                        <a:ln>
                          <a:noFill/>
                        </a:ln>
                        <a:solidFill>
                          <a:schemeClr val="bg1"/>
                        </a:solidFill>
                        <a:effectLst/>
                        <a:latin typeface="Arial" pitchFamily="34" charset="0"/>
                      </a:endParaRPr>
                    </a:p>
                  </a:txBody>
                  <a:tcPr horzOverflow="overflow">
                    <a:solidFill>
                      <a:srgbClr val="0070C0"/>
                    </a:solidFill>
                  </a:tcPr>
                </a:tc>
                <a:tc>
                  <a:txBody>
                    <a:bodyPr/>
                    <a:lstStyle/>
                    <a:p>
                      <a:pPr marL="230188" marR="0" lvl="0" indent="-230188" algn="l" defTabSz="914400" rtl="0" eaLnBrk="0" fontAlgn="base" latinLnBrk="0" hangingPunct="0">
                        <a:lnSpc>
                          <a:spcPct val="100000"/>
                        </a:lnSpc>
                        <a:spcBef>
                          <a:spcPct val="0"/>
                        </a:spcBef>
                        <a:spcAft>
                          <a:spcPct val="0"/>
                        </a:spcAft>
                        <a:buClrTx/>
                        <a:buSzTx/>
                        <a:buFontTx/>
                        <a:buChar char="•"/>
                        <a:tabLst/>
                      </a:pPr>
                      <a:r>
                        <a:rPr kumimoji="0" lang="en-US" sz="1600" u="none" strike="noStrike" cap="none" normalizeH="0" baseline="0" dirty="0" smtClean="0">
                          <a:ln>
                            <a:noFill/>
                          </a:ln>
                          <a:effectLst/>
                        </a:rPr>
                        <a:t>Clinical signs of disseminated disease appear with prominent skin lesions (rash) dispersed over the entire body surface (occurs in 50% of cases) accompanied by flu-like symptoms (sore throat, fever, headache, etc.) and swollen lymph nodes </a:t>
                      </a:r>
                    </a:p>
                    <a:p>
                      <a:pPr marL="230188" marR="0" lvl="0" indent="-230188" algn="l" defTabSz="914400" rtl="0" eaLnBrk="0" fontAlgn="base" latinLnBrk="0" hangingPunct="0">
                        <a:lnSpc>
                          <a:spcPct val="100000"/>
                        </a:lnSpc>
                        <a:spcBef>
                          <a:spcPct val="0"/>
                        </a:spcBef>
                        <a:spcAft>
                          <a:spcPct val="0"/>
                        </a:spcAft>
                        <a:buClrTx/>
                        <a:buSzTx/>
                        <a:buFontTx/>
                        <a:buChar char="•"/>
                        <a:tabLst/>
                      </a:pPr>
                      <a:r>
                        <a:rPr kumimoji="0" lang="en-US" sz="1600" u="none" strike="noStrike" cap="none" normalizeH="0" baseline="0" dirty="0" err="1" smtClean="0">
                          <a:ln>
                            <a:noFill/>
                          </a:ln>
                          <a:effectLst/>
                        </a:rPr>
                        <a:t>Maculopapular</a:t>
                      </a:r>
                      <a:r>
                        <a:rPr kumimoji="0" lang="en-US" sz="1600" u="none" strike="noStrike" cap="none" normalizeH="0" baseline="0" dirty="0" smtClean="0">
                          <a:ln>
                            <a:noFill/>
                          </a:ln>
                          <a:effectLst/>
                        </a:rPr>
                        <a:t> skin lesions that are most prominent on palms of the hands and soles of feet will occur in 80% of patients</a:t>
                      </a:r>
                    </a:p>
                    <a:p>
                      <a:pPr marL="230188" marR="0" lvl="0" indent="-230188" algn="l" defTabSz="914400" rtl="0" eaLnBrk="0" fontAlgn="base" latinLnBrk="0" hangingPunct="0">
                        <a:lnSpc>
                          <a:spcPct val="100000"/>
                        </a:lnSpc>
                        <a:spcBef>
                          <a:spcPct val="0"/>
                        </a:spcBef>
                        <a:spcAft>
                          <a:spcPct val="0"/>
                        </a:spcAft>
                        <a:buClrTx/>
                        <a:buSzTx/>
                        <a:buFontTx/>
                        <a:buChar char="•"/>
                        <a:tabLst/>
                      </a:pPr>
                      <a:r>
                        <a:rPr kumimoji="0" lang="en-US" sz="1600" u="none" strike="noStrike" cap="none" normalizeH="0" baseline="0" dirty="0" smtClean="0">
                          <a:ln>
                            <a:noFill/>
                          </a:ln>
                          <a:effectLst/>
                        </a:rPr>
                        <a:t>Lesions called </a:t>
                      </a:r>
                      <a:r>
                        <a:rPr kumimoji="0" lang="en-US" sz="1600" u="none" strike="noStrike" cap="none" normalizeH="0" baseline="0" dirty="0" err="1" smtClean="0">
                          <a:ln>
                            <a:noFill/>
                          </a:ln>
                          <a:effectLst/>
                        </a:rPr>
                        <a:t>condylomas</a:t>
                      </a:r>
                      <a:r>
                        <a:rPr kumimoji="0" lang="en-US" sz="1600" u="none" strike="noStrike" cap="none" normalizeH="0" baseline="0" dirty="0" smtClean="0">
                          <a:ln>
                            <a:noFill/>
                          </a:ln>
                          <a:effectLst/>
                        </a:rPr>
                        <a:t> may occur on skin in moist areas (vagina and anus) </a:t>
                      </a:r>
                    </a:p>
                    <a:p>
                      <a:pPr marL="230188" marR="0" lvl="0" indent="-230188" algn="l" defTabSz="914400" rtl="0" eaLnBrk="0" fontAlgn="base" latinLnBrk="0" hangingPunct="0">
                        <a:lnSpc>
                          <a:spcPct val="100000"/>
                        </a:lnSpc>
                        <a:spcBef>
                          <a:spcPct val="0"/>
                        </a:spcBef>
                        <a:spcAft>
                          <a:spcPct val="0"/>
                        </a:spcAft>
                        <a:buClrTx/>
                        <a:buSzTx/>
                        <a:buFontTx/>
                        <a:buChar char="•"/>
                        <a:tabLst/>
                      </a:pPr>
                      <a:r>
                        <a:rPr kumimoji="0" lang="en-US" sz="1600" u="none" strike="noStrike" cap="none" normalizeH="0" baseline="0" dirty="0" smtClean="0">
                          <a:ln>
                            <a:noFill/>
                          </a:ln>
                          <a:effectLst/>
                        </a:rPr>
                        <a:t>Lesions are highly infectious; rash and symptoms will gradually resolve spontaneously and patient enters clinically inactive (latent) stage of disease </a:t>
                      </a:r>
                      <a:endParaRPr kumimoji="0" lang="en-US" sz="1600" b="0" i="0" u="none" strike="noStrike" cap="none" normalizeH="0" baseline="0" dirty="0" smtClean="0">
                        <a:ln>
                          <a:noFill/>
                        </a:ln>
                        <a:solidFill>
                          <a:schemeClr val="bg1"/>
                        </a:solidFill>
                        <a:effectLst/>
                        <a:latin typeface="Arial" pitchFamily="34" charset="0"/>
                      </a:endParaRPr>
                    </a:p>
                  </a:txBody>
                  <a:tcPr horzOverflow="overflow">
                    <a:solidFill>
                      <a:schemeClr val="accent6">
                        <a:lumMod val="75000"/>
                      </a:schemeClr>
                    </a:solidFill>
                  </a:tcPr>
                </a:tc>
              </a:tr>
              <a:tr h="1053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rPr>
                        <a:t>Late and Latent </a:t>
                      </a:r>
                      <a:br>
                        <a:rPr kumimoji="0" lang="en-US" sz="1600" u="none" strike="noStrike" cap="none" normalizeH="0" baseline="0" dirty="0" smtClean="0">
                          <a:ln>
                            <a:noFill/>
                          </a:ln>
                          <a:effectLst/>
                        </a:rPr>
                      </a:br>
                      <a:r>
                        <a:rPr kumimoji="0" lang="en-US" sz="1600" u="none" strike="noStrike" cap="none" normalizeH="0" baseline="0" dirty="0" smtClean="0">
                          <a:ln>
                            <a:noFill/>
                          </a:ln>
                          <a:effectLst/>
                        </a:rPr>
                        <a:t>(3–20 years)</a:t>
                      </a:r>
                      <a:endParaRPr kumimoji="0" lang="en-US" sz="1600" b="0" i="0" u="none" strike="noStrike" cap="none" normalizeH="0" baseline="0" dirty="0" smtClean="0">
                        <a:ln>
                          <a:noFill/>
                        </a:ln>
                        <a:solidFill>
                          <a:schemeClr val="bg1"/>
                        </a:solidFill>
                        <a:effectLst/>
                        <a:latin typeface="Arial" pitchFamily="34" charset="0"/>
                      </a:endParaRPr>
                    </a:p>
                  </a:txBody>
                  <a:tcPr horzOverflow="overflow">
                    <a:solidFill>
                      <a:srgbClr val="0070C0"/>
                    </a:solidFill>
                  </a:tcPr>
                </a:tc>
                <a:tc>
                  <a:txBody>
                    <a:bodyPr/>
                    <a:lstStyle/>
                    <a:p>
                      <a:pPr marL="230188" marR="0" lvl="0" indent="-230188" algn="l" defTabSz="914400" rtl="0" eaLnBrk="1" fontAlgn="base" latinLnBrk="0" hangingPunct="1">
                        <a:lnSpc>
                          <a:spcPct val="100000"/>
                        </a:lnSpc>
                        <a:spcBef>
                          <a:spcPct val="0"/>
                        </a:spcBef>
                        <a:spcAft>
                          <a:spcPct val="0"/>
                        </a:spcAft>
                        <a:buClrTx/>
                        <a:buSzPct val="75000"/>
                        <a:buFont typeface="Wingdings" pitchFamily="2" charset="2"/>
                        <a:buChar char="§"/>
                        <a:tabLst/>
                      </a:pPr>
                      <a:r>
                        <a:rPr kumimoji="0" lang="en-US" sz="1600" u="none" strike="noStrike" cap="none" normalizeH="0" baseline="0" dirty="0" smtClean="0">
                          <a:ln>
                            <a:noFill/>
                          </a:ln>
                          <a:effectLst/>
                        </a:rPr>
                        <a:t>After a latent period (&gt;2 yrs) following secondary syphilis, the patient may develop </a:t>
                      </a:r>
                      <a:r>
                        <a:rPr kumimoji="0" lang="en-US" sz="1600" u="none" strike="noStrike" cap="none" normalizeH="0" baseline="0" dirty="0" err="1" smtClean="0">
                          <a:ln>
                            <a:noFill/>
                          </a:ln>
                          <a:effectLst/>
                        </a:rPr>
                        <a:t>granulomatous</a:t>
                      </a:r>
                      <a:r>
                        <a:rPr kumimoji="0" lang="en-US" sz="1600" u="none" strike="noStrike" cap="none" normalizeH="0" baseline="0" dirty="0" smtClean="0">
                          <a:ln>
                            <a:noFill/>
                          </a:ln>
                          <a:effectLst/>
                        </a:rPr>
                        <a:t> lesions (</a:t>
                      </a:r>
                      <a:r>
                        <a:rPr kumimoji="0" lang="en-US" sz="1600" u="none" strike="noStrike" cap="none" normalizeH="0" baseline="0" dirty="0" err="1" smtClean="0">
                          <a:ln>
                            <a:noFill/>
                          </a:ln>
                          <a:effectLst/>
                        </a:rPr>
                        <a:t>gummas</a:t>
                      </a:r>
                      <a:r>
                        <a:rPr kumimoji="0" lang="en-US" sz="1600" u="none" strike="noStrike" cap="none" normalizeH="0" baseline="0" dirty="0" smtClean="0">
                          <a:ln>
                            <a:noFill/>
                          </a:ln>
                          <a:effectLst/>
                        </a:rPr>
                        <a:t>) of the skin, bone, and others tissues including the circulatory (cardiovascular syphilis) and nervous (neurological syphilis) system</a:t>
                      </a:r>
                      <a:endParaRPr kumimoji="0" lang="en-US" sz="1600" b="0" i="1" u="none" strike="noStrike" cap="none" normalizeH="0" baseline="0" dirty="0" smtClean="0">
                        <a:ln>
                          <a:noFill/>
                        </a:ln>
                        <a:solidFill>
                          <a:schemeClr val="bg1"/>
                        </a:solidFill>
                        <a:effectLst/>
                        <a:latin typeface="Arial" pitchFamily="34" charset="0"/>
                      </a:endParaRPr>
                    </a:p>
                  </a:txBody>
                  <a:tcPr horzOverflow="overflow">
                    <a:solidFill>
                      <a:schemeClr val="accent6">
                        <a:lumMod val="75000"/>
                      </a:schemeClr>
                    </a:solid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4" descr="PHIL_4147_lores">
            <a:hlinkClick r:id="rId3"/>
          </p:cNvPr>
          <p:cNvPicPr>
            <a:picLocks noChangeAspect="1" noChangeArrowheads="1"/>
          </p:cNvPicPr>
          <p:nvPr/>
        </p:nvPicPr>
        <p:blipFill>
          <a:blip r:embed="rId4" cstate="print"/>
          <a:srcRect/>
          <a:stretch>
            <a:fillRect/>
          </a:stretch>
        </p:blipFill>
        <p:spPr bwMode="auto">
          <a:xfrm>
            <a:off x="1066800" y="4419600"/>
            <a:ext cx="2133600" cy="1804988"/>
          </a:xfrm>
          <a:prstGeom prst="rect">
            <a:avLst/>
          </a:prstGeom>
          <a:noFill/>
          <a:ln w="38100">
            <a:solidFill>
              <a:srgbClr val="000000"/>
            </a:solidFill>
            <a:miter lim="800000"/>
            <a:headEnd/>
            <a:tailEnd/>
          </a:ln>
        </p:spPr>
      </p:pic>
      <p:pic>
        <p:nvPicPr>
          <p:cNvPr id="140291" name="Picture 7" descr="tn_s14c194photo16">
            <a:hlinkClick r:id="rId5"/>
          </p:cNvPr>
          <p:cNvPicPr>
            <a:picLocks noChangeAspect="1" noChangeArrowheads="1"/>
          </p:cNvPicPr>
          <p:nvPr/>
        </p:nvPicPr>
        <p:blipFill>
          <a:blip r:embed="rId6" cstate="print"/>
          <a:srcRect/>
          <a:stretch>
            <a:fillRect/>
          </a:stretch>
        </p:blipFill>
        <p:spPr bwMode="auto">
          <a:xfrm>
            <a:off x="6172200" y="4724400"/>
            <a:ext cx="1752600" cy="1022350"/>
          </a:xfrm>
          <a:prstGeom prst="rect">
            <a:avLst/>
          </a:prstGeom>
          <a:noFill/>
          <a:ln w="38100">
            <a:solidFill>
              <a:schemeClr val="tx1"/>
            </a:solidFill>
            <a:miter lim="800000"/>
            <a:headEnd/>
            <a:tailEnd/>
          </a:ln>
        </p:spPr>
      </p:pic>
      <p:sp>
        <p:nvSpPr>
          <p:cNvPr id="140292" name="Rectangle 9"/>
          <p:cNvSpPr>
            <a:spLocks noChangeArrowheads="1"/>
          </p:cNvSpPr>
          <p:nvPr/>
        </p:nvSpPr>
        <p:spPr bwMode="auto">
          <a:xfrm>
            <a:off x="1219200" y="457200"/>
            <a:ext cx="7415213" cy="1143000"/>
          </a:xfrm>
          <a:prstGeom prst="rect">
            <a:avLst/>
          </a:prstGeom>
          <a:noFill/>
          <a:ln w="9525">
            <a:noFill/>
            <a:miter lim="800000"/>
            <a:headEnd/>
            <a:tailEnd/>
          </a:ln>
        </p:spPr>
        <p:txBody>
          <a:bodyPr anchor="ctr"/>
          <a:lstStyle/>
          <a:p>
            <a:pPr algn="r"/>
            <a:r>
              <a:rPr lang="en-US" sz="3600" b="1">
                <a:latin typeface="Arial Black" pitchFamily="34" charset="0"/>
              </a:rPr>
              <a:t>Syphilis: Primary</a:t>
            </a:r>
          </a:p>
        </p:txBody>
      </p:sp>
      <p:pic>
        <p:nvPicPr>
          <p:cNvPr id="140293" name="Picture 10" descr="chancroidalulcer3"/>
          <p:cNvPicPr>
            <a:picLocks noChangeAspect="1" noChangeArrowheads="1"/>
          </p:cNvPicPr>
          <p:nvPr/>
        </p:nvPicPr>
        <p:blipFill>
          <a:blip r:embed="rId7" cstate="print"/>
          <a:srcRect/>
          <a:stretch>
            <a:fillRect/>
          </a:stretch>
        </p:blipFill>
        <p:spPr bwMode="auto">
          <a:xfrm>
            <a:off x="3962400" y="3962400"/>
            <a:ext cx="1916113" cy="2663825"/>
          </a:xfrm>
          <a:prstGeom prst="rect">
            <a:avLst/>
          </a:prstGeom>
          <a:noFill/>
          <a:ln w="38100">
            <a:solidFill>
              <a:srgbClr val="000000"/>
            </a:solidFill>
            <a:miter lim="800000"/>
            <a:headEnd/>
            <a:tailEnd/>
          </a:ln>
        </p:spPr>
      </p:pic>
      <p:pic>
        <p:nvPicPr>
          <p:cNvPr id="140294" name="Picture 11" descr="perianalchancrecopy"/>
          <p:cNvPicPr>
            <a:picLocks noChangeAspect="1" noChangeArrowheads="1"/>
          </p:cNvPicPr>
          <p:nvPr/>
        </p:nvPicPr>
        <p:blipFill>
          <a:blip r:embed="rId8" cstate="print"/>
          <a:srcRect/>
          <a:stretch>
            <a:fillRect/>
          </a:stretch>
        </p:blipFill>
        <p:spPr bwMode="auto">
          <a:xfrm>
            <a:off x="5105400" y="1676400"/>
            <a:ext cx="3276600" cy="1985963"/>
          </a:xfrm>
          <a:prstGeom prst="rect">
            <a:avLst/>
          </a:prstGeom>
          <a:noFill/>
          <a:ln w="38100">
            <a:solidFill>
              <a:srgbClr val="000000"/>
            </a:solidFill>
            <a:miter lim="800000"/>
            <a:headEnd/>
            <a:tailEnd/>
          </a:ln>
        </p:spPr>
      </p:pic>
      <p:pic>
        <p:nvPicPr>
          <p:cNvPr id="140295" name="Picture 12" descr="syphchancre2"/>
          <p:cNvPicPr>
            <a:picLocks noChangeAspect="1" noChangeArrowheads="1"/>
          </p:cNvPicPr>
          <p:nvPr/>
        </p:nvPicPr>
        <p:blipFill>
          <a:blip r:embed="rId9" cstate="print"/>
          <a:srcRect/>
          <a:stretch>
            <a:fillRect/>
          </a:stretch>
        </p:blipFill>
        <p:spPr bwMode="auto">
          <a:xfrm>
            <a:off x="762000" y="1676400"/>
            <a:ext cx="3276600" cy="2049463"/>
          </a:xfrm>
          <a:prstGeom prst="rect">
            <a:avLst/>
          </a:prstGeom>
          <a:noFill/>
          <a:ln w="38100">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Rectangle 5"/>
          <p:cNvSpPr>
            <a:spLocks noChangeArrowheads="1"/>
          </p:cNvSpPr>
          <p:nvPr/>
        </p:nvSpPr>
        <p:spPr bwMode="auto">
          <a:xfrm>
            <a:off x="3733800" y="-1143000"/>
            <a:ext cx="7772400" cy="1143000"/>
          </a:xfrm>
          <a:prstGeom prst="rect">
            <a:avLst/>
          </a:prstGeom>
          <a:noFill/>
          <a:ln w="9525">
            <a:noFill/>
            <a:miter lim="800000"/>
            <a:headEnd/>
            <a:tailEnd/>
          </a:ln>
          <a:effectLst/>
        </p:spPr>
        <p:txBody>
          <a:bodyPr anchor="ctr"/>
          <a:lstStyle/>
          <a:p>
            <a:pPr>
              <a:defRPr/>
            </a:pPr>
            <a:endParaRPr lang="en-US" sz="4000" dirty="0">
              <a:effectLst>
                <a:outerShdw blurRad="38100" dist="38100" dir="2700000" algn="tl">
                  <a:srgbClr val="000000">
                    <a:alpha val="43137"/>
                  </a:srgbClr>
                </a:outerShdw>
              </a:effectLst>
              <a:latin typeface="+mj-lt"/>
            </a:endParaRPr>
          </a:p>
        </p:txBody>
      </p:sp>
      <p:pic>
        <p:nvPicPr>
          <p:cNvPr id="141315" name="Picture 9" descr="syphilis_secondaryrash"/>
          <p:cNvPicPr>
            <a:picLocks noChangeAspect="1" noChangeArrowheads="1"/>
          </p:cNvPicPr>
          <p:nvPr/>
        </p:nvPicPr>
        <p:blipFill>
          <a:blip r:embed="rId3" cstate="print">
            <a:lum contrast="6000"/>
          </a:blip>
          <a:srcRect/>
          <a:stretch>
            <a:fillRect/>
          </a:stretch>
        </p:blipFill>
        <p:spPr bwMode="auto">
          <a:xfrm>
            <a:off x="1233488" y="1524000"/>
            <a:ext cx="2846387" cy="3886200"/>
          </a:xfrm>
          <a:prstGeom prst="rect">
            <a:avLst/>
          </a:prstGeom>
          <a:noFill/>
          <a:ln w="57150">
            <a:solidFill>
              <a:srgbClr val="000000"/>
            </a:solidFill>
            <a:miter lim="800000"/>
            <a:headEnd/>
            <a:tailEnd/>
          </a:ln>
        </p:spPr>
      </p:pic>
      <p:pic>
        <p:nvPicPr>
          <p:cNvPr id="141316" name="Picture 12" descr="syphilis_secondaryhand"/>
          <p:cNvPicPr>
            <a:picLocks noChangeAspect="1" noChangeArrowheads="1"/>
          </p:cNvPicPr>
          <p:nvPr/>
        </p:nvPicPr>
        <p:blipFill>
          <a:blip r:embed="rId4" cstate="print"/>
          <a:srcRect/>
          <a:stretch>
            <a:fillRect/>
          </a:stretch>
        </p:blipFill>
        <p:spPr bwMode="auto">
          <a:xfrm>
            <a:off x="5029200" y="1552575"/>
            <a:ext cx="3414713" cy="2562225"/>
          </a:xfrm>
          <a:prstGeom prst="rect">
            <a:avLst/>
          </a:prstGeom>
          <a:noFill/>
          <a:ln w="57150">
            <a:solidFill>
              <a:srgbClr val="000000"/>
            </a:solidFill>
            <a:miter lim="800000"/>
            <a:headEnd/>
            <a:tailEnd/>
          </a:ln>
        </p:spPr>
      </p:pic>
      <p:pic>
        <p:nvPicPr>
          <p:cNvPr id="141317" name="Picture 16" descr="syphilis"/>
          <p:cNvPicPr>
            <a:picLocks noChangeAspect="1" noChangeArrowheads="1"/>
          </p:cNvPicPr>
          <p:nvPr/>
        </p:nvPicPr>
        <p:blipFill>
          <a:blip r:embed="rId5" cstate="print"/>
          <a:srcRect/>
          <a:stretch>
            <a:fillRect/>
          </a:stretch>
        </p:blipFill>
        <p:spPr bwMode="auto">
          <a:xfrm>
            <a:off x="4267200" y="4343400"/>
            <a:ext cx="2819400" cy="2185988"/>
          </a:xfrm>
          <a:prstGeom prst="rect">
            <a:avLst/>
          </a:prstGeom>
          <a:noFill/>
          <a:ln w="57150">
            <a:solidFill>
              <a:srgbClr val="000000"/>
            </a:solidFill>
            <a:miter lim="800000"/>
            <a:headEnd/>
            <a:tailEnd/>
          </a:ln>
        </p:spPr>
      </p:pic>
      <p:sp>
        <p:nvSpPr>
          <p:cNvPr id="141318" name="Rectangle 2"/>
          <p:cNvSpPr>
            <a:spLocks noGrp="1" noChangeArrowheads="1"/>
          </p:cNvSpPr>
          <p:nvPr>
            <p:ph type="title"/>
          </p:nvPr>
        </p:nvSpPr>
        <p:spPr>
          <a:xfrm>
            <a:off x="762000" y="533400"/>
            <a:ext cx="7708900" cy="930275"/>
          </a:xfrm>
        </p:spPr>
        <p:txBody>
          <a:bodyPr/>
          <a:lstStyle/>
          <a:p>
            <a:pPr eaLnBrk="1" hangingPunct="1"/>
            <a:r>
              <a:rPr lang="en-US" smtClean="0"/>
              <a:t>Syphilis: Secondary </a:t>
            </a:r>
            <a:endParaRPr lang="en-US" sz="290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ChangeArrowheads="1"/>
          </p:cNvSpPr>
          <p:nvPr/>
        </p:nvSpPr>
        <p:spPr bwMode="auto">
          <a:xfrm>
            <a:off x="533400" y="381000"/>
            <a:ext cx="7772400" cy="1143000"/>
          </a:xfrm>
          <a:prstGeom prst="rect">
            <a:avLst/>
          </a:prstGeom>
          <a:noFill/>
          <a:ln w="9525">
            <a:noFill/>
            <a:miter lim="800000"/>
            <a:headEnd/>
            <a:tailEnd/>
          </a:ln>
        </p:spPr>
        <p:txBody>
          <a:bodyPr anchor="ctr"/>
          <a:lstStyle/>
          <a:p>
            <a:pPr algn="r"/>
            <a:r>
              <a:rPr lang="en-US" sz="3600">
                <a:latin typeface="Arial Black" pitchFamily="34" charset="0"/>
              </a:rPr>
              <a:t>Syphilis Tertiary</a:t>
            </a:r>
          </a:p>
        </p:txBody>
      </p:sp>
      <p:pic>
        <p:nvPicPr>
          <p:cNvPr id="142339" name="Picture 8" descr="pyodermagangrenosum">
            <a:hlinkClick r:id="rId3"/>
          </p:cNvPr>
          <p:cNvPicPr>
            <a:picLocks noChangeAspect="1" noChangeArrowheads="1"/>
          </p:cNvPicPr>
          <p:nvPr/>
        </p:nvPicPr>
        <p:blipFill>
          <a:blip r:embed="rId4" cstate="print"/>
          <a:srcRect/>
          <a:stretch>
            <a:fillRect/>
          </a:stretch>
        </p:blipFill>
        <p:spPr bwMode="auto">
          <a:xfrm>
            <a:off x="1033463" y="1612900"/>
            <a:ext cx="1581150" cy="1976438"/>
          </a:xfrm>
          <a:prstGeom prst="rect">
            <a:avLst/>
          </a:prstGeom>
          <a:noFill/>
          <a:ln w="28575">
            <a:solidFill>
              <a:srgbClr val="000000"/>
            </a:solidFill>
            <a:miter lim="800000"/>
            <a:headEnd/>
            <a:tailEnd/>
          </a:ln>
        </p:spPr>
      </p:pic>
      <p:pic>
        <p:nvPicPr>
          <p:cNvPr id="142340" name="Picture 9" descr="1"/>
          <p:cNvPicPr>
            <a:picLocks noChangeAspect="1" noChangeArrowheads="1"/>
          </p:cNvPicPr>
          <p:nvPr/>
        </p:nvPicPr>
        <p:blipFill>
          <a:blip r:embed="rId5" cstate="print"/>
          <a:srcRect/>
          <a:stretch>
            <a:fillRect/>
          </a:stretch>
        </p:blipFill>
        <p:spPr bwMode="auto">
          <a:xfrm>
            <a:off x="3514725" y="1687513"/>
            <a:ext cx="1714500" cy="1604962"/>
          </a:xfrm>
          <a:prstGeom prst="rect">
            <a:avLst/>
          </a:prstGeom>
          <a:noFill/>
          <a:ln w="28575">
            <a:solidFill>
              <a:srgbClr val="000000"/>
            </a:solidFill>
            <a:miter lim="800000"/>
            <a:headEnd/>
            <a:tailEnd/>
          </a:ln>
        </p:spPr>
      </p:pic>
      <p:pic>
        <p:nvPicPr>
          <p:cNvPr id="142341" name="Picture 10" descr="2"/>
          <p:cNvPicPr>
            <a:picLocks noChangeAspect="1" noChangeArrowheads="1"/>
          </p:cNvPicPr>
          <p:nvPr/>
        </p:nvPicPr>
        <p:blipFill>
          <a:blip r:embed="rId6" cstate="print"/>
          <a:srcRect/>
          <a:stretch>
            <a:fillRect/>
          </a:stretch>
        </p:blipFill>
        <p:spPr bwMode="auto">
          <a:xfrm>
            <a:off x="935038" y="3956050"/>
            <a:ext cx="1866900" cy="1747838"/>
          </a:xfrm>
          <a:prstGeom prst="rect">
            <a:avLst/>
          </a:prstGeom>
          <a:noFill/>
          <a:ln w="28575">
            <a:solidFill>
              <a:srgbClr val="000000"/>
            </a:solidFill>
            <a:miter lim="800000"/>
            <a:headEnd/>
            <a:tailEnd/>
          </a:ln>
        </p:spPr>
      </p:pic>
      <p:grpSp>
        <p:nvGrpSpPr>
          <p:cNvPr id="142342" name="Group 14"/>
          <p:cNvGrpSpPr>
            <a:grpSpLocks/>
          </p:cNvGrpSpPr>
          <p:nvPr/>
        </p:nvGrpSpPr>
        <p:grpSpPr bwMode="auto">
          <a:xfrm>
            <a:off x="5913438" y="3621088"/>
            <a:ext cx="2562225" cy="2330450"/>
            <a:chOff x="3216" y="2304"/>
            <a:chExt cx="1104" cy="957"/>
          </a:xfrm>
        </p:grpSpPr>
        <p:pic>
          <p:nvPicPr>
            <p:cNvPr id="142345" name="Picture 12" descr="4"/>
            <p:cNvPicPr>
              <a:picLocks noChangeAspect="1" noChangeArrowheads="1"/>
            </p:cNvPicPr>
            <p:nvPr/>
          </p:nvPicPr>
          <p:blipFill>
            <a:blip r:embed="rId7" cstate="print"/>
            <a:srcRect/>
            <a:stretch>
              <a:fillRect/>
            </a:stretch>
          </p:blipFill>
          <p:spPr bwMode="auto">
            <a:xfrm>
              <a:off x="3216" y="2304"/>
              <a:ext cx="1104" cy="748"/>
            </a:xfrm>
            <a:prstGeom prst="rect">
              <a:avLst/>
            </a:prstGeom>
            <a:noFill/>
            <a:ln w="28575">
              <a:solidFill>
                <a:srgbClr val="000000"/>
              </a:solidFill>
              <a:miter lim="800000"/>
              <a:headEnd/>
              <a:tailEnd/>
            </a:ln>
          </p:spPr>
        </p:pic>
        <p:sp>
          <p:nvSpPr>
            <p:cNvPr id="142346" name="Text Box 13"/>
            <p:cNvSpPr txBox="1">
              <a:spLocks noChangeArrowheads="1"/>
            </p:cNvSpPr>
            <p:nvPr/>
          </p:nvSpPr>
          <p:spPr bwMode="auto">
            <a:xfrm>
              <a:off x="3324" y="3071"/>
              <a:ext cx="919" cy="190"/>
            </a:xfrm>
            <a:prstGeom prst="rect">
              <a:avLst/>
            </a:prstGeom>
            <a:noFill/>
            <a:ln w="9525">
              <a:noFill/>
              <a:miter lim="800000"/>
              <a:headEnd/>
              <a:tailEnd/>
            </a:ln>
          </p:spPr>
          <p:txBody>
            <a:bodyPr wrap="none">
              <a:spAutoFit/>
            </a:bodyPr>
            <a:lstStyle/>
            <a:p>
              <a:pPr algn="ctr"/>
              <a:r>
                <a:rPr lang="en-US" sz="2400"/>
                <a:t>Charcot’s joint</a:t>
              </a:r>
            </a:p>
          </p:txBody>
        </p:sp>
      </p:grpSp>
      <p:pic>
        <p:nvPicPr>
          <p:cNvPr id="142343" name="Picture 15" descr="syphilisgummascar"/>
          <p:cNvPicPr>
            <a:picLocks noChangeAspect="1" noChangeArrowheads="1"/>
          </p:cNvPicPr>
          <p:nvPr/>
        </p:nvPicPr>
        <p:blipFill>
          <a:blip r:embed="rId8" cstate="print"/>
          <a:srcRect/>
          <a:stretch>
            <a:fillRect/>
          </a:stretch>
        </p:blipFill>
        <p:spPr bwMode="auto">
          <a:xfrm>
            <a:off x="5943600" y="1597025"/>
            <a:ext cx="1993900" cy="1744663"/>
          </a:xfrm>
          <a:prstGeom prst="rect">
            <a:avLst/>
          </a:prstGeom>
          <a:noFill/>
          <a:ln w="28575">
            <a:solidFill>
              <a:srgbClr val="000000"/>
            </a:solidFill>
            <a:miter lim="800000"/>
            <a:headEnd/>
            <a:tailEnd/>
          </a:ln>
        </p:spPr>
      </p:pic>
      <p:pic>
        <p:nvPicPr>
          <p:cNvPr id="142344" name="Picture 16" descr="Whether congenital (as with the syphilitic interstitial keratitis seen here) or secondary, syphilis is one of the great masqueraders in medicine."/>
          <p:cNvPicPr>
            <a:picLocks noChangeAspect="1" noChangeArrowheads="1"/>
          </p:cNvPicPr>
          <p:nvPr/>
        </p:nvPicPr>
        <p:blipFill>
          <a:blip r:embed="rId9" cstate="print"/>
          <a:srcRect/>
          <a:stretch>
            <a:fillRect/>
          </a:stretch>
        </p:blipFill>
        <p:spPr bwMode="auto">
          <a:xfrm>
            <a:off x="3332163" y="3902075"/>
            <a:ext cx="2133600" cy="1493838"/>
          </a:xfrm>
          <a:prstGeom prst="rect">
            <a:avLst/>
          </a:prstGeom>
          <a:noFill/>
          <a:ln w="28575">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p:txBody>
          <a:bodyPr/>
          <a:lstStyle/>
          <a:p>
            <a:pPr eaLnBrk="1" hangingPunct="1"/>
            <a:r>
              <a:rPr lang="en-US" smtClean="0"/>
              <a:t>Sequelae</a:t>
            </a:r>
          </a:p>
        </p:txBody>
      </p:sp>
      <p:sp>
        <p:nvSpPr>
          <p:cNvPr id="143363" name="Slide Number Placeholder 4"/>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graphicFrame>
        <p:nvGraphicFramePr>
          <p:cNvPr id="5" name="Diagram 4"/>
          <p:cNvGraphicFramePr/>
          <p:nvPr/>
        </p:nvGraphicFramePr>
        <p:xfrm>
          <a:off x="685800" y="1905000"/>
          <a:ext cx="80772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5BDCD1EA-83A6-4BD7-A144-C7654648ADD4}"/>
                                            </p:graphicEl>
                                          </p:spTgt>
                                        </p:tgtEl>
                                        <p:attrNameLst>
                                          <p:attrName>style.visibility</p:attrName>
                                        </p:attrNameLst>
                                      </p:cBhvr>
                                      <p:to>
                                        <p:strVal val="visible"/>
                                      </p:to>
                                    </p:set>
                                    <p:animEffect transition="in" filter="fade">
                                      <p:cBhvr>
                                        <p:cTn id="7" dur="2000"/>
                                        <p:tgtEl>
                                          <p:spTgt spid="5">
                                            <p:graphicEl>
                                              <a:dgm id="{5BDCD1EA-83A6-4BD7-A144-C7654648ADD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B3C7264C-5FDB-4E4F-A6E2-8F007A355B10}"/>
                                            </p:graphicEl>
                                          </p:spTgt>
                                        </p:tgtEl>
                                        <p:attrNameLst>
                                          <p:attrName>style.visibility</p:attrName>
                                        </p:attrNameLst>
                                      </p:cBhvr>
                                      <p:to>
                                        <p:strVal val="visible"/>
                                      </p:to>
                                    </p:set>
                                    <p:animEffect transition="in" filter="fade">
                                      <p:cBhvr>
                                        <p:cTn id="12" dur="2000"/>
                                        <p:tgtEl>
                                          <p:spTgt spid="5">
                                            <p:graphicEl>
                                              <a:dgm id="{B3C7264C-5FDB-4E4F-A6E2-8F007A355B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Rot="1" noChangeArrowheads="1"/>
          </p:cNvSpPr>
          <p:nvPr>
            <p:ph type="title"/>
          </p:nvPr>
        </p:nvSpPr>
        <p:spPr>
          <a:xfrm>
            <a:off x="2743200" y="609600"/>
            <a:ext cx="6400800" cy="944563"/>
          </a:xfrm>
        </p:spPr>
        <p:txBody>
          <a:bodyPr anchor="b"/>
          <a:lstStyle/>
          <a:p>
            <a:pPr eaLnBrk="1" hangingPunct="1"/>
            <a:r>
              <a:rPr lang="en-US" dirty="0" smtClean="0">
                <a:solidFill>
                  <a:schemeClr val="bg1"/>
                </a:solidFill>
              </a:rPr>
              <a:t>Behavioral Risk Factors: Condom Use</a:t>
            </a:r>
          </a:p>
        </p:txBody>
      </p:sp>
      <p:sp>
        <p:nvSpPr>
          <p:cNvPr id="1028" name="Slide Number Placeholder 4"/>
          <p:cNvSpPr>
            <a:spLocks noGrp="1"/>
          </p:cNvSpPr>
          <p:nvPr>
            <p:ph type="sldNum" sz="quarter" idx="4294967295"/>
          </p:nvPr>
        </p:nvSpPr>
        <p:spPr bwMode="auto">
          <a:xfrm>
            <a:off x="6172200" y="6381750"/>
            <a:ext cx="2133600" cy="476250"/>
          </a:xfrm>
          <a:prstGeom prst="rect">
            <a:avLst/>
          </a:prstGeom>
          <a:noFill/>
          <a:ln>
            <a:miter lim="800000"/>
            <a:headEnd/>
            <a:tailEnd/>
          </a:ln>
        </p:spPr>
        <p:txBody>
          <a:bodyPr/>
          <a:lstStyle/>
          <a:p>
            <a:endParaRPr lang="en-US"/>
          </a:p>
          <a:p>
            <a:endParaRPr lang="en-US"/>
          </a:p>
          <a:p>
            <a:endParaRPr lang="en-US"/>
          </a:p>
          <a:p>
            <a:endParaRPr lang="en-US"/>
          </a:p>
          <a:p>
            <a:endParaRPr lang="en-US"/>
          </a:p>
        </p:txBody>
      </p:sp>
      <p:sp>
        <p:nvSpPr>
          <p:cNvPr id="1029" name="TextBox 5"/>
          <p:cNvSpPr txBox="1">
            <a:spLocks noChangeArrowheads="1"/>
          </p:cNvSpPr>
          <p:nvPr/>
        </p:nvSpPr>
        <p:spPr bwMode="auto">
          <a:xfrm>
            <a:off x="1358900" y="1676400"/>
            <a:ext cx="7785100" cy="646113"/>
          </a:xfrm>
          <a:prstGeom prst="rect">
            <a:avLst/>
          </a:prstGeom>
          <a:noFill/>
          <a:ln w="9525">
            <a:noFill/>
            <a:miter lim="800000"/>
            <a:headEnd/>
            <a:tailEnd/>
          </a:ln>
        </p:spPr>
        <p:txBody>
          <a:bodyPr>
            <a:spAutoFit/>
          </a:bodyPr>
          <a:lstStyle/>
          <a:p>
            <a:r>
              <a:rPr lang="en-US" b="1" dirty="0">
                <a:solidFill>
                  <a:schemeClr val="bg1"/>
                </a:solidFill>
              </a:rPr>
              <a:t>Percentage of HS Students Who Used a Condom at Last Intercourse </a:t>
            </a:r>
          </a:p>
          <a:p>
            <a:pPr algn="ctr"/>
            <a:r>
              <a:rPr lang="en-US" b="1" dirty="0" smtClean="0">
                <a:solidFill>
                  <a:srgbClr val="92D050"/>
                </a:solidFill>
              </a:rPr>
              <a:t>2011 </a:t>
            </a:r>
            <a:r>
              <a:rPr lang="en-US" b="1" dirty="0">
                <a:solidFill>
                  <a:srgbClr val="92D050"/>
                </a:solidFill>
              </a:rPr>
              <a:t>Youth Risk Behavior Survey</a:t>
            </a:r>
          </a:p>
        </p:txBody>
      </p:sp>
      <p:graphicFrame>
        <p:nvGraphicFramePr>
          <p:cNvPr id="7" name="Chart 6"/>
          <p:cNvGraphicFramePr/>
          <p:nvPr/>
        </p:nvGraphicFramePr>
        <p:xfrm>
          <a:off x="685800" y="2362200"/>
          <a:ext cx="79248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2286000" y="457200"/>
            <a:ext cx="6858000" cy="1143000"/>
          </a:xfrm>
        </p:spPr>
        <p:txBody>
          <a:bodyPr/>
          <a:lstStyle/>
          <a:p>
            <a:pPr eaLnBrk="1" hangingPunct="1"/>
            <a:r>
              <a:rPr lang="en-US" smtClean="0"/>
              <a:t>Evaluating Genital Ulcers</a:t>
            </a:r>
          </a:p>
        </p:txBody>
      </p:sp>
      <p:sp>
        <p:nvSpPr>
          <p:cNvPr id="144387"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144388" name="TextBox 3"/>
          <p:cNvSpPr txBox="1">
            <a:spLocks noChangeArrowheads="1"/>
          </p:cNvSpPr>
          <p:nvPr/>
        </p:nvSpPr>
        <p:spPr bwMode="auto">
          <a:xfrm>
            <a:off x="533400" y="2362200"/>
            <a:ext cx="4648200" cy="1570038"/>
          </a:xfrm>
          <a:prstGeom prst="rect">
            <a:avLst/>
          </a:prstGeom>
          <a:noFill/>
          <a:ln w="9525">
            <a:noFill/>
            <a:miter lim="800000"/>
            <a:headEnd/>
            <a:tailEnd/>
          </a:ln>
        </p:spPr>
        <p:txBody>
          <a:bodyPr>
            <a:spAutoFit/>
          </a:bodyPr>
          <a:lstStyle/>
          <a:p>
            <a:r>
              <a:rPr lang="en-US" sz="3200">
                <a:latin typeface="Futura Md" charset="0"/>
              </a:rPr>
              <a:t>How do you evaluate the causes of Jason’s genital lesions?</a:t>
            </a:r>
          </a:p>
        </p:txBody>
      </p:sp>
      <p:pic>
        <p:nvPicPr>
          <p:cNvPr id="120837" name="Picture 4" descr="80117030.jpg"/>
          <p:cNvPicPr>
            <a:picLocks noChangeAspect="1"/>
          </p:cNvPicPr>
          <p:nvPr/>
        </p:nvPicPr>
        <p:blipFill>
          <a:blip r:embed="rId3" cstate="print"/>
          <a:srcRect/>
          <a:stretch>
            <a:fillRect/>
          </a:stretch>
        </p:blipFill>
        <p:spPr bwMode="auto">
          <a:xfrm>
            <a:off x="4876800" y="2362200"/>
            <a:ext cx="3905250" cy="2600325"/>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a:xfrm>
            <a:off x="2362200" y="304800"/>
            <a:ext cx="6781800" cy="1143000"/>
          </a:xfrm>
        </p:spPr>
        <p:txBody>
          <a:bodyPr/>
          <a:lstStyle/>
          <a:p>
            <a:pPr eaLnBrk="1" hangingPunct="1"/>
            <a:r>
              <a:rPr lang="en-US" smtClean="0">
                <a:solidFill>
                  <a:schemeClr val="tx1"/>
                </a:solidFill>
              </a:rPr>
              <a:t>Genital Herpes: Screening</a:t>
            </a:r>
          </a:p>
        </p:txBody>
      </p:sp>
      <p:sp>
        <p:nvSpPr>
          <p:cNvPr id="145411" name="Slide Number Placeholder 4"/>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6" name="TextBox 5"/>
          <p:cNvSpPr>
            <a:spLocks noChangeArrowheads="1"/>
          </p:cNvSpPr>
          <p:nvPr/>
        </p:nvSpPr>
        <p:spPr bwMode="auto">
          <a:xfrm>
            <a:off x="609600" y="1752600"/>
            <a:ext cx="8077200" cy="954088"/>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spAutoFit/>
          </a:bodyPr>
          <a:lstStyle/>
          <a:p>
            <a:pPr algn="ctr">
              <a:defRPr/>
            </a:pPr>
            <a:r>
              <a:rPr lang="en-US" sz="2500" dirty="0">
                <a:solidFill>
                  <a:schemeClr val="lt1"/>
                </a:solidFill>
                <a:latin typeface="+mn-lt"/>
                <a:cs typeface="+mn-cs"/>
              </a:rPr>
              <a:t>Current CDC guidelines do not recommend universal screening with serology</a:t>
            </a:r>
          </a:p>
        </p:txBody>
      </p:sp>
      <p:sp>
        <p:nvSpPr>
          <p:cNvPr id="7" name="TextBox 6"/>
          <p:cNvSpPr>
            <a:spLocks noChangeArrowheads="1"/>
          </p:cNvSpPr>
          <p:nvPr/>
        </p:nvSpPr>
        <p:spPr bwMode="auto">
          <a:xfrm>
            <a:off x="304800" y="3581400"/>
            <a:ext cx="2209800" cy="954088"/>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spAutoFit/>
          </a:bodyPr>
          <a:lstStyle/>
          <a:p>
            <a:pPr algn="ctr">
              <a:defRPr/>
            </a:pPr>
            <a:r>
              <a:rPr lang="en-US" sz="2500" dirty="0">
                <a:solidFill>
                  <a:schemeClr val="lt1"/>
                </a:solidFill>
                <a:latin typeface="+mn-lt"/>
                <a:cs typeface="+mn-cs"/>
              </a:rPr>
              <a:t>Consider testing if:</a:t>
            </a:r>
          </a:p>
        </p:txBody>
      </p:sp>
      <p:sp>
        <p:nvSpPr>
          <p:cNvPr id="8" name="TextBox 7"/>
          <p:cNvSpPr>
            <a:spLocks noChangeArrowheads="1"/>
          </p:cNvSpPr>
          <p:nvPr/>
        </p:nvSpPr>
        <p:spPr bwMode="auto">
          <a:xfrm>
            <a:off x="3048000" y="3200400"/>
            <a:ext cx="5791200" cy="817563"/>
          </a:xfrm>
          <a:prstGeom prst="roundRect">
            <a:avLst>
              <a:gd name="adj" fmla="val 16667"/>
            </a:avLst>
          </a:prstGeom>
          <a:gradFill rotWithShape="1">
            <a:gsLst>
              <a:gs pos="0">
                <a:srgbClr val="9FB2B3"/>
              </a:gs>
              <a:gs pos="80000">
                <a:srgbClr val="D0E8EB"/>
              </a:gs>
              <a:gs pos="100000">
                <a:srgbClr val="D1EAEC"/>
              </a:gs>
            </a:gsLst>
            <a:lin ang="16200000"/>
          </a:gradFill>
          <a:ln w="9525">
            <a:solidFill>
              <a:srgbClr val="D5E8EA"/>
            </a:solidFill>
            <a:round/>
            <a:headEnd/>
            <a:tailEnd/>
          </a:ln>
          <a:effectLst>
            <a:outerShdw blurRad="63500" dist="23000" dir="5400000" rotWithShape="0">
              <a:srgbClr val="000000">
                <a:alpha val="34999"/>
              </a:srgbClr>
            </a:outerShdw>
          </a:effectLst>
        </p:spPr>
        <p:txBody>
          <a:bodyPr>
            <a:spAutoFit/>
          </a:bodyPr>
          <a:lstStyle/>
          <a:p>
            <a:pPr algn="ctr">
              <a:defRPr/>
            </a:pPr>
            <a:r>
              <a:rPr lang="en-US" sz="2100">
                <a:solidFill>
                  <a:schemeClr val="bg2"/>
                </a:solidFill>
                <a:latin typeface="Humanst521 Lt BT" charset="0"/>
              </a:rPr>
              <a:t>Past inconclusive work up for genital lesions—negative herpes culture or NAAT</a:t>
            </a:r>
          </a:p>
        </p:txBody>
      </p:sp>
      <p:sp>
        <p:nvSpPr>
          <p:cNvPr id="9" name="TextBox 8"/>
          <p:cNvSpPr>
            <a:spLocks noChangeArrowheads="1"/>
          </p:cNvSpPr>
          <p:nvPr/>
        </p:nvSpPr>
        <p:spPr bwMode="auto">
          <a:xfrm>
            <a:off x="3124200" y="4191000"/>
            <a:ext cx="5715000" cy="476250"/>
          </a:xfrm>
          <a:prstGeom prst="roundRect">
            <a:avLst>
              <a:gd name="adj" fmla="val 16667"/>
            </a:avLst>
          </a:prstGeom>
          <a:gradFill rotWithShape="1">
            <a:gsLst>
              <a:gs pos="0">
                <a:srgbClr val="9FB2B3"/>
              </a:gs>
              <a:gs pos="80000">
                <a:srgbClr val="D0E8EB"/>
              </a:gs>
              <a:gs pos="100000">
                <a:srgbClr val="D1EAEC"/>
              </a:gs>
            </a:gsLst>
            <a:lin ang="16200000"/>
          </a:gradFill>
          <a:ln w="9525">
            <a:solidFill>
              <a:srgbClr val="D5E8EA"/>
            </a:solidFill>
            <a:round/>
            <a:headEnd/>
            <a:tailEnd/>
          </a:ln>
          <a:effectLst>
            <a:outerShdw blurRad="63500" dist="23000" dir="5400000" rotWithShape="0">
              <a:srgbClr val="000000">
                <a:alpha val="34999"/>
              </a:srgbClr>
            </a:outerShdw>
          </a:effectLst>
        </p:spPr>
        <p:txBody>
          <a:bodyPr>
            <a:spAutoFit/>
          </a:bodyPr>
          <a:lstStyle/>
          <a:p>
            <a:pPr algn="ctr">
              <a:defRPr/>
            </a:pPr>
            <a:r>
              <a:rPr lang="en-US" sz="2200" dirty="0">
                <a:solidFill>
                  <a:schemeClr val="bg2"/>
                </a:solidFill>
                <a:latin typeface="+mn-lt"/>
                <a:cs typeface="+mn-cs"/>
              </a:rPr>
              <a:t>Have a partner with genital HSV</a:t>
            </a:r>
          </a:p>
        </p:txBody>
      </p:sp>
      <p:sp>
        <p:nvSpPr>
          <p:cNvPr id="10" name="TextBox 9"/>
          <p:cNvSpPr>
            <a:spLocks noChangeArrowheads="1"/>
          </p:cNvSpPr>
          <p:nvPr/>
        </p:nvSpPr>
        <p:spPr bwMode="auto">
          <a:xfrm>
            <a:off x="3124200" y="4800600"/>
            <a:ext cx="5715000" cy="476250"/>
          </a:xfrm>
          <a:prstGeom prst="roundRect">
            <a:avLst>
              <a:gd name="adj" fmla="val 16667"/>
            </a:avLst>
          </a:prstGeom>
          <a:gradFill rotWithShape="1">
            <a:gsLst>
              <a:gs pos="0">
                <a:srgbClr val="9FB2B3"/>
              </a:gs>
              <a:gs pos="80000">
                <a:srgbClr val="D0E8EB"/>
              </a:gs>
              <a:gs pos="100000">
                <a:srgbClr val="D1EAEC"/>
              </a:gs>
            </a:gsLst>
            <a:lin ang="16200000"/>
          </a:gradFill>
          <a:ln w="9525">
            <a:solidFill>
              <a:srgbClr val="D5E8EA"/>
            </a:solidFill>
            <a:round/>
            <a:headEnd/>
            <a:tailEnd/>
          </a:ln>
          <a:effectLst>
            <a:outerShdw blurRad="63500" dist="23000" dir="5400000" rotWithShape="0">
              <a:srgbClr val="000000">
                <a:alpha val="34999"/>
              </a:srgbClr>
            </a:outerShdw>
          </a:effectLst>
        </p:spPr>
        <p:txBody>
          <a:bodyPr>
            <a:spAutoFit/>
          </a:bodyPr>
          <a:lstStyle/>
          <a:p>
            <a:pPr algn="ctr">
              <a:defRPr/>
            </a:pPr>
            <a:r>
              <a:rPr lang="en-US" sz="2200" dirty="0">
                <a:solidFill>
                  <a:schemeClr val="bg2"/>
                </a:solidFill>
                <a:latin typeface="+mn-lt"/>
                <a:cs typeface="+mn-cs"/>
              </a:rPr>
              <a:t>MSM</a:t>
            </a:r>
          </a:p>
        </p:txBody>
      </p:sp>
      <p:sp>
        <p:nvSpPr>
          <p:cNvPr id="11" name="TextBox 10"/>
          <p:cNvSpPr>
            <a:spLocks noChangeArrowheads="1"/>
          </p:cNvSpPr>
          <p:nvPr/>
        </p:nvSpPr>
        <p:spPr bwMode="auto">
          <a:xfrm>
            <a:off x="3124200" y="5486400"/>
            <a:ext cx="5715000" cy="476250"/>
          </a:xfrm>
          <a:prstGeom prst="roundRect">
            <a:avLst>
              <a:gd name="adj" fmla="val 16667"/>
            </a:avLst>
          </a:prstGeom>
          <a:gradFill rotWithShape="1">
            <a:gsLst>
              <a:gs pos="0">
                <a:srgbClr val="9FB2B3"/>
              </a:gs>
              <a:gs pos="80000">
                <a:srgbClr val="D0E8EB"/>
              </a:gs>
              <a:gs pos="100000">
                <a:srgbClr val="D1EAEC"/>
              </a:gs>
            </a:gsLst>
            <a:lin ang="16200000"/>
          </a:gradFill>
          <a:ln w="9525">
            <a:solidFill>
              <a:srgbClr val="D5E8EA"/>
            </a:solidFill>
            <a:round/>
            <a:headEnd/>
            <a:tailEnd/>
          </a:ln>
          <a:effectLst>
            <a:outerShdw blurRad="63500" dist="23000" dir="5400000" rotWithShape="0">
              <a:srgbClr val="000000">
                <a:alpha val="34999"/>
              </a:srgbClr>
            </a:outerShdw>
          </a:effectLst>
        </p:spPr>
        <p:txBody>
          <a:bodyPr>
            <a:spAutoFit/>
          </a:bodyPr>
          <a:lstStyle/>
          <a:p>
            <a:pPr algn="ctr">
              <a:defRPr/>
            </a:pPr>
            <a:r>
              <a:rPr lang="en-US" sz="2200" dirty="0">
                <a:solidFill>
                  <a:schemeClr val="bg2"/>
                </a:solidFill>
                <a:latin typeface="+mn-lt"/>
                <a:cs typeface="+mn-cs"/>
              </a:rPr>
              <a:t>Are HIV infected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a:xfrm>
            <a:off x="2552700" y="457200"/>
            <a:ext cx="6591300" cy="1143000"/>
          </a:xfrm>
        </p:spPr>
        <p:txBody>
          <a:bodyPr/>
          <a:lstStyle/>
          <a:p>
            <a:pPr eaLnBrk="1" hangingPunct="1"/>
            <a:r>
              <a:rPr lang="en-US" smtClean="0">
                <a:solidFill>
                  <a:schemeClr val="tx1"/>
                </a:solidFill>
              </a:rPr>
              <a:t>Syphilis: Screening</a:t>
            </a:r>
          </a:p>
        </p:txBody>
      </p:sp>
      <p:sp>
        <p:nvSpPr>
          <p:cNvPr id="146435" name="Slide Number Placeholder 4"/>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6" name="TextBox 5"/>
          <p:cNvSpPr>
            <a:spLocks noChangeArrowheads="1"/>
          </p:cNvSpPr>
          <p:nvPr/>
        </p:nvSpPr>
        <p:spPr bwMode="auto">
          <a:xfrm>
            <a:off x="609600" y="1752600"/>
            <a:ext cx="8077200" cy="1055688"/>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spAutoFit/>
          </a:bodyPr>
          <a:lstStyle/>
          <a:p>
            <a:pPr algn="ctr">
              <a:defRPr/>
            </a:pPr>
            <a:r>
              <a:rPr lang="en-US" sz="2800" dirty="0">
                <a:solidFill>
                  <a:schemeClr val="lt1"/>
                </a:solidFill>
                <a:latin typeface="+mn-lt"/>
                <a:cs typeface="+mn-cs"/>
              </a:rPr>
              <a:t>CDC guidelines do not recommend universal screening</a:t>
            </a:r>
          </a:p>
        </p:txBody>
      </p:sp>
      <p:sp>
        <p:nvSpPr>
          <p:cNvPr id="7" name="TextBox 6"/>
          <p:cNvSpPr>
            <a:spLocks noChangeArrowheads="1"/>
          </p:cNvSpPr>
          <p:nvPr/>
        </p:nvSpPr>
        <p:spPr bwMode="auto">
          <a:xfrm>
            <a:off x="304800" y="4267200"/>
            <a:ext cx="2209800" cy="954088"/>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spAutoFit/>
          </a:bodyPr>
          <a:lstStyle/>
          <a:p>
            <a:pPr algn="ctr">
              <a:defRPr/>
            </a:pPr>
            <a:r>
              <a:rPr lang="en-US" sz="2500" dirty="0">
                <a:solidFill>
                  <a:schemeClr val="lt1"/>
                </a:solidFill>
                <a:latin typeface="+mn-lt"/>
                <a:cs typeface="+mn-cs"/>
              </a:rPr>
              <a:t>Consider testing if:</a:t>
            </a:r>
          </a:p>
        </p:txBody>
      </p:sp>
      <p:sp>
        <p:nvSpPr>
          <p:cNvPr id="8" name="TextBox 7"/>
          <p:cNvSpPr>
            <a:spLocks noChangeArrowheads="1"/>
          </p:cNvSpPr>
          <p:nvPr/>
        </p:nvSpPr>
        <p:spPr bwMode="auto">
          <a:xfrm>
            <a:off x="3048000" y="3581400"/>
            <a:ext cx="5791200" cy="460375"/>
          </a:xfrm>
          <a:prstGeom prst="roundRect">
            <a:avLst>
              <a:gd name="adj" fmla="val 16667"/>
            </a:avLst>
          </a:prstGeom>
          <a:gradFill rotWithShape="1">
            <a:gsLst>
              <a:gs pos="0">
                <a:srgbClr val="9FB2B3"/>
              </a:gs>
              <a:gs pos="80000">
                <a:srgbClr val="D0E8EB"/>
              </a:gs>
              <a:gs pos="100000">
                <a:srgbClr val="D1EAEC"/>
              </a:gs>
            </a:gsLst>
            <a:lin ang="16200000"/>
          </a:gradFill>
          <a:ln w="9525">
            <a:solidFill>
              <a:srgbClr val="D5E8EA"/>
            </a:solidFill>
            <a:round/>
            <a:headEnd/>
            <a:tailEnd/>
          </a:ln>
          <a:effectLst>
            <a:outerShdw blurRad="63500" dist="23000" dir="5400000" rotWithShape="0">
              <a:srgbClr val="000000">
                <a:alpha val="34999"/>
              </a:srgbClr>
            </a:outerShdw>
          </a:effectLst>
        </p:spPr>
        <p:txBody>
          <a:bodyPr>
            <a:spAutoFit/>
          </a:bodyPr>
          <a:lstStyle/>
          <a:p>
            <a:pPr algn="ctr">
              <a:defRPr/>
            </a:pPr>
            <a:r>
              <a:rPr lang="en-US" sz="2100" dirty="0">
                <a:solidFill>
                  <a:schemeClr val="bg2"/>
                </a:solidFill>
                <a:latin typeface="+mn-lt"/>
                <a:cs typeface="+mn-cs"/>
              </a:rPr>
              <a:t>Patient is pregnant</a:t>
            </a:r>
          </a:p>
        </p:txBody>
      </p:sp>
      <p:sp>
        <p:nvSpPr>
          <p:cNvPr id="9" name="TextBox 8"/>
          <p:cNvSpPr>
            <a:spLocks noChangeArrowheads="1"/>
          </p:cNvSpPr>
          <p:nvPr/>
        </p:nvSpPr>
        <p:spPr bwMode="auto">
          <a:xfrm>
            <a:off x="3124200" y="4419600"/>
            <a:ext cx="5715000" cy="850900"/>
          </a:xfrm>
          <a:prstGeom prst="roundRect">
            <a:avLst>
              <a:gd name="adj" fmla="val 16667"/>
            </a:avLst>
          </a:prstGeom>
          <a:gradFill rotWithShape="1">
            <a:gsLst>
              <a:gs pos="0">
                <a:srgbClr val="9FB2B3"/>
              </a:gs>
              <a:gs pos="80000">
                <a:srgbClr val="D0E8EB"/>
              </a:gs>
              <a:gs pos="100000">
                <a:srgbClr val="D1EAEC"/>
              </a:gs>
            </a:gsLst>
            <a:lin ang="16200000"/>
          </a:gradFill>
          <a:ln w="9525">
            <a:solidFill>
              <a:srgbClr val="D5E8EA"/>
            </a:solidFill>
            <a:round/>
            <a:headEnd/>
            <a:tailEnd/>
          </a:ln>
          <a:effectLst>
            <a:outerShdw blurRad="63500" dist="23000" dir="5400000" rotWithShape="0">
              <a:srgbClr val="000000">
                <a:alpha val="34999"/>
              </a:srgbClr>
            </a:outerShdw>
          </a:effectLst>
        </p:spPr>
        <p:txBody>
          <a:bodyPr>
            <a:spAutoFit/>
          </a:bodyPr>
          <a:lstStyle/>
          <a:p>
            <a:pPr algn="ctr">
              <a:defRPr/>
            </a:pPr>
            <a:r>
              <a:rPr lang="en-US" sz="2200" dirty="0">
                <a:solidFill>
                  <a:schemeClr val="bg2"/>
                </a:solidFill>
                <a:latin typeface="+mn-lt"/>
                <a:cs typeface="+mn-cs"/>
              </a:rPr>
              <a:t>MSM and engage in high-risk sexual behavior</a:t>
            </a:r>
          </a:p>
        </p:txBody>
      </p:sp>
      <p:sp>
        <p:nvSpPr>
          <p:cNvPr id="11" name="TextBox 10"/>
          <p:cNvSpPr>
            <a:spLocks noChangeArrowheads="1"/>
          </p:cNvSpPr>
          <p:nvPr/>
        </p:nvSpPr>
        <p:spPr bwMode="auto">
          <a:xfrm>
            <a:off x="3124200" y="5715000"/>
            <a:ext cx="5715000" cy="476250"/>
          </a:xfrm>
          <a:prstGeom prst="roundRect">
            <a:avLst>
              <a:gd name="adj" fmla="val 16667"/>
            </a:avLst>
          </a:prstGeom>
          <a:gradFill rotWithShape="1">
            <a:gsLst>
              <a:gs pos="0">
                <a:srgbClr val="9FB2B3"/>
              </a:gs>
              <a:gs pos="80000">
                <a:srgbClr val="D0E8EB"/>
              </a:gs>
              <a:gs pos="100000">
                <a:srgbClr val="D1EAEC"/>
              </a:gs>
            </a:gsLst>
            <a:lin ang="16200000"/>
          </a:gradFill>
          <a:ln w="9525">
            <a:solidFill>
              <a:srgbClr val="D5E8EA"/>
            </a:solidFill>
            <a:round/>
            <a:headEnd/>
            <a:tailEnd/>
          </a:ln>
          <a:effectLst>
            <a:outerShdw blurRad="63500" dist="23000" dir="5400000" rotWithShape="0">
              <a:srgbClr val="000000">
                <a:alpha val="34999"/>
              </a:srgbClr>
            </a:outerShdw>
          </a:effectLst>
        </p:spPr>
        <p:txBody>
          <a:bodyPr>
            <a:spAutoFit/>
          </a:bodyPr>
          <a:lstStyle/>
          <a:p>
            <a:pPr algn="ctr">
              <a:defRPr/>
            </a:pPr>
            <a:r>
              <a:rPr lang="en-US" sz="2200" dirty="0">
                <a:solidFill>
                  <a:schemeClr val="bg2"/>
                </a:solidFill>
                <a:latin typeface="+mn-lt"/>
                <a:cs typeface="+mn-cs"/>
              </a:rPr>
              <a:t>Other STI diagnosis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title"/>
          </p:nvPr>
        </p:nvSpPr>
        <p:spPr/>
        <p:txBody>
          <a:bodyPr/>
          <a:lstStyle/>
          <a:p>
            <a:pPr eaLnBrk="1" hangingPunct="1"/>
            <a:r>
              <a:rPr lang="en-US" smtClean="0"/>
              <a:t>HSV Diagnosis </a:t>
            </a:r>
          </a:p>
        </p:txBody>
      </p:sp>
      <p:sp>
        <p:nvSpPr>
          <p:cNvPr id="7" name="TextBox 6"/>
          <p:cNvSpPr txBox="1">
            <a:spLocks noChangeArrowheads="1"/>
          </p:cNvSpPr>
          <p:nvPr/>
        </p:nvSpPr>
        <p:spPr bwMode="auto">
          <a:xfrm>
            <a:off x="533400" y="2286000"/>
            <a:ext cx="2209800" cy="73818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tIns="0" bIns="0">
            <a:spAutoFit/>
          </a:bodyPr>
          <a:lstStyle/>
          <a:p>
            <a:pPr algn="ctr">
              <a:defRPr/>
            </a:pPr>
            <a:r>
              <a:rPr lang="en-US" sz="2400">
                <a:solidFill>
                  <a:srgbClr val="FFFFFF"/>
                </a:solidFill>
                <a:latin typeface="Humanst521 Lt BT" charset="0"/>
              </a:rPr>
              <a:t>Culture</a:t>
            </a:r>
          </a:p>
          <a:p>
            <a:pPr algn="ctr">
              <a:defRPr/>
            </a:pPr>
            <a:endParaRPr lang="en-US" sz="2400">
              <a:solidFill>
                <a:srgbClr val="FFFFFF"/>
              </a:solidFill>
              <a:latin typeface="Humanst521 Lt BT" charset="0"/>
            </a:endParaRPr>
          </a:p>
        </p:txBody>
      </p:sp>
      <p:sp>
        <p:nvSpPr>
          <p:cNvPr id="8" name="TextBox 7"/>
          <p:cNvSpPr txBox="1"/>
          <p:nvPr/>
        </p:nvSpPr>
        <p:spPr>
          <a:xfrm>
            <a:off x="533400" y="3048000"/>
            <a:ext cx="2209800" cy="147732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tIns="0" bIns="0">
            <a:spAutoFit/>
          </a:bodyPr>
          <a:lstStyle/>
          <a:p>
            <a:pPr>
              <a:defRPr/>
            </a:pPr>
            <a:r>
              <a:rPr lang="en-US" sz="2400" dirty="0">
                <a:solidFill>
                  <a:schemeClr val="bg1"/>
                </a:solidFill>
                <a:latin typeface="Futura Md" pitchFamily="34" charset="0"/>
              </a:rPr>
              <a:t>Sensitivity: 73%</a:t>
            </a:r>
          </a:p>
          <a:p>
            <a:pPr>
              <a:defRPr/>
            </a:pPr>
            <a:r>
              <a:rPr lang="en-US" sz="2400" dirty="0">
                <a:solidFill>
                  <a:schemeClr val="bg1"/>
                </a:solidFill>
                <a:latin typeface="Futura Md" pitchFamily="34" charset="0"/>
              </a:rPr>
              <a:t>Specificity: 100%</a:t>
            </a:r>
          </a:p>
        </p:txBody>
      </p:sp>
      <p:sp>
        <p:nvSpPr>
          <p:cNvPr id="68612" name="TextBox 3"/>
          <p:cNvSpPr txBox="1">
            <a:spLocks noChangeArrowheads="1"/>
          </p:cNvSpPr>
          <p:nvPr/>
        </p:nvSpPr>
        <p:spPr bwMode="auto">
          <a:xfrm>
            <a:off x="381000" y="4495800"/>
            <a:ext cx="2438400" cy="1108075"/>
          </a:xfrm>
          <a:prstGeom prst="rect">
            <a:avLst/>
          </a:prstGeom>
          <a:solidFill>
            <a:srgbClr val="00B050"/>
          </a:solidFill>
          <a:ln w="9525">
            <a:noFill/>
            <a:miter lim="800000"/>
            <a:headEnd/>
            <a:tailEnd/>
          </a:ln>
        </p:spPr>
        <p:txBody>
          <a:bodyPr>
            <a:spAutoFit/>
          </a:bodyPr>
          <a:lstStyle/>
          <a:p>
            <a:pPr algn="ctr"/>
            <a:r>
              <a:rPr lang="en-US" sz="2200"/>
              <a:t>Culture requires a new lesion and high viral load</a:t>
            </a:r>
          </a:p>
        </p:txBody>
      </p:sp>
      <p:sp>
        <p:nvSpPr>
          <p:cNvPr id="9" name="TextBox 8"/>
          <p:cNvSpPr txBox="1">
            <a:spLocks noChangeArrowheads="1"/>
          </p:cNvSpPr>
          <p:nvPr/>
        </p:nvSpPr>
        <p:spPr bwMode="auto">
          <a:xfrm>
            <a:off x="3200400" y="2286000"/>
            <a:ext cx="2438400" cy="73818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tIns="0" bIns="0">
            <a:spAutoFit/>
          </a:bodyPr>
          <a:lstStyle/>
          <a:p>
            <a:pPr algn="ctr">
              <a:defRPr/>
            </a:pPr>
            <a:r>
              <a:rPr lang="en-US" sz="2400" dirty="0">
                <a:solidFill>
                  <a:schemeClr val="lt1"/>
                </a:solidFill>
                <a:latin typeface="+mn-lt"/>
                <a:cs typeface="+mn-cs"/>
              </a:rPr>
              <a:t>Type Specific Serology</a:t>
            </a:r>
          </a:p>
        </p:txBody>
      </p:sp>
      <p:sp>
        <p:nvSpPr>
          <p:cNvPr id="10" name="TextBox 9"/>
          <p:cNvSpPr txBox="1"/>
          <p:nvPr/>
        </p:nvSpPr>
        <p:spPr>
          <a:xfrm>
            <a:off x="3200400" y="3048000"/>
            <a:ext cx="2438400" cy="147732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tIns="0" bIns="0">
            <a:spAutoFit/>
          </a:bodyPr>
          <a:lstStyle/>
          <a:p>
            <a:pPr>
              <a:defRPr/>
            </a:pPr>
            <a:r>
              <a:rPr lang="en-US" sz="2400">
                <a:solidFill>
                  <a:schemeClr val="bg1"/>
                </a:solidFill>
                <a:latin typeface="Futura Md" charset="0"/>
              </a:rPr>
              <a:t>Sensitivity: 80%–98%</a:t>
            </a:r>
          </a:p>
          <a:p>
            <a:pPr>
              <a:defRPr/>
            </a:pPr>
            <a:r>
              <a:rPr lang="en-US" sz="2400">
                <a:solidFill>
                  <a:schemeClr val="bg1"/>
                </a:solidFill>
                <a:latin typeface="Futura Md" charset="0"/>
              </a:rPr>
              <a:t>Specificity: &gt;96%</a:t>
            </a:r>
          </a:p>
        </p:txBody>
      </p:sp>
      <p:sp>
        <p:nvSpPr>
          <p:cNvPr id="68613" name="TextBox 4"/>
          <p:cNvSpPr txBox="1">
            <a:spLocks noChangeArrowheads="1"/>
          </p:cNvSpPr>
          <p:nvPr/>
        </p:nvSpPr>
        <p:spPr bwMode="auto">
          <a:xfrm>
            <a:off x="3048000" y="4495800"/>
            <a:ext cx="2667000" cy="769938"/>
          </a:xfrm>
          <a:prstGeom prst="rect">
            <a:avLst/>
          </a:prstGeom>
          <a:solidFill>
            <a:srgbClr val="00B050"/>
          </a:solidFill>
          <a:ln w="9525">
            <a:noFill/>
            <a:miter lim="800000"/>
            <a:headEnd/>
            <a:tailEnd/>
          </a:ln>
        </p:spPr>
        <p:txBody>
          <a:bodyPr>
            <a:spAutoFit/>
          </a:bodyPr>
          <a:lstStyle/>
          <a:p>
            <a:r>
              <a:rPr lang="en-US" sz="2200"/>
              <a:t>Most HSV-1 is not sexually transmitted</a:t>
            </a:r>
          </a:p>
        </p:txBody>
      </p:sp>
      <p:sp>
        <p:nvSpPr>
          <p:cNvPr id="11" name="TextBox 10"/>
          <p:cNvSpPr txBox="1">
            <a:spLocks noChangeArrowheads="1"/>
          </p:cNvSpPr>
          <p:nvPr/>
        </p:nvSpPr>
        <p:spPr bwMode="auto">
          <a:xfrm>
            <a:off x="6096000" y="2286000"/>
            <a:ext cx="2438400" cy="73818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tIns="0" bIns="0">
            <a:spAutoFit/>
          </a:bodyPr>
          <a:lstStyle/>
          <a:p>
            <a:pPr algn="ctr">
              <a:defRPr/>
            </a:pPr>
            <a:r>
              <a:rPr lang="en-US" sz="2400">
                <a:solidFill>
                  <a:srgbClr val="FFFFFF"/>
                </a:solidFill>
                <a:latin typeface="Humanst521 Lt BT" charset="0"/>
              </a:rPr>
              <a:t>PCR</a:t>
            </a:r>
          </a:p>
          <a:p>
            <a:pPr algn="ctr">
              <a:defRPr/>
            </a:pPr>
            <a:endParaRPr lang="en-US" sz="2400">
              <a:solidFill>
                <a:srgbClr val="FFFFFF"/>
              </a:solidFill>
              <a:latin typeface="Humanst521 Lt BT" charset="0"/>
            </a:endParaRPr>
          </a:p>
        </p:txBody>
      </p:sp>
      <p:sp>
        <p:nvSpPr>
          <p:cNvPr id="12" name="TextBox 11"/>
          <p:cNvSpPr txBox="1"/>
          <p:nvPr/>
        </p:nvSpPr>
        <p:spPr>
          <a:xfrm>
            <a:off x="6096000" y="3048000"/>
            <a:ext cx="2438400" cy="147732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tIns="0" bIns="0">
            <a:spAutoFit/>
          </a:bodyPr>
          <a:lstStyle/>
          <a:p>
            <a:pPr>
              <a:defRPr/>
            </a:pPr>
            <a:r>
              <a:rPr lang="en-US" sz="2400"/>
              <a:t>Sensitivity: 98%</a:t>
            </a:r>
          </a:p>
          <a:p>
            <a:pPr>
              <a:defRPr/>
            </a:pPr>
            <a:r>
              <a:rPr lang="en-US" sz="2400"/>
              <a:t>Specificity:  100%</a:t>
            </a:r>
          </a:p>
          <a:p>
            <a:pPr>
              <a:defRPr/>
            </a:pPr>
            <a:endParaRPr lang="en-US" sz="2400"/>
          </a:p>
        </p:txBody>
      </p:sp>
      <p:sp>
        <p:nvSpPr>
          <p:cNvPr id="68614" name="TextBox 4"/>
          <p:cNvSpPr txBox="1">
            <a:spLocks noChangeArrowheads="1"/>
          </p:cNvSpPr>
          <p:nvPr/>
        </p:nvSpPr>
        <p:spPr bwMode="auto">
          <a:xfrm>
            <a:off x="5943600" y="4495800"/>
            <a:ext cx="2667000" cy="1108075"/>
          </a:xfrm>
          <a:prstGeom prst="rect">
            <a:avLst/>
          </a:prstGeom>
          <a:solidFill>
            <a:srgbClr val="00B050"/>
          </a:solidFill>
          <a:ln w="9525">
            <a:noFill/>
            <a:miter lim="800000"/>
            <a:headEnd/>
            <a:tailEnd/>
          </a:ln>
        </p:spPr>
        <p:txBody>
          <a:bodyPr>
            <a:spAutoFit/>
          </a:bodyPr>
          <a:lstStyle/>
          <a:p>
            <a:pPr algn="ctr"/>
            <a:r>
              <a:rPr lang="en-US" sz="2200"/>
              <a:t>Sensitivity decreases as lesion heals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6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6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8612" grpId="0" animBg="1"/>
      <p:bldP spid="9" grpId="0" animBg="1"/>
      <p:bldP spid="68613" grpId="0" animBg="1"/>
      <p:bldP spid="11" grpId="0" animBg="1"/>
      <p:bldP spid="68614"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idx="4294967295"/>
          </p:nvPr>
        </p:nvSpPr>
        <p:spPr>
          <a:xfrm>
            <a:off x="2552700" y="457200"/>
            <a:ext cx="6591300" cy="1143000"/>
          </a:xfrm>
        </p:spPr>
        <p:txBody>
          <a:bodyPr/>
          <a:lstStyle/>
          <a:p>
            <a:pPr eaLnBrk="1" hangingPunct="1"/>
            <a:r>
              <a:rPr lang="en-US" smtClean="0"/>
              <a:t>Syphilis Diagnosis</a:t>
            </a:r>
          </a:p>
        </p:txBody>
      </p:sp>
      <p:graphicFrame>
        <p:nvGraphicFramePr>
          <p:cNvPr id="4" name="Diagram 3"/>
          <p:cNvGraphicFramePr/>
          <p:nvPr/>
        </p:nvGraphicFramePr>
        <p:xfrm>
          <a:off x="457200" y="1981200"/>
          <a:ext cx="38862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4876800" y="1981200"/>
          <a:ext cx="3886200" cy="3429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ight Arrow 5"/>
          <p:cNvSpPr/>
          <p:nvPr/>
        </p:nvSpPr>
        <p:spPr>
          <a:xfrm>
            <a:off x="1981200" y="4038600"/>
            <a:ext cx="762000" cy="48418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a:off x="6400800" y="4343400"/>
            <a:ext cx="762000" cy="4572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876800" cy="4267200"/>
          </a:xfrm>
        </p:spPr>
        <p:txBody>
          <a:bodyPr/>
          <a:lstStyle/>
          <a:p>
            <a:pPr eaLnBrk="1" hangingPunct="1"/>
            <a:r>
              <a:rPr lang="en-US" smtClean="0">
                <a:latin typeface="Futura Lt BT" charset="0"/>
              </a:rPr>
              <a:t>Results from the RPR negative and culture are positive for HSV 2 </a:t>
            </a:r>
          </a:p>
          <a:p>
            <a:pPr eaLnBrk="1" hangingPunct="1"/>
            <a:endParaRPr lang="en-US" smtClean="0">
              <a:latin typeface="Futura Lt BT" charset="0"/>
            </a:endParaRPr>
          </a:p>
          <a:p>
            <a:pPr eaLnBrk="1" hangingPunct="1"/>
            <a:r>
              <a:rPr lang="en-US" smtClean="0">
                <a:latin typeface="Futura Lt BT" charset="0"/>
              </a:rPr>
              <a:t>How do you treat?</a:t>
            </a:r>
          </a:p>
        </p:txBody>
      </p:sp>
      <p:sp>
        <p:nvSpPr>
          <p:cNvPr id="149507" name="Title 1"/>
          <p:cNvSpPr>
            <a:spLocks noGrp="1"/>
          </p:cNvSpPr>
          <p:nvPr>
            <p:ph type="title"/>
          </p:nvPr>
        </p:nvSpPr>
        <p:spPr>
          <a:xfrm>
            <a:off x="2552700" y="381000"/>
            <a:ext cx="6591300" cy="1143000"/>
          </a:xfrm>
        </p:spPr>
        <p:txBody>
          <a:bodyPr/>
          <a:lstStyle/>
          <a:p>
            <a:pPr eaLnBrk="1" hangingPunct="1"/>
            <a:r>
              <a:rPr lang="en-US" smtClean="0"/>
              <a:t>Justin: Case Continued</a:t>
            </a:r>
          </a:p>
        </p:txBody>
      </p:sp>
      <p:sp>
        <p:nvSpPr>
          <p:cNvPr id="149508"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pic>
        <p:nvPicPr>
          <p:cNvPr id="5" name="Picture 4" descr="80117030.jpg"/>
          <p:cNvPicPr>
            <a:picLocks noChangeAspect="1"/>
          </p:cNvPicPr>
          <p:nvPr/>
        </p:nvPicPr>
        <p:blipFill>
          <a:blip r:embed="rId3" cstate="print"/>
          <a:srcRect/>
          <a:stretch>
            <a:fillRect/>
          </a:stretch>
        </p:blipFill>
        <p:spPr bwMode="auto">
          <a:xfrm>
            <a:off x="5334000" y="2209800"/>
            <a:ext cx="3433187" cy="22860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1600200"/>
          <a:ext cx="7391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0531" name="Title 1"/>
          <p:cNvSpPr>
            <a:spLocks noGrp="1"/>
          </p:cNvSpPr>
          <p:nvPr>
            <p:ph type="title"/>
          </p:nvPr>
        </p:nvSpPr>
        <p:spPr/>
        <p:txBody>
          <a:bodyPr/>
          <a:lstStyle/>
          <a:p>
            <a:pPr eaLnBrk="1" hangingPunct="1"/>
            <a:r>
              <a:rPr lang="en-US" smtClean="0"/>
              <a:t>HSV-2</a:t>
            </a:r>
          </a:p>
        </p:txBody>
      </p:sp>
      <p:sp>
        <p:nvSpPr>
          <p:cNvPr id="150532" name="TextBox 6"/>
          <p:cNvSpPr txBox="1">
            <a:spLocks noChangeArrowheads="1"/>
          </p:cNvSpPr>
          <p:nvPr/>
        </p:nvSpPr>
        <p:spPr bwMode="auto">
          <a:xfrm>
            <a:off x="1524000" y="6172200"/>
            <a:ext cx="4737100" cy="369888"/>
          </a:xfrm>
          <a:prstGeom prst="rect">
            <a:avLst/>
          </a:prstGeom>
          <a:noFill/>
          <a:ln w="9525">
            <a:noFill/>
            <a:miter lim="800000"/>
            <a:headEnd/>
            <a:tailEnd/>
          </a:ln>
        </p:spPr>
        <p:txBody>
          <a:bodyPr wrap="none">
            <a:spAutoFit/>
          </a:bodyPr>
          <a:lstStyle/>
          <a:p>
            <a:r>
              <a:rPr lang="en-US"/>
              <a:t>Simplest regimen preferred with adolescents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665F3084-DD03-40BB-ACF2-A0A34914B0DC}"/>
                                            </p:graphicEl>
                                          </p:spTgt>
                                        </p:tgtEl>
                                        <p:attrNameLst>
                                          <p:attrName>style.visibility</p:attrName>
                                        </p:attrNameLst>
                                      </p:cBhvr>
                                      <p:to>
                                        <p:strVal val="visible"/>
                                      </p:to>
                                    </p:set>
                                    <p:animEffect transition="in" filter="fade">
                                      <p:cBhvr>
                                        <p:cTn id="7" dur="2000"/>
                                        <p:tgtEl>
                                          <p:spTgt spid="5">
                                            <p:graphicEl>
                                              <a:dgm id="{665F3084-DD03-40BB-ACF2-A0A34914B0D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C997A5E1-BD32-4A95-8B8E-97C7BB65DBE7}"/>
                                            </p:graphicEl>
                                          </p:spTgt>
                                        </p:tgtEl>
                                        <p:attrNameLst>
                                          <p:attrName>style.visibility</p:attrName>
                                        </p:attrNameLst>
                                      </p:cBhvr>
                                      <p:to>
                                        <p:strVal val="visible"/>
                                      </p:to>
                                    </p:set>
                                    <p:animEffect transition="in" filter="fade">
                                      <p:cBhvr>
                                        <p:cTn id="10" dur="2000"/>
                                        <p:tgtEl>
                                          <p:spTgt spid="5">
                                            <p:graphicEl>
                                              <a:dgm id="{C997A5E1-BD32-4A95-8B8E-97C7BB65DBE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343A3C44-E9BC-4A15-B8AE-202F23840202}"/>
                                            </p:graphicEl>
                                          </p:spTgt>
                                        </p:tgtEl>
                                        <p:attrNameLst>
                                          <p:attrName>style.visibility</p:attrName>
                                        </p:attrNameLst>
                                      </p:cBhvr>
                                      <p:to>
                                        <p:strVal val="visible"/>
                                      </p:to>
                                    </p:set>
                                    <p:animEffect transition="in" filter="fade">
                                      <p:cBhvr>
                                        <p:cTn id="15" dur="2000"/>
                                        <p:tgtEl>
                                          <p:spTgt spid="5">
                                            <p:graphicEl>
                                              <a:dgm id="{343A3C44-E9BC-4A15-B8AE-202F2384020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F900554F-9912-41FA-AFDB-3DCE6B1B8B5F}"/>
                                            </p:graphicEl>
                                          </p:spTgt>
                                        </p:tgtEl>
                                        <p:attrNameLst>
                                          <p:attrName>style.visibility</p:attrName>
                                        </p:attrNameLst>
                                      </p:cBhvr>
                                      <p:to>
                                        <p:strVal val="visible"/>
                                      </p:to>
                                    </p:set>
                                    <p:animEffect transition="in" filter="fade">
                                      <p:cBhvr>
                                        <p:cTn id="20" dur="2000"/>
                                        <p:tgtEl>
                                          <p:spTgt spid="5">
                                            <p:graphicEl>
                                              <a:dgm id="{F900554F-9912-41FA-AFDB-3DCE6B1B8B5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1F5BBB49-E10F-42AC-BB32-CA2B94D45BDA}"/>
                                            </p:graphicEl>
                                          </p:spTgt>
                                        </p:tgtEl>
                                        <p:attrNameLst>
                                          <p:attrName>style.visibility</p:attrName>
                                        </p:attrNameLst>
                                      </p:cBhvr>
                                      <p:to>
                                        <p:strVal val="visible"/>
                                      </p:to>
                                    </p:set>
                                    <p:animEffect transition="in" filter="fade">
                                      <p:cBhvr>
                                        <p:cTn id="25" dur="2000"/>
                                        <p:tgtEl>
                                          <p:spTgt spid="5">
                                            <p:graphicEl>
                                              <a:dgm id="{1F5BBB49-E10F-42AC-BB32-CA2B94D45BDA}"/>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graphicEl>
                                              <a:dgm id="{29DE450A-6BB1-40C6-A65C-35D2BDB842A2}"/>
                                            </p:graphicEl>
                                          </p:spTgt>
                                        </p:tgtEl>
                                        <p:attrNameLst>
                                          <p:attrName>style.visibility</p:attrName>
                                        </p:attrNameLst>
                                      </p:cBhvr>
                                      <p:to>
                                        <p:strVal val="visible"/>
                                      </p:to>
                                    </p:set>
                                    <p:animEffect transition="in" filter="fade">
                                      <p:cBhvr>
                                        <p:cTn id="30" dur="2000"/>
                                        <p:tgtEl>
                                          <p:spTgt spid="5">
                                            <p:graphicEl>
                                              <a:dgm id="{29DE450A-6BB1-40C6-A65C-35D2BDB842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3"/>
          <p:cNvSpPr>
            <a:spLocks noGrp="1" noChangeArrowheads="1"/>
          </p:cNvSpPr>
          <p:nvPr>
            <p:ph idx="1"/>
          </p:nvPr>
        </p:nvSpPr>
        <p:spPr>
          <a:xfrm>
            <a:off x="762000" y="2514600"/>
            <a:ext cx="7772400" cy="3657600"/>
          </a:xfrm>
        </p:spPr>
        <p:txBody>
          <a:bodyPr/>
          <a:lstStyle/>
          <a:p>
            <a:pPr eaLnBrk="1" hangingPunct="1">
              <a:lnSpc>
                <a:spcPct val="85000"/>
              </a:lnSpc>
              <a:spcBef>
                <a:spcPct val="65000"/>
              </a:spcBef>
            </a:pPr>
            <a:r>
              <a:rPr lang="en-US" smtClean="0">
                <a:latin typeface="Futura Lt BT" charset="0"/>
              </a:rPr>
              <a:t>Treatment with:</a:t>
            </a:r>
          </a:p>
          <a:p>
            <a:pPr lvl="1" eaLnBrk="1" hangingPunct="1">
              <a:spcBef>
                <a:spcPct val="0"/>
              </a:spcBef>
            </a:pPr>
            <a:r>
              <a:rPr lang="en-US" sz="2400" b="1" smtClean="0">
                <a:latin typeface="Futura Lt BT" charset="0"/>
              </a:rPr>
              <a:t>Acyclovir</a:t>
            </a:r>
            <a:r>
              <a:rPr lang="en-US" sz="2400" smtClean="0">
                <a:latin typeface="Futura Lt BT" charset="0"/>
              </a:rPr>
              <a:t> 400 mg orally twice a day or</a:t>
            </a:r>
          </a:p>
          <a:p>
            <a:pPr lvl="1" eaLnBrk="1" hangingPunct="1">
              <a:spcBef>
                <a:spcPct val="0"/>
              </a:spcBef>
            </a:pPr>
            <a:r>
              <a:rPr lang="en-US" sz="2400" b="1" smtClean="0">
                <a:latin typeface="Futura Lt BT" charset="0"/>
              </a:rPr>
              <a:t>Famiciclovir</a:t>
            </a:r>
            <a:r>
              <a:rPr lang="en-US" sz="2400" smtClean="0">
                <a:latin typeface="Futura Lt BT" charset="0"/>
              </a:rPr>
              <a:t> 250 mg orally twice a day or</a:t>
            </a:r>
          </a:p>
          <a:p>
            <a:pPr lvl="1" eaLnBrk="1" hangingPunct="1">
              <a:spcBef>
                <a:spcPct val="0"/>
              </a:spcBef>
            </a:pPr>
            <a:r>
              <a:rPr lang="en-US" sz="2400" b="1" smtClean="0">
                <a:latin typeface="Futura Lt BT" charset="0"/>
              </a:rPr>
              <a:t>Valacyclovir</a:t>
            </a:r>
            <a:r>
              <a:rPr lang="en-US" sz="2400" smtClean="0">
                <a:latin typeface="Futura Lt BT" charset="0"/>
              </a:rPr>
              <a:t> 500 mg orally once a day or</a:t>
            </a:r>
          </a:p>
          <a:p>
            <a:pPr lvl="1" eaLnBrk="1" hangingPunct="1">
              <a:spcBef>
                <a:spcPct val="0"/>
              </a:spcBef>
            </a:pPr>
            <a:r>
              <a:rPr lang="en-US" sz="2400" b="1" smtClean="0">
                <a:latin typeface="Futura Lt BT" charset="0"/>
              </a:rPr>
              <a:t>Valacyclovir</a:t>
            </a:r>
            <a:r>
              <a:rPr lang="en-US" sz="2400" smtClean="0">
                <a:latin typeface="Futura Lt BT" charset="0"/>
              </a:rPr>
              <a:t> 1.0 g orally once a day</a:t>
            </a:r>
          </a:p>
          <a:p>
            <a:pPr eaLnBrk="1" hangingPunct="1">
              <a:lnSpc>
                <a:spcPct val="90000"/>
              </a:lnSpc>
              <a:buFont typeface="Wingdings" pitchFamily="2" charset="2"/>
              <a:buNone/>
            </a:pPr>
            <a:endParaRPr lang="en-US" sz="2800" b="1" smtClean="0">
              <a:solidFill>
                <a:schemeClr val="hlink"/>
              </a:solidFill>
              <a:latin typeface="Futura Lt BT" charset="0"/>
            </a:endParaRPr>
          </a:p>
          <a:p>
            <a:pPr eaLnBrk="1" hangingPunct="1">
              <a:lnSpc>
                <a:spcPct val="90000"/>
              </a:lnSpc>
            </a:pPr>
            <a:endParaRPr lang="en-US" sz="2400" smtClean="0">
              <a:latin typeface="Futura Lt BT" charset="0"/>
            </a:endParaRPr>
          </a:p>
          <a:p>
            <a:pPr eaLnBrk="1" hangingPunct="1">
              <a:lnSpc>
                <a:spcPct val="90000"/>
              </a:lnSpc>
            </a:pPr>
            <a:endParaRPr lang="en-US" sz="2400" smtClean="0">
              <a:latin typeface="Futura Lt BT" charset="0"/>
            </a:endParaRPr>
          </a:p>
        </p:txBody>
      </p:sp>
      <p:sp>
        <p:nvSpPr>
          <p:cNvPr id="151555" name="Rectangle 2"/>
          <p:cNvSpPr>
            <a:spLocks noGrp="1" noRot="1" noChangeArrowheads="1"/>
          </p:cNvSpPr>
          <p:nvPr>
            <p:ph type="title"/>
          </p:nvPr>
        </p:nvSpPr>
        <p:spPr/>
        <p:txBody>
          <a:bodyPr/>
          <a:lstStyle/>
          <a:p>
            <a:pPr eaLnBrk="1" hangingPunct="1"/>
            <a:r>
              <a:rPr lang="en-US" smtClean="0"/>
              <a:t>Suppressive Therapy</a:t>
            </a:r>
          </a:p>
        </p:txBody>
      </p:sp>
      <p:sp>
        <p:nvSpPr>
          <p:cNvPr id="151556" name="Slide Number Placeholder 4"/>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100">
                                            <p:txEl>
                                              <p:pRg st="0" end="0"/>
                                            </p:txEl>
                                          </p:spTgt>
                                        </p:tgtEl>
                                        <p:attrNameLst>
                                          <p:attrName>style.visibility</p:attrName>
                                        </p:attrNameLst>
                                      </p:cBhvr>
                                      <p:to>
                                        <p:strVal val="visible"/>
                                      </p:to>
                                    </p:set>
                                    <p:animEffect transition="in" filter="fade">
                                      <p:cBhvr>
                                        <p:cTn id="7" dur="2000"/>
                                        <p:tgtEl>
                                          <p:spTgt spid="13210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2100">
                                            <p:txEl>
                                              <p:pRg st="1" end="1"/>
                                            </p:txEl>
                                          </p:spTgt>
                                        </p:tgtEl>
                                        <p:attrNameLst>
                                          <p:attrName>style.visibility</p:attrName>
                                        </p:attrNameLst>
                                      </p:cBhvr>
                                      <p:to>
                                        <p:strVal val="visible"/>
                                      </p:to>
                                    </p:set>
                                    <p:animEffect transition="in" filter="fade">
                                      <p:cBhvr>
                                        <p:cTn id="10" dur="2000"/>
                                        <p:tgtEl>
                                          <p:spTgt spid="13210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2100">
                                            <p:txEl>
                                              <p:pRg st="2" end="2"/>
                                            </p:txEl>
                                          </p:spTgt>
                                        </p:tgtEl>
                                        <p:attrNameLst>
                                          <p:attrName>style.visibility</p:attrName>
                                        </p:attrNameLst>
                                      </p:cBhvr>
                                      <p:to>
                                        <p:strVal val="visible"/>
                                      </p:to>
                                    </p:set>
                                    <p:animEffect transition="in" filter="fade">
                                      <p:cBhvr>
                                        <p:cTn id="13" dur="2000"/>
                                        <p:tgtEl>
                                          <p:spTgt spid="13210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2100">
                                            <p:txEl>
                                              <p:pRg st="3" end="3"/>
                                            </p:txEl>
                                          </p:spTgt>
                                        </p:tgtEl>
                                        <p:attrNameLst>
                                          <p:attrName>style.visibility</p:attrName>
                                        </p:attrNameLst>
                                      </p:cBhvr>
                                      <p:to>
                                        <p:strVal val="visible"/>
                                      </p:to>
                                    </p:set>
                                    <p:animEffect transition="in" filter="fade">
                                      <p:cBhvr>
                                        <p:cTn id="16" dur="2000"/>
                                        <p:tgtEl>
                                          <p:spTgt spid="13210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2100">
                                            <p:txEl>
                                              <p:pRg st="4" end="4"/>
                                            </p:txEl>
                                          </p:spTgt>
                                        </p:tgtEl>
                                        <p:attrNameLst>
                                          <p:attrName>style.visibility</p:attrName>
                                        </p:attrNameLst>
                                      </p:cBhvr>
                                      <p:to>
                                        <p:strVal val="visible"/>
                                      </p:to>
                                    </p:set>
                                    <p:animEffect transition="in" filter="fade">
                                      <p:cBhvr>
                                        <p:cTn id="19" dur="2000"/>
                                        <p:tgtEl>
                                          <p:spTgt spid="132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idx="1"/>
          </p:nvPr>
        </p:nvSpPr>
        <p:spPr>
          <a:xfrm>
            <a:off x="685800" y="1987550"/>
            <a:ext cx="8021638" cy="4718050"/>
          </a:xfrm>
        </p:spPr>
        <p:txBody>
          <a:bodyPr/>
          <a:lstStyle/>
          <a:p>
            <a:pPr eaLnBrk="1" hangingPunct="1">
              <a:spcBef>
                <a:spcPct val="45000"/>
              </a:spcBef>
            </a:pPr>
            <a:r>
              <a:rPr lang="en-US" sz="2800" smtClean="0">
                <a:latin typeface="Futura Lt BT" charset="0"/>
              </a:rPr>
              <a:t>Suppressive therapy available and effective in preventing symptomatic recurrences</a:t>
            </a:r>
          </a:p>
          <a:p>
            <a:pPr eaLnBrk="1" hangingPunct="1">
              <a:spcBef>
                <a:spcPct val="45000"/>
              </a:spcBef>
            </a:pPr>
            <a:r>
              <a:rPr lang="en-US" sz="2800" smtClean="0">
                <a:latin typeface="Futura Lt BT" charset="0"/>
              </a:rPr>
              <a:t>Episodic therapy sometimes useful in shortening duration of recurrent episodes  </a:t>
            </a:r>
          </a:p>
          <a:p>
            <a:pPr eaLnBrk="1" hangingPunct="1">
              <a:spcBef>
                <a:spcPct val="45000"/>
              </a:spcBef>
            </a:pPr>
            <a:r>
              <a:rPr lang="en-US" sz="2800" smtClean="0">
                <a:latin typeface="Futura Lt BT" charset="0"/>
              </a:rPr>
              <a:t>When and how to take antiviral medications </a:t>
            </a:r>
          </a:p>
          <a:p>
            <a:pPr eaLnBrk="1" hangingPunct="1">
              <a:spcBef>
                <a:spcPct val="45000"/>
              </a:spcBef>
            </a:pPr>
            <a:r>
              <a:rPr lang="en-US" sz="2800" smtClean="0">
                <a:latin typeface="Futura Lt BT" charset="0"/>
              </a:rPr>
              <a:t>Recognition of prodromal symptoms to know when to begin episodic therapy </a:t>
            </a:r>
          </a:p>
          <a:p>
            <a:pPr eaLnBrk="1" hangingPunct="1">
              <a:spcBef>
                <a:spcPct val="45000"/>
              </a:spcBef>
              <a:buFontTx/>
              <a:buNone/>
            </a:pPr>
            <a:endParaRPr lang="en-US" sz="2800" smtClean="0">
              <a:latin typeface="Futura Lt BT" charset="0"/>
            </a:endParaRPr>
          </a:p>
        </p:txBody>
      </p:sp>
      <p:sp>
        <p:nvSpPr>
          <p:cNvPr id="152579" name="Rectangle 6"/>
          <p:cNvSpPr>
            <a:spLocks noGrp="1" noChangeArrowheads="1"/>
          </p:cNvSpPr>
          <p:nvPr>
            <p:ph type="title"/>
          </p:nvPr>
        </p:nvSpPr>
        <p:spPr/>
        <p:txBody>
          <a:bodyPr/>
          <a:lstStyle/>
          <a:p>
            <a:pPr eaLnBrk="1" hangingPunct="1"/>
            <a:r>
              <a:rPr lang="en-US" smtClean="0"/>
              <a:t>Counseling: Treatment</a:t>
            </a:r>
          </a:p>
        </p:txBody>
      </p:sp>
    </p:spTree>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idx="1"/>
          </p:nvPr>
        </p:nvSpPr>
        <p:spPr>
          <a:xfrm>
            <a:off x="173038" y="1447800"/>
            <a:ext cx="9123362" cy="5410200"/>
          </a:xfrm>
        </p:spPr>
        <p:txBody>
          <a:bodyPr/>
          <a:lstStyle/>
          <a:p>
            <a:pPr marL="1371600" lvl="2" indent="-457200" eaLnBrk="1" hangingPunct="1">
              <a:spcBef>
                <a:spcPct val="45000"/>
              </a:spcBef>
            </a:pPr>
            <a:r>
              <a:rPr lang="en-US" sz="2800" smtClean="0">
                <a:latin typeface="Futura Lt BT" charset="0"/>
              </a:rPr>
              <a:t>Inform current and future sex partners about genital herpes diagnosis</a:t>
            </a:r>
          </a:p>
          <a:p>
            <a:pPr marL="1371600" lvl="2" indent="-457200" eaLnBrk="1" hangingPunct="1">
              <a:spcBef>
                <a:spcPct val="45000"/>
              </a:spcBef>
            </a:pPr>
            <a:r>
              <a:rPr lang="en-US" sz="2800" smtClean="0">
                <a:latin typeface="Futura Lt BT" charset="0"/>
              </a:rPr>
              <a:t>Abstain from sexual activity with uninfected partners when lesions or prodrome present</a:t>
            </a:r>
          </a:p>
          <a:p>
            <a:pPr marL="1371600" lvl="2" indent="-457200" eaLnBrk="1" hangingPunct="1">
              <a:spcBef>
                <a:spcPct val="45000"/>
              </a:spcBef>
            </a:pPr>
            <a:r>
              <a:rPr lang="en-US" sz="2800" smtClean="0">
                <a:latin typeface="Futura Lt BT" charset="0"/>
              </a:rPr>
              <a:t>Correct and consistent use of latex condoms might reduce the risk of HSV transmission</a:t>
            </a:r>
          </a:p>
          <a:p>
            <a:pPr marL="1371600" lvl="2" indent="-457200" eaLnBrk="1" hangingPunct="1">
              <a:spcBef>
                <a:spcPct val="45000"/>
              </a:spcBef>
            </a:pPr>
            <a:r>
              <a:rPr lang="en-US" sz="2800" smtClean="0">
                <a:latin typeface="Futura Lt BT" charset="0"/>
              </a:rPr>
              <a:t>Valacyclovir suppressive therapy decreases HSV-2 transmission in heterosexual couples in which source partner has recurrent herpes </a:t>
            </a:r>
          </a:p>
        </p:txBody>
      </p:sp>
      <p:sp>
        <p:nvSpPr>
          <p:cNvPr id="153603" name="Rectangle 2"/>
          <p:cNvSpPr>
            <a:spLocks noGrp="1" noChangeArrowheads="1"/>
          </p:cNvSpPr>
          <p:nvPr>
            <p:ph type="title"/>
          </p:nvPr>
        </p:nvSpPr>
        <p:spPr>
          <a:xfrm>
            <a:off x="1219200" y="-76200"/>
            <a:ext cx="7924800" cy="1600200"/>
          </a:xfrm>
        </p:spPr>
        <p:txBody>
          <a:bodyPr/>
          <a:lstStyle/>
          <a:p>
            <a:pPr eaLnBrk="1" hangingPunct="1"/>
            <a:r>
              <a:rPr lang="en-US" smtClean="0"/>
              <a:t/>
            </a:r>
            <a:br>
              <a:rPr lang="en-US" smtClean="0"/>
            </a:br>
            <a:r>
              <a:rPr lang="en-US" smtClean="0"/>
              <a:t>Counseling: Transmission and Prevention</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Efficacy of Condoms in Preventing STIs</a:t>
            </a:r>
          </a:p>
        </p:txBody>
      </p:sp>
      <p:sp>
        <p:nvSpPr>
          <p:cNvPr id="6" name="Rounded Rectangle 5"/>
          <p:cNvSpPr>
            <a:spLocks noChangeArrowheads="1"/>
          </p:cNvSpPr>
          <p:nvPr/>
        </p:nvSpPr>
        <p:spPr bwMode="auto">
          <a:xfrm>
            <a:off x="4038600" y="1676400"/>
            <a:ext cx="4800600" cy="762000"/>
          </a:xfrm>
          <a:prstGeom prst="roundRect">
            <a:avLst>
              <a:gd name="adj" fmla="val 16667"/>
            </a:avLst>
          </a:prstGeom>
          <a:gradFill rotWithShape="1">
            <a:gsLst>
              <a:gs pos="0">
                <a:srgbClr val="9FB2B3"/>
              </a:gs>
              <a:gs pos="80000">
                <a:srgbClr val="D0E8EB"/>
              </a:gs>
              <a:gs pos="100000">
                <a:srgbClr val="D1EAEC"/>
              </a:gs>
            </a:gsLst>
            <a:lin ang="16200000"/>
          </a:gradFill>
          <a:ln w="9525">
            <a:solidFill>
              <a:srgbClr val="D5E8EA"/>
            </a:solidFill>
            <a:round/>
            <a:headEnd/>
            <a:tailEnd/>
          </a:ln>
          <a:effectLst>
            <a:outerShdw blurRad="63500" dist="23000" dir="5400000" rotWithShape="0">
              <a:srgbClr val="000000">
                <a:alpha val="34999"/>
              </a:srgbClr>
            </a:outerShdw>
          </a:effectLst>
        </p:spPr>
        <p:txBody>
          <a:bodyPr anchor="ctr"/>
          <a:lstStyle/>
          <a:p>
            <a:pPr>
              <a:defRPr/>
            </a:pPr>
            <a:r>
              <a:rPr lang="en-US" sz="2400" dirty="0">
                <a:solidFill>
                  <a:schemeClr val="bg2"/>
                </a:solidFill>
                <a:latin typeface="Futura Md" pitchFamily="34" charset="0"/>
                <a:cs typeface="+mn-cs"/>
              </a:rPr>
              <a:t>Provide up to 85% reduction in transmission</a:t>
            </a:r>
          </a:p>
        </p:txBody>
      </p:sp>
      <p:sp>
        <p:nvSpPr>
          <p:cNvPr id="8" name="Rounded Rectangle 7"/>
          <p:cNvSpPr>
            <a:spLocks noChangeArrowheads="1"/>
          </p:cNvSpPr>
          <p:nvPr/>
        </p:nvSpPr>
        <p:spPr bwMode="auto">
          <a:xfrm>
            <a:off x="4114800" y="2743200"/>
            <a:ext cx="4724400" cy="762000"/>
          </a:xfrm>
          <a:prstGeom prst="roundRect">
            <a:avLst>
              <a:gd name="adj" fmla="val 16667"/>
            </a:avLst>
          </a:prstGeom>
          <a:gradFill rotWithShape="1">
            <a:gsLst>
              <a:gs pos="0">
                <a:srgbClr val="9FB2B3"/>
              </a:gs>
              <a:gs pos="80000">
                <a:srgbClr val="D0E8EB"/>
              </a:gs>
              <a:gs pos="100000">
                <a:srgbClr val="D1EAEC"/>
              </a:gs>
            </a:gsLst>
            <a:lin ang="16200000"/>
          </a:gradFill>
          <a:ln w="9525">
            <a:solidFill>
              <a:srgbClr val="D5E8EA"/>
            </a:solidFill>
            <a:round/>
            <a:headEnd/>
            <a:tailEnd/>
          </a:ln>
          <a:effectLst>
            <a:outerShdw blurRad="63500" dist="23000" dir="5400000" rotWithShape="0">
              <a:srgbClr val="000000">
                <a:alpha val="34999"/>
              </a:srgbClr>
            </a:outerShdw>
          </a:effectLst>
        </p:spPr>
        <p:txBody>
          <a:bodyPr anchor="ctr"/>
          <a:lstStyle/>
          <a:p>
            <a:pPr>
              <a:defRPr/>
            </a:pPr>
            <a:r>
              <a:rPr lang="en-US" sz="2400" dirty="0">
                <a:solidFill>
                  <a:schemeClr val="bg2"/>
                </a:solidFill>
                <a:latin typeface="Futura Md" pitchFamily="34" charset="0"/>
                <a:cs typeface="+mn-cs"/>
              </a:rPr>
              <a:t>May prevent 70% of high- and low-risk infections in females</a:t>
            </a:r>
          </a:p>
        </p:txBody>
      </p:sp>
      <p:sp>
        <p:nvSpPr>
          <p:cNvPr id="7" name="Rounded Rectangle 6"/>
          <p:cNvSpPr/>
          <p:nvPr/>
        </p:nvSpPr>
        <p:spPr>
          <a:xfrm>
            <a:off x="1066800" y="2743200"/>
            <a:ext cx="3048000" cy="838200"/>
          </a:xfrm>
          <a:prstGeom prst="roundRect">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Futura Md BT"/>
              </a:rPr>
              <a:t>HPV</a:t>
            </a:r>
          </a:p>
        </p:txBody>
      </p:sp>
      <p:sp>
        <p:nvSpPr>
          <p:cNvPr id="5" name="Rounded Rectangle 4"/>
          <p:cNvSpPr/>
          <p:nvPr/>
        </p:nvSpPr>
        <p:spPr>
          <a:xfrm>
            <a:off x="990600" y="1600200"/>
            <a:ext cx="3124200" cy="9144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Futura Md BT"/>
              </a:rPr>
              <a:t>HIV</a:t>
            </a:r>
          </a:p>
        </p:txBody>
      </p:sp>
      <p:sp>
        <p:nvSpPr>
          <p:cNvPr id="10" name="Rounded Rectangle 9"/>
          <p:cNvSpPr>
            <a:spLocks noChangeArrowheads="1"/>
          </p:cNvSpPr>
          <p:nvPr/>
        </p:nvSpPr>
        <p:spPr bwMode="auto">
          <a:xfrm>
            <a:off x="4038600" y="3886200"/>
            <a:ext cx="4876800" cy="838200"/>
          </a:xfrm>
          <a:prstGeom prst="roundRect">
            <a:avLst>
              <a:gd name="adj" fmla="val 16667"/>
            </a:avLst>
          </a:prstGeom>
          <a:gradFill rotWithShape="1">
            <a:gsLst>
              <a:gs pos="0">
                <a:srgbClr val="9FB2B3"/>
              </a:gs>
              <a:gs pos="80000">
                <a:srgbClr val="D0E8EB"/>
              </a:gs>
              <a:gs pos="100000">
                <a:srgbClr val="D1EAEC"/>
              </a:gs>
            </a:gsLst>
            <a:lin ang="16200000"/>
          </a:gradFill>
          <a:ln w="9525">
            <a:solidFill>
              <a:srgbClr val="D5E8EA"/>
            </a:solidFill>
            <a:round/>
            <a:headEnd/>
            <a:tailEnd/>
          </a:ln>
          <a:effectLst>
            <a:outerShdw blurRad="63500" dist="23000" dir="5400000" rotWithShape="0">
              <a:srgbClr val="000000">
                <a:alpha val="34999"/>
              </a:srgbClr>
            </a:outerShdw>
          </a:effectLst>
        </p:spPr>
        <p:txBody>
          <a:bodyPr anchor="ctr"/>
          <a:lstStyle/>
          <a:p>
            <a:pPr>
              <a:defRPr/>
            </a:pPr>
            <a:r>
              <a:rPr lang="en-US" sz="2400" dirty="0">
                <a:solidFill>
                  <a:schemeClr val="bg2"/>
                </a:solidFill>
                <a:latin typeface="Futura Md" pitchFamily="34" charset="0"/>
                <a:cs typeface="+mn-cs"/>
              </a:rPr>
              <a:t>When used consistently and correctly, reduce transmission risk</a:t>
            </a:r>
          </a:p>
        </p:txBody>
      </p:sp>
      <p:sp>
        <p:nvSpPr>
          <p:cNvPr id="9" name="Rounded Rectangle 8"/>
          <p:cNvSpPr/>
          <p:nvPr/>
        </p:nvSpPr>
        <p:spPr>
          <a:xfrm>
            <a:off x="1066800" y="3886200"/>
            <a:ext cx="3048000" cy="914400"/>
          </a:xfrm>
          <a:prstGeom prst="roundRect">
            <a:avLst/>
          </a:prstGeom>
          <a:solidFill>
            <a:srgbClr val="7394F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400"/>
              </a:lnSpc>
              <a:defRPr/>
            </a:pPr>
            <a:r>
              <a:rPr lang="en-US" sz="2700">
                <a:solidFill>
                  <a:srgbClr val="FFFFFF"/>
                </a:solidFill>
                <a:latin typeface="Futura Md" charset="0"/>
              </a:rPr>
              <a:t>GC, CT, and Trich</a:t>
            </a:r>
          </a:p>
        </p:txBody>
      </p:sp>
      <p:sp>
        <p:nvSpPr>
          <p:cNvPr id="12" name="Rounded Rectangle 11"/>
          <p:cNvSpPr>
            <a:spLocks noChangeArrowheads="1"/>
          </p:cNvSpPr>
          <p:nvPr/>
        </p:nvSpPr>
        <p:spPr bwMode="auto">
          <a:xfrm>
            <a:off x="4191000" y="5029200"/>
            <a:ext cx="4724400" cy="838200"/>
          </a:xfrm>
          <a:prstGeom prst="roundRect">
            <a:avLst>
              <a:gd name="adj" fmla="val 16667"/>
            </a:avLst>
          </a:prstGeom>
          <a:gradFill rotWithShape="1">
            <a:gsLst>
              <a:gs pos="0">
                <a:srgbClr val="9FB2B3"/>
              </a:gs>
              <a:gs pos="80000">
                <a:srgbClr val="D0E8EB"/>
              </a:gs>
              <a:gs pos="100000">
                <a:srgbClr val="D1EAEC"/>
              </a:gs>
            </a:gsLst>
            <a:lin ang="16200000"/>
          </a:gradFill>
          <a:ln w="9525">
            <a:solidFill>
              <a:srgbClr val="D5E8EA"/>
            </a:solidFill>
            <a:round/>
            <a:headEnd/>
            <a:tailEnd/>
          </a:ln>
          <a:effectLst>
            <a:outerShdw blurRad="63500" dist="23000" dir="5400000" rotWithShape="0">
              <a:srgbClr val="000000">
                <a:alpha val="34999"/>
              </a:srgbClr>
            </a:outerShdw>
          </a:effectLst>
        </p:spPr>
        <p:txBody>
          <a:bodyPr anchor="ctr"/>
          <a:lstStyle/>
          <a:p>
            <a:pPr>
              <a:defRPr/>
            </a:pPr>
            <a:r>
              <a:rPr lang="en-US" sz="2400" dirty="0">
                <a:solidFill>
                  <a:schemeClr val="bg2"/>
                </a:solidFill>
                <a:latin typeface="Futura Md" pitchFamily="34" charset="0"/>
                <a:cs typeface="+mn-cs"/>
              </a:rPr>
              <a:t>Can prevent transmission when infected areas are covered</a:t>
            </a:r>
          </a:p>
        </p:txBody>
      </p:sp>
      <p:sp>
        <p:nvSpPr>
          <p:cNvPr id="11" name="Rounded Rectangle 10"/>
          <p:cNvSpPr>
            <a:spLocks noChangeArrowheads="1"/>
          </p:cNvSpPr>
          <p:nvPr/>
        </p:nvSpPr>
        <p:spPr bwMode="auto">
          <a:xfrm>
            <a:off x="1066800" y="5029200"/>
            <a:ext cx="3200400" cy="9144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lnSpc>
                <a:spcPts val="2400"/>
              </a:lnSpc>
              <a:defRPr/>
            </a:pPr>
            <a:r>
              <a:rPr lang="en-US" sz="2800">
                <a:solidFill>
                  <a:srgbClr val="FFFFFF"/>
                </a:solidFill>
                <a:latin typeface="Futura Md" charset="0"/>
              </a:rPr>
              <a:t>HSV and Syphilis</a:t>
            </a:r>
          </a:p>
        </p:txBody>
      </p:sp>
      <p:sp>
        <p:nvSpPr>
          <p:cNvPr id="20497" name="TextBox 12"/>
          <p:cNvSpPr txBox="1">
            <a:spLocks noChangeArrowheads="1"/>
          </p:cNvSpPr>
          <p:nvPr/>
        </p:nvSpPr>
        <p:spPr bwMode="auto">
          <a:xfrm>
            <a:off x="2133600" y="6248400"/>
            <a:ext cx="5413375" cy="369888"/>
          </a:xfrm>
          <a:prstGeom prst="rect">
            <a:avLst/>
          </a:prstGeom>
          <a:noFill/>
          <a:ln w="9525">
            <a:noFill/>
            <a:miter lim="800000"/>
            <a:headEnd/>
            <a:tailEnd/>
          </a:ln>
        </p:spPr>
        <p:txBody>
          <a:bodyPr wrap="none">
            <a:spAutoFit/>
          </a:bodyPr>
          <a:lstStyle/>
          <a:p>
            <a:r>
              <a:rPr lang="en-US" dirty="0"/>
              <a:t>www.cdc.gov/condomeffectiveness/references.html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1"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9" name="Rectangle 3"/>
          <p:cNvSpPr>
            <a:spLocks noGrp="1" noChangeArrowheads="1"/>
          </p:cNvSpPr>
          <p:nvPr>
            <p:ph idx="1"/>
          </p:nvPr>
        </p:nvSpPr>
        <p:spPr>
          <a:xfrm>
            <a:off x="685800" y="2057400"/>
            <a:ext cx="8153400" cy="3352800"/>
          </a:xfrm>
        </p:spPr>
        <p:txBody>
          <a:bodyPr/>
          <a:lstStyle/>
          <a:p>
            <a:pPr eaLnBrk="1" hangingPunct="1">
              <a:lnSpc>
                <a:spcPct val="90000"/>
              </a:lnSpc>
              <a:buFont typeface="Wingdings" pitchFamily="2" charset="2"/>
              <a:buNone/>
            </a:pPr>
            <a:endParaRPr lang="en-US" sz="3600" dirty="0" smtClean="0">
              <a:latin typeface="Futura Lt BT" charset="0"/>
            </a:endParaRPr>
          </a:p>
          <a:p>
            <a:pPr eaLnBrk="1" hangingPunct="1">
              <a:lnSpc>
                <a:spcPct val="90000"/>
              </a:lnSpc>
            </a:pPr>
            <a:r>
              <a:rPr lang="en-US" sz="3600" dirty="0" smtClean="0">
                <a:latin typeface="Futura Lt BT" charset="0"/>
              </a:rPr>
              <a:t>Primary, Secondary, and Early Latent</a:t>
            </a:r>
          </a:p>
          <a:p>
            <a:pPr lvl="1" eaLnBrk="1" hangingPunct="1">
              <a:lnSpc>
                <a:spcPct val="90000"/>
              </a:lnSpc>
            </a:pPr>
            <a:r>
              <a:rPr lang="en-US" sz="3600" dirty="0" err="1" smtClean="0">
                <a:latin typeface="Futura Lt BT" charset="0"/>
              </a:rPr>
              <a:t>Benzathine</a:t>
            </a:r>
            <a:r>
              <a:rPr lang="en-US" sz="3600" dirty="0" smtClean="0">
                <a:latin typeface="Futura Lt BT" charset="0"/>
              </a:rPr>
              <a:t> Penicillin G—2.4 million units IM x 1 dose</a:t>
            </a:r>
          </a:p>
          <a:p>
            <a:pPr lvl="1" eaLnBrk="1" hangingPunct="1">
              <a:lnSpc>
                <a:spcPct val="90000"/>
              </a:lnSpc>
            </a:pPr>
            <a:endParaRPr lang="en-US" sz="3600" dirty="0" smtClean="0">
              <a:latin typeface="Futura Lt BT" charset="0"/>
            </a:endParaRPr>
          </a:p>
          <a:p>
            <a:pPr lvl="1" eaLnBrk="1" hangingPunct="1">
              <a:lnSpc>
                <a:spcPct val="90000"/>
              </a:lnSpc>
            </a:pPr>
            <a:endParaRPr lang="en-US" sz="3600" dirty="0" smtClean="0">
              <a:latin typeface="Futura Lt BT" charset="0"/>
            </a:endParaRPr>
          </a:p>
          <a:p>
            <a:pPr lvl="1" eaLnBrk="1" hangingPunct="1">
              <a:lnSpc>
                <a:spcPct val="90000"/>
              </a:lnSpc>
              <a:buFont typeface="Wingdings" pitchFamily="2" charset="2"/>
              <a:buNone/>
            </a:pPr>
            <a:endParaRPr lang="en-US" dirty="0" smtClean="0">
              <a:latin typeface="Futura Lt BT" charset="0"/>
            </a:endParaRPr>
          </a:p>
          <a:p>
            <a:pPr lvl="1" eaLnBrk="1" hangingPunct="1">
              <a:lnSpc>
                <a:spcPct val="90000"/>
              </a:lnSpc>
            </a:pPr>
            <a:endParaRPr lang="en-US" dirty="0" smtClean="0">
              <a:latin typeface="Futura Lt BT" charset="0"/>
            </a:endParaRPr>
          </a:p>
        </p:txBody>
      </p:sp>
      <p:sp>
        <p:nvSpPr>
          <p:cNvPr id="154627" name="Rectangle 2"/>
          <p:cNvSpPr>
            <a:spLocks noGrp="1" noRot="1" noChangeArrowheads="1"/>
          </p:cNvSpPr>
          <p:nvPr>
            <p:ph type="title"/>
          </p:nvPr>
        </p:nvSpPr>
        <p:spPr>
          <a:xfrm>
            <a:off x="990600" y="914400"/>
            <a:ext cx="8153400" cy="1143000"/>
          </a:xfrm>
        </p:spPr>
        <p:txBody>
          <a:bodyPr/>
          <a:lstStyle/>
          <a:p>
            <a:pPr eaLnBrk="1" hangingPunct="1"/>
            <a:r>
              <a:rPr lang="en-US" smtClean="0"/>
              <a:t>If Justin Was Positive for Syphilis, How Would You Treat?</a:t>
            </a:r>
            <a:br>
              <a:rPr lang="en-US" smtClean="0"/>
            </a:br>
            <a:r>
              <a:rPr lang="en-US" smtClean="0">
                <a:latin typeface="Futura Md BT" charset="0"/>
              </a:rPr>
              <a:t/>
            </a:r>
            <a:br>
              <a:rPr lang="en-US" smtClean="0">
                <a:latin typeface="Futura Md BT" charset="0"/>
              </a:rPr>
            </a:br>
            <a:r>
              <a:rPr lang="en-US" smtClean="0">
                <a:latin typeface="Futura Md BT" charset="0"/>
              </a:rPr>
              <a:t> </a:t>
            </a:r>
          </a:p>
        </p:txBody>
      </p:sp>
      <p:sp>
        <p:nvSpPr>
          <p:cNvPr id="154628" name="Slide Number Placeholder 4"/>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3"/>
          <p:cNvSpPr>
            <a:spLocks noGrp="1" noChangeArrowheads="1"/>
          </p:cNvSpPr>
          <p:nvPr>
            <p:ph idx="1"/>
          </p:nvPr>
        </p:nvSpPr>
        <p:spPr>
          <a:xfrm>
            <a:off x="381000" y="1981200"/>
            <a:ext cx="8077200" cy="3505200"/>
          </a:xfrm>
        </p:spPr>
        <p:txBody>
          <a:bodyPr/>
          <a:lstStyle/>
          <a:p>
            <a:pPr eaLnBrk="1" hangingPunct="1">
              <a:lnSpc>
                <a:spcPct val="90000"/>
              </a:lnSpc>
            </a:pPr>
            <a:endParaRPr lang="en-US" dirty="0" smtClean="0">
              <a:latin typeface="Futura Lt BT" charset="0"/>
            </a:endParaRPr>
          </a:p>
          <a:p>
            <a:pPr eaLnBrk="1" hangingPunct="1">
              <a:lnSpc>
                <a:spcPct val="90000"/>
              </a:lnSpc>
            </a:pPr>
            <a:r>
              <a:rPr lang="en-US" dirty="0" smtClean="0">
                <a:latin typeface="Futura Lt BT" charset="0"/>
              </a:rPr>
              <a:t>Previously used treatments:</a:t>
            </a:r>
          </a:p>
          <a:p>
            <a:pPr lvl="1" eaLnBrk="1" hangingPunct="1">
              <a:lnSpc>
                <a:spcPct val="90000"/>
              </a:lnSpc>
            </a:pPr>
            <a:r>
              <a:rPr lang="en-US" dirty="0" err="1" smtClean="0"/>
              <a:t>Doxycycline</a:t>
            </a:r>
            <a:r>
              <a:rPr lang="en-US" dirty="0" smtClean="0"/>
              <a:t> 100 mg PO  BID x14 days</a:t>
            </a:r>
          </a:p>
          <a:p>
            <a:pPr lvl="1" eaLnBrk="1" hangingPunct="1">
              <a:lnSpc>
                <a:spcPct val="90000"/>
              </a:lnSpc>
            </a:pPr>
            <a:r>
              <a:rPr lang="en-US" dirty="0" smtClean="0"/>
              <a:t>Tetracycline 500 mg QID x 14 days</a:t>
            </a:r>
            <a:endParaRPr lang="en-US" dirty="0" smtClean="0">
              <a:latin typeface="Futura Lt BT" charset="0"/>
            </a:endParaRPr>
          </a:p>
          <a:p>
            <a:pPr marL="342900" lvl="2" indent="-342900" eaLnBrk="1" hangingPunct="1">
              <a:lnSpc>
                <a:spcPct val="90000"/>
              </a:lnSpc>
            </a:pPr>
            <a:r>
              <a:rPr lang="en-US" dirty="0" smtClean="0"/>
              <a:t>Limited studies suggest </a:t>
            </a:r>
            <a:r>
              <a:rPr lang="en-US" dirty="0" err="1" smtClean="0"/>
              <a:t>ceftriaxone</a:t>
            </a:r>
            <a:r>
              <a:rPr lang="en-US" dirty="0" smtClean="0"/>
              <a:t> 1g QD IV or IM x 10-14 days is effective for treating early syphilis but optimal dose and duration has not been defined yet.</a:t>
            </a:r>
            <a:endParaRPr lang="en-US" dirty="0" smtClean="0">
              <a:latin typeface="Futura Lt BT" charset="0"/>
            </a:endParaRPr>
          </a:p>
          <a:p>
            <a:pPr eaLnBrk="1" hangingPunct="1">
              <a:lnSpc>
                <a:spcPct val="90000"/>
              </a:lnSpc>
            </a:pPr>
            <a:r>
              <a:rPr lang="en-US" dirty="0" smtClean="0">
                <a:latin typeface="Futura Lt BT" charset="0"/>
              </a:rPr>
              <a:t>Do not use </a:t>
            </a:r>
            <a:r>
              <a:rPr lang="en-US" dirty="0" err="1" smtClean="0">
                <a:latin typeface="Futura Lt BT" charset="0"/>
              </a:rPr>
              <a:t>Azithromycin</a:t>
            </a:r>
            <a:r>
              <a:rPr lang="en-US" dirty="0" smtClean="0">
                <a:latin typeface="Futura Lt BT" charset="0"/>
              </a:rPr>
              <a:t> in MSM or pregnant women. </a:t>
            </a:r>
          </a:p>
          <a:p>
            <a:pPr eaLnBrk="1" hangingPunct="1">
              <a:lnSpc>
                <a:spcPct val="90000"/>
              </a:lnSpc>
            </a:pPr>
            <a:r>
              <a:rPr lang="en-US" dirty="0" smtClean="0">
                <a:latin typeface="Futura Lt BT" charset="0"/>
              </a:rPr>
              <a:t>Contact the health department and refer for treatment</a:t>
            </a:r>
          </a:p>
          <a:p>
            <a:pPr lvl="1" eaLnBrk="1" hangingPunct="1">
              <a:lnSpc>
                <a:spcPct val="90000"/>
              </a:lnSpc>
              <a:buFont typeface="Wingdings" pitchFamily="2" charset="2"/>
              <a:buNone/>
            </a:pPr>
            <a:endParaRPr lang="en-US" dirty="0" smtClean="0">
              <a:latin typeface="Futura Lt BT" charset="0"/>
            </a:endParaRPr>
          </a:p>
        </p:txBody>
      </p:sp>
      <p:sp>
        <p:nvSpPr>
          <p:cNvPr id="155651" name="Rectangle 2"/>
          <p:cNvSpPr>
            <a:spLocks noGrp="1" noRot="1" noChangeArrowheads="1"/>
          </p:cNvSpPr>
          <p:nvPr>
            <p:ph type="title"/>
          </p:nvPr>
        </p:nvSpPr>
        <p:spPr>
          <a:xfrm>
            <a:off x="3048000" y="685800"/>
            <a:ext cx="6096000" cy="1143000"/>
          </a:xfrm>
        </p:spPr>
        <p:txBody>
          <a:bodyPr/>
          <a:lstStyle/>
          <a:p>
            <a:pPr eaLnBrk="1" hangingPunct="1"/>
            <a:r>
              <a:rPr lang="en-US" dirty="0" smtClean="0"/>
              <a:t>Syphilis Treatment: Penicillin Allergy</a:t>
            </a:r>
            <a:br>
              <a:rPr lang="en-US" dirty="0" smtClean="0"/>
            </a:br>
            <a:endParaRPr lang="en-US" dirty="0" smtClean="0"/>
          </a:p>
        </p:txBody>
      </p:sp>
      <p:sp>
        <p:nvSpPr>
          <p:cNvPr id="155652" name="Slide Number Placeholder 4"/>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Content Placeholder 2"/>
          <p:cNvSpPr>
            <a:spLocks noGrp="1"/>
          </p:cNvSpPr>
          <p:nvPr>
            <p:ph idx="1"/>
          </p:nvPr>
        </p:nvSpPr>
        <p:spPr>
          <a:xfrm>
            <a:off x="457200" y="1905000"/>
            <a:ext cx="8153400" cy="4419600"/>
          </a:xfrm>
        </p:spPr>
        <p:txBody>
          <a:bodyPr/>
          <a:lstStyle/>
          <a:p>
            <a:pPr eaLnBrk="1" hangingPunct="1"/>
            <a:r>
              <a:rPr lang="en-US" dirty="0" smtClean="0">
                <a:latin typeface="Futura Lt BT" charset="0"/>
              </a:rPr>
              <a:t>HIV</a:t>
            </a:r>
          </a:p>
          <a:p>
            <a:pPr eaLnBrk="1" hangingPunct="1">
              <a:buNone/>
            </a:pPr>
            <a:endParaRPr lang="en-US" dirty="0" smtClean="0">
              <a:latin typeface="Futura Lt BT" charset="0"/>
            </a:endParaRPr>
          </a:p>
          <a:p>
            <a:pPr eaLnBrk="1" hangingPunct="1">
              <a:buNone/>
            </a:pPr>
            <a:r>
              <a:rPr lang="en-US" dirty="0" smtClean="0">
                <a:latin typeface="Futura Lt BT" charset="0"/>
              </a:rPr>
              <a:t>	</a:t>
            </a:r>
            <a:r>
              <a:rPr lang="en-US" i="1" dirty="0" smtClean="0">
                <a:latin typeface="Futura Lt BT" charset="0"/>
              </a:rPr>
              <a:t>Depending on Justin’s disclosed sexual behavior with males:  </a:t>
            </a:r>
          </a:p>
          <a:p>
            <a:pPr eaLnBrk="1" hangingPunct="1">
              <a:buNone/>
            </a:pPr>
            <a:endParaRPr lang="en-US" i="1" dirty="0" smtClean="0">
              <a:latin typeface="Futura Lt BT" charset="0"/>
            </a:endParaRPr>
          </a:p>
          <a:p>
            <a:pPr eaLnBrk="1" hangingPunct="1"/>
            <a:r>
              <a:rPr lang="en-US" dirty="0" smtClean="0">
                <a:latin typeface="Futura Lt BT" charset="0"/>
              </a:rPr>
              <a:t>Urine NAAT for gonorrhea and </a:t>
            </a:r>
            <a:r>
              <a:rPr lang="en-US" dirty="0" err="1" smtClean="0">
                <a:latin typeface="Futura Lt BT" charset="0"/>
              </a:rPr>
              <a:t>chlamydia</a:t>
            </a:r>
            <a:r>
              <a:rPr lang="en-US" dirty="0" smtClean="0">
                <a:latin typeface="Futura Lt BT" charset="0"/>
              </a:rPr>
              <a:t> </a:t>
            </a:r>
          </a:p>
          <a:p>
            <a:pPr eaLnBrk="1" hangingPunct="1"/>
            <a:r>
              <a:rPr lang="en-US" dirty="0" smtClean="0">
                <a:latin typeface="Futura Lt BT" charset="0"/>
              </a:rPr>
              <a:t>Urine NAAT for rectal and oral gonorrhea</a:t>
            </a:r>
          </a:p>
          <a:p>
            <a:pPr eaLnBrk="1" hangingPunct="1">
              <a:buFont typeface="Wingdings" pitchFamily="2" charset="2"/>
              <a:buNone/>
            </a:pPr>
            <a:endParaRPr lang="en-US" dirty="0" smtClean="0">
              <a:latin typeface="Futura Lt BT" charset="0"/>
            </a:endParaRPr>
          </a:p>
        </p:txBody>
      </p:sp>
      <p:sp>
        <p:nvSpPr>
          <p:cNvPr id="156675" name="Title 1"/>
          <p:cNvSpPr>
            <a:spLocks noGrp="1"/>
          </p:cNvSpPr>
          <p:nvPr>
            <p:ph type="title"/>
          </p:nvPr>
        </p:nvSpPr>
        <p:spPr>
          <a:xfrm>
            <a:off x="2057400" y="685800"/>
            <a:ext cx="7086600" cy="1143000"/>
          </a:xfrm>
        </p:spPr>
        <p:txBody>
          <a:bodyPr/>
          <a:lstStyle/>
          <a:p>
            <a:pPr eaLnBrk="1" hangingPunct="1"/>
            <a:r>
              <a:rPr lang="en-US" smtClean="0"/>
              <a:t>What Other Tests Should You Order?</a:t>
            </a:r>
            <a:br>
              <a:rPr lang="en-US" smtClean="0"/>
            </a:br>
            <a:endParaRPr lang="en-US" smtClean="0"/>
          </a:p>
        </p:txBody>
      </p:sp>
      <p:sp>
        <p:nvSpPr>
          <p:cNvPr id="156676"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51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5"/>
          <p:cNvSpPr>
            <a:spLocks noGrp="1"/>
          </p:cNvSpPr>
          <p:nvPr>
            <p:ph idx="1"/>
          </p:nvPr>
        </p:nvSpPr>
        <p:spPr>
          <a:xfrm>
            <a:off x="457200" y="1981200"/>
            <a:ext cx="8229600" cy="4267200"/>
          </a:xfrm>
        </p:spPr>
        <p:txBody>
          <a:bodyPr/>
          <a:lstStyle/>
          <a:p>
            <a:pPr eaLnBrk="1" hangingPunct="1"/>
            <a:r>
              <a:rPr lang="en-US" dirty="0" smtClean="0">
                <a:latin typeface="Futura Lt BT" charset="0"/>
              </a:rPr>
              <a:t>July 2009 MMWR new recommendations</a:t>
            </a:r>
          </a:p>
          <a:p>
            <a:pPr eaLnBrk="1" hangingPunct="1"/>
            <a:r>
              <a:rPr lang="en-US" dirty="0" smtClean="0">
                <a:latin typeface="Futura Lt BT" charset="0"/>
              </a:rPr>
              <a:t>(2010) CDC recommends yearly urethral, rectal and pharyngeal screening for MSMs who, in the last year have participated in:</a:t>
            </a:r>
          </a:p>
          <a:p>
            <a:pPr lvl="1" eaLnBrk="1" hangingPunct="1"/>
            <a:r>
              <a:rPr lang="en-US" dirty="0" smtClean="0">
                <a:latin typeface="Futura Lt BT" charset="0"/>
              </a:rPr>
              <a:t>Insertive anal intercourse</a:t>
            </a:r>
          </a:p>
          <a:p>
            <a:pPr lvl="1" eaLnBrk="1" hangingPunct="1"/>
            <a:r>
              <a:rPr lang="en-US" dirty="0" smtClean="0">
                <a:latin typeface="Futura Lt BT" charset="0"/>
              </a:rPr>
              <a:t>Receptive anal intercourse</a:t>
            </a:r>
          </a:p>
          <a:p>
            <a:pPr lvl="1" eaLnBrk="1" hangingPunct="1"/>
            <a:r>
              <a:rPr lang="en-US" dirty="0" smtClean="0">
                <a:latin typeface="Futura Lt BT" charset="0"/>
              </a:rPr>
              <a:t>Receptive oral intercourse (GC only)</a:t>
            </a:r>
          </a:p>
          <a:p>
            <a:pPr lvl="1" eaLnBrk="1" hangingPunct="1"/>
            <a:r>
              <a:rPr lang="en-US" dirty="0" smtClean="0">
                <a:latin typeface="Futura Lt BT" charset="0"/>
              </a:rPr>
              <a:t>Screening is recommended regardless of condom use</a:t>
            </a:r>
          </a:p>
        </p:txBody>
      </p:sp>
      <p:sp>
        <p:nvSpPr>
          <p:cNvPr id="104451" name="Title 4"/>
          <p:cNvSpPr>
            <a:spLocks noGrp="1"/>
          </p:cNvSpPr>
          <p:nvPr>
            <p:ph type="title"/>
          </p:nvPr>
        </p:nvSpPr>
        <p:spPr>
          <a:xfrm>
            <a:off x="1143000" y="381000"/>
            <a:ext cx="8001000" cy="1143000"/>
          </a:xfrm>
        </p:spPr>
        <p:txBody>
          <a:bodyPr/>
          <a:lstStyle/>
          <a:p>
            <a:pPr eaLnBrk="1" hangingPunct="1"/>
            <a:r>
              <a:rPr lang="en-US" dirty="0" smtClean="0"/>
              <a:t>Updates for MSM Screening: Chlamydia &amp; Gonorrhea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4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34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3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a:xfrm>
            <a:off x="914400" y="381000"/>
            <a:ext cx="8229600" cy="1143000"/>
          </a:xfrm>
        </p:spPr>
        <p:txBody>
          <a:bodyPr/>
          <a:lstStyle/>
          <a:p>
            <a:pPr eaLnBrk="1" hangingPunct="1"/>
            <a:r>
              <a:rPr lang="en-US" dirty="0" smtClean="0">
                <a:ln>
                  <a:noFill/>
                </a:ln>
                <a:solidFill>
                  <a:srgbClr val="F2F2F2"/>
                </a:solidFill>
              </a:rPr>
              <a:t>CDC 2010 Guidelines for MSM</a:t>
            </a:r>
            <a:endParaRPr lang="en-US" dirty="0" smtClean="0">
              <a:ln>
                <a:noFill/>
              </a:ln>
              <a:solidFill>
                <a:srgbClr val="F2F2F2"/>
              </a:solidFill>
              <a:latin typeface="Futura Md BT" charset="0"/>
            </a:endParaRPr>
          </a:p>
        </p:txBody>
      </p:sp>
      <p:sp>
        <p:nvSpPr>
          <p:cNvPr id="56323" name="Rectangle 3"/>
          <p:cNvSpPr>
            <a:spLocks noGrp="1" noChangeArrowheads="1"/>
          </p:cNvSpPr>
          <p:nvPr>
            <p:ph sz="half" idx="1"/>
          </p:nvPr>
        </p:nvSpPr>
        <p:spPr>
          <a:xfrm>
            <a:off x="762000" y="2209800"/>
            <a:ext cx="7772400" cy="3962400"/>
          </a:xfrm>
        </p:spPr>
        <p:txBody>
          <a:bodyPr/>
          <a:lstStyle/>
          <a:p>
            <a:pPr eaLnBrk="1" hangingPunct="1">
              <a:spcBef>
                <a:spcPts val="1800"/>
              </a:spcBef>
            </a:pPr>
            <a:r>
              <a:rPr lang="en-US" dirty="0" smtClean="0">
                <a:latin typeface="Futura Lt BT" charset="0"/>
              </a:rPr>
              <a:t>HIV serology, if HIV negative or not tested within the previous year</a:t>
            </a:r>
          </a:p>
          <a:p>
            <a:pPr eaLnBrk="1" hangingPunct="1">
              <a:spcBef>
                <a:spcPts val="1800"/>
              </a:spcBef>
            </a:pPr>
            <a:r>
              <a:rPr lang="en-US" dirty="0" smtClean="0">
                <a:latin typeface="Futura Lt BT" charset="0"/>
              </a:rPr>
              <a:t>Syphilis serology</a:t>
            </a:r>
          </a:p>
          <a:p>
            <a:pPr eaLnBrk="1" hangingPunct="1">
              <a:spcBef>
                <a:spcPts val="1800"/>
              </a:spcBef>
            </a:pPr>
            <a:r>
              <a:rPr lang="en-US" dirty="0" smtClean="0">
                <a:latin typeface="Futura Lt BT" charset="0"/>
              </a:rPr>
              <a:t>Some specialists consider type-specific serologic tests for HSV-2</a:t>
            </a:r>
          </a:p>
          <a:p>
            <a:pPr eaLnBrk="1" hangingPunct="1">
              <a:spcBef>
                <a:spcPts val="1800"/>
              </a:spcBef>
            </a:pPr>
            <a:r>
              <a:rPr lang="en-US" dirty="0" smtClean="0">
                <a:latin typeface="Futura Lt BT" charset="0"/>
              </a:rPr>
              <a:t>Provide Hepatitis A &amp; B immunization (if needed)</a:t>
            </a:r>
          </a:p>
          <a:p>
            <a:pPr eaLnBrk="1" hangingPunct="1">
              <a:spcBef>
                <a:spcPts val="1800"/>
              </a:spcBef>
            </a:pPr>
            <a:r>
              <a:rPr lang="en-US" dirty="0" smtClean="0">
                <a:latin typeface="Futura Lt BT" charset="0"/>
              </a:rPr>
              <a:t>Consider testing with a Hepatitis B surface antigen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Content Placeholder 2"/>
          <p:cNvSpPr>
            <a:spLocks noGrp="1"/>
          </p:cNvSpPr>
          <p:nvPr>
            <p:ph idx="1"/>
          </p:nvPr>
        </p:nvSpPr>
        <p:spPr>
          <a:xfrm>
            <a:off x="457200" y="1447800"/>
            <a:ext cx="8229600" cy="4267200"/>
          </a:xfrm>
        </p:spPr>
        <p:txBody>
          <a:bodyPr/>
          <a:lstStyle/>
          <a:p>
            <a:pPr eaLnBrk="1" hangingPunct="1"/>
            <a:r>
              <a:rPr lang="en-US" smtClean="0">
                <a:latin typeface="Futura Lt BT" charset="0"/>
              </a:rPr>
              <a:t>Genital lesions can be painful or painless</a:t>
            </a:r>
          </a:p>
          <a:p>
            <a:pPr lvl="1" eaLnBrk="1" hangingPunct="1"/>
            <a:r>
              <a:rPr lang="en-US" smtClean="0">
                <a:latin typeface="Futura Lt BT" charset="0"/>
              </a:rPr>
              <a:t>Painful                 chancroid</a:t>
            </a:r>
          </a:p>
          <a:p>
            <a:pPr lvl="1" eaLnBrk="1" hangingPunct="1"/>
            <a:r>
              <a:rPr lang="en-US" smtClean="0">
                <a:latin typeface="Futura Lt BT" charset="0"/>
              </a:rPr>
              <a:t>Sometimes painful               HSV</a:t>
            </a:r>
          </a:p>
          <a:p>
            <a:pPr lvl="1" eaLnBrk="1" hangingPunct="1"/>
            <a:r>
              <a:rPr lang="en-US" smtClean="0">
                <a:latin typeface="Futura Lt BT" charset="0"/>
              </a:rPr>
              <a:t>Painless             syphilis, LGV</a:t>
            </a:r>
          </a:p>
          <a:p>
            <a:pPr lvl="1" eaLnBrk="1" hangingPunct="1"/>
            <a:r>
              <a:rPr lang="en-US" smtClean="0">
                <a:latin typeface="Futura Lt BT" charset="0"/>
              </a:rPr>
              <a:t>Patients with genital ulcers should be evaluated with:</a:t>
            </a:r>
          </a:p>
          <a:p>
            <a:pPr lvl="2" eaLnBrk="1" hangingPunct="1"/>
            <a:r>
              <a:rPr lang="en-US" smtClean="0">
                <a:latin typeface="Futura Lt BT" charset="0"/>
              </a:rPr>
              <a:t>Serologic test for syphilis </a:t>
            </a:r>
          </a:p>
          <a:p>
            <a:pPr lvl="2" eaLnBrk="1" hangingPunct="1"/>
            <a:r>
              <a:rPr lang="en-US" smtClean="0">
                <a:latin typeface="Futura Lt BT" charset="0"/>
              </a:rPr>
              <a:t>Diagnostic evaluation for HSV</a:t>
            </a:r>
          </a:p>
        </p:txBody>
      </p:sp>
      <p:sp>
        <p:nvSpPr>
          <p:cNvPr id="157699" name="Title 1"/>
          <p:cNvSpPr>
            <a:spLocks noGrp="1"/>
          </p:cNvSpPr>
          <p:nvPr>
            <p:ph type="title"/>
          </p:nvPr>
        </p:nvSpPr>
        <p:spPr/>
        <p:txBody>
          <a:bodyPr/>
          <a:lstStyle/>
          <a:p>
            <a:pPr eaLnBrk="1" hangingPunct="1"/>
            <a:r>
              <a:rPr lang="en-US" smtClean="0"/>
              <a:t>Case Wrap Up: Justin</a:t>
            </a:r>
          </a:p>
        </p:txBody>
      </p:sp>
      <p:sp>
        <p:nvSpPr>
          <p:cNvPr id="157700"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5" name="Right Arrow 4"/>
          <p:cNvSpPr/>
          <p:nvPr/>
        </p:nvSpPr>
        <p:spPr>
          <a:xfrm>
            <a:off x="4572000" y="27432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p:cNvSpPr/>
          <p:nvPr/>
        </p:nvSpPr>
        <p:spPr>
          <a:xfrm>
            <a:off x="2819400" y="32004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a:off x="2743200" y="22098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19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619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6195">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6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7086600" cy="3505200"/>
          </a:xfrm>
        </p:spPr>
        <p:txBody>
          <a:bodyPr/>
          <a:lstStyle/>
          <a:p>
            <a:pPr eaLnBrk="1" hangingPunct="1">
              <a:spcBef>
                <a:spcPts val="1800"/>
              </a:spcBef>
            </a:pPr>
            <a:r>
              <a:rPr lang="en-US" smtClean="0">
                <a:latin typeface="Futura Lt BT" charset="0"/>
              </a:rPr>
              <a:t>Jenna is 15-year-old female        who presents with a bump on        her vagina. </a:t>
            </a:r>
          </a:p>
          <a:p>
            <a:pPr eaLnBrk="1" hangingPunct="1">
              <a:spcBef>
                <a:spcPts val="1800"/>
              </a:spcBef>
            </a:pPr>
            <a:r>
              <a:rPr lang="en-US" smtClean="0">
                <a:latin typeface="Futura Lt BT" charset="0"/>
              </a:rPr>
              <a:t>She has been sexually active             for six months and has only had         one partner.</a:t>
            </a:r>
          </a:p>
          <a:p>
            <a:pPr eaLnBrk="1" hangingPunct="1">
              <a:spcBef>
                <a:spcPts val="1800"/>
              </a:spcBef>
            </a:pPr>
            <a:r>
              <a:rPr lang="en-US" smtClean="0">
                <a:latin typeface="Futura Lt BT" charset="0"/>
              </a:rPr>
              <a:t>What is your differential diagnosis?</a:t>
            </a:r>
          </a:p>
        </p:txBody>
      </p:sp>
      <p:sp>
        <p:nvSpPr>
          <p:cNvPr id="158723" name="Title 1"/>
          <p:cNvSpPr>
            <a:spLocks noGrp="1"/>
          </p:cNvSpPr>
          <p:nvPr>
            <p:ph type="title"/>
          </p:nvPr>
        </p:nvSpPr>
        <p:spPr/>
        <p:txBody>
          <a:bodyPr/>
          <a:lstStyle/>
          <a:p>
            <a:pPr eaLnBrk="1" hangingPunct="1"/>
            <a:r>
              <a:rPr lang="en-US" smtClean="0"/>
              <a:t>Case: Jenna </a:t>
            </a:r>
          </a:p>
        </p:txBody>
      </p:sp>
      <p:sp>
        <p:nvSpPr>
          <p:cNvPr id="158724"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pic>
        <p:nvPicPr>
          <p:cNvPr id="6" name="Picture 5" descr="23877324.jpg"/>
          <p:cNvPicPr>
            <a:picLocks noChangeAspect="1"/>
          </p:cNvPicPr>
          <p:nvPr/>
        </p:nvPicPr>
        <p:blipFill>
          <a:blip r:embed="rId3" cstate="print"/>
          <a:srcRect/>
          <a:stretch>
            <a:fillRect/>
          </a:stretch>
        </p:blipFill>
        <p:spPr bwMode="auto">
          <a:xfrm>
            <a:off x="6781800" y="1981200"/>
            <a:ext cx="1968500" cy="2946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smtClean="0"/>
              <a:t>Differential Diagnosis</a:t>
            </a:r>
          </a:p>
        </p:txBody>
      </p:sp>
      <p:sp>
        <p:nvSpPr>
          <p:cNvPr id="6" name="Rounded Rectangle 5"/>
          <p:cNvSpPr/>
          <p:nvPr/>
        </p:nvSpPr>
        <p:spPr>
          <a:xfrm>
            <a:off x="3429000" y="3733800"/>
            <a:ext cx="2895600" cy="990600"/>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Futura Md" pitchFamily="34" charset="0"/>
              </a:rPr>
              <a:t>Genital Bump</a:t>
            </a:r>
          </a:p>
        </p:txBody>
      </p:sp>
      <p:sp>
        <p:nvSpPr>
          <p:cNvPr id="7" name="Rounded Rectangle 6"/>
          <p:cNvSpPr/>
          <p:nvPr/>
        </p:nvSpPr>
        <p:spPr>
          <a:xfrm>
            <a:off x="3657600" y="1752600"/>
            <a:ext cx="2362200" cy="12192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a:latin typeface="Futura Md" pitchFamily="34" charset="0"/>
              </a:rPr>
              <a:t>Chancroid</a:t>
            </a:r>
            <a:endParaRPr lang="en-US" sz="2000" dirty="0">
              <a:latin typeface="Futura Md" pitchFamily="34" charset="0"/>
            </a:endParaRPr>
          </a:p>
        </p:txBody>
      </p:sp>
      <p:sp>
        <p:nvSpPr>
          <p:cNvPr id="8" name="Rounded Rectangle 7"/>
          <p:cNvSpPr/>
          <p:nvPr/>
        </p:nvSpPr>
        <p:spPr>
          <a:xfrm>
            <a:off x="3886200" y="5410200"/>
            <a:ext cx="2133600" cy="12192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a:t>Molluscum</a:t>
            </a:r>
            <a:r>
              <a:rPr lang="en-US" sz="2000" dirty="0"/>
              <a:t> </a:t>
            </a:r>
            <a:r>
              <a:rPr lang="en-US" sz="2000" dirty="0" err="1"/>
              <a:t>Contagiosum</a:t>
            </a:r>
            <a:endParaRPr lang="en-US" sz="2000" dirty="0"/>
          </a:p>
        </p:txBody>
      </p:sp>
      <p:cxnSp>
        <p:nvCxnSpPr>
          <p:cNvPr id="21" name="Straight Arrow Connector 20"/>
          <p:cNvCxnSpPr/>
          <p:nvPr/>
        </p:nvCxnSpPr>
        <p:spPr>
          <a:xfrm rot="5400000">
            <a:off x="4610100" y="5067300"/>
            <a:ext cx="534988"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4572794" y="3352006"/>
            <a:ext cx="6096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H="1">
            <a:off x="6477000" y="3962400"/>
            <a:ext cx="8382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7467600" y="3352800"/>
            <a:ext cx="1447800" cy="12192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a:latin typeface="Futura Md" pitchFamily="34" charset="0"/>
              </a:rPr>
              <a:t>Folliculitis</a:t>
            </a:r>
            <a:endParaRPr lang="en-US" sz="2000" dirty="0">
              <a:latin typeface="Futura Md" pitchFamily="34" charset="0"/>
            </a:endParaRPr>
          </a:p>
        </p:txBody>
      </p:sp>
      <p:sp>
        <p:nvSpPr>
          <p:cNvPr id="18" name="Rounded Rectangle 17"/>
          <p:cNvSpPr/>
          <p:nvPr/>
        </p:nvSpPr>
        <p:spPr>
          <a:xfrm>
            <a:off x="914400" y="3505200"/>
            <a:ext cx="1524000" cy="11430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Futura Md" pitchFamily="34" charset="0"/>
              </a:rPr>
              <a:t>External Genital Warts</a:t>
            </a:r>
          </a:p>
        </p:txBody>
      </p:sp>
      <p:cxnSp>
        <p:nvCxnSpPr>
          <p:cNvPr id="34" name="Straight Arrow Connector 33"/>
          <p:cNvCxnSpPr/>
          <p:nvPr/>
        </p:nvCxnSpPr>
        <p:spPr>
          <a:xfrm rot="10800000">
            <a:off x="2514600" y="4038600"/>
            <a:ext cx="7620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5105400" cy="5715000"/>
          </a:xfrm>
        </p:spPr>
        <p:txBody>
          <a:bodyPr/>
          <a:lstStyle/>
          <a:p>
            <a:pPr eaLnBrk="1" hangingPunct="1">
              <a:spcBef>
                <a:spcPts val="1800"/>
              </a:spcBef>
            </a:pPr>
            <a:r>
              <a:rPr lang="en-US" sz="3600" smtClean="0">
                <a:latin typeface="Futura Lt BT" charset="0"/>
              </a:rPr>
              <a:t>You perform an exam of the external genitalia and find small, firm, painless bumps</a:t>
            </a:r>
          </a:p>
          <a:p>
            <a:pPr eaLnBrk="1" hangingPunct="1">
              <a:spcBef>
                <a:spcPts val="1800"/>
              </a:spcBef>
            </a:pPr>
            <a:endParaRPr lang="en-US" sz="3600" smtClean="0">
              <a:latin typeface="Futura Lt BT" charset="0"/>
            </a:endParaRPr>
          </a:p>
          <a:p>
            <a:pPr eaLnBrk="1" hangingPunct="1">
              <a:spcBef>
                <a:spcPts val="1800"/>
              </a:spcBef>
            </a:pPr>
            <a:r>
              <a:rPr lang="en-US" sz="3600" smtClean="0">
                <a:latin typeface="Futura Lt BT" charset="0"/>
              </a:rPr>
              <a:t>No other abnormal findings found during pelvic and speculum exam and discharge is not present</a:t>
            </a:r>
          </a:p>
        </p:txBody>
      </p:sp>
      <p:sp>
        <p:nvSpPr>
          <p:cNvPr id="160771"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pic>
        <p:nvPicPr>
          <p:cNvPr id="111622" name="Picture 6" descr="http://www.chestersexualhealth.co.uk/pics/infectpics/warts1.jpg"/>
          <p:cNvPicPr>
            <a:picLocks noChangeAspect="1" noChangeArrowheads="1"/>
          </p:cNvPicPr>
          <p:nvPr/>
        </p:nvPicPr>
        <p:blipFill>
          <a:blip r:embed="rId4" cstate="print"/>
          <a:srcRect/>
          <a:stretch>
            <a:fillRect/>
          </a:stretch>
        </p:blipFill>
        <p:spPr bwMode="auto">
          <a:xfrm>
            <a:off x="5562600" y="609600"/>
            <a:ext cx="3270250" cy="2882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6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eaLnBrk="1" hangingPunct="1"/>
            <a:r>
              <a:rPr lang="en-US" smtClean="0"/>
              <a:t>Differential Diagnosis</a:t>
            </a:r>
          </a:p>
        </p:txBody>
      </p:sp>
      <p:sp>
        <p:nvSpPr>
          <p:cNvPr id="6" name="Rounded Rectangle 5"/>
          <p:cNvSpPr/>
          <p:nvPr/>
        </p:nvSpPr>
        <p:spPr>
          <a:xfrm>
            <a:off x="3048000" y="3352800"/>
            <a:ext cx="3048000" cy="1447800"/>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latin typeface="Futura Md" pitchFamily="34" charset="0"/>
              </a:rPr>
              <a:t>Flesh Colored </a:t>
            </a:r>
            <a:r>
              <a:rPr lang="en-US" sz="2800" dirty="0" err="1">
                <a:latin typeface="Futura Md" pitchFamily="34" charset="0"/>
              </a:rPr>
              <a:t>Papular</a:t>
            </a:r>
            <a:r>
              <a:rPr lang="en-US" sz="2800" dirty="0">
                <a:latin typeface="Futura Md" pitchFamily="34" charset="0"/>
              </a:rPr>
              <a:t> Lesion</a:t>
            </a:r>
          </a:p>
        </p:txBody>
      </p:sp>
      <p:sp>
        <p:nvSpPr>
          <p:cNvPr id="7" name="Rounded Rectangle 6"/>
          <p:cNvSpPr/>
          <p:nvPr/>
        </p:nvSpPr>
        <p:spPr>
          <a:xfrm>
            <a:off x="3429000" y="1676400"/>
            <a:ext cx="2362200" cy="1219200"/>
          </a:xfrm>
          <a:prstGeom prst="round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atin typeface="Futura Md" pitchFamily="34" charset="0"/>
              </a:rPr>
              <a:t>Condyloma</a:t>
            </a:r>
            <a:endParaRPr lang="en-US" sz="2400" dirty="0">
              <a:latin typeface="Futura Md" pitchFamily="34" charset="0"/>
            </a:endParaRPr>
          </a:p>
          <a:p>
            <a:pPr algn="ctr">
              <a:defRPr/>
            </a:pPr>
            <a:r>
              <a:rPr lang="en-US" sz="2400" dirty="0" err="1">
                <a:latin typeface="Futura Md" pitchFamily="34" charset="0"/>
              </a:rPr>
              <a:t>Lata</a:t>
            </a:r>
            <a:endParaRPr lang="en-US" sz="2400" dirty="0">
              <a:latin typeface="Futura Md" pitchFamily="34" charset="0"/>
            </a:endParaRPr>
          </a:p>
        </p:txBody>
      </p:sp>
      <p:sp>
        <p:nvSpPr>
          <p:cNvPr id="8" name="Rounded Rectangle 7"/>
          <p:cNvSpPr/>
          <p:nvPr/>
        </p:nvSpPr>
        <p:spPr>
          <a:xfrm>
            <a:off x="3505200" y="5334000"/>
            <a:ext cx="2133600" cy="1219200"/>
          </a:xfrm>
          <a:prstGeom prst="round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t>Molluscum</a:t>
            </a:r>
            <a:r>
              <a:rPr lang="en-US" sz="2400" dirty="0"/>
              <a:t> </a:t>
            </a:r>
            <a:r>
              <a:rPr lang="en-US" sz="2400" dirty="0" err="1"/>
              <a:t>Contagiosum</a:t>
            </a:r>
            <a:endParaRPr lang="en-US" sz="2400" dirty="0"/>
          </a:p>
        </p:txBody>
      </p:sp>
      <p:cxnSp>
        <p:nvCxnSpPr>
          <p:cNvPr id="21" name="Straight Arrow Connector 20"/>
          <p:cNvCxnSpPr/>
          <p:nvPr/>
        </p:nvCxnSpPr>
        <p:spPr>
          <a:xfrm rot="5400000">
            <a:off x="4382294" y="5066506"/>
            <a:ext cx="3810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4382294" y="3161506"/>
            <a:ext cx="3810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172200" y="4114800"/>
            <a:ext cx="3810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629400" y="3429000"/>
            <a:ext cx="2262554" cy="1148861"/>
          </a:xfrm>
          <a:prstGeom prst="round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Futura Md" pitchFamily="34" charset="0"/>
              </a:rPr>
              <a:t>Dermatologic Conditions</a:t>
            </a:r>
          </a:p>
        </p:txBody>
      </p:sp>
      <p:sp>
        <p:nvSpPr>
          <p:cNvPr id="18" name="Rounded Rectangle 17"/>
          <p:cNvSpPr/>
          <p:nvPr/>
        </p:nvSpPr>
        <p:spPr>
          <a:xfrm>
            <a:off x="228600" y="3505200"/>
            <a:ext cx="2133600" cy="1143000"/>
          </a:xfrm>
          <a:prstGeom prst="round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Futura Md" pitchFamily="34" charset="0"/>
              </a:rPr>
              <a:t>External Genital Warts</a:t>
            </a:r>
          </a:p>
        </p:txBody>
      </p:sp>
      <p:cxnSp>
        <p:nvCxnSpPr>
          <p:cNvPr id="34" name="Straight Arrow Connector 33"/>
          <p:cNvCxnSpPr/>
          <p:nvPr/>
        </p:nvCxnSpPr>
        <p:spPr>
          <a:xfrm rot="10800000">
            <a:off x="2514600" y="4114800"/>
            <a:ext cx="4572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Slide Number Placeholder 1"/>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CB085F15-CADF-49A0-A6AA-FD750F21743A}" type="slidenum">
              <a:rPr lang="en-US"/>
              <a:pPr/>
              <a:t>18</a:t>
            </a:fld>
            <a:endParaRPr lang="en-US"/>
          </a:p>
        </p:txBody>
      </p:sp>
      <p:sp>
        <p:nvSpPr>
          <p:cNvPr id="21507" name="TextBox 6"/>
          <p:cNvSpPr txBox="1">
            <a:spLocks noChangeArrowheads="1"/>
          </p:cNvSpPr>
          <p:nvPr/>
        </p:nvSpPr>
        <p:spPr bwMode="auto">
          <a:xfrm>
            <a:off x="304800" y="6096000"/>
            <a:ext cx="8077200" cy="646113"/>
          </a:xfrm>
          <a:prstGeom prst="rect">
            <a:avLst/>
          </a:prstGeom>
          <a:noFill/>
          <a:ln w="9525">
            <a:noFill/>
            <a:miter lim="800000"/>
            <a:headEnd/>
            <a:tailEnd/>
          </a:ln>
        </p:spPr>
        <p:txBody>
          <a:bodyPr>
            <a:spAutoFit/>
          </a:bodyPr>
          <a:lstStyle/>
          <a:p>
            <a:pPr algn="ctr"/>
            <a:r>
              <a:rPr lang="en-US" dirty="0"/>
              <a:t>http://data.unaids.org/pub/BaseDocument/2009/20090318_position_paper_condoms_en.pdf</a:t>
            </a:r>
          </a:p>
        </p:txBody>
      </p:sp>
      <p:pic>
        <p:nvPicPr>
          <p:cNvPr id="21508" name="Picture 6"/>
          <p:cNvPicPr>
            <a:picLocks noChangeAspect="1" noChangeArrowheads="1"/>
          </p:cNvPicPr>
          <p:nvPr/>
        </p:nvPicPr>
        <p:blipFill>
          <a:blip r:embed="rId3" cstate="print"/>
          <a:srcRect/>
          <a:stretch>
            <a:fillRect/>
          </a:stretch>
        </p:blipFill>
        <p:spPr bwMode="auto">
          <a:xfrm>
            <a:off x="1020763" y="457200"/>
            <a:ext cx="7721600" cy="2028825"/>
          </a:xfrm>
          <a:prstGeom prst="rect">
            <a:avLst/>
          </a:prstGeom>
          <a:noFill/>
          <a:ln w="9525">
            <a:noFill/>
            <a:miter lim="800000"/>
            <a:headEnd/>
            <a:tailEnd/>
          </a:ln>
        </p:spPr>
      </p:pic>
      <p:pic>
        <p:nvPicPr>
          <p:cNvPr id="21509" name="Picture 7"/>
          <p:cNvPicPr>
            <a:picLocks noChangeAspect="1" noChangeArrowheads="1"/>
          </p:cNvPicPr>
          <p:nvPr/>
        </p:nvPicPr>
        <p:blipFill>
          <a:blip r:embed="rId4" cstate="print"/>
          <a:srcRect/>
          <a:stretch>
            <a:fillRect/>
          </a:stretch>
        </p:blipFill>
        <p:spPr bwMode="auto">
          <a:xfrm>
            <a:off x="990600" y="2640013"/>
            <a:ext cx="7731125" cy="27797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a:xfrm>
            <a:off x="2438400" y="381000"/>
            <a:ext cx="6705600" cy="1143000"/>
          </a:xfrm>
        </p:spPr>
        <p:txBody>
          <a:bodyPr/>
          <a:lstStyle/>
          <a:p>
            <a:pPr eaLnBrk="1" hangingPunct="1"/>
            <a:r>
              <a:rPr lang="en-US" dirty="0" smtClean="0">
                <a:ln>
                  <a:noFill/>
                </a:ln>
                <a:solidFill>
                  <a:srgbClr val="F2F2F2"/>
                </a:solidFill>
              </a:rPr>
              <a:t>Human </a:t>
            </a:r>
            <a:r>
              <a:rPr lang="en-US" dirty="0" err="1" smtClean="0">
                <a:ln>
                  <a:noFill/>
                </a:ln>
                <a:solidFill>
                  <a:srgbClr val="F2F2F2"/>
                </a:solidFill>
              </a:rPr>
              <a:t>Papillomavirus</a:t>
            </a:r>
            <a:r>
              <a:rPr lang="en-US" dirty="0" smtClean="0">
                <a:ln>
                  <a:noFill/>
                </a:ln>
                <a:solidFill>
                  <a:srgbClr val="F2F2F2"/>
                </a:solidFill>
              </a:rPr>
              <a:t> (HPV)</a:t>
            </a:r>
            <a:endParaRPr lang="en-US" dirty="0" smtClean="0">
              <a:ln>
                <a:noFill/>
              </a:ln>
              <a:solidFill>
                <a:schemeClr val="hlink"/>
              </a:solidFill>
            </a:endParaRPr>
          </a:p>
        </p:txBody>
      </p:sp>
      <p:sp>
        <p:nvSpPr>
          <p:cNvPr id="162819" name="Slide Number Placeholder 5"/>
          <p:cNvSpPr>
            <a:spLocks noGrp="1"/>
          </p:cNvSpPr>
          <p:nvPr>
            <p:ph type="sldNum" sz="quarter" idx="4294967295"/>
          </p:nvPr>
        </p:nvSpPr>
        <p:spPr bwMode="auto">
          <a:xfrm>
            <a:off x="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7" name="TextBox 6"/>
          <p:cNvSpPr txBox="1"/>
          <p:nvPr/>
        </p:nvSpPr>
        <p:spPr>
          <a:xfrm>
            <a:off x="533400" y="2057400"/>
            <a:ext cx="3505200" cy="2246769"/>
          </a:xfrm>
          <a:prstGeom prst="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p:spPr>
        <p:txBody>
          <a:bodyPr>
            <a:spAutoFit/>
          </a:bodyPr>
          <a:lstStyle/>
          <a:p>
            <a:pPr algn="ctr">
              <a:defRPr/>
            </a:pPr>
            <a:r>
              <a:rPr lang="en-US" sz="2800"/>
              <a:t>A member of a group of viruses in the genus </a:t>
            </a:r>
            <a:r>
              <a:rPr lang="en-US" sz="2800" i="1"/>
              <a:t>Papillomavirus</a:t>
            </a:r>
          </a:p>
          <a:p>
            <a:pPr algn="ctr">
              <a:defRPr/>
            </a:pPr>
            <a:endParaRPr lang="en-US" sz="2800"/>
          </a:p>
        </p:txBody>
      </p:sp>
      <p:sp>
        <p:nvSpPr>
          <p:cNvPr id="9" name="TextBox 8"/>
          <p:cNvSpPr txBox="1">
            <a:spLocks noChangeArrowheads="1"/>
          </p:cNvSpPr>
          <p:nvPr/>
        </p:nvSpPr>
        <p:spPr bwMode="auto">
          <a:xfrm>
            <a:off x="5257800" y="1981200"/>
            <a:ext cx="3657600" cy="2308225"/>
          </a:xfrm>
          <a:prstGeom prst="rect">
            <a:avLst/>
          </a:prstGeom>
          <a:solidFill>
            <a:srgbClr val="92D050"/>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a:solidFill>
                  <a:schemeClr val="bg2"/>
                </a:solidFill>
                <a:latin typeface="Humanst521 Lt BT" charset="0"/>
              </a:rPr>
              <a:t>Of the 100 strains, more than </a:t>
            </a:r>
            <a:r>
              <a:rPr lang="en-US" sz="2400" dirty="0" smtClean="0">
                <a:solidFill>
                  <a:schemeClr val="bg2"/>
                </a:solidFill>
                <a:latin typeface="Humanst521 Lt BT" charset="0"/>
              </a:rPr>
              <a:t>40 </a:t>
            </a:r>
            <a:r>
              <a:rPr lang="en-US" sz="2400" dirty="0">
                <a:solidFill>
                  <a:schemeClr val="bg2"/>
                </a:solidFill>
                <a:latin typeface="Humanst521 Lt BT" charset="0"/>
              </a:rPr>
              <a:t>are sexually transmitted and infect the genital area of males and females</a:t>
            </a:r>
          </a:p>
          <a:p>
            <a:pPr algn="ctr">
              <a:defRPr/>
            </a:pPr>
            <a:endParaRPr lang="en-US" sz="2400" dirty="0">
              <a:solidFill>
                <a:schemeClr val="bg2"/>
              </a:solidFill>
              <a:latin typeface="Humanst521 Lt BT" charset="0"/>
            </a:endParaRPr>
          </a:p>
        </p:txBody>
      </p:sp>
      <p:sp>
        <p:nvSpPr>
          <p:cNvPr id="8" name="TextBox 7"/>
          <p:cNvSpPr txBox="1">
            <a:spLocks noChangeArrowheads="1"/>
          </p:cNvSpPr>
          <p:nvPr/>
        </p:nvSpPr>
        <p:spPr bwMode="auto">
          <a:xfrm>
            <a:off x="2819400" y="3886200"/>
            <a:ext cx="3657600" cy="193833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defRPr/>
            </a:pPr>
            <a:endParaRPr lang="en-US" sz="2400" dirty="0">
              <a:solidFill>
                <a:schemeClr val="lt1"/>
              </a:solidFill>
              <a:latin typeface="+mn-lt"/>
              <a:cs typeface="+mn-cs"/>
            </a:endParaRPr>
          </a:p>
          <a:p>
            <a:pPr>
              <a:defRPr/>
            </a:pPr>
            <a:r>
              <a:rPr lang="en-US" sz="2400" dirty="0">
                <a:solidFill>
                  <a:schemeClr val="lt1"/>
                </a:solidFill>
                <a:latin typeface="+mn-lt"/>
                <a:cs typeface="+mn-cs"/>
              </a:rPr>
              <a:t>Strains are classified as:</a:t>
            </a:r>
          </a:p>
          <a:p>
            <a:pPr lvl="1">
              <a:buFont typeface="Arial" pitchFamily="34" charset="0"/>
              <a:buChar char="•"/>
              <a:defRPr/>
            </a:pPr>
            <a:r>
              <a:rPr lang="en-US" sz="2400" dirty="0">
                <a:solidFill>
                  <a:schemeClr val="lt1"/>
                </a:solidFill>
                <a:latin typeface="+mn-lt"/>
                <a:cs typeface="+mn-cs"/>
              </a:rPr>
              <a:t>High-risk (</a:t>
            </a:r>
            <a:r>
              <a:rPr lang="en-US" sz="2400" dirty="0" err="1">
                <a:solidFill>
                  <a:schemeClr val="lt1"/>
                </a:solidFill>
                <a:latin typeface="+mn-lt"/>
                <a:cs typeface="+mn-cs"/>
              </a:rPr>
              <a:t>oncogenic</a:t>
            </a:r>
            <a:r>
              <a:rPr lang="en-US" sz="2400" dirty="0">
                <a:solidFill>
                  <a:schemeClr val="lt1"/>
                </a:solidFill>
                <a:latin typeface="+mn-lt"/>
                <a:cs typeface="+mn-cs"/>
              </a:rPr>
              <a:t>) </a:t>
            </a:r>
          </a:p>
          <a:p>
            <a:pPr lvl="1">
              <a:buFont typeface="Arial" pitchFamily="34" charset="0"/>
              <a:buChar char="•"/>
              <a:defRPr/>
            </a:pPr>
            <a:r>
              <a:rPr lang="en-US" sz="2400" dirty="0">
                <a:solidFill>
                  <a:schemeClr val="lt1"/>
                </a:solidFill>
                <a:latin typeface="+mn-lt"/>
                <a:cs typeface="+mn-cs"/>
              </a:rPr>
              <a:t>Low-risk (non-</a:t>
            </a:r>
            <a:r>
              <a:rPr lang="en-US" sz="2400" dirty="0" err="1">
                <a:solidFill>
                  <a:schemeClr val="lt1"/>
                </a:solidFill>
                <a:latin typeface="+mn-lt"/>
                <a:cs typeface="+mn-cs"/>
              </a:rPr>
              <a:t>oncogenic</a:t>
            </a:r>
            <a:r>
              <a:rPr lang="en-US" sz="2400" dirty="0">
                <a:solidFill>
                  <a:schemeClr val="lt1"/>
                </a:solidFill>
                <a:latin typeface="+mn-lt"/>
                <a:cs typeface="+mn-cs"/>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2057400" y="457200"/>
            <a:ext cx="6781800" cy="990600"/>
          </a:xfrm>
        </p:spPr>
        <p:txBody>
          <a:bodyPr/>
          <a:lstStyle/>
          <a:p>
            <a:pPr eaLnBrk="1" hangingPunct="1"/>
            <a:r>
              <a:rPr lang="en-US" smtClean="0"/>
              <a:t>Incidence and Prevalence</a:t>
            </a:r>
          </a:p>
        </p:txBody>
      </p:sp>
      <p:sp>
        <p:nvSpPr>
          <p:cNvPr id="163843" name="Slide Number Placeholder 4"/>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6" name="Rounded Rectangle 5"/>
          <p:cNvSpPr>
            <a:spLocks noChangeArrowheads="1"/>
          </p:cNvSpPr>
          <p:nvPr/>
        </p:nvSpPr>
        <p:spPr bwMode="auto">
          <a:xfrm>
            <a:off x="685800" y="1828800"/>
            <a:ext cx="7620000" cy="9144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2400">
                <a:solidFill>
                  <a:srgbClr val="FFFFFF"/>
                </a:solidFill>
                <a:latin typeface="Humanst521 Lt BT" charset="0"/>
              </a:rPr>
              <a:t>Highest incident STI in the U.S.</a:t>
            </a:r>
          </a:p>
        </p:txBody>
      </p:sp>
      <p:sp>
        <p:nvSpPr>
          <p:cNvPr id="7" name="Rounded Rectangle 6"/>
          <p:cNvSpPr>
            <a:spLocks noChangeArrowheads="1"/>
          </p:cNvSpPr>
          <p:nvPr/>
        </p:nvSpPr>
        <p:spPr bwMode="auto">
          <a:xfrm>
            <a:off x="685800" y="2667000"/>
            <a:ext cx="7620000" cy="9906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2400" dirty="0">
                <a:solidFill>
                  <a:schemeClr val="lt1"/>
                </a:solidFill>
                <a:latin typeface="+mn-lt"/>
                <a:cs typeface="+mn-cs"/>
              </a:rPr>
              <a:t>50% of sexually active adults infected during lifetime</a:t>
            </a:r>
          </a:p>
        </p:txBody>
      </p:sp>
      <p:sp>
        <p:nvSpPr>
          <p:cNvPr id="8" name="Rounded Rectangle 7"/>
          <p:cNvSpPr>
            <a:spLocks noChangeArrowheads="1"/>
          </p:cNvSpPr>
          <p:nvPr/>
        </p:nvSpPr>
        <p:spPr bwMode="auto">
          <a:xfrm>
            <a:off x="685800" y="3657600"/>
            <a:ext cx="7620000" cy="9906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2400" dirty="0">
                <a:solidFill>
                  <a:schemeClr val="lt1"/>
                </a:solidFill>
                <a:latin typeface="+mn-lt"/>
                <a:cs typeface="+mn-cs"/>
              </a:rPr>
              <a:t>Approximate prevalence in adolescents and young adults is 9.2 million</a:t>
            </a:r>
          </a:p>
        </p:txBody>
      </p:sp>
      <p:sp>
        <p:nvSpPr>
          <p:cNvPr id="10" name="Rounded Rectangle 9"/>
          <p:cNvSpPr>
            <a:spLocks noChangeArrowheads="1"/>
          </p:cNvSpPr>
          <p:nvPr/>
        </p:nvSpPr>
        <p:spPr bwMode="auto">
          <a:xfrm>
            <a:off x="685800" y="4648200"/>
            <a:ext cx="7620000" cy="9144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2400" dirty="0">
                <a:solidFill>
                  <a:schemeClr val="lt1"/>
                </a:solidFill>
                <a:latin typeface="+mn-lt"/>
                <a:cs typeface="+mn-cs"/>
              </a:rPr>
              <a:t>By age 50, at least 80% of females will have acquired genital HPV infection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381000"/>
            <a:ext cx="8382000" cy="1066800"/>
          </a:xfrm>
        </p:spPr>
        <p:txBody>
          <a:bodyPr/>
          <a:lstStyle/>
          <a:p>
            <a:pPr eaLnBrk="1" hangingPunct="1">
              <a:lnSpc>
                <a:spcPct val="100000"/>
              </a:lnSpc>
            </a:pPr>
            <a:r>
              <a:rPr lang="en-US" sz="2000" dirty="0" smtClean="0"/>
              <a:t>Human </a:t>
            </a:r>
            <a:r>
              <a:rPr lang="en-US" sz="2000" dirty="0" err="1" smtClean="0"/>
              <a:t>Papillomavirus</a:t>
            </a:r>
            <a:r>
              <a:rPr lang="en-US" sz="2000" dirty="0" smtClean="0"/>
              <a:t>—Prevalence of High-risk and Low-risk Types Among Females Aged 14–59 Years, National Health and Nutrition Examination Survey, 2003–2006</a:t>
            </a:r>
          </a:p>
        </p:txBody>
      </p:sp>
      <p:sp>
        <p:nvSpPr>
          <p:cNvPr id="6" name="Text Placeholder 3"/>
          <p:cNvSpPr>
            <a:spLocks noGrp="1"/>
          </p:cNvSpPr>
          <p:nvPr>
            <p:ph type="body" sz="quarter" idx="11"/>
          </p:nvPr>
        </p:nvSpPr>
        <p:spPr>
          <a:xfrm>
            <a:off x="457200" y="5562600"/>
            <a:ext cx="7772400" cy="838200"/>
          </a:xfrm>
        </p:spPr>
        <p:txBody>
          <a:bodyPr/>
          <a:lstStyle/>
          <a:p>
            <a:pPr marL="0" indent="0" eaLnBrk="1" fontAlgn="auto" hangingPunct="1">
              <a:spcBef>
                <a:spcPts val="0"/>
              </a:spcBef>
              <a:spcAft>
                <a:spcPts val="0"/>
              </a:spcAft>
              <a:buFont typeface="Arial" pitchFamily="34" charset="0"/>
              <a:buChar char="•"/>
              <a:defRPr/>
            </a:pPr>
            <a:r>
              <a:rPr lang="en-US" sz="1100" kern="0" dirty="0" smtClean="0">
                <a:solidFill>
                  <a:srgbClr val="000000"/>
                </a:solidFill>
              </a:rPr>
              <a:t>HPV = human </a:t>
            </a:r>
            <a:r>
              <a:rPr lang="en-US" sz="1100" kern="0" dirty="0" err="1" smtClean="0">
                <a:solidFill>
                  <a:srgbClr val="000000"/>
                </a:solidFill>
              </a:rPr>
              <a:t>papillomavirus</a:t>
            </a:r>
            <a:r>
              <a:rPr lang="en-US" sz="1100" kern="0" dirty="0" smtClean="0">
                <a:solidFill>
                  <a:srgbClr val="000000"/>
                </a:solidFill>
              </a:rPr>
              <a:t>.</a:t>
            </a:r>
          </a:p>
          <a:p>
            <a:pPr marL="0" indent="0" eaLnBrk="1" fontAlgn="auto" hangingPunct="1">
              <a:spcBef>
                <a:spcPts val="0"/>
              </a:spcBef>
              <a:spcAft>
                <a:spcPts val="0"/>
              </a:spcAft>
              <a:buFont typeface="Arial" pitchFamily="34" charset="0"/>
              <a:buChar char="•"/>
              <a:defRPr/>
            </a:pPr>
            <a:endParaRPr lang="en-US" sz="1100" kern="0" dirty="0" smtClean="0">
              <a:solidFill>
                <a:srgbClr val="000000"/>
              </a:solidFill>
            </a:endParaRPr>
          </a:p>
          <a:p>
            <a:pPr marL="0" indent="0" eaLnBrk="1" fontAlgn="auto" hangingPunct="1">
              <a:spcBef>
                <a:spcPts val="0"/>
              </a:spcBef>
              <a:spcAft>
                <a:spcPts val="0"/>
              </a:spcAft>
              <a:buFont typeface="Arial" pitchFamily="34" charset="0"/>
              <a:buNone/>
              <a:defRPr/>
            </a:pPr>
            <a:r>
              <a:rPr lang="en-US" sz="1100" b="1" kern="0" dirty="0" smtClean="0">
                <a:solidFill>
                  <a:srgbClr val="000000"/>
                </a:solidFill>
              </a:rPr>
              <a:t>NOTE: </a:t>
            </a:r>
            <a:r>
              <a:rPr lang="en-US" sz="1100" kern="0" dirty="0" smtClean="0">
                <a:solidFill>
                  <a:srgbClr val="000000"/>
                </a:solidFill>
              </a:rPr>
              <a:t>Error bars indicate 95% confidence intervals. Both high-risk and low-risk HPV types were detected in some females.</a:t>
            </a:r>
          </a:p>
          <a:p>
            <a:pPr marL="0" indent="0" eaLnBrk="1" fontAlgn="auto" hangingPunct="1">
              <a:spcBef>
                <a:spcPts val="0"/>
              </a:spcBef>
              <a:spcAft>
                <a:spcPts val="0"/>
              </a:spcAft>
              <a:buFont typeface="Arial" pitchFamily="34" charset="0"/>
              <a:buNone/>
              <a:defRPr/>
            </a:pPr>
            <a:endParaRPr lang="en-US" sz="1100" kern="0" dirty="0" smtClean="0">
              <a:solidFill>
                <a:srgbClr val="000000"/>
              </a:solidFill>
            </a:endParaRPr>
          </a:p>
        </p:txBody>
      </p:sp>
      <p:grpSp>
        <p:nvGrpSpPr>
          <p:cNvPr id="2" name="Group 77" descr="Human Papillomavirus—Prevalence of High-risk and Low-risk Types Among Females Aged 14–59 Years, National Health and Nutrition Examination Survey, 2003–2006"/>
          <p:cNvGrpSpPr>
            <a:grpSpLocks/>
          </p:cNvGrpSpPr>
          <p:nvPr/>
        </p:nvGrpSpPr>
        <p:grpSpPr bwMode="auto">
          <a:xfrm>
            <a:off x="685800" y="2133600"/>
            <a:ext cx="7658100" cy="3511550"/>
            <a:chOff x="685800" y="1524000"/>
            <a:chExt cx="7658100" cy="3739694"/>
          </a:xfrm>
        </p:grpSpPr>
        <p:sp>
          <p:nvSpPr>
            <p:cNvPr id="25606" name="Rectangle 39"/>
            <p:cNvSpPr>
              <a:spLocks noChangeArrowheads="1"/>
            </p:cNvSpPr>
            <p:nvPr/>
          </p:nvSpPr>
          <p:spPr bwMode="auto">
            <a:xfrm>
              <a:off x="7522997" y="4860925"/>
              <a:ext cx="4247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50–59</a:t>
              </a:r>
              <a:endParaRPr lang="en-US" sz="2400">
                <a:solidFill>
                  <a:prstClr val="white"/>
                </a:solidFill>
                <a:latin typeface="Arial" pitchFamily="34" charset="0"/>
                <a:cs typeface="Arial" pitchFamily="34" charset="0"/>
              </a:endParaRPr>
            </a:p>
          </p:txBody>
        </p:sp>
        <p:sp>
          <p:nvSpPr>
            <p:cNvPr id="25607" name="Rectangle 40"/>
            <p:cNvSpPr>
              <a:spLocks noChangeArrowheads="1"/>
            </p:cNvSpPr>
            <p:nvPr/>
          </p:nvSpPr>
          <p:spPr bwMode="auto">
            <a:xfrm>
              <a:off x="6297613" y="4860925"/>
              <a:ext cx="4247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40–49</a:t>
              </a:r>
              <a:endParaRPr lang="en-US" sz="2400">
                <a:solidFill>
                  <a:prstClr val="white"/>
                </a:solidFill>
                <a:latin typeface="Arial" pitchFamily="34" charset="0"/>
                <a:cs typeface="Arial" pitchFamily="34" charset="0"/>
              </a:endParaRPr>
            </a:p>
          </p:txBody>
        </p:sp>
        <p:sp>
          <p:nvSpPr>
            <p:cNvPr id="25608" name="Rectangle 41"/>
            <p:cNvSpPr>
              <a:spLocks noChangeArrowheads="1"/>
            </p:cNvSpPr>
            <p:nvPr/>
          </p:nvSpPr>
          <p:spPr bwMode="auto">
            <a:xfrm>
              <a:off x="5077465" y="4860925"/>
              <a:ext cx="4247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30–39</a:t>
              </a:r>
              <a:endParaRPr lang="en-US" sz="2400">
                <a:solidFill>
                  <a:prstClr val="white"/>
                </a:solidFill>
                <a:latin typeface="Arial" pitchFamily="34" charset="0"/>
                <a:cs typeface="Arial" pitchFamily="34" charset="0"/>
              </a:endParaRPr>
            </a:p>
          </p:txBody>
        </p:sp>
        <p:sp>
          <p:nvSpPr>
            <p:cNvPr id="25609" name="Rectangle 42"/>
            <p:cNvSpPr>
              <a:spLocks noChangeArrowheads="1"/>
            </p:cNvSpPr>
            <p:nvPr/>
          </p:nvSpPr>
          <p:spPr bwMode="auto">
            <a:xfrm>
              <a:off x="3831609" y="4860925"/>
              <a:ext cx="4247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rial" pitchFamily="34" charset="0"/>
                  <a:cs typeface="Arial" pitchFamily="34" charset="0"/>
                </a:rPr>
                <a:t>25–29</a:t>
              </a:r>
              <a:endParaRPr lang="en-US" sz="2400" dirty="0">
                <a:solidFill>
                  <a:prstClr val="white"/>
                </a:solidFill>
                <a:latin typeface="Arial" pitchFamily="34" charset="0"/>
                <a:cs typeface="Arial" pitchFamily="34" charset="0"/>
              </a:endParaRPr>
            </a:p>
          </p:txBody>
        </p:sp>
        <p:sp>
          <p:nvSpPr>
            <p:cNvPr id="25610" name="Rectangle 43"/>
            <p:cNvSpPr>
              <a:spLocks noChangeArrowheads="1"/>
            </p:cNvSpPr>
            <p:nvPr/>
          </p:nvSpPr>
          <p:spPr bwMode="auto">
            <a:xfrm>
              <a:off x="2631933" y="4860925"/>
              <a:ext cx="4247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20–24</a:t>
              </a:r>
              <a:endParaRPr lang="en-US" sz="2400">
                <a:solidFill>
                  <a:prstClr val="white"/>
                </a:solidFill>
                <a:latin typeface="Arial" pitchFamily="34" charset="0"/>
                <a:cs typeface="Arial" pitchFamily="34" charset="0"/>
              </a:endParaRPr>
            </a:p>
          </p:txBody>
        </p:sp>
        <p:sp>
          <p:nvSpPr>
            <p:cNvPr id="25611" name="Rectangle 44"/>
            <p:cNvSpPr>
              <a:spLocks noChangeArrowheads="1"/>
            </p:cNvSpPr>
            <p:nvPr/>
          </p:nvSpPr>
          <p:spPr bwMode="auto">
            <a:xfrm>
              <a:off x="1404962" y="4860925"/>
              <a:ext cx="4247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14–19</a:t>
              </a:r>
              <a:endParaRPr lang="en-US" sz="2400">
                <a:solidFill>
                  <a:prstClr val="white"/>
                </a:solidFill>
                <a:latin typeface="Arial" pitchFamily="34" charset="0"/>
                <a:cs typeface="Arial" pitchFamily="34" charset="0"/>
              </a:endParaRPr>
            </a:p>
          </p:txBody>
        </p:sp>
        <p:sp>
          <p:nvSpPr>
            <p:cNvPr id="25612" name="Rectangle 45"/>
            <p:cNvSpPr>
              <a:spLocks noChangeArrowheads="1"/>
            </p:cNvSpPr>
            <p:nvPr/>
          </p:nvSpPr>
          <p:spPr bwMode="auto">
            <a:xfrm>
              <a:off x="4038600" y="1951038"/>
              <a:ext cx="9890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rial" pitchFamily="34" charset="0"/>
                  <a:cs typeface="Arial" pitchFamily="34" charset="0"/>
                </a:rPr>
                <a:t>Low-risk HPV*</a:t>
              </a:r>
              <a:endParaRPr lang="en-US" sz="2400" dirty="0">
                <a:solidFill>
                  <a:prstClr val="white"/>
                </a:solidFill>
                <a:latin typeface="Arial" pitchFamily="34" charset="0"/>
                <a:cs typeface="Arial" pitchFamily="34" charset="0"/>
              </a:endParaRPr>
            </a:p>
          </p:txBody>
        </p:sp>
        <p:sp>
          <p:nvSpPr>
            <p:cNvPr id="25613" name="Rectangle 51"/>
            <p:cNvSpPr>
              <a:spLocks noChangeArrowheads="1"/>
            </p:cNvSpPr>
            <p:nvPr/>
          </p:nvSpPr>
          <p:spPr bwMode="auto">
            <a:xfrm>
              <a:off x="685800" y="1524000"/>
              <a:ext cx="12054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400" b="1">
                  <a:solidFill>
                    <a:srgbClr val="000000"/>
                  </a:solidFill>
                  <a:latin typeface="Arial" pitchFamily="34" charset="0"/>
                  <a:cs typeface="Arial" pitchFamily="34" charset="0"/>
                </a:rPr>
                <a:t>Prevalence, %</a:t>
              </a:r>
              <a:endParaRPr lang="en-US" sz="2400">
                <a:solidFill>
                  <a:prstClr val="white"/>
                </a:solidFill>
                <a:latin typeface="Arial" pitchFamily="34" charset="0"/>
                <a:cs typeface="Arial" pitchFamily="34" charset="0"/>
              </a:endParaRPr>
            </a:p>
          </p:txBody>
        </p:sp>
        <p:sp>
          <p:nvSpPr>
            <p:cNvPr id="25614" name="Rectangle 59"/>
            <p:cNvSpPr>
              <a:spLocks noChangeArrowheads="1"/>
            </p:cNvSpPr>
            <p:nvPr/>
          </p:nvSpPr>
          <p:spPr bwMode="auto">
            <a:xfrm>
              <a:off x="4046537" y="2197100"/>
              <a:ext cx="10227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High-risk HPV*</a:t>
              </a:r>
              <a:endParaRPr lang="en-US" sz="2400">
                <a:solidFill>
                  <a:prstClr val="white"/>
                </a:solidFill>
                <a:latin typeface="Arial" pitchFamily="34" charset="0"/>
                <a:cs typeface="Arial" pitchFamily="34" charset="0"/>
              </a:endParaRPr>
            </a:p>
          </p:txBody>
        </p:sp>
        <p:sp>
          <p:nvSpPr>
            <p:cNvPr id="25615" name="Rectangle 63"/>
            <p:cNvSpPr>
              <a:spLocks noChangeArrowheads="1"/>
            </p:cNvSpPr>
            <p:nvPr/>
          </p:nvSpPr>
          <p:spPr bwMode="auto">
            <a:xfrm>
              <a:off x="3673475" y="2222500"/>
              <a:ext cx="284162" cy="138113"/>
            </a:xfrm>
            <a:prstGeom prst="rect">
              <a:avLst/>
            </a:prstGeom>
            <a:solidFill>
              <a:srgbClr val="BFCBE2"/>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16" name="Rectangle 64"/>
            <p:cNvSpPr>
              <a:spLocks noChangeArrowheads="1"/>
            </p:cNvSpPr>
            <p:nvPr/>
          </p:nvSpPr>
          <p:spPr bwMode="auto">
            <a:xfrm>
              <a:off x="3673475" y="1979613"/>
              <a:ext cx="279400" cy="141288"/>
            </a:xfrm>
            <a:prstGeom prst="rect">
              <a:avLst/>
            </a:prstGeom>
            <a:solidFill>
              <a:srgbClr val="276BA5"/>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17" name="Rectangle 101"/>
            <p:cNvSpPr>
              <a:spLocks noChangeArrowheads="1"/>
            </p:cNvSpPr>
            <p:nvPr/>
          </p:nvSpPr>
          <p:spPr bwMode="auto">
            <a:xfrm>
              <a:off x="4576763" y="5048250"/>
              <a:ext cx="3382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400" b="1">
                  <a:solidFill>
                    <a:srgbClr val="000000"/>
                  </a:solidFill>
                  <a:latin typeface="Arial" pitchFamily="34" charset="0"/>
                  <a:cs typeface="Arial" pitchFamily="34" charset="0"/>
                </a:rPr>
                <a:t>Age</a:t>
              </a:r>
              <a:endParaRPr lang="en-US" sz="2400">
                <a:solidFill>
                  <a:prstClr val="white"/>
                </a:solidFill>
                <a:latin typeface="Arial" pitchFamily="34" charset="0"/>
                <a:cs typeface="Arial" pitchFamily="34" charset="0"/>
              </a:endParaRPr>
            </a:p>
          </p:txBody>
        </p:sp>
        <p:sp>
          <p:nvSpPr>
            <p:cNvPr id="25618" name="Rectangle 5"/>
            <p:cNvSpPr>
              <a:spLocks noChangeArrowheads="1"/>
            </p:cNvSpPr>
            <p:nvPr/>
          </p:nvSpPr>
          <p:spPr bwMode="auto">
            <a:xfrm>
              <a:off x="1633538" y="3567113"/>
              <a:ext cx="438150" cy="1263650"/>
            </a:xfrm>
            <a:prstGeom prst="rect">
              <a:avLst/>
            </a:prstGeom>
            <a:solidFill>
              <a:srgbClr val="BFCBE2"/>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19" name="Rectangle 6"/>
            <p:cNvSpPr>
              <a:spLocks noChangeArrowheads="1"/>
            </p:cNvSpPr>
            <p:nvPr/>
          </p:nvSpPr>
          <p:spPr bwMode="auto">
            <a:xfrm>
              <a:off x="2857500" y="2660651"/>
              <a:ext cx="442912" cy="2170113"/>
            </a:xfrm>
            <a:prstGeom prst="rect">
              <a:avLst/>
            </a:prstGeom>
            <a:solidFill>
              <a:srgbClr val="BFCBE2"/>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20" name="Rectangle 7"/>
            <p:cNvSpPr>
              <a:spLocks noChangeArrowheads="1"/>
            </p:cNvSpPr>
            <p:nvPr/>
          </p:nvSpPr>
          <p:spPr bwMode="auto">
            <a:xfrm>
              <a:off x="4081463" y="3263901"/>
              <a:ext cx="442912" cy="1566863"/>
            </a:xfrm>
            <a:prstGeom prst="rect">
              <a:avLst/>
            </a:prstGeom>
            <a:solidFill>
              <a:srgbClr val="BFCBE2"/>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21" name="Rectangle 8"/>
            <p:cNvSpPr>
              <a:spLocks noChangeArrowheads="1"/>
            </p:cNvSpPr>
            <p:nvPr/>
          </p:nvSpPr>
          <p:spPr bwMode="auto">
            <a:xfrm>
              <a:off x="5305425" y="3316288"/>
              <a:ext cx="442912" cy="1514475"/>
            </a:xfrm>
            <a:prstGeom prst="rect">
              <a:avLst/>
            </a:prstGeom>
            <a:solidFill>
              <a:srgbClr val="BFCBE2"/>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22" name="Rectangle 9"/>
            <p:cNvSpPr>
              <a:spLocks noChangeArrowheads="1"/>
            </p:cNvSpPr>
            <p:nvPr/>
          </p:nvSpPr>
          <p:spPr bwMode="auto">
            <a:xfrm>
              <a:off x="6534150" y="3467101"/>
              <a:ext cx="438150" cy="1363663"/>
            </a:xfrm>
            <a:prstGeom prst="rect">
              <a:avLst/>
            </a:prstGeom>
            <a:solidFill>
              <a:srgbClr val="BFCBE2"/>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23" name="Rectangle 10"/>
            <p:cNvSpPr>
              <a:spLocks noChangeArrowheads="1"/>
            </p:cNvSpPr>
            <p:nvPr/>
          </p:nvSpPr>
          <p:spPr bwMode="auto">
            <a:xfrm>
              <a:off x="7758113" y="3619501"/>
              <a:ext cx="438150" cy="1211263"/>
            </a:xfrm>
            <a:prstGeom prst="rect">
              <a:avLst/>
            </a:prstGeom>
            <a:solidFill>
              <a:srgbClr val="BFCBE2"/>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24" name="Rectangle 11"/>
            <p:cNvSpPr>
              <a:spLocks noChangeArrowheads="1"/>
            </p:cNvSpPr>
            <p:nvPr/>
          </p:nvSpPr>
          <p:spPr bwMode="auto">
            <a:xfrm>
              <a:off x="1143000" y="3719513"/>
              <a:ext cx="442912" cy="1111250"/>
            </a:xfrm>
            <a:prstGeom prst="rect">
              <a:avLst/>
            </a:prstGeom>
            <a:solidFill>
              <a:srgbClr val="276BA5"/>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25" name="Rectangle 12"/>
            <p:cNvSpPr>
              <a:spLocks noChangeArrowheads="1"/>
            </p:cNvSpPr>
            <p:nvPr/>
          </p:nvSpPr>
          <p:spPr bwMode="auto">
            <a:xfrm>
              <a:off x="2366963" y="3011488"/>
              <a:ext cx="442912" cy="1819275"/>
            </a:xfrm>
            <a:prstGeom prst="rect">
              <a:avLst/>
            </a:prstGeom>
            <a:solidFill>
              <a:srgbClr val="276BA5"/>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26" name="Rectangle 13"/>
            <p:cNvSpPr>
              <a:spLocks noChangeArrowheads="1"/>
            </p:cNvSpPr>
            <p:nvPr/>
          </p:nvSpPr>
          <p:spPr bwMode="auto">
            <a:xfrm>
              <a:off x="3590925" y="3111501"/>
              <a:ext cx="442912" cy="1719263"/>
            </a:xfrm>
            <a:prstGeom prst="rect">
              <a:avLst/>
            </a:prstGeom>
            <a:solidFill>
              <a:srgbClr val="276BA5"/>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27" name="Rectangle 14"/>
            <p:cNvSpPr>
              <a:spLocks noChangeArrowheads="1"/>
            </p:cNvSpPr>
            <p:nvPr/>
          </p:nvSpPr>
          <p:spPr bwMode="auto">
            <a:xfrm>
              <a:off x="4819650" y="3316288"/>
              <a:ext cx="438150" cy="1514475"/>
            </a:xfrm>
            <a:prstGeom prst="rect">
              <a:avLst/>
            </a:prstGeom>
            <a:solidFill>
              <a:srgbClr val="276BA5"/>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28" name="Rectangle 15"/>
            <p:cNvSpPr>
              <a:spLocks noChangeArrowheads="1"/>
            </p:cNvSpPr>
            <p:nvPr/>
          </p:nvSpPr>
          <p:spPr bwMode="auto">
            <a:xfrm>
              <a:off x="6043613" y="3416301"/>
              <a:ext cx="438150" cy="1414463"/>
            </a:xfrm>
            <a:prstGeom prst="rect">
              <a:avLst/>
            </a:prstGeom>
            <a:solidFill>
              <a:srgbClr val="276BA5"/>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29" name="Rectangle 16"/>
            <p:cNvSpPr>
              <a:spLocks noChangeArrowheads="1"/>
            </p:cNvSpPr>
            <p:nvPr/>
          </p:nvSpPr>
          <p:spPr bwMode="auto">
            <a:xfrm>
              <a:off x="7267575" y="3519488"/>
              <a:ext cx="442912" cy="1311275"/>
            </a:xfrm>
            <a:prstGeom prst="rect">
              <a:avLst/>
            </a:prstGeom>
            <a:solidFill>
              <a:srgbClr val="276BA5"/>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30" name="Rectangle 18"/>
            <p:cNvSpPr>
              <a:spLocks noChangeArrowheads="1"/>
            </p:cNvSpPr>
            <p:nvPr/>
          </p:nvSpPr>
          <p:spPr bwMode="auto">
            <a:xfrm>
              <a:off x="765174" y="4735513"/>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300">
                  <a:solidFill>
                    <a:srgbClr val="000000"/>
                  </a:solidFill>
                  <a:latin typeface="Arial" pitchFamily="34" charset="0"/>
                  <a:cs typeface="Arial" pitchFamily="34" charset="0"/>
                </a:rPr>
                <a:t>0</a:t>
              </a:r>
              <a:endParaRPr lang="en-US" sz="2400">
                <a:solidFill>
                  <a:prstClr val="white"/>
                </a:solidFill>
                <a:latin typeface="Arial" pitchFamily="34" charset="0"/>
                <a:cs typeface="Arial" pitchFamily="34" charset="0"/>
              </a:endParaRPr>
            </a:p>
          </p:txBody>
        </p:sp>
        <p:sp>
          <p:nvSpPr>
            <p:cNvPr id="25631" name="Rectangle 19"/>
            <p:cNvSpPr>
              <a:spLocks noChangeArrowheads="1"/>
            </p:cNvSpPr>
            <p:nvPr/>
          </p:nvSpPr>
          <p:spPr bwMode="auto">
            <a:xfrm>
              <a:off x="685800" y="4230688"/>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300">
                  <a:solidFill>
                    <a:srgbClr val="000000"/>
                  </a:solidFill>
                  <a:latin typeface="Arial" pitchFamily="34" charset="0"/>
                  <a:cs typeface="Arial" pitchFamily="34" charset="0"/>
                </a:rPr>
                <a:t>10</a:t>
              </a:r>
              <a:endParaRPr lang="en-US" sz="2400">
                <a:solidFill>
                  <a:prstClr val="white"/>
                </a:solidFill>
                <a:latin typeface="Arial" pitchFamily="34" charset="0"/>
                <a:cs typeface="Arial" pitchFamily="34" charset="0"/>
              </a:endParaRPr>
            </a:p>
          </p:txBody>
        </p:sp>
        <p:sp>
          <p:nvSpPr>
            <p:cNvPr id="25632" name="Rectangle 20"/>
            <p:cNvSpPr>
              <a:spLocks noChangeArrowheads="1"/>
            </p:cNvSpPr>
            <p:nvPr/>
          </p:nvSpPr>
          <p:spPr bwMode="auto">
            <a:xfrm>
              <a:off x="685800" y="3729038"/>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300">
                  <a:solidFill>
                    <a:srgbClr val="000000"/>
                  </a:solidFill>
                  <a:latin typeface="Arial" pitchFamily="34" charset="0"/>
                  <a:cs typeface="Arial" pitchFamily="34" charset="0"/>
                </a:rPr>
                <a:t>20</a:t>
              </a:r>
              <a:endParaRPr lang="en-US" sz="2400">
                <a:solidFill>
                  <a:prstClr val="white"/>
                </a:solidFill>
                <a:latin typeface="Arial" pitchFamily="34" charset="0"/>
                <a:cs typeface="Arial" pitchFamily="34" charset="0"/>
              </a:endParaRPr>
            </a:p>
          </p:txBody>
        </p:sp>
        <p:sp>
          <p:nvSpPr>
            <p:cNvPr id="25633" name="Rectangle 21"/>
            <p:cNvSpPr>
              <a:spLocks noChangeArrowheads="1"/>
            </p:cNvSpPr>
            <p:nvPr/>
          </p:nvSpPr>
          <p:spPr bwMode="auto">
            <a:xfrm>
              <a:off x="685800" y="3224213"/>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300">
                  <a:solidFill>
                    <a:srgbClr val="000000"/>
                  </a:solidFill>
                  <a:latin typeface="Arial" pitchFamily="34" charset="0"/>
                  <a:cs typeface="Arial" pitchFamily="34" charset="0"/>
                </a:rPr>
                <a:t>30</a:t>
              </a:r>
              <a:endParaRPr lang="en-US" sz="2400">
                <a:solidFill>
                  <a:prstClr val="white"/>
                </a:solidFill>
                <a:latin typeface="Arial" pitchFamily="34" charset="0"/>
                <a:cs typeface="Arial" pitchFamily="34" charset="0"/>
              </a:endParaRPr>
            </a:p>
          </p:txBody>
        </p:sp>
        <p:sp>
          <p:nvSpPr>
            <p:cNvPr id="25634" name="Rectangle 22"/>
            <p:cNvSpPr>
              <a:spLocks noChangeArrowheads="1"/>
            </p:cNvSpPr>
            <p:nvPr/>
          </p:nvSpPr>
          <p:spPr bwMode="auto">
            <a:xfrm>
              <a:off x="685800" y="2719388"/>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300">
                  <a:solidFill>
                    <a:srgbClr val="000000"/>
                  </a:solidFill>
                  <a:latin typeface="Arial" pitchFamily="34" charset="0"/>
                  <a:cs typeface="Arial" pitchFamily="34" charset="0"/>
                </a:rPr>
                <a:t>40</a:t>
              </a:r>
              <a:endParaRPr lang="en-US" sz="2400">
                <a:solidFill>
                  <a:prstClr val="white"/>
                </a:solidFill>
                <a:latin typeface="Arial" pitchFamily="34" charset="0"/>
                <a:cs typeface="Arial" pitchFamily="34" charset="0"/>
              </a:endParaRPr>
            </a:p>
          </p:txBody>
        </p:sp>
        <p:sp>
          <p:nvSpPr>
            <p:cNvPr id="25635" name="Rectangle 23"/>
            <p:cNvSpPr>
              <a:spLocks noChangeArrowheads="1"/>
            </p:cNvSpPr>
            <p:nvPr/>
          </p:nvSpPr>
          <p:spPr bwMode="auto">
            <a:xfrm>
              <a:off x="685800" y="2214563"/>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300">
                  <a:solidFill>
                    <a:srgbClr val="000000"/>
                  </a:solidFill>
                  <a:latin typeface="Arial" pitchFamily="34" charset="0"/>
                  <a:cs typeface="Arial" pitchFamily="34" charset="0"/>
                </a:rPr>
                <a:t>50</a:t>
              </a:r>
              <a:endParaRPr lang="en-US" sz="2400">
                <a:solidFill>
                  <a:prstClr val="white"/>
                </a:solidFill>
                <a:latin typeface="Arial" pitchFamily="34" charset="0"/>
                <a:cs typeface="Arial" pitchFamily="34" charset="0"/>
              </a:endParaRPr>
            </a:p>
          </p:txBody>
        </p:sp>
        <p:sp>
          <p:nvSpPr>
            <p:cNvPr id="25636" name="Rectangle 24"/>
            <p:cNvSpPr>
              <a:spLocks noChangeArrowheads="1"/>
            </p:cNvSpPr>
            <p:nvPr/>
          </p:nvSpPr>
          <p:spPr bwMode="auto">
            <a:xfrm>
              <a:off x="685800" y="1709738"/>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300">
                  <a:solidFill>
                    <a:srgbClr val="000000"/>
                  </a:solidFill>
                  <a:latin typeface="Arial" pitchFamily="34" charset="0"/>
                  <a:cs typeface="Arial" pitchFamily="34" charset="0"/>
                </a:rPr>
                <a:t>60</a:t>
              </a:r>
              <a:endParaRPr lang="en-US" sz="2400">
                <a:solidFill>
                  <a:prstClr val="white"/>
                </a:solidFill>
                <a:latin typeface="Arial" pitchFamily="34" charset="0"/>
                <a:cs typeface="Arial" pitchFamily="34" charset="0"/>
              </a:endParaRPr>
            </a:p>
          </p:txBody>
        </p:sp>
        <p:sp>
          <p:nvSpPr>
            <p:cNvPr id="25637" name="Line 25"/>
            <p:cNvSpPr>
              <a:spLocks noChangeShapeType="1"/>
            </p:cNvSpPr>
            <p:nvPr/>
          </p:nvSpPr>
          <p:spPr bwMode="auto">
            <a:xfrm flipV="1">
              <a:off x="1068388" y="1809751"/>
              <a:ext cx="0" cy="302895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38" name="Line 26"/>
            <p:cNvSpPr>
              <a:spLocks noChangeShapeType="1"/>
            </p:cNvSpPr>
            <p:nvPr/>
          </p:nvSpPr>
          <p:spPr bwMode="auto">
            <a:xfrm flipH="1">
              <a:off x="884238" y="4838701"/>
              <a:ext cx="18415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39" name="Line 27"/>
            <p:cNvSpPr>
              <a:spLocks noChangeShapeType="1"/>
            </p:cNvSpPr>
            <p:nvPr/>
          </p:nvSpPr>
          <p:spPr bwMode="auto">
            <a:xfrm flipH="1">
              <a:off x="884238" y="4330701"/>
              <a:ext cx="18415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40" name="Line 28"/>
            <p:cNvSpPr>
              <a:spLocks noChangeShapeType="1"/>
            </p:cNvSpPr>
            <p:nvPr/>
          </p:nvSpPr>
          <p:spPr bwMode="auto">
            <a:xfrm flipH="1">
              <a:off x="884238" y="3827463"/>
              <a:ext cx="18415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41" name="Line 29"/>
            <p:cNvSpPr>
              <a:spLocks noChangeShapeType="1"/>
            </p:cNvSpPr>
            <p:nvPr/>
          </p:nvSpPr>
          <p:spPr bwMode="auto">
            <a:xfrm flipH="1">
              <a:off x="884238" y="3324226"/>
              <a:ext cx="18415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42" name="Line 30"/>
            <p:cNvSpPr>
              <a:spLocks noChangeShapeType="1"/>
            </p:cNvSpPr>
            <p:nvPr/>
          </p:nvSpPr>
          <p:spPr bwMode="auto">
            <a:xfrm flipH="1">
              <a:off x="884238" y="2816226"/>
              <a:ext cx="18415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43" name="Line 31"/>
            <p:cNvSpPr>
              <a:spLocks noChangeShapeType="1"/>
            </p:cNvSpPr>
            <p:nvPr/>
          </p:nvSpPr>
          <p:spPr bwMode="auto">
            <a:xfrm flipH="1">
              <a:off x="884238" y="2312988"/>
              <a:ext cx="18415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44" name="Line 32"/>
            <p:cNvSpPr>
              <a:spLocks noChangeShapeType="1"/>
            </p:cNvSpPr>
            <p:nvPr/>
          </p:nvSpPr>
          <p:spPr bwMode="auto">
            <a:xfrm flipH="1">
              <a:off x="884238" y="1809751"/>
              <a:ext cx="18415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45" name="Line 33"/>
            <p:cNvSpPr>
              <a:spLocks noChangeShapeType="1"/>
            </p:cNvSpPr>
            <p:nvPr/>
          </p:nvSpPr>
          <p:spPr bwMode="auto">
            <a:xfrm>
              <a:off x="1255713" y="3875088"/>
              <a:ext cx="19050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46" name="Line 34"/>
            <p:cNvSpPr>
              <a:spLocks noChangeShapeType="1"/>
            </p:cNvSpPr>
            <p:nvPr/>
          </p:nvSpPr>
          <p:spPr bwMode="auto">
            <a:xfrm>
              <a:off x="1255713" y="3535363"/>
              <a:ext cx="19050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47" name="Line 35"/>
            <p:cNvSpPr>
              <a:spLocks noChangeShapeType="1"/>
            </p:cNvSpPr>
            <p:nvPr/>
          </p:nvSpPr>
          <p:spPr bwMode="auto">
            <a:xfrm>
              <a:off x="1350963" y="3535363"/>
              <a:ext cx="0" cy="33972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48" name="Line 36"/>
            <p:cNvSpPr>
              <a:spLocks noChangeShapeType="1"/>
            </p:cNvSpPr>
            <p:nvPr/>
          </p:nvSpPr>
          <p:spPr bwMode="auto">
            <a:xfrm>
              <a:off x="2479675" y="3324226"/>
              <a:ext cx="19050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49" name="Line 37"/>
            <p:cNvSpPr>
              <a:spLocks noChangeShapeType="1"/>
            </p:cNvSpPr>
            <p:nvPr/>
          </p:nvSpPr>
          <p:spPr bwMode="auto">
            <a:xfrm>
              <a:off x="2479675" y="2716213"/>
              <a:ext cx="19050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50" name="Line 38"/>
            <p:cNvSpPr>
              <a:spLocks noChangeShapeType="1"/>
            </p:cNvSpPr>
            <p:nvPr/>
          </p:nvSpPr>
          <p:spPr bwMode="auto">
            <a:xfrm>
              <a:off x="2574925" y="2713038"/>
              <a:ext cx="0" cy="611188"/>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51" name="Line 39"/>
            <p:cNvSpPr>
              <a:spLocks noChangeShapeType="1"/>
            </p:cNvSpPr>
            <p:nvPr/>
          </p:nvSpPr>
          <p:spPr bwMode="auto">
            <a:xfrm>
              <a:off x="2968625" y="3016251"/>
              <a:ext cx="192087"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52" name="Line 40"/>
            <p:cNvSpPr>
              <a:spLocks noChangeShapeType="1"/>
            </p:cNvSpPr>
            <p:nvPr/>
          </p:nvSpPr>
          <p:spPr bwMode="auto">
            <a:xfrm>
              <a:off x="2968625" y="2265363"/>
              <a:ext cx="192087"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53" name="Line 41"/>
            <p:cNvSpPr>
              <a:spLocks noChangeShapeType="1"/>
            </p:cNvSpPr>
            <p:nvPr/>
          </p:nvSpPr>
          <p:spPr bwMode="auto">
            <a:xfrm>
              <a:off x="3065463" y="2260601"/>
              <a:ext cx="0" cy="75565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54" name="Line 42"/>
            <p:cNvSpPr>
              <a:spLocks noChangeShapeType="1"/>
            </p:cNvSpPr>
            <p:nvPr/>
          </p:nvSpPr>
          <p:spPr bwMode="auto">
            <a:xfrm>
              <a:off x="1733550" y="3719513"/>
              <a:ext cx="19050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55" name="Line 43"/>
            <p:cNvSpPr>
              <a:spLocks noChangeShapeType="1"/>
            </p:cNvSpPr>
            <p:nvPr/>
          </p:nvSpPr>
          <p:spPr bwMode="auto">
            <a:xfrm>
              <a:off x="1733550" y="3375026"/>
              <a:ext cx="19050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56" name="Line 44"/>
            <p:cNvSpPr>
              <a:spLocks noChangeShapeType="1"/>
            </p:cNvSpPr>
            <p:nvPr/>
          </p:nvSpPr>
          <p:spPr bwMode="auto">
            <a:xfrm>
              <a:off x="1828800" y="3375026"/>
              <a:ext cx="0" cy="344488"/>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57" name="Line 45"/>
            <p:cNvSpPr>
              <a:spLocks noChangeShapeType="1"/>
            </p:cNvSpPr>
            <p:nvPr/>
          </p:nvSpPr>
          <p:spPr bwMode="auto">
            <a:xfrm>
              <a:off x="3698875" y="3324226"/>
              <a:ext cx="192087"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58" name="Line 46"/>
            <p:cNvSpPr>
              <a:spLocks noChangeShapeType="1"/>
            </p:cNvSpPr>
            <p:nvPr/>
          </p:nvSpPr>
          <p:spPr bwMode="auto">
            <a:xfrm>
              <a:off x="3698875" y="2860676"/>
              <a:ext cx="192087"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59" name="Line 47"/>
            <p:cNvSpPr>
              <a:spLocks noChangeShapeType="1"/>
            </p:cNvSpPr>
            <p:nvPr/>
          </p:nvSpPr>
          <p:spPr bwMode="auto">
            <a:xfrm>
              <a:off x="3794125" y="2860676"/>
              <a:ext cx="0" cy="46355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60" name="Line 48"/>
            <p:cNvSpPr>
              <a:spLocks noChangeShapeType="1"/>
            </p:cNvSpPr>
            <p:nvPr/>
          </p:nvSpPr>
          <p:spPr bwMode="auto">
            <a:xfrm>
              <a:off x="4189413" y="3524251"/>
              <a:ext cx="192087"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61" name="Line 49"/>
            <p:cNvSpPr>
              <a:spLocks noChangeShapeType="1"/>
            </p:cNvSpPr>
            <p:nvPr/>
          </p:nvSpPr>
          <p:spPr bwMode="auto">
            <a:xfrm>
              <a:off x="4189413" y="3019426"/>
              <a:ext cx="192087"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62" name="Line 50"/>
            <p:cNvSpPr>
              <a:spLocks noChangeShapeType="1"/>
            </p:cNvSpPr>
            <p:nvPr/>
          </p:nvSpPr>
          <p:spPr bwMode="auto">
            <a:xfrm>
              <a:off x="4284663" y="3016251"/>
              <a:ext cx="0" cy="50800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63" name="Line 51"/>
            <p:cNvSpPr>
              <a:spLocks noChangeShapeType="1"/>
            </p:cNvSpPr>
            <p:nvPr/>
          </p:nvSpPr>
          <p:spPr bwMode="auto">
            <a:xfrm>
              <a:off x="4914900" y="3519488"/>
              <a:ext cx="192087"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64" name="Line 52"/>
            <p:cNvSpPr>
              <a:spLocks noChangeShapeType="1"/>
            </p:cNvSpPr>
            <p:nvPr/>
          </p:nvSpPr>
          <p:spPr bwMode="auto">
            <a:xfrm>
              <a:off x="4914900" y="3116263"/>
              <a:ext cx="192087"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65" name="Line 53"/>
            <p:cNvSpPr>
              <a:spLocks noChangeShapeType="1"/>
            </p:cNvSpPr>
            <p:nvPr/>
          </p:nvSpPr>
          <p:spPr bwMode="auto">
            <a:xfrm>
              <a:off x="5010150" y="3111501"/>
              <a:ext cx="0" cy="407988"/>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66" name="Line 54"/>
            <p:cNvSpPr>
              <a:spLocks noChangeShapeType="1"/>
            </p:cNvSpPr>
            <p:nvPr/>
          </p:nvSpPr>
          <p:spPr bwMode="auto">
            <a:xfrm>
              <a:off x="5418138" y="3467101"/>
              <a:ext cx="19050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67" name="Line 55"/>
            <p:cNvSpPr>
              <a:spLocks noChangeShapeType="1"/>
            </p:cNvSpPr>
            <p:nvPr/>
          </p:nvSpPr>
          <p:spPr bwMode="auto">
            <a:xfrm>
              <a:off x="5418138" y="3127376"/>
              <a:ext cx="19050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68" name="Line 56"/>
            <p:cNvSpPr>
              <a:spLocks noChangeShapeType="1"/>
            </p:cNvSpPr>
            <p:nvPr/>
          </p:nvSpPr>
          <p:spPr bwMode="auto">
            <a:xfrm>
              <a:off x="5513388" y="3124201"/>
              <a:ext cx="0" cy="34290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69" name="Line 57"/>
            <p:cNvSpPr>
              <a:spLocks noChangeShapeType="1"/>
            </p:cNvSpPr>
            <p:nvPr/>
          </p:nvSpPr>
          <p:spPr bwMode="auto">
            <a:xfrm>
              <a:off x="6154738" y="3567113"/>
              <a:ext cx="192087"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70" name="Line 58"/>
            <p:cNvSpPr>
              <a:spLocks noChangeShapeType="1"/>
            </p:cNvSpPr>
            <p:nvPr/>
          </p:nvSpPr>
          <p:spPr bwMode="auto">
            <a:xfrm>
              <a:off x="6154738" y="3279776"/>
              <a:ext cx="192087"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71" name="Line 59"/>
            <p:cNvSpPr>
              <a:spLocks noChangeShapeType="1"/>
            </p:cNvSpPr>
            <p:nvPr/>
          </p:nvSpPr>
          <p:spPr bwMode="auto">
            <a:xfrm>
              <a:off x="6249988" y="3279776"/>
              <a:ext cx="0" cy="287338"/>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72" name="Line 60"/>
            <p:cNvSpPr>
              <a:spLocks noChangeShapeType="1"/>
            </p:cNvSpPr>
            <p:nvPr/>
          </p:nvSpPr>
          <p:spPr bwMode="auto">
            <a:xfrm>
              <a:off x="6657975" y="3268663"/>
              <a:ext cx="19050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73" name="Line 61"/>
            <p:cNvSpPr>
              <a:spLocks noChangeShapeType="1"/>
            </p:cNvSpPr>
            <p:nvPr/>
          </p:nvSpPr>
          <p:spPr bwMode="auto">
            <a:xfrm>
              <a:off x="6657975" y="3619501"/>
              <a:ext cx="19050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74" name="Line 62"/>
            <p:cNvSpPr>
              <a:spLocks noChangeShapeType="1"/>
            </p:cNvSpPr>
            <p:nvPr/>
          </p:nvSpPr>
          <p:spPr bwMode="auto">
            <a:xfrm flipV="1">
              <a:off x="6753225" y="3268663"/>
              <a:ext cx="0" cy="350838"/>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75" name="Line 63"/>
            <p:cNvSpPr>
              <a:spLocks noChangeShapeType="1"/>
            </p:cNvSpPr>
            <p:nvPr/>
          </p:nvSpPr>
          <p:spPr bwMode="auto">
            <a:xfrm>
              <a:off x="7375525" y="3783013"/>
              <a:ext cx="19050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76" name="Line 64"/>
            <p:cNvSpPr>
              <a:spLocks noChangeShapeType="1"/>
            </p:cNvSpPr>
            <p:nvPr/>
          </p:nvSpPr>
          <p:spPr bwMode="auto">
            <a:xfrm>
              <a:off x="7375525" y="3268663"/>
              <a:ext cx="19050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77" name="Line 65"/>
            <p:cNvSpPr>
              <a:spLocks noChangeShapeType="1"/>
            </p:cNvSpPr>
            <p:nvPr/>
          </p:nvSpPr>
          <p:spPr bwMode="auto">
            <a:xfrm>
              <a:off x="7470775" y="3263901"/>
              <a:ext cx="0" cy="519113"/>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78" name="Line 66"/>
            <p:cNvSpPr>
              <a:spLocks noChangeShapeType="1"/>
            </p:cNvSpPr>
            <p:nvPr/>
          </p:nvSpPr>
          <p:spPr bwMode="auto">
            <a:xfrm>
              <a:off x="7869238" y="3883026"/>
              <a:ext cx="192087"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79" name="Line 67"/>
            <p:cNvSpPr>
              <a:spLocks noChangeShapeType="1"/>
            </p:cNvSpPr>
            <p:nvPr/>
          </p:nvSpPr>
          <p:spPr bwMode="auto">
            <a:xfrm>
              <a:off x="7869238" y="3375026"/>
              <a:ext cx="192087"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80" name="Line 68"/>
            <p:cNvSpPr>
              <a:spLocks noChangeShapeType="1"/>
            </p:cNvSpPr>
            <p:nvPr/>
          </p:nvSpPr>
          <p:spPr bwMode="auto">
            <a:xfrm>
              <a:off x="7964488" y="3375026"/>
              <a:ext cx="0" cy="50800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5681" name="Line 17"/>
            <p:cNvSpPr>
              <a:spLocks noChangeShapeType="1"/>
            </p:cNvSpPr>
            <p:nvPr/>
          </p:nvSpPr>
          <p:spPr bwMode="auto">
            <a:xfrm>
              <a:off x="995363" y="4838701"/>
              <a:ext cx="7348537"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grpSp>
    </p:spTree>
    <p:extLst>
      <p:ext uri="{BB962C8B-B14F-4D97-AF65-F5344CB8AC3E}">
        <p14:creationId xmlns:p14="http://schemas.microsoft.com/office/powerpoint/2010/main" val="17492923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152400"/>
            <a:ext cx="7772400" cy="1143000"/>
          </a:xfrm>
        </p:spPr>
        <p:txBody>
          <a:bodyPr/>
          <a:lstStyle/>
          <a:p>
            <a:pPr eaLnBrk="1" hangingPunct="1">
              <a:lnSpc>
                <a:spcPct val="100000"/>
              </a:lnSpc>
            </a:pPr>
            <a:r>
              <a:rPr lang="en-US" sz="2400" smtClean="0"/>
              <a:t>Genital Warts—Initial Visits to Physicians’ Offices, United States, 1966–2010</a:t>
            </a:r>
          </a:p>
        </p:txBody>
      </p:sp>
      <p:sp>
        <p:nvSpPr>
          <p:cNvPr id="6" name="Text Placeholder 3"/>
          <p:cNvSpPr>
            <a:spLocks noGrp="1"/>
          </p:cNvSpPr>
          <p:nvPr>
            <p:ph type="body" sz="quarter" idx="11"/>
          </p:nvPr>
        </p:nvSpPr>
        <p:spPr>
          <a:xfrm>
            <a:off x="457200" y="5867400"/>
            <a:ext cx="6705600" cy="609600"/>
          </a:xfrm>
        </p:spPr>
        <p:txBody>
          <a:bodyPr/>
          <a:lstStyle/>
          <a:p>
            <a:pPr marL="0" indent="0" eaLnBrk="1" fontAlgn="auto" hangingPunct="1">
              <a:spcBef>
                <a:spcPts val="0"/>
              </a:spcBef>
              <a:spcAft>
                <a:spcPts val="0"/>
              </a:spcAft>
              <a:buFont typeface="Arial" pitchFamily="34" charset="0"/>
              <a:buNone/>
              <a:defRPr/>
            </a:pPr>
            <a:r>
              <a:rPr lang="en-US" sz="1100" b="1" kern="0" dirty="0" smtClean="0">
                <a:solidFill>
                  <a:srgbClr val="000000"/>
                </a:solidFill>
              </a:rPr>
              <a:t>NOTE:</a:t>
            </a:r>
            <a:r>
              <a:rPr lang="en-US" sz="1100" kern="0" dirty="0" smtClean="0">
                <a:solidFill>
                  <a:srgbClr val="000000"/>
                </a:solidFill>
              </a:rPr>
              <a:t> </a:t>
            </a:r>
            <a:r>
              <a:rPr lang="en-US" sz="1100" kern="0" dirty="0">
                <a:solidFill>
                  <a:srgbClr val="000000"/>
                </a:solidFill>
              </a:rPr>
              <a:t>The relative standard errors for genital warts estimates of more than 100,000 range from 18% to 30%. </a:t>
            </a:r>
            <a:endParaRPr lang="en-US" sz="1100" kern="0" dirty="0" smtClean="0">
              <a:solidFill>
                <a:srgbClr val="000000"/>
              </a:solidFill>
            </a:endParaRPr>
          </a:p>
          <a:p>
            <a:pPr marL="0" indent="0" eaLnBrk="1" fontAlgn="auto" hangingPunct="1">
              <a:spcBef>
                <a:spcPts val="0"/>
              </a:spcBef>
              <a:spcAft>
                <a:spcPts val="0"/>
              </a:spcAft>
              <a:buFont typeface="Arial" pitchFamily="34" charset="0"/>
              <a:buNone/>
              <a:defRPr/>
            </a:pPr>
            <a:endParaRPr lang="en-US" sz="1100" kern="0" dirty="0" smtClean="0">
              <a:solidFill>
                <a:srgbClr val="000000"/>
              </a:solidFill>
            </a:endParaRPr>
          </a:p>
          <a:p>
            <a:pPr marL="0" indent="0" eaLnBrk="1" fontAlgn="auto" hangingPunct="1">
              <a:spcBef>
                <a:spcPts val="0"/>
              </a:spcBef>
              <a:spcAft>
                <a:spcPts val="0"/>
              </a:spcAft>
              <a:buFont typeface="Arial" pitchFamily="34" charset="0"/>
              <a:buNone/>
              <a:defRPr/>
            </a:pPr>
            <a:r>
              <a:rPr lang="en-US" sz="1100" kern="0" dirty="0" smtClean="0">
                <a:solidFill>
                  <a:srgbClr val="000000"/>
                </a:solidFill>
              </a:rPr>
              <a:t>SOURCE: IMS Health, Integrated Promotional Services™. IMS Health Report, 1966–2010. </a:t>
            </a:r>
            <a:endParaRPr lang="en-US" sz="1100" kern="0" dirty="0">
              <a:solidFill>
                <a:srgbClr val="000000"/>
              </a:solidFill>
            </a:endParaRPr>
          </a:p>
        </p:txBody>
      </p:sp>
      <p:cxnSp>
        <p:nvCxnSpPr>
          <p:cNvPr id="10" name="Straight Connector 9"/>
          <p:cNvCxnSpPr/>
          <p:nvPr/>
        </p:nvCxnSpPr>
        <p:spPr>
          <a:xfrm>
            <a:off x="533400" y="6172200"/>
            <a:ext cx="8382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oup 2" descr="Genital Warts—Initial Visits to Physicians’ Offices, United States, 1966–2010"/>
          <p:cNvGrpSpPr>
            <a:grpSpLocks/>
          </p:cNvGrpSpPr>
          <p:nvPr/>
        </p:nvGrpSpPr>
        <p:grpSpPr bwMode="auto">
          <a:xfrm>
            <a:off x="725488" y="1804988"/>
            <a:ext cx="7816850" cy="3452812"/>
            <a:chOff x="725557" y="1804441"/>
            <a:chExt cx="7817066" cy="3453359"/>
          </a:xfrm>
        </p:grpSpPr>
        <p:sp>
          <p:nvSpPr>
            <p:cNvPr id="26630" name="Line 5"/>
            <p:cNvSpPr>
              <a:spLocks noChangeShapeType="1"/>
            </p:cNvSpPr>
            <p:nvPr/>
          </p:nvSpPr>
          <p:spPr bwMode="auto">
            <a:xfrm>
              <a:off x="1189520" y="4759746"/>
              <a:ext cx="7352796"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31" name="Line 6"/>
            <p:cNvSpPr>
              <a:spLocks noChangeShapeType="1"/>
            </p:cNvSpPr>
            <p:nvPr/>
          </p:nvSpPr>
          <p:spPr bwMode="auto">
            <a:xfrm flipV="1">
              <a:off x="1272029"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32" name="Line 7"/>
            <p:cNvSpPr>
              <a:spLocks noChangeShapeType="1"/>
            </p:cNvSpPr>
            <p:nvPr/>
          </p:nvSpPr>
          <p:spPr bwMode="auto">
            <a:xfrm flipV="1">
              <a:off x="1437050"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33" name="Line 8"/>
            <p:cNvSpPr>
              <a:spLocks noChangeShapeType="1"/>
            </p:cNvSpPr>
            <p:nvPr/>
          </p:nvSpPr>
          <p:spPr bwMode="auto">
            <a:xfrm flipV="1">
              <a:off x="1602070"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34" name="Line 9"/>
            <p:cNvSpPr>
              <a:spLocks noChangeShapeType="1"/>
            </p:cNvSpPr>
            <p:nvPr/>
          </p:nvSpPr>
          <p:spPr bwMode="auto">
            <a:xfrm flipV="1">
              <a:off x="1765534"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35" name="Line 10"/>
            <p:cNvSpPr>
              <a:spLocks noChangeShapeType="1"/>
            </p:cNvSpPr>
            <p:nvPr/>
          </p:nvSpPr>
          <p:spPr bwMode="auto">
            <a:xfrm flipV="1">
              <a:off x="1930554"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36" name="Line 11"/>
            <p:cNvSpPr>
              <a:spLocks noChangeShapeType="1"/>
            </p:cNvSpPr>
            <p:nvPr/>
          </p:nvSpPr>
          <p:spPr bwMode="auto">
            <a:xfrm flipV="1">
              <a:off x="2095575"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37" name="Line 12"/>
            <p:cNvSpPr>
              <a:spLocks noChangeShapeType="1"/>
            </p:cNvSpPr>
            <p:nvPr/>
          </p:nvSpPr>
          <p:spPr bwMode="auto">
            <a:xfrm flipV="1">
              <a:off x="2260595"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38" name="Line 13"/>
            <p:cNvSpPr>
              <a:spLocks noChangeShapeType="1"/>
            </p:cNvSpPr>
            <p:nvPr/>
          </p:nvSpPr>
          <p:spPr bwMode="auto">
            <a:xfrm flipV="1">
              <a:off x="2425615"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39" name="Line 14"/>
            <p:cNvSpPr>
              <a:spLocks noChangeShapeType="1"/>
            </p:cNvSpPr>
            <p:nvPr/>
          </p:nvSpPr>
          <p:spPr bwMode="auto">
            <a:xfrm flipV="1">
              <a:off x="2590636"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40" name="Line 15"/>
            <p:cNvSpPr>
              <a:spLocks noChangeShapeType="1"/>
            </p:cNvSpPr>
            <p:nvPr/>
          </p:nvSpPr>
          <p:spPr bwMode="auto">
            <a:xfrm flipV="1">
              <a:off x="2758770"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41" name="Line 16"/>
            <p:cNvSpPr>
              <a:spLocks noChangeShapeType="1"/>
            </p:cNvSpPr>
            <p:nvPr/>
          </p:nvSpPr>
          <p:spPr bwMode="auto">
            <a:xfrm flipV="1">
              <a:off x="2923790"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42" name="Line 17"/>
            <p:cNvSpPr>
              <a:spLocks noChangeShapeType="1"/>
            </p:cNvSpPr>
            <p:nvPr/>
          </p:nvSpPr>
          <p:spPr bwMode="auto">
            <a:xfrm flipV="1">
              <a:off x="3088811"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43" name="Line 18"/>
            <p:cNvSpPr>
              <a:spLocks noChangeShapeType="1"/>
            </p:cNvSpPr>
            <p:nvPr/>
          </p:nvSpPr>
          <p:spPr bwMode="auto">
            <a:xfrm flipV="1">
              <a:off x="3253831"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44" name="Line 19"/>
            <p:cNvSpPr>
              <a:spLocks noChangeShapeType="1"/>
            </p:cNvSpPr>
            <p:nvPr/>
          </p:nvSpPr>
          <p:spPr bwMode="auto">
            <a:xfrm flipV="1">
              <a:off x="3418851"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45" name="Line 20"/>
            <p:cNvSpPr>
              <a:spLocks noChangeShapeType="1"/>
            </p:cNvSpPr>
            <p:nvPr/>
          </p:nvSpPr>
          <p:spPr bwMode="auto">
            <a:xfrm flipV="1">
              <a:off x="3583872"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46" name="Line 21"/>
            <p:cNvSpPr>
              <a:spLocks noChangeShapeType="1"/>
            </p:cNvSpPr>
            <p:nvPr/>
          </p:nvSpPr>
          <p:spPr bwMode="auto">
            <a:xfrm flipV="1">
              <a:off x="3748892"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47" name="Line 22"/>
            <p:cNvSpPr>
              <a:spLocks noChangeShapeType="1"/>
            </p:cNvSpPr>
            <p:nvPr/>
          </p:nvSpPr>
          <p:spPr bwMode="auto">
            <a:xfrm flipV="1">
              <a:off x="3913912"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48" name="Line 23"/>
            <p:cNvSpPr>
              <a:spLocks noChangeShapeType="1"/>
            </p:cNvSpPr>
            <p:nvPr/>
          </p:nvSpPr>
          <p:spPr bwMode="auto">
            <a:xfrm flipV="1">
              <a:off x="4078933"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49" name="Line 24"/>
            <p:cNvSpPr>
              <a:spLocks noChangeShapeType="1"/>
            </p:cNvSpPr>
            <p:nvPr/>
          </p:nvSpPr>
          <p:spPr bwMode="auto">
            <a:xfrm flipV="1">
              <a:off x="4243953"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50" name="Line 25"/>
            <p:cNvSpPr>
              <a:spLocks noChangeShapeType="1"/>
            </p:cNvSpPr>
            <p:nvPr/>
          </p:nvSpPr>
          <p:spPr bwMode="auto">
            <a:xfrm flipV="1">
              <a:off x="4407416"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51" name="Line 26"/>
            <p:cNvSpPr>
              <a:spLocks noChangeShapeType="1"/>
            </p:cNvSpPr>
            <p:nvPr/>
          </p:nvSpPr>
          <p:spPr bwMode="auto">
            <a:xfrm flipV="1">
              <a:off x="4577107"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52" name="Line 27"/>
            <p:cNvSpPr>
              <a:spLocks noChangeShapeType="1"/>
            </p:cNvSpPr>
            <p:nvPr/>
          </p:nvSpPr>
          <p:spPr bwMode="auto">
            <a:xfrm flipV="1">
              <a:off x="4742128"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53" name="Line 28"/>
            <p:cNvSpPr>
              <a:spLocks noChangeShapeType="1"/>
            </p:cNvSpPr>
            <p:nvPr/>
          </p:nvSpPr>
          <p:spPr bwMode="auto">
            <a:xfrm flipV="1">
              <a:off x="4907148"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54" name="Line 29"/>
            <p:cNvSpPr>
              <a:spLocks noChangeShapeType="1"/>
            </p:cNvSpPr>
            <p:nvPr/>
          </p:nvSpPr>
          <p:spPr bwMode="auto">
            <a:xfrm flipV="1">
              <a:off x="5070611"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55" name="Line 30"/>
            <p:cNvSpPr>
              <a:spLocks noChangeShapeType="1"/>
            </p:cNvSpPr>
            <p:nvPr/>
          </p:nvSpPr>
          <p:spPr bwMode="auto">
            <a:xfrm flipV="1">
              <a:off x="5235632"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56" name="Line 31"/>
            <p:cNvSpPr>
              <a:spLocks noChangeShapeType="1"/>
            </p:cNvSpPr>
            <p:nvPr/>
          </p:nvSpPr>
          <p:spPr bwMode="auto">
            <a:xfrm flipV="1">
              <a:off x="5400652"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57" name="Line 32"/>
            <p:cNvSpPr>
              <a:spLocks noChangeShapeType="1"/>
            </p:cNvSpPr>
            <p:nvPr/>
          </p:nvSpPr>
          <p:spPr bwMode="auto">
            <a:xfrm flipV="1">
              <a:off x="5565672"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58" name="Line 33"/>
            <p:cNvSpPr>
              <a:spLocks noChangeShapeType="1"/>
            </p:cNvSpPr>
            <p:nvPr/>
          </p:nvSpPr>
          <p:spPr bwMode="auto">
            <a:xfrm flipV="1">
              <a:off x="5730693"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59" name="Line 34"/>
            <p:cNvSpPr>
              <a:spLocks noChangeShapeType="1"/>
            </p:cNvSpPr>
            <p:nvPr/>
          </p:nvSpPr>
          <p:spPr bwMode="auto">
            <a:xfrm flipV="1">
              <a:off x="5895713"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60" name="Line 35"/>
            <p:cNvSpPr>
              <a:spLocks noChangeShapeType="1"/>
            </p:cNvSpPr>
            <p:nvPr/>
          </p:nvSpPr>
          <p:spPr bwMode="auto">
            <a:xfrm flipV="1">
              <a:off x="6060733"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61" name="Line 36"/>
            <p:cNvSpPr>
              <a:spLocks noChangeShapeType="1"/>
            </p:cNvSpPr>
            <p:nvPr/>
          </p:nvSpPr>
          <p:spPr bwMode="auto">
            <a:xfrm flipV="1">
              <a:off x="6228867"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62" name="Line 37"/>
            <p:cNvSpPr>
              <a:spLocks noChangeShapeType="1"/>
            </p:cNvSpPr>
            <p:nvPr/>
          </p:nvSpPr>
          <p:spPr bwMode="auto">
            <a:xfrm flipV="1">
              <a:off x="6393888"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63" name="Line 38"/>
            <p:cNvSpPr>
              <a:spLocks noChangeShapeType="1"/>
            </p:cNvSpPr>
            <p:nvPr/>
          </p:nvSpPr>
          <p:spPr bwMode="auto">
            <a:xfrm flipV="1">
              <a:off x="6558908"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64" name="Line 39"/>
            <p:cNvSpPr>
              <a:spLocks noChangeShapeType="1"/>
            </p:cNvSpPr>
            <p:nvPr/>
          </p:nvSpPr>
          <p:spPr bwMode="auto">
            <a:xfrm flipV="1">
              <a:off x="6723928"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65" name="Line 40"/>
            <p:cNvSpPr>
              <a:spLocks noChangeShapeType="1"/>
            </p:cNvSpPr>
            <p:nvPr/>
          </p:nvSpPr>
          <p:spPr bwMode="auto">
            <a:xfrm flipV="1">
              <a:off x="6888949"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66" name="Line 41"/>
            <p:cNvSpPr>
              <a:spLocks noChangeShapeType="1"/>
            </p:cNvSpPr>
            <p:nvPr/>
          </p:nvSpPr>
          <p:spPr bwMode="auto">
            <a:xfrm flipV="1">
              <a:off x="7053969"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67" name="Line 42"/>
            <p:cNvSpPr>
              <a:spLocks noChangeShapeType="1"/>
            </p:cNvSpPr>
            <p:nvPr/>
          </p:nvSpPr>
          <p:spPr bwMode="auto">
            <a:xfrm flipV="1">
              <a:off x="7218990"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68" name="Line 43"/>
            <p:cNvSpPr>
              <a:spLocks noChangeShapeType="1"/>
            </p:cNvSpPr>
            <p:nvPr/>
          </p:nvSpPr>
          <p:spPr bwMode="auto">
            <a:xfrm flipV="1">
              <a:off x="7384010"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69" name="Line 44"/>
            <p:cNvSpPr>
              <a:spLocks noChangeShapeType="1"/>
            </p:cNvSpPr>
            <p:nvPr/>
          </p:nvSpPr>
          <p:spPr bwMode="auto">
            <a:xfrm flipV="1">
              <a:off x="7549030"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70" name="Line 45"/>
            <p:cNvSpPr>
              <a:spLocks noChangeShapeType="1"/>
            </p:cNvSpPr>
            <p:nvPr/>
          </p:nvSpPr>
          <p:spPr bwMode="auto">
            <a:xfrm flipV="1">
              <a:off x="7712494"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71" name="Line 46"/>
            <p:cNvSpPr>
              <a:spLocks noChangeShapeType="1"/>
            </p:cNvSpPr>
            <p:nvPr/>
          </p:nvSpPr>
          <p:spPr bwMode="auto">
            <a:xfrm flipV="1">
              <a:off x="7877515"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72" name="Line 47"/>
            <p:cNvSpPr>
              <a:spLocks noChangeShapeType="1"/>
            </p:cNvSpPr>
            <p:nvPr/>
          </p:nvSpPr>
          <p:spPr bwMode="auto">
            <a:xfrm flipV="1">
              <a:off x="8047205"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73" name="Line 48"/>
            <p:cNvSpPr>
              <a:spLocks noChangeShapeType="1"/>
            </p:cNvSpPr>
            <p:nvPr/>
          </p:nvSpPr>
          <p:spPr bwMode="auto">
            <a:xfrm flipV="1">
              <a:off x="8212225"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74" name="Line 49"/>
            <p:cNvSpPr>
              <a:spLocks noChangeShapeType="1"/>
            </p:cNvSpPr>
            <p:nvPr/>
          </p:nvSpPr>
          <p:spPr bwMode="auto">
            <a:xfrm flipV="1">
              <a:off x="8377246"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75" name="Rectangle 50"/>
            <p:cNvSpPr>
              <a:spLocks noChangeArrowheads="1"/>
            </p:cNvSpPr>
            <p:nvPr/>
          </p:nvSpPr>
          <p:spPr bwMode="auto">
            <a:xfrm>
              <a:off x="873453" y="4667226"/>
              <a:ext cx="83317"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0</a:t>
              </a:r>
              <a:endParaRPr lang="en-US" sz="2400">
                <a:solidFill>
                  <a:prstClr val="white"/>
                </a:solidFill>
                <a:latin typeface="Arial" pitchFamily="34" charset="0"/>
                <a:cs typeface="Arial" pitchFamily="34" charset="0"/>
              </a:endParaRPr>
            </a:p>
          </p:txBody>
        </p:sp>
        <p:sp>
          <p:nvSpPr>
            <p:cNvPr id="26676" name="Rectangle 51"/>
            <p:cNvSpPr>
              <a:spLocks noChangeArrowheads="1"/>
            </p:cNvSpPr>
            <p:nvPr/>
          </p:nvSpPr>
          <p:spPr bwMode="auto">
            <a:xfrm>
              <a:off x="725557" y="4134802"/>
              <a:ext cx="249948"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100</a:t>
              </a:r>
              <a:endParaRPr lang="en-US" sz="2400">
                <a:solidFill>
                  <a:prstClr val="white"/>
                </a:solidFill>
                <a:latin typeface="Arial" pitchFamily="34" charset="0"/>
                <a:cs typeface="Arial" pitchFamily="34" charset="0"/>
              </a:endParaRPr>
            </a:p>
          </p:txBody>
        </p:sp>
        <p:sp>
          <p:nvSpPr>
            <p:cNvPr id="26677" name="Rectangle 52"/>
            <p:cNvSpPr>
              <a:spLocks noChangeArrowheads="1"/>
            </p:cNvSpPr>
            <p:nvPr/>
          </p:nvSpPr>
          <p:spPr bwMode="auto">
            <a:xfrm>
              <a:off x="725557" y="3603934"/>
              <a:ext cx="249948"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200</a:t>
              </a:r>
              <a:endParaRPr lang="en-US" sz="2400">
                <a:solidFill>
                  <a:prstClr val="white"/>
                </a:solidFill>
                <a:latin typeface="Arial" pitchFamily="34" charset="0"/>
                <a:cs typeface="Arial" pitchFamily="34" charset="0"/>
              </a:endParaRPr>
            </a:p>
          </p:txBody>
        </p:sp>
        <p:sp>
          <p:nvSpPr>
            <p:cNvPr id="26678" name="Rectangle 53"/>
            <p:cNvSpPr>
              <a:spLocks noChangeArrowheads="1"/>
            </p:cNvSpPr>
            <p:nvPr/>
          </p:nvSpPr>
          <p:spPr bwMode="auto">
            <a:xfrm>
              <a:off x="725557" y="3071510"/>
              <a:ext cx="249948"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300</a:t>
              </a:r>
              <a:endParaRPr lang="en-US" sz="2400">
                <a:solidFill>
                  <a:prstClr val="white"/>
                </a:solidFill>
                <a:latin typeface="Arial" pitchFamily="34" charset="0"/>
                <a:cs typeface="Arial" pitchFamily="34" charset="0"/>
              </a:endParaRPr>
            </a:p>
          </p:txBody>
        </p:sp>
        <p:sp>
          <p:nvSpPr>
            <p:cNvPr id="26679" name="Rectangle 54"/>
            <p:cNvSpPr>
              <a:spLocks noChangeArrowheads="1"/>
            </p:cNvSpPr>
            <p:nvPr/>
          </p:nvSpPr>
          <p:spPr bwMode="auto">
            <a:xfrm>
              <a:off x="725557" y="2535972"/>
              <a:ext cx="249948"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400</a:t>
              </a:r>
              <a:endParaRPr lang="en-US" sz="2400">
                <a:solidFill>
                  <a:prstClr val="white"/>
                </a:solidFill>
                <a:latin typeface="Arial" pitchFamily="34" charset="0"/>
                <a:cs typeface="Arial" pitchFamily="34" charset="0"/>
              </a:endParaRPr>
            </a:p>
          </p:txBody>
        </p:sp>
        <p:sp>
          <p:nvSpPr>
            <p:cNvPr id="26680" name="Rectangle 55"/>
            <p:cNvSpPr>
              <a:spLocks noChangeArrowheads="1"/>
            </p:cNvSpPr>
            <p:nvPr/>
          </p:nvSpPr>
          <p:spPr bwMode="auto">
            <a:xfrm>
              <a:off x="725557" y="2003548"/>
              <a:ext cx="249948"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500</a:t>
              </a:r>
              <a:endParaRPr lang="en-US" sz="2400">
                <a:solidFill>
                  <a:prstClr val="white"/>
                </a:solidFill>
                <a:latin typeface="Arial" pitchFamily="34" charset="0"/>
                <a:cs typeface="Arial" pitchFamily="34" charset="0"/>
              </a:endParaRPr>
            </a:p>
          </p:txBody>
        </p:sp>
        <p:sp>
          <p:nvSpPr>
            <p:cNvPr id="26681" name="Line 56"/>
            <p:cNvSpPr>
              <a:spLocks noChangeShapeType="1"/>
            </p:cNvSpPr>
            <p:nvPr/>
          </p:nvSpPr>
          <p:spPr bwMode="auto">
            <a:xfrm flipV="1">
              <a:off x="1189520" y="2096068"/>
              <a:ext cx="1557" cy="266367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82" name="Line 57"/>
            <p:cNvSpPr>
              <a:spLocks noChangeShapeType="1"/>
            </p:cNvSpPr>
            <p:nvPr/>
          </p:nvSpPr>
          <p:spPr bwMode="auto">
            <a:xfrm>
              <a:off x="1012045" y="4759746"/>
              <a:ext cx="179032" cy="1556"/>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83" name="Line 58"/>
            <p:cNvSpPr>
              <a:spLocks noChangeShapeType="1"/>
            </p:cNvSpPr>
            <p:nvPr/>
          </p:nvSpPr>
          <p:spPr bwMode="auto">
            <a:xfrm>
              <a:off x="1012045" y="4225765"/>
              <a:ext cx="179032" cy="1556"/>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84" name="Line 59"/>
            <p:cNvSpPr>
              <a:spLocks noChangeShapeType="1"/>
            </p:cNvSpPr>
            <p:nvPr/>
          </p:nvSpPr>
          <p:spPr bwMode="auto">
            <a:xfrm>
              <a:off x="1012045" y="3696455"/>
              <a:ext cx="179032" cy="1556"/>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85" name="Line 60"/>
            <p:cNvSpPr>
              <a:spLocks noChangeShapeType="1"/>
            </p:cNvSpPr>
            <p:nvPr/>
          </p:nvSpPr>
          <p:spPr bwMode="auto">
            <a:xfrm>
              <a:off x="1012045" y="3164030"/>
              <a:ext cx="179032" cy="1556"/>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86" name="Line 61"/>
            <p:cNvSpPr>
              <a:spLocks noChangeShapeType="1"/>
            </p:cNvSpPr>
            <p:nvPr/>
          </p:nvSpPr>
          <p:spPr bwMode="auto">
            <a:xfrm>
              <a:off x="1012045" y="2630049"/>
              <a:ext cx="179032" cy="1556"/>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87" name="Line 62"/>
            <p:cNvSpPr>
              <a:spLocks noChangeShapeType="1"/>
            </p:cNvSpPr>
            <p:nvPr/>
          </p:nvSpPr>
          <p:spPr bwMode="auto">
            <a:xfrm>
              <a:off x="1012045" y="2096068"/>
              <a:ext cx="179032" cy="1556"/>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88" name="Line 63"/>
            <p:cNvSpPr>
              <a:spLocks noChangeShapeType="1"/>
            </p:cNvSpPr>
            <p:nvPr/>
          </p:nvSpPr>
          <p:spPr bwMode="auto">
            <a:xfrm flipH="1">
              <a:off x="1272029" y="4376774"/>
              <a:ext cx="165020" cy="85623"/>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89" name="Line 64"/>
            <p:cNvSpPr>
              <a:spLocks noChangeShapeType="1"/>
            </p:cNvSpPr>
            <p:nvPr/>
          </p:nvSpPr>
          <p:spPr bwMode="auto">
            <a:xfrm flipH="1">
              <a:off x="1437050" y="4294264"/>
              <a:ext cx="165020" cy="82510"/>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90" name="Line 65"/>
            <p:cNvSpPr>
              <a:spLocks noChangeShapeType="1"/>
            </p:cNvSpPr>
            <p:nvPr/>
          </p:nvSpPr>
          <p:spPr bwMode="auto">
            <a:xfrm flipH="1" flipV="1">
              <a:off x="1602070" y="4294264"/>
              <a:ext cx="163464" cy="141668"/>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91" name="Line 66"/>
            <p:cNvSpPr>
              <a:spLocks noChangeShapeType="1"/>
            </p:cNvSpPr>
            <p:nvPr/>
          </p:nvSpPr>
          <p:spPr bwMode="auto">
            <a:xfrm flipH="1">
              <a:off x="1765534" y="4124573"/>
              <a:ext cx="165020" cy="311359"/>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92" name="Line 67"/>
            <p:cNvSpPr>
              <a:spLocks noChangeShapeType="1"/>
            </p:cNvSpPr>
            <p:nvPr/>
          </p:nvSpPr>
          <p:spPr bwMode="auto">
            <a:xfrm flipH="1">
              <a:off x="1930554" y="4079426"/>
              <a:ext cx="165020" cy="45147"/>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93" name="Line 68"/>
            <p:cNvSpPr>
              <a:spLocks noChangeShapeType="1"/>
            </p:cNvSpPr>
            <p:nvPr/>
          </p:nvSpPr>
          <p:spPr bwMode="auto">
            <a:xfrm flipH="1">
              <a:off x="2095575" y="3884826"/>
              <a:ext cx="165020" cy="194599"/>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94" name="Line 69"/>
            <p:cNvSpPr>
              <a:spLocks noChangeShapeType="1"/>
            </p:cNvSpPr>
            <p:nvPr/>
          </p:nvSpPr>
          <p:spPr bwMode="auto">
            <a:xfrm flipH="1">
              <a:off x="2260595" y="3704238"/>
              <a:ext cx="165020" cy="180588"/>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95" name="Line 70"/>
            <p:cNvSpPr>
              <a:spLocks noChangeShapeType="1"/>
            </p:cNvSpPr>
            <p:nvPr/>
          </p:nvSpPr>
          <p:spPr bwMode="auto">
            <a:xfrm flipH="1">
              <a:off x="2425615" y="3685556"/>
              <a:ext cx="165020" cy="18682"/>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96" name="Line 71"/>
            <p:cNvSpPr>
              <a:spLocks noChangeShapeType="1"/>
            </p:cNvSpPr>
            <p:nvPr/>
          </p:nvSpPr>
          <p:spPr bwMode="auto">
            <a:xfrm flipH="1" flipV="1">
              <a:off x="2590636" y="3685556"/>
              <a:ext cx="168134" cy="112089"/>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97" name="Line 72"/>
            <p:cNvSpPr>
              <a:spLocks noChangeShapeType="1"/>
            </p:cNvSpPr>
            <p:nvPr/>
          </p:nvSpPr>
          <p:spPr bwMode="auto">
            <a:xfrm flipH="1">
              <a:off x="2758770" y="3606160"/>
              <a:ext cx="165020" cy="191485"/>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98" name="Line 73"/>
            <p:cNvSpPr>
              <a:spLocks noChangeShapeType="1"/>
            </p:cNvSpPr>
            <p:nvPr/>
          </p:nvSpPr>
          <p:spPr bwMode="auto">
            <a:xfrm flipH="1">
              <a:off x="2923790" y="3584365"/>
              <a:ext cx="165020" cy="21795"/>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699" name="Line 74"/>
            <p:cNvSpPr>
              <a:spLocks noChangeShapeType="1"/>
            </p:cNvSpPr>
            <p:nvPr/>
          </p:nvSpPr>
          <p:spPr bwMode="auto">
            <a:xfrm flipH="1">
              <a:off x="3088811" y="3329051"/>
              <a:ext cx="165020" cy="255315"/>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00" name="Line 75"/>
            <p:cNvSpPr>
              <a:spLocks noChangeShapeType="1"/>
            </p:cNvSpPr>
            <p:nvPr/>
          </p:nvSpPr>
          <p:spPr bwMode="auto">
            <a:xfrm flipH="1" flipV="1">
              <a:off x="3253831" y="3329051"/>
              <a:ext cx="165020" cy="364290"/>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01" name="Line 76"/>
            <p:cNvSpPr>
              <a:spLocks noChangeShapeType="1"/>
            </p:cNvSpPr>
            <p:nvPr/>
          </p:nvSpPr>
          <p:spPr bwMode="auto">
            <a:xfrm flipH="1">
              <a:off x="3418851" y="3598376"/>
              <a:ext cx="165020" cy="94964"/>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02" name="Line 77"/>
            <p:cNvSpPr>
              <a:spLocks noChangeShapeType="1"/>
            </p:cNvSpPr>
            <p:nvPr/>
          </p:nvSpPr>
          <p:spPr bwMode="auto">
            <a:xfrm flipH="1" flipV="1">
              <a:off x="3583872" y="3598376"/>
              <a:ext cx="165020" cy="143225"/>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03" name="Line 78"/>
            <p:cNvSpPr>
              <a:spLocks noChangeShapeType="1"/>
            </p:cNvSpPr>
            <p:nvPr/>
          </p:nvSpPr>
          <p:spPr bwMode="auto">
            <a:xfrm flipH="1">
              <a:off x="3748892" y="3395992"/>
              <a:ext cx="165020" cy="345609"/>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04" name="Line 79"/>
            <p:cNvSpPr>
              <a:spLocks noChangeShapeType="1"/>
            </p:cNvSpPr>
            <p:nvPr/>
          </p:nvSpPr>
          <p:spPr bwMode="auto">
            <a:xfrm flipH="1" flipV="1">
              <a:off x="3913912" y="3395992"/>
              <a:ext cx="165020" cy="284893"/>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05" name="Line 80"/>
            <p:cNvSpPr>
              <a:spLocks noChangeShapeType="1"/>
            </p:cNvSpPr>
            <p:nvPr/>
          </p:nvSpPr>
          <p:spPr bwMode="auto">
            <a:xfrm flipH="1">
              <a:off x="4078933" y="3565684"/>
              <a:ext cx="165020" cy="115203"/>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06" name="Line 81"/>
            <p:cNvSpPr>
              <a:spLocks noChangeShapeType="1"/>
            </p:cNvSpPr>
            <p:nvPr/>
          </p:nvSpPr>
          <p:spPr bwMode="auto">
            <a:xfrm flipH="1">
              <a:off x="4243953" y="3358629"/>
              <a:ext cx="163464" cy="207053"/>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07" name="Line 82"/>
            <p:cNvSpPr>
              <a:spLocks noChangeShapeType="1"/>
            </p:cNvSpPr>
            <p:nvPr/>
          </p:nvSpPr>
          <p:spPr bwMode="auto">
            <a:xfrm flipH="1">
              <a:off x="4407416" y="3294801"/>
              <a:ext cx="169691" cy="63828"/>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08" name="Line 83"/>
            <p:cNvSpPr>
              <a:spLocks noChangeShapeType="1"/>
            </p:cNvSpPr>
            <p:nvPr/>
          </p:nvSpPr>
          <p:spPr bwMode="auto">
            <a:xfrm flipH="1">
              <a:off x="4577107" y="2888477"/>
              <a:ext cx="165020" cy="406323"/>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09" name="Line 84"/>
            <p:cNvSpPr>
              <a:spLocks noChangeShapeType="1"/>
            </p:cNvSpPr>
            <p:nvPr/>
          </p:nvSpPr>
          <p:spPr bwMode="auto">
            <a:xfrm flipH="1" flipV="1">
              <a:off x="4742128" y="2888477"/>
              <a:ext cx="165020" cy="326927"/>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10" name="Line 85"/>
            <p:cNvSpPr>
              <a:spLocks noChangeShapeType="1"/>
            </p:cNvSpPr>
            <p:nvPr/>
          </p:nvSpPr>
          <p:spPr bwMode="auto">
            <a:xfrm flipH="1" flipV="1">
              <a:off x="4907148" y="3215404"/>
              <a:ext cx="163464" cy="376745"/>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11" name="Line 86"/>
            <p:cNvSpPr>
              <a:spLocks noChangeShapeType="1"/>
            </p:cNvSpPr>
            <p:nvPr/>
          </p:nvSpPr>
          <p:spPr bwMode="auto">
            <a:xfrm flipH="1">
              <a:off x="5070611" y="3294801"/>
              <a:ext cx="165020" cy="297348"/>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12" name="Line 87"/>
            <p:cNvSpPr>
              <a:spLocks noChangeShapeType="1"/>
            </p:cNvSpPr>
            <p:nvPr/>
          </p:nvSpPr>
          <p:spPr bwMode="auto">
            <a:xfrm flipH="1">
              <a:off x="5235632" y="3257438"/>
              <a:ext cx="165020" cy="37363"/>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13" name="Line 88"/>
            <p:cNvSpPr>
              <a:spLocks noChangeShapeType="1"/>
            </p:cNvSpPr>
            <p:nvPr/>
          </p:nvSpPr>
          <p:spPr bwMode="auto">
            <a:xfrm flipH="1" flipV="1">
              <a:off x="5400652" y="3257438"/>
              <a:ext cx="165020" cy="340938"/>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14" name="Line 89"/>
            <p:cNvSpPr>
              <a:spLocks noChangeShapeType="1"/>
            </p:cNvSpPr>
            <p:nvPr/>
          </p:nvSpPr>
          <p:spPr bwMode="auto">
            <a:xfrm flipH="1" flipV="1">
              <a:off x="5565672" y="3598376"/>
              <a:ext cx="165020" cy="273996"/>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15" name="Line 90"/>
            <p:cNvSpPr>
              <a:spLocks noChangeShapeType="1"/>
            </p:cNvSpPr>
            <p:nvPr/>
          </p:nvSpPr>
          <p:spPr bwMode="auto">
            <a:xfrm flipH="1">
              <a:off x="5730693" y="3486287"/>
              <a:ext cx="165020" cy="386085"/>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16" name="Line 91"/>
            <p:cNvSpPr>
              <a:spLocks noChangeShapeType="1"/>
            </p:cNvSpPr>
            <p:nvPr/>
          </p:nvSpPr>
          <p:spPr bwMode="auto">
            <a:xfrm flipH="1">
              <a:off x="5895713" y="3411560"/>
              <a:ext cx="165020" cy="74726"/>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17" name="Line 92"/>
            <p:cNvSpPr>
              <a:spLocks noChangeShapeType="1"/>
            </p:cNvSpPr>
            <p:nvPr/>
          </p:nvSpPr>
          <p:spPr bwMode="auto">
            <a:xfrm flipH="1" flipV="1">
              <a:off x="6060733" y="3411560"/>
              <a:ext cx="168134" cy="330041"/>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18" name="Line 93"/>
            <p:cNvSpPr>
              <a:spLocks noChangeShapeType="1"/>
            </p:cNvSpPr>
            <p:nvPr/>
          </p:nvSpPr>
          <p:spPr bwMode="auto">
            <a:xfrm flipH="1" flipV="1">
              <a:off x="6228867" y="3741601"/>
              <a:ext cx="165020" cy="247530"/>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19" name="Line 94"/>
            <p:cNvSpPr>
              <a:spLocks noChangeShapeType="1"/>
            </p:cNvSpPr>
            <p:nvPr/>
          </p:nvSpPr>
          <p:spPr bwMode="auto">
            <a:xfrm flipH="1">
              <a:off x="6393888" y="3635739"/>
              <a:ext cx="165020" cy="353392"/>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20" name="Line 95"/>
            <p:cNvSpPr>
              <a:spLocks noChangeShapeType="1"/>
            </p:cNvSpPr>
            <p:nvPr/>
          </p:nvSpPr>
          <p:spPr bwMode="auto">
            <a:xfrm flipH="1">
              <a:off x="6558908" y="3483173"/>
              <a:ext cx="165020" cy="152566"/>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21" name="Line 96"/>
            <p:cNvSpPr>
              <a:spLocks noChangeShapeType="1"/>
            </p:cNvSpPr>
            <p:nvPr/>
          </p:nvSpPr>
          <p:spPr bwMode="auto">
            <a:xfrm flipH="1" flipV="1">
              <a:off x="6723928" y="3483173"/>
              <a:ext cx="165020" cy="104305"/>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22" name="Line 97"/>
            <p:cNvSpPr>
              <a:spLocks noChangeShapeType="1"/>
            </p:cNvSpPr>
            <p:nvPr/>
          </p:nvSpPr>
          <p:spPr bwMode="auto">
            <a:xfrm flipH="1">
              <a:off x="6888949" y="3520536"/>
              <a:ext cx="165020" cy="66942"/>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23" name="Line 98"/>
            <p:cNvSpPr>
              <a:spLocks noChangeShapeType="1"/>
            </p:cNvSpPr>
            <p:nvPr/>
          </p:nvSpPr>
          <p:spPr bwMode="auto">
            <a:xfrm flipH="1">
              <a:off x="7053969" y="3343061"/>
              <a:ext cx="165020" cy="177475"/>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24" name="Line 99"/>
            <p:cNvSpPr>
              <a:spLocks noChangeShapeType="1"/>
            </p:cNvSpPr>
            <p:nvPr/>
          </p:nvSpPr>
          <p:spPr bwMode="auto">
            <a:xfrm flipH="1" flipV="1">
              <a:off x="7218990" y="3343061"/>
              <a:ext cx="165020" cy="12454"/>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25" name="Line 100"/>
            <p:cNvSpPr>
              <a:spLocks noChangeShapeType="1"/>
            </p:cNvSpPr>
            <p:nvPr/>
          </p:nvSpPr>
          <p:spPr bwMode="auto">
            <a:xfrm flipH="1">
              <a:off x="7384010" y="3076850"/>
              <a:ext cx="165020" cy="278666"/>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26" name="Line 101"/>
            <p:cNvSpPr>
              <a:spLocks noChangeShapeType="1"/>
            </p:cNvSpPr>
            <p:nvPr/>
          </p:nvSpPr>
          <p:spPr bwMode="auto">
            <a:xfrm flipH="1">
              <a:off x="7549030" y="2858898"/>
              <a:ext cx="163464" cy="217951"/>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27" name="Line 102"/>
            <p:cNvSpPr>
              <a:spLocks noChangeShapeType="1"/>
            </p:cNvSpPr>
            <p:nvPr/>
          </p:nvSpPr>
          <p:spPr bwMode="auto">
            <a:xfrm flipH="1">
              <a:off x="7712494" y="2513290"/>
              <a:ext cx="165020" cy="345609"/>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28" name="Line 103"/>
            <p:cNvSpPr>
              <a:spLocks noChangeShapeType="1"/>
            </p:cNvSpPr>
            <p:nvPr/>
          </p:nvSpPr>
          <p:spPr bwMode="auto">
            <a:xfrm flipH="1" flipV="1">
              <a:off x="7877515" y="2513290"/>
              <a:ext cx="169691" cy="586912"/>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29" name="Line 104"/>
            <p:cNvSpPr>
              <a:spLocks noChangeShapeType="1"/>
            </p:cNvSpPr>
            <p:nvPr/>
          </p:nvSpPr>
          <p:spPr bwMode="auto">
            <a:xfrm flipH="1">
              <a:off x="8047205" y="2709446"/>
              <a:ext cx="165020" cy="390755"/>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30" name="Line 105"/>
            <p:cNvSpPr>
              <a:spLocks noChangeShapeType="1"/>
            </p:cNvSpPr>
            <p:nvPr/>
          </p:nvSpPr>
          <p:spPr bwMode="auto">
            <a:xfrm flipH="1" flipV="1">
              <a:off x="8212225" y="2709446"/>
              <a:ext cx="165020" cy="149452"/>
            </a:xfrm>
            <a:prstGeom prst="line">
              <a:avLst/>
            </a:prstGeom>
            <a:noFill/>
            <a:ln w="28575" cap="rnd">
              <a:solidFill>
                <a:srgbClr val="0055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31" name="Rectangle 106"/>
            <p:cNvSpPr>
              <a:spLocks noChangeArrowheads="1"/>
            </p:cNvSpPr>
            <p:nvPr/>
          </p:nvSpPr>
          <p:spPr bwMode="auto">
            <a:xfrm>
              <a:off x="8061217" y="4857172"/>
              <a:ext cx="333264"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2008</a:t>
              </a:r>
              <a:endParaRPr lang="en-US" sz="2400">
                <a:solidFill>
                  <a:prstClr val="white"/>
                </a:solidFill>
                <a:latin typeface="Arial" pitchFamily="34" charset="0"/>
                <a:cs typeface="Arial" pitchFamily="34" charset="0"/>
              </a:endParaRPr>
            </a:p>
          </p:txBody>
        </p:sp>
        <p:sp>
          <p:nvSpPr>
            <p:cNvPr id="26732" name="Rectangle 107"/>
            <p:cNvSpPr>
              <a:spLocks noChangeArrowheads="1"/>
            </p:cNvSpPr>
            <p:nvPr/>
          </p:nvSpPr>
          <p:spPr bwMode="auto">
            <a:xfrm>
              <a:off x="7566155" y="4857172"/>
              <a:ext cx="333264"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2005</a:t>
              </a:r>
              <a:endParaRPr lang="en-US" sz="2400">
                <a:solidFill>
                  <a:prstClr val="white"/>
                </a:solidFill>
                <a:latin typeface="Arial" pitchFamily="34" charset="0"/>
                <a:cs typeface="Arial" pitchFamily="34" charset="0"/>
              </a:endParaRPr>
            </a:p>
          </p:txBody>
        </p:sp>
        <p:sp>
          <p:nvSpPr>
            <p:cNvPr id="26733" name="Rectangle 108"/>
            <p:cNvSpPr>
              <a:spLocks noChangeArrowheads="1"/>
            </p:cNvSpPr>
            <p:nvPr/>
          </p:nvSpPr>
          <p:spPr bwMode="auto">
            <a:xfrm>
              <a:off x="7071094" y="4857172"/>
              <a:ext cx="333264"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2002</a:t>
              </a:r>
              <a:endParaRPr lang="en-US" sz="2400">
                <a:solidFill>
                  <a:prstClr val="white"/>
                </a:solidFill>
                <a:latin typeface="Arial" pitchFamily="34" charset="0"/>
                <a:cs typeface="Arial" pitchFamily="34" charset="0"/>
              </a:endParaRPr>
            </a:p>
          </p:txBody>
        </p:sp>
        <p:sp>
          <p:nvSpPr>
            <p:cNvPr id="26734" name="Rectangle 109"/>
            <p:cNvSpPr>
              <a:spLocks noChangeArrowheads="1"/>
            </p:cNvSpPr>
            <p:nvPr/>
          </p:nvSpPr>
          <p:spPr bwMode="auto">
            <a:xfrm>
              <a:off x="6574476" y="4857172"/>
              <a:ext cx="333264"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1999</a:t>
              </a:r>
              <a:endParaRPr lang="en-US" sz="2400">
                <a:solidFill>
                  <a:prstClr val="white"/>
                </a:solidFill>
                <a:latin typeface="Arial" pitchFamily="34" charset="0"/>
                <a:cs typeface="Arial" pitchFamily="34" charset="0"/>
              </a:endParaRPr>
            </a:p>
          </p:txBody>
        </p:sp>
        <p:sp>
          <p:nvSpPr>
            <p:cNvPr id="26735" name="Rectangle 110"/>
            <p:cNvSpPr>
              <a:spLocks noChangeArrowheads="1"/>
            </p:cNvSpPr>
            <p:nvPr/>
          </p:nvSpPr>
          <p:spPr bwMode="auto">
            <a:xfrm>
              <a:off x="6079415" y="4857172"/>
              <a:ext cx="333264"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1996</a:t>
              </a:r>
              <a:endParaRPr lang="en-US" sz="2400">
                <a:solidFill>
                  <a:prstClr val="white"/>
                </a:solidFill>
                <a:latin typeface="Arial" pitchFamily="34" charset="0"/>
                <a:cs typeface="Arial" pitchFamily="34" charset="0"/>
              </a:endParaRPr>
            </a:p>
          </p:txBody>
        </p:sp>
        <p:sp>
          <p:nvSpPr>
            <p:cNvPr id="26736" name="Rectangle 111"/>
            <p:cNvSpPr>
              <a:spLocks noChangeArrowheads="1"/>
            </p:cNvSpPr>
            <p:nvPr/>
          </p:nvSpPr>
          <p:spPr bwMode="auto">
            <a:xfrm>
              <a:off x="5582798" y="4857172"/>
              <a:ext cx="333264"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1993</a:t>
              </a:r>
              <a:endParaRPr lang="en-US" sz="2400">
                <a:solidFill>
                  <a:prstClr val="white"/>
                </a:solidFill>
                <a:latin typeface="Arial" pitchFamily="34" charset="0"/>
                <a:cs typeface="Arial" pitchFamily="34" charset="0"/>
              </a:endParaRPr>
            </a:p>
          </p:txBody>
        </p:sp>
        <p:sp>
          <p:nvSpPr>
            <p:cNvPr id="26737" name="Rectangle 112"/>
            <p:cNvSpPr>
              <a:spLocks noChangeArrowheads="1"/>
            </p:cNvSpPr>
            <p:nvPr/>
          </p:nvSpPr>
          <p:spPr bwMode="auto">
            <a:xfrm>
              <a:off x="5087736" y="4857172"/>
              <a:ext cx="333264"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1990</a:t>
              </a:r>
              <a:endParaRPr lang="en-US" sz="2400">
                <a:solidFill>
                  <a:prstClr val="white"/>
                </a:solidFill>
                <a:latin typeface="Arial" pitchFamily="34" charset="0"/>
                <a:cs typeface="Arial" pitchFamily="34" charset="0"/>
              </a:endParaRPr>
            </a:p>
          </p:txBody>
        </p:sp>
        <p:sp>
          <p:nvSpPr>
            <p:cNvPr id="26738" name="Rectangle 113"/>
            <p:cNvSpPr>
              <a:spLocks noChangeArrowheads="1"/>
            </p:cNvSpPr>
            <p:nvPr/>
          </p:nvSpPr>
          <p:spPr bwMode="auto">
            <a:xfrm>
              <a:off x="4591118" y="4857172"/>
              <a:ext cx="333264"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1987</a:t>
              </a:r>
              <a:endParaRPr lang="en-US" sz="2400">
                <a:solidFill>
                  <a:prstClr val="white"/>
                </a:solidFill>
                <a:latin typeface="Arial" pitchFamily="34" charset="0"/>
                <a:cs typeface="Arial" pitchFamily="34" charset="0"/>
              </a:endParaRPr>
            </a:p>
          </p:txBody>
        </p:sp>
        <p:sp>
          <p:nvSpPr>
            <p:cNvPr id="26739" name="Rectangle 114"/>
            <p:cNvSpPr>
              <a:spLocks noChangeArrowheads="1"/>
            </p:cNvSpPr>
            <p:nvPr/>
          </p:nvSpPr>
          <p:spPr bwMode="auto">
            <a:xfrm>
              <a:off x="4096057" y="4857172"/>
              <a:ext cx="333264"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1984</a:t>
              </a:r>
              <a:endParaRPr lang="en-US" sz="2400">
                <a:solidFill>
                  <a:prstClr val="white"/>
                </a:solidFill>
                <a:latin typeface="Arial" pitchFamily="34" charset="0"/>
                <a:cs typeface="Arial" pitchFamily="34" charset="0"/>
              </a:endParaRPr>
            </a:p>
          </p:txBody>
        </p:sp>
        <p:sp>
          <p:nvSpPr>
            <p:cNvPr id="26740" name="Rectangle 115"/>
            <p:cNvSpPr>
              <a:spLocks noChangeArrowheads="1"/>
            </p:cNvSpPr>
            <p:nvPr/>
          </p:nvSpPr>
          <p:spPr bwMode="auto">
            <a:xfrm>
              <a:off x="3600996" y="4857172"/>
              <a:ext cx="333264"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1981</a:t>
              </a:r>
              <a:endParaRPr lang="en-US" sz="2400">
                <a:solidFill>
                  <a:prstClr val="white"/>
                </a:solidFill>
                <a:latin typeface="Arial" pitchFamily="34" charset="0"/>
                <a:cs typeface="Arial" pitchFamily="34" charset="0"/>
              </a:endParaRPr>
            </a:p>
          </p:txBody>
        </p:sp>
        <p:sp>
          <p:nvSpPr>
            <p:cNvPr id="26741" name="Rectangle 116"/>
            <p:cNvSpPr>
              <a:spLocks noChangeArrowheads="1"/>
            </p:cNvSpPr>
            <p:nvPr/>
          </p:nvSpPr>
          <p:spPr bwMode="auto">
            <a:xfrm>
              <a:off x="3104378" y="4857172"/>
              <a:ext cx="333264"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1978</a:t>
              </a:r>
              <a:endParaRPr lang="en-US" sz="2400">
                <a:solidFill>
                  <a:prstClr val="white"/>
                </a:solidFill>
                <a:latin typeface="Arial" pitchFamily="34" charset="0"/>
                <a:cs typeface="Arial" pitchFamily="34" charset="0"/>
              </a:endParaRPr>
            </a:p>
          </p:txBody>
        </p:sp>
        <p:sp>
          <p:nvSpPr>
            <p:cNvPr id="26742" name="Rectangle 117"/>
            <p:cNvSpPr>
              <a:spLocks noChangeArrowheads="1"/>
            </p:cNvSpPr>
            <p:nvPr/>
          </p:nvSpPr>
          <p:spPr bwMode="auto">
            <a:xfrm>
              <a:off x="2609317" y="4857172"/>
              <a:ext cx="333264"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1975</a:t>
              </a:r>
              <a:endParaRPr lang="en-US" sz="2400">
                <a:solidFill>
                  <a:prstClr val="white"/>
                </a:solidFill>
                <a:latin typeface="Arial" pitchFamily="34" charset="0"/>
                <a:cs typeface="Arial" pitchFamily="34" charset="0"/>
              </a:endParaRPr>
            </a:p>
          </p:txBody>
        </p:sp>
        <p:sp>
          <p:nvSpPr>
            <p:cNvPr id="26743" name="Rectangle 118"/>
            <p:cNvSpPr>
              <a:spLocks noChangeArrowheads="1"/>
            </p:cNvSpPr>
            <p:nvPr/>
          </p:nvSpPr>
          <p:spPr bwMode="auto">
            <a:xfrm>
              <a:off x="2112699" y="4857172"/>
              <a:ext cx="333264"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1972</a:t>
              </a:r>
              <a:endParaRPr lang="en-US" sz="2400">
                <a:solidFill>
                  <a:prstClr val="white"/>
                </a:solidFill>
                <a:latin typeface="Arial" pitchFamily="34" charset="0"/>
                <a:cs typeface="Arial" pitchFamily="34" charset="0"/>
              </a:endParaRPr>
            </a:p>
          </p:txBody>
        </p:sp>
        <p:sp>
          <p:nvSpPr>
            <p:cNvPr id="26744" name="Rectangle 119"/>
            <p:cNvSpPr>
              <a:spLocks noChangeArrowheads="1"/>
            </p:cNvSpPr>
            <p:nvPr/>
          </p:nvSpPr>
          <p:spPr bwMode="auto">
            <a:xfrm>
              <a:off x="1617638" y="4857172"/>
              <a:ext cx="333264"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1969</a:t>
              </a:r>
              <a:endParaRPr lang="en-US" sz="2400">
                <a:solidFill>
                  <a:prstClr val="white"/>
                </a:solidFill>
                <a:latin typeface="Arial" pitchFamily="34" charset="0"/>
                <a:cs typeface="Arial" pitchFamily="34" charset="0"/>
              </a:endParaRPr>
            </a:p>
          </p:txBody>
        </p:sp>
        <p:sp>
          <p:nvSpPr>
            <p:cNvPr id="26745" name="Rectangle 120"/>
            <p:cNvSpPr>
              <a:spLocks noChangeArrowheads="1"/>
            </p:cNvSpPr>
            <p:nvPr/>
          </p:nvSpPr>
          <p:spPr bwMode="auto">
            <a:xfrm>
              <a:off x="1121021" y="4857172"/>
              <a:ext cx="333264"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a:solidFill>
                    <a:srgbClr val="000000"/>
                  </a:solidFill>
                  <a:latin typeface="Arial" pitchFamily="34" charset="0"/>
                  <a:cs typeface="Arial" pitchFamily="34" charset="0"/>
                </a:rPr>
                <a:t>1966</a:t>
              </a:r>
              <a:endParaRPr lang="en-US" sz="2400">
                <a:solidFill>
                  <a:prstClr val="white"/>
                </a:solidFill>
                <a:latin typeface="Arial" pitchFamily="34" charset="0"/>
                <a:cs typeface="Arial" pitchFamily="34" charset="0"/>
              </a:endParaRPr>
            </a:p>
          </p:txBody>
        </p:sp>
        <p:sp>
          <p:nvSpPr>
            <p:cNvPr id="26746" name="Rectangle 121"/>
            <p:cNvSpPr>
              <a:spLocks noChangeArrowheads="1"/>
            </p:cNvSpPr>
            <p:nvPr/>
          </p:nvSpPr>
          <p:spPr bwMode="auto">
            <a:xfrm>
              <a:off x="731040" y="1804441"/>
              <a:ext cx="1484408" cy="18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b="1">
                  <a:solidFill>
                    <a:srgbClr val="000000"/>
                  </a:solidFill>
                  <a:latin typeface="Arial" pitchFamily="34" charset="0"/>
                  <a:cs typeface="Arial" pitchFamily="34" charset="0"/>
                </a:rPr>
                <a:t>Visits (in thousands)</a:t>
              </a:r>
              <a:endParaRPr lang="en-US" sz="2400">
                <a:solidFill>
                  <a:prstClr val="white"/>
                </a:solidFill>
                <a:latin typeface="Arial" pitchFamily="34" charset="0"/>
                <a:cs typeface="Arial" pitchFamily="34" charset="0"/>
              </a:endParaRPr>
            </a:p>
          </p:txBody>
        </p:sp>
        <p:sp>
          <p:nvSpPr>
            <p:cNvPr id="26747" name="Rectangle 123"/>
            <p:cNvSpPr>
              <a:spLocks noChangeArrowheads="1"/>
            </p:cNvSpPr>
            <p:nvPr/>
          </p:nvSpPr>
          <p:spPr bwMode="auto">
            <a:xfrm>
              <a:off x="4469688" y="5061614"/>
              <a:ext cx="344707" cy="19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300" b="1">
                  <a:solidFill>
                    <a:srgbClr val="000000"/>
                  </a:solidFill>
                  <a:latin typeface="Arial" pitchFamily="34" charset="0"/>
                  <a:cs typeface="Arial" pitchFamily="34" charset="0"/>
                </a:rPr>
                <a:t>Year</a:t>
              </a:r>
              <a:endParaRPr lang="en-US" sz="2400">
                <a:solidFill>
                  <a:prstClr val="white"/>
                </a:solidFill>
                <a:latin typeface="Arial" pitchFamily="34" charset="0"/>
                <a:cs typeface="Arial" pitchFamily="34" charset="0"/>
              </a:endParaRPr>
            </a:p>
          </p:txBody>
        </p:sp>
        <p:sp>
          <p:nvSpPr>
            <p:cNvPr id="26748" name="Line 9"/>
            <p:cNvSpPr>
              <a:spLocks noChangeShapeType="1"/>
            </p:cNvSpPr>
            <p:nvPr/>
          </p:nvSpPr>
          <p:spPr bwMode="auto">
            <a:xfrm flipH="1">
              <a:off x="8378803" y="2758995"/>
              <a:ext cx="163513" cy="103188"/>
            </a:xfrm>
            <a:prstGeom prst="line">
              <a:avLst/>
            </a:prstGeom>
            <a:noFill/>
            <a:ln w="28575" cap="rnd">
              <a:solidFill>
                <a:srgbClr val="005695"/>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26749" name="Line 49"/>
            <p:cNvSpPr>
              <a:spLocks noChangeShapeType="1"/>
            </p:cNvSpPr>
            <p:nvPr/>
          </p:nvSpPr>
          <p:spPr bwMode="auto">
            <a:xfrm flipV="1">
              <a:off x="8541066"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grpSp>
    </p:spTree>
    <p:extLst>
      <p:ext uri="{BB962C8B-B14F-4D97-AF65-F5344CB8AC3E}">
        <p14:creationId xmlns:p14="http://schemas.microsoft.com/office/powerpoint/2010/main" val="28149931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Content Placeholder 4"/>
          <p:cNvSpPr>
            <a:spLocks noGrp="1"/>
          </p:cNvSpPr>
          <p:nvPr>
            <p:ph idx="1"/>
          </p:nvPr>
        </p:nvSpPr>
        <p:spPr/>
        <p:txBody>
          <a:bodyPr/>
          <a:lstStyle/>
          <a:p>
            <a:pPr eaLnBrk="1" hangingPunct="1"/>
            <a:r>
              <a:rPr lang="en-US" dirty="0" smtClean="0">
                <a:latin typeface="Futura Lt BT" charset="0"/>
              </a:rPr>
              <a:t>Genital warts</a:t>
            </a:r>
          </a:p>
          <a:p>
            <a:pPr eaLnBrk="1" hangingPunct="1"/>
            <a:endParaRPr lang="en-US" dirty="0" smtClean="0">
              <a:latin typeface="Futura Lt BT" charset="0"/>
            </a:endParaRPr>
          </a:p>
          <a:p>
            <a:pPr eaLnBrk="1" hangingPunct="1"/>
            <a:r>
              <a:rPr lang="en-US" dirty="0" err="1" smtClean="0">
                <a:latin typeface="Futura Lt BT" charset="0"/>
              </a:rPr>
              <a:t>Squamous</a:t>
            </a:r>
            <a:r>
              <a:rPr lang="en-US" dirty="0" smtClean="0">
                <a:latin typeface="Futura Lt BT" charset="0"/>
              </a:rPr>
              <a:t> and glandular intraepithelial lesions </a:t>
            </a:r>
          </a:p>
          <a:p>
            <a:pPr eaLnBrk="1" hangingPunct="1"/>
            <a:endParaRPr lang="en-US" dirty="0" smtClean="0">
              <a:latin typeface="Futura Lt BT" charset="0"/>
            </a:endParaRPr>
          </a:p>
        </p:txBody>
      </p:sp>
      <p:sp>
        <p:nvSpPr>
          <p:cNvPr id="166915" name="Title 3"/>
          <p:cNvSpPr>
            <a:spLocks noGrp="1"/>
          </p:cNvSpPr>
          <p:nvPr>
            <p:ph type="title"/>
          </p:nvPr>
        </p:nvSpPr>
        <p:spPr/>
        <p:txBody>
          <a:bodyPr/>
          <a:lstStyle/>
          <a:p>
            <a:pPr eaLnBrk="1" hangingPunct="1"/>
            <a:r>
              <a:rPr lang="en-US" smtClean="0"/>
              <a:t>HPV Clinical Manifestations </a:t>
            </a:r>
          </a:p>
        </p:txBody>
      </p:sp>
    </p:spTree>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20252"/>
          <a:ext cx="7724274" cy="469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7939" name="Title 2"/>
          <p:cNvSpPr>
            <a:spLocks noGrp="1"/>
          </p:cNvSpPr>
          <p:nvPr>
            <p:ph type="title"/>
          </p:nvPr>
        </p:nvSpPr>
        <p:spPr/>
        <p:txBody>
          <a:bodyPr/>
          <a:lstStyle/>
          <a:p>
            <a:pPr eaLnBrk="1" hangingPunct="1"/>
            <a:r>
              <a:rPr lang="en-US" smtClean="0"/>
              <a:t>Genital Warts </a:t>
            </a:r>
            <a:br>
              <a:rPr lang="en-US" smtClean="0"/>
            </a:br>
            <a:r>
              <a:rPr lang="en-US" smtClean="0"/>
              <a:t>Appearance</a:t>
            </a:r>
          </a:p>
        </p:txBody>
      </p:sp>
    </p:spTree>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3"/>
          <p:cNvSpPr>
            <a:spLocks noGrp="1"/>
          </p:cNvSpPr>
          <p:nvPr>
            <p:ph type="title"/>
          </p:nvPr>
        </p:nvSpPr>
        <p:spPr>
          <a:xfrm>
            <a:off x="457200" y="457200"/>
            <a:ext cx="8229600" cy="1143000"/>
          </a:xfrm>
        </p:spPr>
        <p:txBody>
          <a:bodyPr/>
          <a:lstStyle/>
          <a:p>
            <a:pPr eaLnBrk="1" hangingPunct="1"/>
            <a:r>
              <a:rPr lang="en-US" smtClean="0"/>
              <a:t>Genital Warts</a:t>
            </a:r>
            <a:br>
              <a:rPr lang="en-US" smtClean="0"/>
            </a:br>
            <a:r>
              <a:rPr lang="en-US" smtClean="0"/>
              <a:t>Sites: Males</a:t>
            </a:r>
          </a:p>
        </p:txBody>
      </p:sp>
      <p:sp>
        <p:nvSpPr>
          <p:cNvPr id="168963" name="Content Placeholder 4"/>
          <p:cNvSpPr>
            <a:spLocks noGrp="1"/>
          </p:cNvSpPr>
          <p:nvPr>
            <p:ph sz="half" idx="2"/>
          </p:nvPr>
        </p:nvSpPr>
        <p:spPr>
          <a:xfrm>
            <a:off x="0" y="1676400"/>
            <a:ext cx="4095750" cy="4675188"/>
          </a:xfrm>
        </p:spPr>
        <p:txBody>
          <a:bodyPr/>
          <a:lstStyle/>
          <a:p>
            <a:pPr eaLnBrk="1" hangingPunct="1"/>
            <a:r>
              <a:rPr lang="en-US" sz="3200" smtClean="0">
                <a:latin typeface="Futura Lt BT" charset="0"/>
              </a:rPr>
              <a:t>Shaft</a:t>
            </a:r>
          </a:p>
          <a:p>
            <a:pPr eaLnBrk="1" hangingPunct="1"/>
            <a:r>
              <a:rPr lang="en-US" sz="3200" smtClean="0">
                <a:latin typeface="Futura Lt BT" charset="0"/>
              </a:rPr>
              <a:t>Frenulum</a:t>
            </a:r>
          </a:p>
          <a:p>
            <a:pPr eaLnBrk="1" hangingPunct="1"/>
            <a:r>
              <a:rPr lang="en-US" sz="3200" smtClean="0">
                <a:latin typeface="Futura Lt BT" charset="0"/>
              </a:rPr>
              <a:t>Corona</a:t>
            </a:r>
          </a:p>
          <a:p>
            <a:pPr eaLnBrk="1" hangingPunct="1"/>
            <a:r>
              <a:rPr lang="en-US" sz="3200" smtClean="0">
                <a:latin typeface="Futura Lt BT" charset="0"/>
              </a:rPr>
              <a:t>Glans</a:t>
            </a:r>
          </a:p>
          <a:p>
            <a:pPr eaLnBrk="1" hangingPunct="1"/>
            <a:r>
              <a:rPr lang="en-US" sz="3200" smtClean="0">
                <a:latin typeface="Futura Lt BT" charset="0"/>
              </a:rPr>
              <a:t>Prepuce</a:t>
            </a:r>
          </a:p>
          <a:p>
            <a:pPr eaLnBrk="1" hangingPunct="1"/>
            <a:r>
              <a:rPr lang="en-US" sz="3200" smtClean="0">
                <a:latin typeface="Futura Lt BT" charset="0"/>
              </a:rPr>
              <a:t>Meatus</a:t>
            </a:r>
          </a:p>
          <a:p>
            <a:pPr eaLnBrk="1" hangingPunct="1"/>
            <a:r>
              <a:rPr lang="en-US" sz="3200" smtClean="0">
                <a:latin typeface="Futura Lt BT" charset="0"/>
              </a:rPr>
              <a:t>Scrotum</a:t>
            </a:r>
          </a:p>
          <a:p>
            <a:pPr eaLnBrk="1" hangingPunct="1">
              <a:buFont typeface="Wingdings" pitchFamily="2" charset="2"/>
              <a:buNone/>
            </a:pPr>
            <a:endParaRPr lang="en-US" smtClean="0">
              <a:latin typeface="Futura Lt BT" charset="0"/>
            </a:endParaRPr>
          </a:p>
        </p:txBody>
      </p:sp>
      <p:pic>
        <p:nvPicPr>
          <p:cNvPr id="12" name="Picture 3" descr="E:\STD 55.jpg"/>
          <p:cNvPicPr>
            <a:picLocks noChangeAspect="1" noChangeArrowheads="1"/>
          </p:cNvPicPr>
          <p:nvPr/>
        </p:nvPicPr>
        <p:blipFill>
          <a:blip r:embed="rId3" cstate="print"/>
          <a:srcRect/>
          <a:stretch>
            <a:fillRect/>
          </a:stretch>
        </p:blipFill>
        <p:spPr bwMode="auto">
          <a:xfrm>
            <a:off x="5486400" y="2895600"/>
            <a:ext cx="3219450" cy="2108200"/>
          </a:xfrm>
          <a:prstGeom prst="rect">
            <a:avLst/>
          </a:prstGeom>
          <a:noFill/>
          <a:ln w="127000" cap="sq">
            <a:solidFill>
              <a:srgbClr val="000000"/>
            </a:solidFill>
            <a:miter lim="800000"/>
            <a:headEnd/>
            <a:tailEnd/>
          </a:ln>
          <a:effectLst>
            <a:outerShdw blurRad="63500" dist="50800" dir="2700000" algn="tl" rotWithShape="0">
              <a:srgbClr val="000000">
                <a:alpha val="39999"/>
              </a:srgbClr>
            </a:outerShdw>
          </a:effectLst>
        </p:spPr>
      </p:pic>
      <p:pic>
        <p:nvPicPr>
          <p:cNvPr id="15362" name="Picture 2"/>
          <p:cNvPicPr>
            <a:picLocks noChangeAspect="1" noChangeArrowheads="1"/>
          </p:cNvPicPr>
          <p:nvPr/>
        </p:nvPicPr>
        <p:blipFill>
          <a:blip r:embed="rId4" cstate="print"/>
          <a:srcRect/>
          <a:stretch>
            <a:fillRect/>
          </a:stretch>
        </p:blipFill>
        <p:spPr bwMode="auto">
          <a:xfrm>
            <a:off x="3657600" y="1828800"/>
            <a:ext cx="2192338" cy="1592263"/>
          </a:xfrm>
          <a:prstGeom prst="rect">
            <a:avLst/>
          </a:prstGeom>
          <a:noFill/>
          <a:ln w="127000" cap="sq">
            <a:solidFill>
              <a:srgbClr val="000000"/>
            </a:solidFill>
            <a:miter lim="800000"/>
            <a:headEnd/>
            <a:tailEnd/>
          </a:ln>
          <a:effectLst>
            <a:outerShdw blurRad="63500" dist="50800" dir="2700000" algn="tl" rotWithShape="0">
              <a:srgbClr val="000000">
                <a:alpha val="39999"/>
              </a:srgbClr>
            </a:outerShdw>
          </a:effectLst>
        </p:spPr>
      </p:pic>
      <p:pic>
        <p:nvPicPr>
          <p:cNvPr id="15363" name="Picture 3"/>
          <p:cNvPicPr>
            <a:picLocks noChangeAspect="1" noChangeArrowheads="1"/>
          </p:cNvPicPr>
          <p:nvPr/>
        </p:nvPicPr>
        <p:blipFill>
          <a:blip r:embed="rId5" cstate="print"/>
          <a:srcRect/>
          <a:stretch>
            <a:fillRect/>
          </a:stretch>
        </p:blipFill>
        <p:spPr bwMode="auto">
          <a:xfrm>
            <a:off x="3505200" y="4648200"/>
            <a:ext cx="2820988" cy="1666875"/>
          </a:xfrm>
          <a:prstGeom prst="rect">
            <a:avLst/>
          </a:prstGeom>
          <a:noFill/>
          <a:ln w="127000" cap="sq">
            <a:solidFill>
              <a:srgbClr val="000000"/>
            </a:solidFill>
            <a:miter lim="800000"/>
            <a:headEnd/>
            <a:tailEnd/>
          </a:ln>
          <a:effectLst>
            <a:outerShdw blurRad="63500" dist="50800" dir="2700000" algn="tl" rotWithShape="0">
              <a:srgbClr val="000000">
                <a:alpha val="39999"/>
              </a:srgbClr>
            </a:outerShdw>
          </a:effectLst>
        </p:spPr>
      </p:pic>
      <p:sp>
        <p:nvSpPr>
          <p:cNvPr id="168967" name="TextBox 12"/>
          <p:cNvSpPr txBox="1">
            <a:spLocks noChangeArrowheads="1"/>
          </p:cNvSpPr>
          <p:nvPr/>
        </p:nvSpPr>
        <p:spPr bwMode="auto">
          <a:xfrm>
            <a:off x="7010400" y="5181600"/>
            <a:ext cx="893763" cy="369888"/>
          </a:xfrm>
          <a:prstGeom prst="rect">
            <a:avLst/>
          </a:prstGeom>
          <a:noFill/>
          <a:ln w="9525">
            <a:noFill/>
            <a:miter lim="800000"/>
            <a:headEnd/>
            <a:tailEnd/>
          </a:ln>
        </p:spPr>
        <p:txBody>
          <a:bodyPr wrap="none">
            <a:spAutoFit/>
          </a:bodyPr>
          <a:lstStyle/>
          <a:p>
            <a:r>
              <a:rPr lang="en-US"/>
              <a:t>Meatus</a:t>
            </a:r>
          </a:p>
        </p:txBody>
      </p:sp>
      <p:sp>
        <p:nvSpPr>
          <p:cNvPr id="168968" name="TextBox 13"/>
          <p:cNvSpPr txBox="1">
            <a:spLocks noChangeArrowheads="1"/>
          </p:cNvSpPr>
          <p:nvPr/>
        </p:nvSpPr>
        <p:spPr bwMode="auto">
          <a:xfrm>
            <a:off x="4267200" y="3581400"/>
            <a:ext cx="668338" cy="369888"/>
          </a:xfrm>
          <a:prstGeom prst="rect">
            <a:avLst/>
          </a:prstGeom>
          <a:noFill/>
          <a:ln w="9525">
            <a:noFill/>
            <a:miter lim="800000"/>
            <a:headEnd/>
            <a:tailEnd/>
          </a:ln>
        </p:spPr>
        <p:txBody>
          <a:bodyPr wrap="none">
            <a:spAutoFit/>
          </a:bodyPr>
          <a:lstStyle/>
          <a:p>
            <a:r>
              <a:rPr lang="en-US"/>
              <a:t>Shaft</a:t>
            </a:r>
          </a:p>
        </p:txBody>
      </p:sp>
      <p:sp>
        <p:nvSpPr>
          <p:cNvPr id="168969" name="TextBox 14"/>
          <p:cNvSpPr txBox="1">
            <a:spLocks noChangeArrowheads="1"/>
          </p:cNvSpPr>
          <p:nvPr/>
        </p:nvSpPr>
        <p:spPr bwMode="auto">
          <a:xfrm>
            <a:off x="4419600" y="6488113"/>
            <a:ext cx="969963" cy="369887"/>
          </a:xfrm>
          <a:prstGeom prst="rect">
            <a:avLst/>
          </a:prstGeom>
          <a:noFill/>
          <a:ln w="9525">
            <a:noFill/>
            <a:miter lim="800000"/>
            <a:headEnd/>
            <a:tailEnd/>
          </a:ln>
        </p:spPr>
        <p:txBody>
          <a:bodyPr wrap="none">
            <a:spAutoFit/>
          </a:bodyPr>
          <a:lstStyle/>
          <a:p>
            <a:r>
              <a:rPr lang="en-US"/>
              <a:t>Scrotum</a:t>
            </a:r>
          </a:p>
        </p:txBody>
      </p:sp>
    </p:spTree>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Content Placeholder 7"/>
          <p:cNvSpPr>
            <a:spLocks noGrp="1"/>
          </p:cNvSpPr>
          <p:nvPr>
            <p:ph idx="1"/>
          </p:nvPr>
        </p:nvSpPr>
        <p:spPr>
          <a:xfrm>
            <a:off x="457200" y="1981200"/>
            <a:ext cx="4038600" cy="4267200"/>
          </a:xfrm>
        </p:spPr>
        <p:txBody>
          <a:bodyPr/>
          <a:lstStyle/>
          <a:p>
            <a:pPr eaLnBrk="1" hangingPunct="1"/>
            <a:r>
              <a:rPr lang="en-US" smtClean="0">
                <a:latin typeface="Futura Lt BT" charset="0"/>
              </a:rPr>
              <a:t>Posterior introitus</a:t>
            </a:r>
          </a:p>
          <a:p>
            <a:pPr eaLnBrk="1" hangingPunct="1"/>
            <a:r>
              <a:rPr lang="en-US" smtClean="0">
                <a:latin typeface="Futura Lt BT" charset="0"/>
              </a:rPr>
              <a:t>Labia minora</a:t>
            </a:r>
          </a:p>
          <a:p>
            <a:pPr eaLnBrk="1" hangingPunct="1"/>
            <a:r>
              <a:rPr lang="en-US" smtClean="0">
                <a:latin typeface="Futura Lt BT" charset="0"/>
              </a:rPr>
              <a:t>Labia majora</a:t>
            </a:r>
          </a:p>
          <a:p>
            <a:pPr eaLnBrk="1" hangingPunct="1"/>
            <a:r>
              <a:rPr lang="en-US" smtClean="0">
                <a:latin typeface="Futura Lt BT" charset="0"/>
              </a:rPr>
              <a:t>Perineum</a:t>
            </a:r>
          </a:p>
          <a:p>
            <a:pPr eaLnBrk="1" hangingPunct="1"/>
            <a:r>
              <a:rPr lang="en-US" smtClean="0">
                <a:latin typeface="Futura Lt BT" charset="0"/>
              </a:rPr>
              <a:t>Vagina</a:t>
            </a:r>
          </a:p>
          <a:p>
            <a:pPr eaLnBrk="1" hangingPunct="1"/>
            <a:r>
              <a:rPr lang="en-US" smtClean="0">
                <a:latin typeface="Futura Lt BT" charset="0"/>
              </a:rPr>
              <a:t>Cervix </a:t>
            </a:r>
          </a:p>
          <a:p>
            <a:pPr eaLnBrk="1" hangingPunct="1"/>
            <a:r>
              <a:rPr lang="en-US" smtClean="0">
                <a:latin typeface="Futura Lt BT" charset="0"/>
              </a:rPr>
              <a:t>Anus</a:t>
            </a:r>
          </a:p>
          <a:p>
            <a:pPr eaLnBrk="1" hangingPunct="1"/>
            <a:endParaRPr lang="en-US" smtClean="0">
              <a:latin typeface="Futura Lt BT" charset="0"/>
            </a:endParaRPr>
          </a:p>
        </p:txBody>
      </p:sp>
      <p:sp>
        <p:nvSpPr>
          <p:cNvPr id="169987" name="Title 6"/>
          <p:cNvSpPr>
            <a:spLocks noGrp="1"/>
          </p:cNvSpPr>
          <p:nvPr>
            <p:ph type="title"/>
          </p:nvPr>
        </p:nvSpPr>
        <p:spPr/>
        <p:txBody>
          <a:bodyPr/>
          <a:lstStyle/>
          <a:p>
            <a:pPr eaLnBrk="1" hangingPunct="1"/>
            <a:r>
              <a:rPr lang="en-US" smtClean="0"/>
              <a:t>Genital Warts</a:t>
            </a:r>
            <a:br>
              <a:rPr lang="en-US" smtClean="0"/>
            </a:br>
            <a:r>
              <a:rPr lang="en-US" smtClean="0"/>
              <a:t>Sites: Females</a:t>
            </a:r>
          </a:p>
        </p:txBody>
      </p:sp>
      <p:pic>
        <p:nvPicPr>
          <p:cNvPr id="10" name="Picture 3" descr="E:\STD 57.jpg"/>
          <p:cNvPicPr>
            <a:picLocks noChangeAspect="1" noChangeArrowheads="1"/>
          </p:cNvPicPr>
          <p:nvPr/>
        </p:nvPicPr>
        <p:blipFill>
          <a:blip r:embed="rId3" cstate="print"/>
          <a:srcRect/>
          <a:stretch>
            <a:fillRect/>
          </a:stretch>
        </p:blipFill>
        <p:spPr bwMode="auto">
          <a:xfrm>
            <a:off x="3124200" y="4267200"/>
            <a:ext cx="3327400" cy="2203450"/>
          </a:xfrm>
          <a:prstGeom prst="rect">
            <a:avLst/>
          </a:prstGeom>
          <a:noFill/>
          <a:ln w="127000" cap="sq">
            <a:solidFill>
              <a:srgbClr val="000000"/>
            </a:solidFill>
            <a:miter lim="800000"/>
            <a:headEnd/>
            <a:tailEnd/>
          </a:ln>
          <a:effectLst>
            <a:outerShdw blurRad="63500" dist="50800" dir="2700000" algn="tl" rotWithShape="0">
              <a:srgbClr val="000000">
                <a:alpha val="39999"/>
              </a:srgbClr>
            </a:outerShdw>
          </a:effectLst>
        </p:spPr>
      </p:pic>
      <p:pic>
        <p:nvPicPr>
          <p:cNvPr id="9" name="Picture 3" descr="E:\STD 56.jpg"/>
          <p:cNvPicPr>
            <a:picLocks noChangeAspect="1" noChangeArrowheads="1"/>
          </p:cNvPicPr>
          <p:nvPr/>
        </p:nvPicPr>
        <p:blipFill>
          <a:blip r:embed="rId4" cstate="print"/>
          <a:srcRect/>
          <a:stretch>
            <a:fillRect/>
          </a:stretch>
        </p:blipFill>
        <p:spPr bwMode="auto">
          <a:xfrm>
            <a:off x="6477000" y="1828800"/>
            <a:ext cx="1760538" cy="2687638"/>
          </a:xfrm>
          <a:prstGeom prst="rect">
            <a:avLst/>
          </a:prstGeom>
          <a:noFill/>
          <a:ln w="127000" cap="sq">
            <a:solidFill>
              <a:srgbClr val="000000"/>
            </a:solidFill>
            <a:miter lim="800000"/>
            <a:headEnd/>
            <a:tailEnd/>
          </a:ln>
          <a:effectLst>
            <a:outerShdw blurRad="63500" dist="50800" dir="2700000" algn="tl" rotWithShape="0">
              <a:srgbClr val="000000">
                <a:alpha val="39999"/>
              </a:srgbClr>
            </a:outerShdw>
          </a:effectLst>
        </p:spPr>
      </p:pic>
      <p:sp>
        <p:nvSpPr>
          <p:cNvPr id="169990" name="TextBox 10"/>
          <p:cNvSpPr txBox="1">
            <a:spLocks noChangeArrowheads="1"/>
          </p:cNvSpPr>
          <p:nvPr/>
        </p:nvSpPr>
        <p:spPr bwMode="auto">
          <a:xfrm>
            <a:off x="4191000" y="6488113"/>
            <a:ext cx="1292225" cy="369887"/>
          </a:xfrm>
          <a:prstGeom prst="rect">
            <a:avLst/>
          </a:prstGeom>
          <a:noFill/>
          <a:ln w="9525">
            <a:noFill/>
            <a:miter lim="800000"/>
            <a:headEnd/>
            <a:tailEnd/>
          </a:ln>
        </p:spPr>
        <p:txBody>
          <a:bodyPr wrap="none">
            <a:spAutoFit/>
          </a:bodyPr>
          <a:lstStyle/>
          <a:p>
            <a:r>
              <a:rPr lang="en-US"/>
              <a:t>Vaginal wall</a:t>
            </a:r>
          </a:p>
        </p:txBody>
      </p:sp>
      <p:sp>
        <p:nvSpPr>
          <p:cNvPr id="169991" name="TextBox 12"/>
          <p:cNvSpPr txBox="1">
            <a:spLocks noChangeArrowheads="1"/>
          </p:cNvSpPr>
          <p:nvPr/>
        </p:nvSpPr>
        <p:spPr bwMode="auto">
          <a:xfrm>
            <a:off x="7086600" y="4800600"/>
            <a:ext cx="677863" cy="369888"/>
          </a:xfrm>
          <a:prstGeom prst="rect">
            <a:avLst/>
          </a:prstGeom>
          <a:noFill/>
          <a:ln w="9525">
            <a:noFill/>
            <a:miter lim="800000"/>
            <a:headEnd/>
            <a:tailEnd/>
          </a:ln>
        </p:spPr>
        <p:txBody>
          <a:bodyPr wrap="none">
            <a:spAutoFit/>
          </a:bodyPr>
          <a:lstStyle/>
          <a:p>
            <a:r>
              <a:rPr lang="en-US"/>
              <a:t>Labia</a:t>
            </a:r>
          </a:p>
        </p:txBody>
      </p:sp>
    </p:spTree>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04800" y="1600200"/>
          <a:ext cx="8534400" cy="4948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1011" name="Title 2"/>
          <p:cNvSpPr>
            <a:spLocks noGrp="1"/>
          </p:cNvSpPr>
          <p:nvPr>
            <p:ph type="title"/>
          </p:nvPr>
        </p:nvSpPr>
        <p:spPr/>
        <p:txBody>
          <a:bodyPr/>
          <a:lstStyle/>
          <a:p>
            <a:pPr eaLnBrk="1" hangingPunct="1"/>
            <a:r>
              <a:rPr lang="en-US" smtClean="0"/>
              <a:t>Genital Warts</a:t>
            </a:r>
            <a:br>
              <a:rPr lang="en-US" smtClean="0"/>
            </a:br>
            <a:r>
              <a:rPr lang="en-US" smtClean="0"/>
              <a:t>Symptoms</a:t>
            </a:r>
          </a:p>
        </p:txBody>
      </p:sp>
    </p:spTree>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Content Placeholder 1"/>
          <p:cNvSpPr>
            <a:spLocks noGrp="1"/>
          </p:cNvSpPr>
          <p:nvPr>
            <p:ph idx="1"/>
          </p:nvPr>
        </p:nvSpPr>
        <p:spPr>
          <a:xfrm>
            <a:off x="457200" y="1905000"/>
            <a:ext cx="8229600" cy="4267200"/>
          </a:xfrm>
        </p:spPr>
        <p:txBody>
          <a:bodyPr/>
          <a:lstStyle/>
          <a:p>
            <a:pPr eaLnBrk="1" hangingPunct="1"/>
            <a:r>
              <a:rPr lang="en-US" smtClean="0">
                <a:latin typeface="Futura Lt BT" charset="0"/>
              </a:rPr>
              <a:t>Cervical, vaginal, or anal lesions</a:t>
            </a:r>
          </a:p>
          <a:p>
            <a:pPr lvl="1" eaLnBrk="1" hangingPunct="1"/>
            <a:r>
              <a:rPr lang="en-US" smtClean="0">
                <a:latin typeface="Futura Lt BT" charset="0"/>
              </a:rPr>
              <a:t>Occur in normal epithelium and mucosal tissue</a:t>
            </a:r>
          </a:p>
          <a:p>
            <a:pPr eaLnBrk="1" hangingPunct="1"/>
            <a:r>
              <a:rPr lang="en-US" smtClean="0">
                <a:latin typeface="Futura Lt BT" charset="0"/>
              </a:rPr>
              <a:t>Vulvar lesions—can present as:</a:t>
            </a:r>
          </a:p>
          <a:p>
            <a:pPr lvl="1" eaLnBrk="1" hangingPunct="1"/>
            <a:r>
              <a:rPr lang="en-US" smtClean="0">
                <a:latin typeface="Futura Lt BT" charset="0"/>
              </a:rPr>
              <a:t>Verrucous, white lesions</a:t>
            </a:r>
          </a:p>
          <a:p>
            <a:pPr lvl="1" eaLnBrk="1" hangingPunct="1"/>
            <a:r>
              <a:rPr lang="en-US" smtClean="0">
                <a:latin typeface="Futura Lt BT" charset="0"/>
              </a:rPr>
              <a:t>Bowenoid papulosis, dome shaped or flat papules</a:t>
            </a:r>
          </a:p>
          <a:p>
            <a:pPr lvl="1" eaLnBrk="1" hangingPunct="1"/>
            <a:r>
              <a:rPr lang="en-US" smtClean="0">
                <a:latin typeface="Futura Lt BT" charset="0"/>
              </a:rPr>
              <a:t>Flesh colored lesions indistinguishable from warts</a:t>
            </a:r>
          </a:p>
        </p:txBody>
      </p:sp>
      <p:sp>
        <p:nvSpPr>
          <p:cNvPr id="172035" name="Title 2"/>
          <p:cNvSpPr>
            <a:spLocks noGrp="1"/>
          </p:cNvSpPr>
          <p:nvPr>
            <p:ph type="title"/>
          </p:nvPr>
        </p:nvSpPr>
        <p:spPr>
          <a:xfrm>
            <a:off x="0" y="609600"/>
            <a:ext cx="9144000" cy="1143000"/>
          </a:xfrm>
        </p:spPr>
        <p:txBody>
          <a:bodyPr/>
          <a:lstStyle/>
          <a:p>
            <a:pPr eaLnBrk="1" hangingPunct="1"/>
            <a:r>
              <a:rPr lang="en-US" smtClean="0"/>
              <a:t>Squamous and Glandular Intraepithelial Lesions: Appearance</a:t>
            </a:r>
            <a:br>
              <a:rPr lang="en-US" smtClean="0"/>
            </a:br>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own Arrow 17"/>
          <p:cNvSpPr>
            <a:spLocks noChangeArrowheads="1"/>
          </p:cNvSpPr>
          <p:nvPr/>
        </p:nvSpPr>
        <p:spPr bwMode="auto">
          <a:xfrm rot="5400000">
            <a:off x="5905500" y="4533900"/>
            <a:ext cx="533400" cy="457200"/>
          </a:xfrm>
          <a:prstGeom prst="downArrow">
            <a:avLst>
              <a:gd name="adj1" fmla="val 50000"/>
              <a:gd name="adj2" fmla="val 50000"/>
            </a:avLst>
          </a:prstGeom>
          <a:solidFill>
            <a:srgbClr val="4597A0"/>
          </a:solidFill>
          <a:ln w="9525">
            <a:solidFill>
              <a:srgbClr val="29298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cs typeface="+mn-cs"/>
            </a:endParaRPr>
          </a:p>
        </p:txBody>
      </p:sp>
      <p:sp>
        <p:nvSpPr>
          <p:cNvPr id="17" name="Down Arrow 16"/>
          <p:cNvSpPr>
            <a:spLocks noChangeArrowheads="1"/>
          </p:cNvSpPr>
          <p:nvPr/>
        </p:nvSpPr>
        <p:spPr bwMode="auto">
          <a:xfrm rot="2194316">
            <a:off x="6027738" y="3543300"/>
            <a:ext cx="533400" cy="457200"/>
          </a:xfrm>
          <a:prstGeom prst="downArrow">
            <a:avLst>
              <a:gd name="adj1" fmla="val 50000"/>
              <a:gd name="adj2" fmla="val 50000"/>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cs typeface="+mn-cs"/>
            </a:endParaRPr>
          </a:p>
        </p:txBody>
      </p:sp>
      <p:sp>
        <p:nvSpPr>
          <p:cNvPr id="16" name="Down Arrow 15"/>
          <p:cNvSpPr/>
          <p:nvPr/>
        </p:nvSpPr>
        <p:spPr>
          <a:xfrm>
            <a:off x="4495800" y="3276600"/>
            <a:ext cx="533400" cy="457200"/>
          </a:xfrm>
          <a:prstGeom prst="downArrow">
            <a:avLst/>
          </a:prstGeom>
          <a:solidFill>
            <a:srgbClr val="7394F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Down Arrow 14"/>
          <p:cNvSpPr/>
          <p:nvPr/>
        </p:nvSpPr>
        <p:spPr>
          <a:xfrm rot="16200000">
            <a:off x="2933700" y="4533900"/>
            <a:ext cx="533400" cy="457200"/>
          </a:xfrm>
          <a:prstGeom prst="downArrow">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own Arrow 13"/>
          <p:cNvSpPr/>
          <p:nvPr/>
        </p:nvSpPr>
        <p:spPr>
          <a:xfrm rot="18566834">
            <a:off x="2818480" y="3449888"/>
            <a:ext cx="533400" cy="457200"/>
          </a:xfrm>
          <a:prstGeom prst="downArrow">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1" name="Title 1"/>
          <p:cNvSpPr>
            <a:spLocks noGrp="1"/>
          </p:cNvSpPr>
          <p:nvPr>
            <p:ph type="title"/>
          </p:nvPr>
        </p:nvSpPr>
        <p:spPr/>
        <p:txBody>
          <a:bodyPr/>
          <a:lstStyle/>
          <a:p>
            <a:pPr eaLnBrk="1" hangingPunct="1"/>
            <a:r>
              <a:rPr lang="en-US" smtClean="0"/>
              <a:t>Risk Factor: Social/Institutional</a:t>
            </a:r>
          </a:p>
        </p:txBody>
      </p:sp>
      <p:sp>
        <p:nvSpPr>
          <p:cNvPr id="5" name="Oval 4"/>
          <p:cNvSpPr/>
          <p:nvPr/>
        </p:nvSpPr>
        <p:spPr>
          <a:xfrm>
            <a:off x="3429000" y="3810000"/>
            <a:ext cx="2514600" cy="2438400"/>
          </a:xfrm>
          <a:prstGeom prst="ellipse">
            <a:avLst/>
          </a:prstGeom>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300" dirty="0">
                <a:solidFill>
                  <a:schemeClr val="bg2"/>
                </a:solidFill>
              </a:rPr>
              <a:t>Adolescents Not Being Screened and Treated</a:t>
            </a:r>
          </a:p>
        </p:txBody>
      </p:sp>
      <p:sp>
        <p:nvSpPr>
          <p:cNvPr id="9" name="TextBox 8"/>
          <p:cNvSpPr txBox="1"/>
          <p:nvPr/>
        </p:nvSpPr>
        <p:spPr>
          <a:xfrm>
            <a:off x="381000" y="2057400"/>
            <a:ext cx="2667000" cy="1532334"/>
          </a:xfrm>
          <a:prstGeom prst="roundRect">
            <a:avLst/>
          </a:prstGeom>
          <a:solidFill>
            <a:srgbClr val="0070C0"/>
          </a:solidFill>
          <a:ln>
            <a:noFill/>
          </a:ln>
          <a:effectLst/>
          <a:scene3d>
            <a:camera prst="orthographicFront">
              <a:rot lat="0" lon="0" rev="0"/>
            </a:camera>
            <a:lightRig rig="contrasting" dir="t">
              <a:rot lat="0" lon="0" rev="7800000"/>
            </a:lightRig>
          </a:scene3d>
          <a:sp3d>
            <a:bevelT w="139700" h="139700"/>
          </a:sp3d>
        </p:spPr>
        <p:txBody>
          <a:bodyPr>
            <a:spAutoFit/>
          </a:bodyPr>
          <a:lstStyle/>
          <a:p>
            <a:pPr algn="ctr">
              <a:defRPr/>
            </a:pPr>
            <a:r>
              <a:rPr lang="en-US" sz="2800" dirty="0"/>
              <a:t>Lack of Insurance/$ to Pay</a:t>
            </a:r>
          </a:p>
        </p:txBody>
      </p:sp>
      <p:sp>
        <p:nvSpPr>
          <p:cNvPr id="10" name="TextBox 9"/>
          <p:cNvSpPr txBox="1"/>
          <p:nvPr/>
        </p:nvSpPr>
        <p:spPr>
          <a:xfrm>
            <a:off x="228600" y="4038600"/>
            <a:ext cx="2819400" cy="1532334"/>
          </a:xfrm>
          <a:prstGeom prst="roundRect">
            <a:avLst/>
          </a:prstGeom>
          <a:solidFill>
            <a:srgbClr val="00B0F0"/>
          </a:solidFill>
          <a:ln>
            <a:noFill/>
          </a:ln>
          <a:effectLst/>
          <a:scene3d>
            <a:camera prst="orthographicFront">
              <a:rot lat="0" lon="0" rev="0"/>
            </a:camera>
            <a:lightRig rig="contrasting" dir="t">
              <a:rot lat="0" lon="0" rev="7800000"/>
            </a:lightRig>
          </a:scene3d>
          <a:sp3d>
            <a:bevelT w="139700" h="139700"/>
          </a:sp3d>
        </p:spPr>
        <p:txBody>
          <a:bodyPr>
            <a:spAutoFit/>
          </a:bodyPr>
          <a:lstStyle/>
          <a:p>
            <a:pPr algn="ctr">
              <a:defRPr/>
            </a:pPr>
            <a:r>
              <a:rPr lang="en-US" sz="2800" dirty="0"/>
              <a:t>Lack of Sex Ed Regarding Risk and Symptoms</a:t>
            </a:r>
          </a:p>
        </p:txBody>
      </p:sp>
      <p:sp>
        <p:nvSpPr>
          <p:cNvPr id="11" name="TextBox 10"/>
          <p:cNvSpPr txBox="1"/>
          <p:nvPr/>
        </p:nvSpPr>
        <p:spPr>
          <a:xfrm>
            <a:off x="3352800" y="1752600"/>
            <a:ext cx="2667000" cy="1532334"/>
          </a:xfrm>
          <a:prstGeom prst="roundRect">
            <a:avLst/>
          </a:prstGeom>
          <a:solidFill>
            <a:srgbClr val="7394FD"/>
          </a:solidFill>
          <a:ln>
            <a:noFill/>
          </a:ln>
          <a:effectLst/>
          <a:scene3d>
            <a:camera prst="orthographicFront">
              <a:rot lat="0" lon="0" rev="0"/>
            </a:camera>
            <a:lightRig rig="contrasting" dir="t">
              <a:rot lat="0" lon="0" rev="7800000"/>
            </a:lightRig>
          </a:scene3d>
          <a:sp3d>
            <a:bevelT w="139700" h="139700"/>
          </a:sp3d>
        </p:spPr>
        <p:txBody>
          <a:bodyPr>
            <a:spAutoFit/>
          </a:bodyPr>
          <a:lstStyle/>
          <a:p>
            <a:pPr algn="ctr">
              <a:defRPr/>
            </a:pPr>
            <a:r>
              <a:rPr lang="en-US" sz="2800"/>
              <a:t>Lack of Transportation</a:t>
            </a:r>
          </a:p>
          <a:p>
            <a:pPr algn="ctr">
              <a:defRPr/>
            </a:pPr>
            <a:endParaRPr lang="en-US" sz="2800"/>
          </a:p>
        </p:txBody>
      </p:sp>
      <p:sp>
        <p:nvSpPr>
          <p:cNvPr id="12" name="TextBox 11"/>
          <p:cNvSpPr>
            <a:spLocks noChangeArrowheads="1"/>
          </p:cNvSpPr>
          <p:nvPr/>
        </p:nvSpPr>
        <p:spPr bwMode="auto">
          <a:xfrm>
            <a:off x="6248400" y="2057400"/>
            <a:ext cx="2667000" cy="1531938"/>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spAutoFit/>
          </a:bodyPr>
          <a:lstStyle/>
          <a:p>
            <a:pPr algn="ctr">
              <a:defRPr/>
            </a:pPr>
            <a:r>
              <a:rPr lang="en-US" sz="2800" dirty="0">
                <a:solidFill>
                  <a:schemeClr val="lt1"/>
                </a:solidFill>
                <a:latin typeface="+mn-lt"/>
                <a:cs typeface="+mn-cs"/>
              </a:rPr>
              <a:t>Concerns About Confidentiality</a:t>
            </a:r>
          </a:p>
        </p:txBody>
      </p:sp>
      <p:sp>
        <p:nvSpPr>
          <p:cNvPr id="13" name="TextBox 12"/>
          <p:cNvSpPr txBox="1"/>
          <p:nvPr/>
        </p:nvSpPr>
        <p:spPr>
          <a:xfrm>
            <a:off x="6400800" y="4038600"/>
            <a:ext cx="2362200" cy="1532334"/>
          </a:xfrm>
          <a:prstGeom prst="roundRect">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spAutoFit/>
          </a:bodyPr>
          <a:lstStyle/>
          <a:p>
            <a:pPr algn="ctr">
              <a:defRPr/>
            </a:pPr>
            <a:endParaRPr lang="en-US" sz="2800">
              <a:solidFill>
                <a:srgbClr val="FFFFFF"/>
              </a:solidFill>
            </a:endParaRPr>
          </a:p>
          <a:p>
            <a:pPr algn="ctr">
              <a:defRPr/>
            </a:pPr>
            <a:r>
              <a:rPr lang="en-US" sz="2800">
                <a:solidFill>
                  <a:srgbClr val="FFFFFF"/>
                </a:solidFill>
              </a:rPr>
              <a:t>Stigma</a:t>
            </a:r>
          </a:p>
          <a:p>
            <a:pPr algn="ctr">
              <a:defRPr/>
            </a:pPr>
            <a:endParaRPr lang="en-US" sz="280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2"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2"/>
          <p:cNvSpPr>
            <a:spLocks noGrp="1"/>
          </p:cNvSpPr>
          <p:nvPr>
            <p:ph type="title"/>
          </p:nvPr>
        </p:nvSpPr>
        <p:spPr>
          <a:xfrm>
            <a:off x="0" y="381000"/>
            <a:ext cx="8647113" cy="1143000"/>
          </a:xfrm>
        </p:spPr>
        <p:txBody>
          <a:bodyPr/>
          <a:lstStyle/>
          <a:p>
            <a:pPr eaLnBrk="1" hangingPunct="1"/>
            <a:r>
              <a:rPr lang="en-US" smtClean="0"/>
              <a:t>Squamous and Glandular Intraepithelial Lesions: Sites </a:t>
            </a:r>
          </a:p>
        </p:txBody>
      </p:sp>
      <p:sp>
        <p:nvSpPr>
          <p:cNvPr id="173059" name="Text Placeholder 3"/>
          <p:cNvSpPr>
            <a:spLocks noGrp="1"/>
          </p:cNvSpPr>
          <p:nvPr>
            <p:ph type="body" idx="1"/>
          </p:nvPr>
        </p:nvSpPr>
        <p:spPr>
          <a:xfrm>
            <a:off x="533400" y="1676400"/>
            <a:ext cx="4040188" cy="639763"/>
          </a:xfrm>
        </p:spPr>
        <p:txBody>
          <a:bodyPr/>
          <a:lstStyle/>
          <a:p>
            <a:pPr eaLnBrk="1" hangingPunct="1"/>
            <a:r>
              <a:rPr lang="en-US" sz="3200" smtClean="0">
                <a:latin typeface="Futura Lt BT" charset="0"/>
              </a:rPr>
              <a:t>Females</a:t>
            </a:r>
          </a:p>
        </p:txBody>
      </p:sp>
      <p:sp>
        <p:nvSpPr>
          <p:cNvPr id="173060" name="Content Placeholder 1"/>
          <p:cNvSpPr>
            <a:spLocks noGrp="1"/>
          </p:cNvSpPr>
          <p:nvPr>
            <p:ph sz="half" idx="2"/>
          </p:nvPr>
        </p:nvSpPr>
        <p:spPr>
          <a:xfrm>
            <a:off x="457200" y="2133600"/>
            <a:ext cx="4040188" cy="3417888"/>
          </a:xfrm>
        </p:spPr>
        <p:txBody>
          <a:bodyPr/>
          <a:lstStyle/>
          <a:p>
            <a:pPr eaLnBrk="1" hangingPunct="1"/>
            <a:r>
              <a:rPr lang="en-US" sz="3000" smtClean="0">
                <a:latin typeface="Futura Lt BT" charset="0"/>
              </a:rPr>
              <a:t>Cervix </a:t>
            </a:r>
          </a:p>
          <a:p>
            <a:pPr eaLnBrk="1" hangingPunct="1"/>
            <a:r>
              <a:rPr lang="en-US" sz="3000" smtClean="0">
                <a:latin typeface="Futura Lt BT" charset="0"/>
              </a:rPr>
              <a:t>Less commonly</a:t>
            </a:r>
          </a:p>
          <a:p>
            <a:pPr lvl="1" eaLnBrk="1" hangingPunct="1"/>
            <a:r>
              <a:rPr lang="en-US" sz="3000" smtClean="0">
                <a:latin typeface="Futura Lt BT" charset="0"/>
              </a:rPr>
              <a:t>Vulva</a:t>
            </a:r>
          </a:p>
          <a:p>
            <a:pPr lvl="1" eaLnBrk="1" hangingPunct="1"/>
            <a:r>
              <a:rPr lang="en-US" sz="3000" smtClean="0">
                <a:latin typeface="Futura Lt BT" charset="0"/>
              </a:rPr>
              <a:t>Vagina</a:t>
            </a:r>
          </a:p>
          <a:p>
            <a:pPr lvl="1" eaLnBrk="1" hangingPunct="1"/>
            <a:r>
              <a:rPr lang="en-US" sz="3000" smtClean="0">
                <a:latin typeface="Futura Lt BT" charset="0"/>
              </a:rPr>
              <a:t>Anus</a:t>
            </a:r>
          </a:p>
        </p:txBody>
      </p:sp>
      <p:sp>
        <p:nvSpPr>
          <p:cNvPr id="173061" name="Text Placeholder 4"/>
          <p:cNvSpPr>
            <a:spLocks noGrp="1"/>
          </p:cNvSpPr>
          <p:nvPr>
            <p:ph type="body" sz="quarter" idx="3"/>
          </p:nvPr>
        </p:nvSpPr>
        <p:spPr>
          <a:xfrm>
            <a:off x="4648200" y="1752600"/>
            <a:ext cx="4041775" cy="639763"/>
          </a:xfrm>
        </p:spPr>
        <p:txBody>
          <a:bodyPr/>
          <a:lstStyle/>
          <a:p>
            <a:pPr eaLnBrk="1" hangingPunct="1"/>
            <a:r>
              <a:rPr lang="en-US" sz="3000" smtClean="0">
                <a:latin typeface="Futura Lt BT" charset="0"/>
              </a:rPr>
              <a:t>Males</a:t>
            </a:r>
          </a:p>
        </p:txBody>
      </p:sp>
      <p:sp>
        <p:nvSpPr>
          <p:cNvPr id="173062" name="Content Placeholder 5"/>
          <p:cNvSpPr>
            <a:spLocks noGrp="1"/>
          </p:cNvSpPr>
          <p:nvPr>
            <p:ph sz="quarter" idx="4"/>
          </p:nvPr>
        </p:nvSpPr>
        <p:spPr>
          <a:xfrm>
            <a:off x="4724400" y="1143000"/>
            <a:ext cx="4041775" cy="3951288"/>
          </a:xfrm>
        </p:spPr>
        <p:txBody>
          <a:bodyPr/>
          <a:lstStyle/>
          <a:p>
            <a:pPr eaLnBrk="1" hangingPunct="1"/>
            <a:r>
              <a:rPr lang="en-US" sz="3000" smtClean="0">
                <a:latin typeface="Futura Lt BT" charset="0"/>
              </a:rPr>
              <a:t>Penis</a:t>
            </a:r>
          </a:p>
          <a:p>
            <a:pPr eaLnBrk="1" hangingPunct="1"/>
            <a:r>
              <a:rPr lang="en-US" sz="3000" smtClean="0">
                <a:latin typeface="Futura Lt BT" charset="0"/>
              </a:rPr>
              <a:t>Anus</a:t>
            </a:r>
          </a:p>
        </p:txBody>
      </p:sp>
      <p:sp>
        <p:nvSpPr>
          <p:cNvPr id="7" name="TextBox 6"/>
          <p:cNvSpPr txBox="1"/>
          <p:nvPr/>
        </p:nvSpPr>
        <p:spPr>
          <a:xfrm>
            <a:off x="2819400" y="4724400"/>
            <a:ext cx="6011863" cy="157003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3200" dirty="0">
                <a:solidFill>
                  <a:schemeClr val="bg2"/>
                </a:solidFill>
              </a:rPr>
              <a:t>Anal lesions: more common with receptive anal sex and HIV positive women</a:t>
            </a:r>
          </a:p>
        </p:txBody>
      </p:sp>
    </p:spTree>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ntent Placeholder 1"/>
          <p:cNvSpPr>
            <a:spLocks noGrp="1"/>
          </p:cNvSpPr>
          <p:nvPr>
            <p:ph idx="1"/>
          </p:nvPr>
        </p:nvSpPr>
        <p:spPr/>
        <p:txBody>
          <a:bodyPr/>
          <a:lstStyle/>
          <a:p>
            <a:pPr eaLnBrk="1" hangingPunct="1"/>
            <a:r>
              <a:rPr lang="en-US" smtClean="0">
                <a:latin typeface="Futura Lt BT" charset="0"/>
              </a:rPr>
              <a:t>The majority are asymptomatic</a:t>
            </a:r>
          </a:p>
          <a:p>
            <a:pPr eaLnBrk="1" hangingPunct="1"/>
            <a:r>
              <a:rPr lang="en-US" smtClean="0">
                <a:latin typeface="Futura Lt BT" charset="0"/>
              </a:rPr>
              <a:t>Cervical lesions may cause irregular or post-coital bleeding </a:t>
            </a:r>
          </a:p>
        </p:txBody>
      </p:sp>
      <p:sp>
        <p:nvSpPr>
          <p:cNvPr id="174083" name="Title 2"/>
          <p:cNvSpPr>
            <a:spLocks noGrp="1"/>
          </p:cNvSpPr>
          <p:nvPr>
            <p:ph type="title"/>
          </p:nvPr>
        </p:nvSpPr>
        <p:spPr>
          <a:xfrm>
            <a:off x="0" y="609600"/>
            <a:ext cx="9144000" cy="1143000"/>
          </a:xfrm>
        </p:spPr>
        <p:txBody>
          <a:bodyPr/>
          <a:lstStyle/>
          <a:p>
            <a:pPr eaLnBrk="1" hangingPunct="1"/>
            <a:r>
              <a:rPr lang="en-US" smtClean="0"/>
              <a:t>Squamous and Glandular Intraepithelial Lesions: Symptoms</a:t>
            </a:r>
            <a:br>
              <a:rPr lang="en-US" smtClean="0"/>
            </a:b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Content Placeholder 1"/>
          <p:cNvSpPr>
            <a:spLocks noGrp="1"/>
          </p:cNvSpPr>
          <p:nvPr>
            <p:ph idx="1"/>
          </p:nvPr>
        </p:nvSpPr>
        <p:spPr/>
        <p:txBody>
          <a:bodyPr/>
          <a:lstStyle/>
          <a:p>
            <a:pPr eaLnBrk="1" hangingPunct="1"/>
            <a:r>
              <a:rPr lang="en-US" smtClean="0">
                <a:latin typeface="Futura Lt BT" charset="0"/>
              </a:rPr>
              <a:t>Cytology</a:t>
            </a:r>
          </a:p>
          <a:p>
            <a:pPr eaLnBrk="1" hangingPunct="1"/>
            <a:endParaRPr lang="en-US" smtClean="0">
              <a:latin typeface="Futura Lt BT" charset="0"/>
            </a:endParaRPr>
          </a:p>
          <a:p>
            <a:pPr eaLnBrk="1" hangingPunct="1"/>
            <a:r>
              <a:rPr lang="en-US" smtClean="0">
                <a:latin typeface="Futura Lt BT" charset="0"/>
              </a:rPr>
              <a:t>Colposcopy</a:t>
            </a:r>
          </a:p>
          <a:p>
            <a:pPr eaLnBrk="1" hangingPunct="1"/>
            <a:endParaRPr lang="en-US" smtClean="0">
              <a:latin typeface="Futura Lt BT" charset="0"/>
            </a:endParaRPr>
          </a:p>
          <a:p>
            <a:pPr eaLnBrk="1" hangingPunct="1"/>
            <a:r>
              <a:rPr lang="en-US" smtClean="0">
                <a:latin typeface="Futura Lt BT" charset="0"/>
              </a:rPr>
              <a:t>Histopathology</a:t>
            </a:r>
          </a:p>
        </p:txBody>
      </p:sp>
      <p:sp>
        <p:nvSpPr>
          <p:cNvPr id="175107" name="Title 2"/>
          <p:cNvSpPr>
            <a:spLocks noGrp="1"/>
          </p:cNvSpPr>
          <p:nvPr>
            <p:ph type="title"/>
          </p:nvPr>
        </p:nvSpPr>
        <p:spPr>
          <a:xfrm>
            <a:off x="304800" y="381000"/>
            <a:ext cx="8648700" cy="1143000"/>
          </a:xfrm>
        </p:spPr>
        <p:txBody>
          <a:bodyPr/>
          <a:lstStyle/>
          <a:p>
            <a:pPr eaLnBrk="1" hangingPunct="1"/>
            <a:r>
              <a:rPr lang="en-US" smtClean="0"/>
              <a:t>HPV-Associated Cervical Lesions</a:t>
            </a:r>
            <a:br>
              <a:rPr lang="en-US" smtClean="0"/>
            </a:br>
            <a:r>
              <a:rPr lang="en-US" smtClean="0"/>
              <a:t>Diagnosis</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Content Placeholder 1"/>
          <p:cNvSpPr>
            <a:spLocks noGrp="1"/>
          </p:cNvSpPr>
          <p:nvPr>
            <p:ph idx="1"/>
          </p:nvPr>
        </p:nvSpPr>
        <p:spPr>
          <a:xfrm>
            <a:off x="533400" y="1739900"/>
            <a:ext cx="7980363" cy="5118100"/>
          </a:xfrm>
        </p:spPr>
        <p:txBody>
          <a:bodyPr/>
          <a:lstStyle/>
          <a:p>
            <a:pPr eaLnBrk="1" hangingPunct="1"/>
            <a:r>
              <a:rPr lang="en-US" sz="2800" smtClean="0">
                <a:latin typeface="Futura Lt BT" charset="0"/>
              </a:rPr>
              <a:t>American College of Obstetricians and Gynecologists recommendations:</a:t>
            </a:r>
          </a:p>
          <a:p>
            <a:pPr lvl="1" eaLnBrk="1" hangingPunct="1"/>
            <a:r>
              <a:rPr lang="en-US" smtClean="0">
                <a:latin typeface="Futura Lt BT" charset="0"/>
              </a:rPr>
              <a:t>Women 21–30: screened every two years</a:t>
            </a:r>
          </a:p>
          <a:p>
            <a:pPr lvl="1" eaLnBrk="1" hangingPunct="1"/>
            <a:r>
              <a:rPr lang="en-US" smtClean="0">
                <a:latin typeface="Futura Lt BT" charset="0"/>
              </a:rPr>
              <a:t>Women age </a:t>
            </a:r>
            <a:r>
              <a:rPr lang="en-US" u="sng" smtClean="0">
                <a:latin typeface="Futura Lt BT" charset="0"/>
              </a:rPr>
              <a:t>&lt; </a:t>
            </a:r>
            <a:r>
              <a:rPr lang="en-US" smtClean="0">
                <a:latin typeface="Futura Lt BT" charset="0"/>
              </a:rPr>
              <a:t>30  with three consecutive negative tests: screened once every three years</a:t>
            </a:r>
          </a:p>
          <a:p>
            <a:pPr lvl="1" eaLnBrk="1" hangingPunct="1"/>
            <a:r>
              <a:rPr lang="en-US" smtClean="0">
                <a:latin typeface="Futura Lt BT" charset="0"/>
              </a:rPr>
              <a:t>High risk women should be screened more frequently </a:t>
            </a:r>
          </a:p>
          <a:p>
            <a:pPr lvl="1" eaLnBrk="1" hangingPunct="1"/>
            <a:endParaRPr lang="en-US" smtClean="0">
              <a:latin typeface="Futura Lt BT" charset="0"/>
            </a:endParaRPr>
          </a:p>
        </p:txBody>
      </p:sp>
      <p:sp>
        <p:nvSpPr>
          <p:cNvPr id="176131" name="Title 2"/>
          <p:cNvSpPr>
            <a:spLocks noGrp="1"/>
          </p:cNvSpPr>
          <p:nvPr>
            <p:ph type="title"/>
          </p:nvPr>
        </p:nvSpPr>
        <p:spPr>
          <a:xfrm>
            <a:off x="304800" y="381000"/>
            <a:ext cx="8648700" cy="1143000"/>
          </a:xfrm>
        </p:spPr>
        <p:txBody>
          <a:bodyPr/>
          <a:lstStyle/>
          <a:p>
            <a:pPr eaLnBrk="1" hangingPunct="1"/>
            <a:r>
              <a:rPr lang="en-US" smtClean="0"/>
              <a:t>HPV-Associated Cervical Lesions</a:t>
            </a:r>
            <a:br>
              <a:rPr lang="en-US" smtClean="0"/>
            </a:br>
            <a:r>
              <a:rPr lang="en-US" smtClean="0"/>
              <a:t>Diagnosis: Cytology</a:t>
            </a:r>
          </a:p>
        </p:txBody>
      </p:sp>
    </p:spTree>
  </p:cSld>
  <p:clrMapOvr>
    <a:masterClrMapping/>
  </p:clrMapOvr>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5029200"/>
          </a:xfrm>
        </p:spPr>
        <p:txBody>
          <a:bodyPr>
            <a:normAutofit fontScale="92500" lnSpcReduction="20000"/>
          </a:bodyPr>
          <a:lstStyle/>
          <a:p>
            <a:pPr eaLnBrk="1" hangingPunct="1">
              <a:defRPr/>
            </a:pPr>
            <a:r>
              <a:rPr lang="en-US" dirty="0" smtClean="0">
                <a:ea typeface="+mn-ea"/>
              </a:rPr>
              <a:t>FDA approved indications</a:t>
            </a:r>
          </a:p>
          <a:p>
            <a:pPr lvl="1" eaLnBrk="1" hangingPunct="1">
              <a:defRPr/>
            </a:pPr>
            <a:r>
              <a:rPr lang="en-US" dirty="0" smtClean="0"/>
              <a:t>Triage of women with ASC-US on Pap</a:t>
            </a:r>
          </a:p>
          <a:p>
            <a:pPr lvl="1" eaLnBrk="1" hangingPunct="1">
              <a:defRPr/>
            </a:pPr>
            <a:r>
              <a:rPr lang="en-US" dirty="0" smtClean="0"/>
              <a:t>Routine adjunctive screening to Pap test in women &gt; 30 years</a:t>
            </a:r>
          </a:p>
          <a:p>
            <a:pPr eaLnBrk="1" hangingPunct="1">
              <a:defRPr/>
            </a:pPr>
            <a:r>
              <a:rPr lang="en-US" dirty="0" smtClean="0">
                <a:ea typeface="+mn-ea"/>
              </a:rPr>
              <a:t>Evidence-based indications</a:t>
            </a:r>
          </a:p>
          <a:p>
            <a:pPr lvl="1" eaLnBrk="1" hangingPunct="1">
              <a:defRPr/>
            </a:pPr>
            <a:r>
              <a:rPr lang="en-US" dirty="0" smtClean="0"/>
              <a:t>12 month follow-up after negative </a:t>
            </a:r>
            <a:r>
              <a:rPr lang="en-US" dirty="0" err="1" smtClean="0"/>
              <a:t>colposcopy</a:t>
            </a:r>
            <a:r>
              <a:rPr lang="en-US" dirty="0" smtClean="0"/>
              <a:t>/biopsy for ASC-H, LSIL, or ASC-US with a positive HPV test</a:t>
            </a:r>
          </a:p>
          <a:p>
            <a:pPr lvl="1" eaLnBrk="1" hangingPunct="1">
              <a:defRPr/>
            </a:pPr>
            <a:r>
              <a:rPr lang="en-US" dirty="0" smtClean="0"/>
              <a:t>12 month follow-up of CIN1</a:t>
            </a:r>
          </a:p>
          <a:p>
            <a:pPr lvl="1" eaLnBrk="1" hangingPunct="1">
              <a:defRPr/>
            </a:pPr>
            <a:r>
              <a:rPr lang="en-US" dirty="0" smtClean="0"/>
              <a:t>6 and 12 month follow-up of initial work-up for AGC</a:t>
            </a:r>
          </a:p>
          <a:p>
            <a:pPr lvl="1" eaLnBrk="1" hangingPunct="1">
              <a:defRPr/>
            </a:pPr>
            <a:r>
              <a:rPr lang="en-US" dirty="0" smtClean="0"/>
              <a:t>6 and 12 month follow-up post treatment CIN 2/3</a:t>
            </a:r>
          </a:p>
        </p:txBody>
      </p:sp>
      <p:sp>
        <p:nvSpPr>
          <p:cNvPr id="177155" name="Title 2"/>
          <p:cNvSpPr>
            <a:spLocks noGrp="1"/>
          </p:cNvSpPr>
          <p:nvPr>
            <p:ph type="title"/>
          </p:nvPr>
        </p:nvSpPr>
        <p:spPr/>
        <p:txBody>
          <a:bodyPr/>
          <a:lstStyle/>
          <a:p>
            <a:pPr eaLnBrk="1" hangingPunct="1"/>
            <a:r>
              <a:rPr lang="en-US" smtClean="0"/>
              <a:t>HPV DNA Testing</a:t>
            </a:r>
          </a:p>
        </p:txBody>
      </p:sp>
    </p:spTree>
  </p:cSld>
  <p:clrMapOvr>
    <a:masterClrMapping/>
  </p:clrMapOvr>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Content Placeholder 1"/>
          <p:cNvSpPr>
            <a:spLocks noGrp="1"/>
          </p:cNvSpPr>
          <p:nvPr>
            <p:ph idx="1"/>
          </p:nvPr>
        </p:nvSpPr>
        <p:spPr/>
        <p:txBody>
          <a:bodyPr/>
          <a:lstStyle/>
          <a:p>
            <a:pPr eaLnBrk="1" hangingPunct="1"/>
            <a:r>
              <a:rPr lang="en-US" smtClean="0">
                <a:latin typeface="Futura Lt BT" charset="0"/>
              </a:rPr>
              <a:t>Genital warts</a:t>
            </a:r>
          </a:p>
          <a:p>
            <a:pPr lvl="1" eaLnBrk="1" hangingPunct="1"/>
            <a:r>
              <a:rPr lang="en-US" smtClean="0">
                <a:latin typeface="Futura Lt BT" charset="0"/>
              </a:rPr>
              <a:t>Patient applied</a:t>
            </a:r>
          </a:p>
          <a:p>
            <a:pPr lvl="1" eaLnBrk="1" hangingPunct="1"/>
            <a:r>
              <a:rPr lang="en-US" smtClean="0">
                <a:latin typeface="Futura Lt BT" charset="0"/>
              </a:rPr>
              <a:t>Provider administered</a:t>
            </a:r>
          </a:p>
          <a:p>
            <a:pPr lvl="1" eaLnBrk="1" hangingPunct="1"/>
            <a:r>
              <a:rPr lang="en-US" smtClean="0">
                <a:latin typeface="Futura Lt BT" charset="0"/>
              </a:rPr>
              <a:t>Alternative methods</a:t>
            </a:r>
          </a:p>
          <a:p>
            <a:pPr eaLnBrk="1" hangingPunct="1"/>
            <a:r>
              <a:rPr lang="en-US" smtClean="0">
                <a:latin typeface="Futura Lt BT" charset="0"/>
              </a:rPr>
              <a:t>Cervical pre-cancer</a:t>
            </a:r>
          </a:p>
          <a:p>
            <a:pPr lvl="1" eaLnBrk="1" hangingPunct="1">
              <a:buFont typeface="Wingdings" pitchFamily="2" charset="2"/>
              <a:buNone/>
            </a:pPr>
            <a:endParaRPr lang="en-US" smtClean="0">
              <a:latin typeface="Futura Lt BT" charset="0"/>
            </a:endParaRPr>
          </a:p>
        </p:txBody>
      </p:sp>
      <p:sp>
        <p:nvSpPr>
          <p:cNvPr id="178179" name="Title 2"/>
          <p:cNvSpPr>
            <a:spLocks noGrp="1"/>
          </p:cNvSpPr>
          <p:nvPr>
            <p:ph type="title"/>
          </p:nvPr>
        </p:nvSpPr>
        <p:spPr/>
        <p:txBody>
          <a:bodyPr/>
          <a:lstStyle/>
          <a:p>
            <a:pPr eaLnBrk="1" hangingPunct="1"/>
            <a:r>
              <a:rPr lang="en-US" smtClean="0"/>
              <a:t>HPV Treatment</a:t>
            </a:r>
          </a:p>
        </p:txBody>
      </p:sp>
    </p:spTree>
  </p:cSld>
  <p:clrMapOvr>
    <a:masterClrMapping/>
  </p:clrMapOvr>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1905000"/>
          <a:ext cx="85344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9203" name="Title 1"/>
          <p:cNvSpPr>
            <a:spLocks noGrp="1"/>
          </p:cNvSpPr>
          <p:nvPr>
            <p:ph type="title"/>
          </p:nvPr>
        </p:nvSpPr>
        <p:spPr>
          <a:xfrm>
            <a:off x="2552700" y="381000"/>
            <a:ext cx="6591300" cy="1143000"/>
          </a:xfrm>
        </p:spPr>
        <p:txBody>
          <a:bodyPr/>
          <a:lstStyle/>
          <a:p>
            <a:pPr eaLnBrk="1" hangingPunct="1"/>
            <a:r>
              <a:rPr lang="en-US" smtClean="0"/>
              <a:t>Genital Warts: Patient Applied Treatments</a:t>
            </a:r>
          </a:p>
        </p:txBody>
      </p:sp>
      <p:sp>
        <p:nvSpPr>
          <p:cNvPr id="179204"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6" name="TextBox 5"/>
          <p:cNvSpPr txBox="1"/>
          <p:nvPr/>
        </p:nvSpPr>
        <p:spPr>
          <a:xfrm>
            <a:off x="4038600" y="3505200"/>
            <a:ext cx="1104900" cy="769441"/>
          </a:xfrm>
          <a:prstGeom prst="rect">
            <a:avLst/>
          </a:prstGeom>
          <a:solidFill>
            <a:schemeClr val="accent1">
              <a:lumMod val="75000"/>
            </a:schemeClr>
          </a:solidFill>
        </p:spPr>
        <p:txBody>
          <a:bodyPr wrap="square">
            <a:spAutoFit/>
          </a:bodyPr>
          <a:lstStyle/>
          <a:p>
            <a:pPr>
              <a:defRPr/>
            </a:pPr>
            <a:r>
              <a:rPr lang="en-US" sz="4400" dirty="0"/>
              <a:t>OR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B4283656-AEAD-425A-A0C0-AE505436E7EC}"/>
                                            </p:graphicEl>
                                          </p:spTgt>
                                        </p:tgtEl>
                                        <p:attrNameLst>
                                          <p:attrName>style.visibility</p:attrName>
                                        </p:attrNameLst>
                                      </p:cBhvr>
                                      <p:to>
                                        <p:strVal val="visible"/>
                                      </p:to>
                                    </p:set>
                                    <p:animEffect transition="in" filter="fade">
                                      <p:cBhvr>
                                        <p:cTn id="7" dur="2000"/>
                                        <p:tgtEl>
                                          <p:spTgt spid="5">
                                            <p:graphicEl>
                                              <a:dgm id="{B4283656-AEAD-425A-A0C0-AE505436E7E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C2D1054D-3663-44A2-BB05-2712C9E981E3}"/>
                                            </p:graphicEl>
                                          </p:spTgt>
                                        </p:tgtEl>
                                        <p:attrNameLst>
                                          <p:attrName>style.visibility</p:attrName>
                                        </p:attrNameLst>
                                      </p:cBhvr>
                                      <p:to>
                                        <p:strVal val="visible"/>
                                      </p:to>
                                    </p:set>
                                    <p:animEffect transition="in" filter="fade">
                                      <p:cBhvr>
                                        <p:cTn id="12" dur="2000"/>
                                        <p:tgtEl>
                                          <p:spTgt spid="5">
                                            <p:graphicEl>
                                              <a:dgm id="{C2D1054D-3663-44A2-BB05-2712C9E981E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A91669CE-1FBC-4584-92B1-29642B611088}"/>
                                            </p:graphicEl>
                                          </p:spTgt>
                                        </p:tgtEl>
                                        <p:attrNameLst>
                                          <p:attrName>style.visibility</p:attrName>
                                        </p:attrNameLst>
                                      </p:cBhvr>
                                      <p:to>
                                        <p:strVal val="visible"/>
                                      </p:to>
                                    </p:set>
                                    <p:animEffect transition="in" filter="fade">
                                      <p:cBhvr>
                                        <p:cTn id="17" dur="2000"/>
                                        <p:tgtEl>
                                          <p:spTgt spid="5">
                                            <p:graphicEl>
                                              <a:dgm id="{A91669CE-1FBC-4584-92B1-29642B61108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Title 1"/>
          <p:cNvSpPr>
            <a:spLocks noGrp="1"/>
          </p:cNvSpPr>
          <p:nvPr>
            <p:ph type="title"/>
          </p:nvPr>
        </p:nvSpPr>
        <p:spPr>
          <a:xfrm>
            <a:off x="1066800" y="381000"/>
            <a:ext cx="8077200" cy="1143000"/>
          </a:xfrm>
        </p:spPr>
        <p:txBody>
          <a:bodyPr/>
          <a:lstStyle/>
          <a:p>
            <a:pPr eaLnBrk="1" hangingPunct="1"/>
            <a:r>
              <a:rPr lang="en-US" dirty="0" smtClean="0"/>
              <a:t>Genital Warts: Costs of Patient Applied Treatments</a:t>
            </a:r>
          </a:p>
        </p:txBody>
      </p:sp>
      <p:sp>
        <p:nvSpPr>
          <p:cNvPr id="179204"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graphicFrame>
        <p:nvGraphicFramePr>
          <p:cNvPr id="8" name="Content Placeholder 7"/>
          <p:cNvGraphicFramePr>
            <a:graphicFrameLocks noGrp="1"/>
          </p:cNvGraphicFramePr>
          <p:nvPr>
            <p:ph idx="1"/>
          </p:nvPr>
        </p:nvGraphicFramePr>
        <p:xfrm>
          <a:off x="457200" y="2133600"/>
          <a:ext cx="8229600" cy="2674951"/>
        </p:xfrm>
        <a:graphic>
          <a:graphicData uri="http://schemas.openxmlformats.org/drawingml/2006/table">
            <a:tbl>
              <a:tblPr firstRow="1" bandRow="1">
                <a:tableStyleId>{93296810-A885-4BE3-A3E7-6D5BEEA58F35}</a:tableStyleId>
              </a:tblPr>
              <a:tblGrid>
                <a:gridCol w="4114800"/>
                <a:gridCol w="4114800"/>
              </a:tblGrid>
              <a:tr h="790051">
                <a:tc>
                  <a:txBody>
                    <a:bodyPr/>
                    <a:lstStyle/>
                    <a:p>
                      <a:r>
                        <a:rPr lang="en-US" dirty="0" smtClean="0"/>
                        <a:t>Drug and</a:t>
                      </a:r>
                      <a:r>
                        <a:rPr lang="en-US" baseline="0" dirty="0" smtClean="0"/>
                        <a:t> Strength</a:t>
                      </a:r>
                      <a:endParaRPr lang="en-US" dirty="0"/>
                    </a:p>
                  </a:txBody>
                  <a:tcPr/>
                </a:tc>
                <a:tc>
                  <a:txBody>
                    <a:bodyPr/>
                    <a:lstStyle/>
                    <a:p>
                      <a:r>
                        <a:rPr lang="en-US" dirty="0" smtClean="0"/>
                        <a:t>Estimated</a:t>
                      </a:r>
                      <a:r>
                        <a:rPr lang="en-US" baseline="0" dirty="0" smtClean="0"/>
                        <a:t> Cost/Month Supply ($)*</a:t>
                      </a:r>
                      <a:endParaRPr lang="en-US" dirty="0"/>
                    </a:p>
                  </a:txBody>
                  <a:tcPr/>
                </a:tc>
              </a:tr>
              <a:tr h="810149">
                <a:tc>
                  <a:txBody>
                    <a:bodyPr/>
                    <a:lstStyle/>
                    <a:p>
                      <a:r>
                        <a:rPr lang="en-US" sz="1800" kern="1200" dirty="0" err="1" smtClean="0">
                          <a:solidFill>
                            <a:schemeClr val="dk1"/>
                          </a:solidFill>
                          <a:latin typeface="+mn-lt"/>
                          <a:ea typeface="+mn-ea"/>
                          <a:cs typeface="+mn-cs"/>
                        </a:rPr>
                        <a:t>Sinecatechins</a:t>
                      </a:r>
                      <a:r>
                        <a:rPr lang="en-US" sz="1800" kern="1200" dirty="0" smtClean="0">
                          <a:solidFill>
                            <a:schemeClr val="dk1"/>
                          </a:solidFill>
                          <a:latin typeface="+mn-lt"/>
                          <a:ea typeface="+mn-ea"/>
                          <a:cs typeface="+mn-cs"/>
                        </a:rPr>
                        <a:t> ointment 15% </a:t>
                      </a:r>
                      <a:r>
                        <a:rPr lang="en-US" sz="1800" kern="1200" dirty="0" err="1" smtClean="0">
                          <a:solidFill>
                            <a:schemeClr val="dk1"/>
                          </a:solidFill>
                          <a:latin typeface="+mn-lt"/>
                          <a:ea typeface="+mn-ea"/>
                          <a:cs typeface="+mn-cs"/>
                        </a:rPr>
                        <a:t>Veregen</a:t>
                      </a:r>
                      <a:r>
                        <a:rPr lang="en-US" sz="1800" kern="1200" dirty="0" smtClean="0">
                          <a:solidFill>
                            <a:schemeClr val="dk1"/>
                          </a:solidFill>
                          <a:latin typeface="+mn-lt"/>
                          <a:ea typeface="+mn-ea"/>
                          <a:cs typeface="+mn-cs"/>
                        </a:rPr>
                        <a:t>™</a:t>
                      </a:r>
                      <a:endParaRPr lang="en-US" dirty="0"/>
                    </a:p>
                  </a:txBody>
                  <a:tcPr>
                    <a:noFill/>
                  </a:tcPr>
                </a:tc>
                <a:tc>
                  <a:txBody>
                    <a:bodyPr/>
                    <a:lstStyle/>
                    <a:p>
                      <a:r>
                        <a:rPr lang="en-US" sz="1800" kern="1200" dirty="0" smtClean="0">
                          <a:solidFill>
                            <a:schemeClr val="dk1"/>
                          </a:solidFill>
                          <a:latin typeface="+mn-lt"/>
                          <a:ea typeface="+mn-ea"/>
                          <a:cs typeface="+mn-cs"/>
                        </a:rPr>
                        <a:t>Estimated 1 month supply (1-2 15mg tubes) $150-$300</a:t>
                      </a:r>
                      <a:endParaRPr lang="en-US" dirty="0"/>
                    </a:p>
                  </a:txBody>
                  <a:tcPr>
                    <a:noFill/>
                  </a:tcPr>
                </a:tc>
              </a:tr>
              <a:tr h="437101">
                <a:tc>
                  <a:txBody>
                    <a:bodyPr/>
                    <a:lstStyle/>
                    <a:p>
                      <a:r>
                        <a:rPr lang="en-US" sz="1800" kern="1200" dirty="0" err="1" smtClean="0">
                          <a:solidFill>
                            <a:schemeClr val="dk1"/>
                          </a:solidFill>
                          <a:latin typeface="+mn-lt"/>
                          <a:ea typeface="+mn-ea"/>
                          <a:cs typeface="+mn-cs"/>
                        </a:rPr>
                        <a:t>Podofilox</a:t>
                      </a:r>
                      <a:r>
                        <a:rPr lang="en-US" sz="1800" kern="1200" dirty="0" smtClean="0">
                          <a:solidFill>
                            <a:schemeClr val="dk1"/>
                          </a:solidFill>
                          <a:latin typeface="+mn-lt"/>
                          <a:ea typeface="+mn-ea"/>
                          <a:cs typeface="+mn-cs"/>
                        </a:rPr>
                        <a:t> 0.5% topical solution</a:t>
                      </a:r>
                      <a:endParaRPr lang="en-US" dirty="0"/>
                    </a:p>
                  </a:txBody>
                  <a:tcPr>
                    <a:noFill/>
                  </a:tcPr>
                </a:tc>
                <a:tc>
                  <a:txBody>
                    <a:bodyPr/>
                    <a:lstStyle/>
                    <a:p>
                      <a:r>
                        <a:rPr lang="en-US" sz="1800" kern="1200" dirty="0" smtClean="0">
                          <a:solidFill>
                            <a:schemeClr val="dk1"/>
                          </a:solidFill>
                          <a:latin typeface="+mn-lt"/>
                          <a:ea typeface="+mn-ea"/>
                          <a:cs typeface="+mn-cs"/>
                        </a:rPr>
                        <a:t>Estimated 1 month supply: $24</a:t>
                      </a:r>
                      <a:endParaRPr lang="en-US" dirty="0"/>
                    </a:p>
                  </a:txBody>
                  <a:tcPr>
                    <a:noFill/>
                  </a:tcPr>
                </a:tc>
              </a:tr>
              <a:tr h="637650">
                <a:tc>
                  <a:txBody>
                    <a:bodyPr/>
                    <a:lstStyle/>
                    <a:p>
                      <a:r>
                        <a:rPr lang="en-US" sz="1800" kern="1200" dirty="0" err="1" smtClean="0">
                          <a:solidFill>
                            <a:schemeClr val="dk1"/>
                          </a:solidFill>
                          <a:latin typeface="+mn-lt"/>
                          <a:ea typeface="+mn-ea"/>
                          <a:cs typeface="+mn-cs"/>
                        </a:rPr>
                        <a:t>Imiquimod</a:t>
                      </a:r>
                      <a:r>
                        <a:rPr lang="en-US" sz="1800" kern="1200" dirty="0" smtClean="0">
                          <a:solidFill>
                            <a:schemeClr val="dk1"/>
                          </a:solidFill>
                          <a:latin typeface="+mn-lt"/>
                          <a:ea typeface="+mn-ea"/>
                          <a:cs typeface="+mn-cs"/>
                        </a:rPr>
                        <a:t> 5% topical cream </a:t>
                      </a:r>
                      <a:r>
                        <a:rPr lang="en-US" sz="1800" kern="1200" dirty="0" err="1" smtClean="0">
                          <a:solidFill>
                            <a:schemeClr val="dk1"/>
                          </a:solidFill>
                          <a:latin typeface="+mn-lt"/>
                          <a:ea typeface="+mn-ea"/>
                          <a:cs typeface="+mn-cs"/>
                        </a:rPr>
                        <a:t>Aldera</a:t>
                      </a:r>
                      <a:r>
                        <a:rPr lang="en-US" sz="1800" kern="1200" dirty="0" smtClean="0">
                          <a:solidFill>
                            <a:schemeClr val="dk1"/>
                          </a:solidFill>
                          <a:latin typeface="+mn-lt"/>
                          <a:ea typeface="+mn-ea"/>
                          <a:cs typeface="+mn-cs"/>
                        </a:rPr>
                        <a:t>™</a:t>
                      </a:r>
                      <a:endParaRPr lang="en-US" dirty="0"/>
                    </a:p>
                  </a:txBody>
                  <a:tcPr>
                    <a:noFill/>
                  </a:tcPr>
                </a:tc>
                <a:tc>
                  <a:txBody>
                    <a:bodyPr/>
                    <a:lstStyle/>
                    <a:p>
                      <a:r>
                        <a:rPr lang="en-US" sz="1800" kern="1200" dirty="0" smtClean="0">
                          <a:solidFill>
                            <a:schemeClr val="dk1"/>
                          </a:solidFill>
                          <a:latin typeface="+mn-lt"/>
                          <a:ea typeface="+mn-ea"/>
                          <a:cs typeface="+mn-cs"/>
                        </a:rPr>
                        <a:t>1 month supply: $95</a:t>
                      </a:r>
                      <a:endParaRPr lang="en-US" dirty="0"/>
                    </a:p>
                  </a:txBody>
                  <a:tcPr>
                    <a:noFill/>
                  </a:tcPr>
                </a:tc>
              </a:tr>
            </a:tbl>
          </a:graphicData>
        </a:graphic>
      </p:graphicFrame>
      <p:sp>
        <p:nvSpPr>
          <p:cNvPr id="9" name="TextBox 8"/>
          <p:cNvSpPr txBox="1"/>
          <p:nvPr/>
        </p:nvSpPr>
        <p:spPr>
          <a:xfrm>
            <a:off x="1447800" y="5029200"/>
            <a:ext cx="6553200" cy="923330"/>
          </a:xfrm>
          <a:prstGeom prst="rect">
            <a:avLst/>
          </a:prstGeom>
          <a:noFill/>
        </p:spPr>
        <p:txBody>
          <a:bodyPr wrap="square" rtlCol="0">
            <a:spAutoFit/>
          </a:bodyPr>
          <a:lstStyle/>
          <a:p>
            <a:pPr>
              <a:buFont typeface="Arial" pitchFamily="34" charset="0"/>
              <a:buChar char="•"/>
            </a:pPr>
            <a:r>
              <a:rPr lang="en-US" dirty="0" smtClean="0"/>
              <a:t>Usage dependant on total wart area</a:t>
            </a:r>
          </a:p>
          <a:p>
            <a:pPr>
              <a:buFont typeface="Arial" pitchFamily="34" charset="0"/>
              <a:buChar char="•"/>
            </a:pPr>
            <a:r>
              <a:rPr lang="en-US" dirty="0" smtClean="0"/>
              <a:t>Data from April 2008</a:t>
            </a:r>
          </a:p>
          <a:p>
            <a:r>
              <a:rPr lang="en-US" u="sng" dirty="0" smtClean="0">
                <a:hlinkClick r:id="rId3"/>
              </a:rPr>
              <a:t>www.pbm.va.gov</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33400" y="1752600"/>
          <a:ext cx="8382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0227" name="Title 4"/>
          <p:cNvSpPr>
            <a:spLocks noGrp="1"/>
          </p:cNvSpPr>
          <p:nvPr>
            <p:ph type="title"/>
          </p:nvPr>
        </p:nvSpPr>
        <p:spPr>
          <a:xfrm>
            <a:off x="2438400" y="381000"/>
            <a:ext cx="6477000" cy="1143000"/>
          </a:xfrm>
        </p:spPr>
        <p:txBody>
          <a:bodyPr/>
          <a:lstStyle/>
          <a:p>
            <a:pPr eaLnBrk="1" hangingPunct="1"/>
            <a:r>
              <a:rPr lang="en-US" smtClean="0"/>
              <a:t>Provider-Administered Treatments</a:t>
            </a:r>
          </a:p>
        </p:txBody>
      </p:sp>
      <p:sp>
        <p:nvSpPr>
          <p:cNvPr id="180228"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6" name="TextBox 5"/>
          <p:cNvSpPr txBox="1"/>
          <p:nvPr/>
        </p:nvSpPr>
        <p:spPr>
          <a:xfrm>
            <a:off x="4343400" y="4648200"/>
            <a:ext cx="723900" cy="523875"/>
          </a:xfrm>
          <a:prstGeom prst="rect">
            <a:avLst/>
          </a:prstGeom>
          <a:solidFill>
            <a:schemeClr val="accent1">
              <a:lumMod val="75000"/>
            </a:schemeClr>
          </a:solidFill>
        </p:spPr>
        <p:txBody>
          <a:bodyPr wrap="none">
            <a:spAutoFit/>
          </a:bodyPr>
          <a:lstStyle/>
          <a:p>
            <a:pPr>
              <a:defRPr/>
            </a:pPr>
            <a:r>
              <a:rPr lang="en-US" sz="2800" dirty="0"/>
              <a:t>OR</a:t>
            </a:r>
          </a:p>
        </p:txBody>
      </p:sp>
      <p:sp>
        <p:nvSpPr>
          <p:cNvPr id="7" name="TextBox 6"/>
          <p:cNvSpPr txBox="1"/>
          <p:nvPr/>
        </p:nvSpPr>
        <p:spPr>
          <a:xfrm>
            <a:off x="4343400" y="3048000"/>
            <a:ext cx="723900" cy="523875"/>
          </a:xfrm>
          <a:prstGeom prst="rect">
            <a:avLst/>
          </a:prstGeom>
          <a:solidFill>
            <a:schemeClr val="accent1">
              <a:lumMod val="75000"/>
            </a:schemeClr>
          </a:solidFill>
        </p:spPr>
        <p:txBody>
          <a:bodyPr wrap="none">
            <a:spAutoFit/>
          </a:bodyPr>
          <a:lstStyle/>
          <a:p>
            <a:pPr>
              <a:defRPr/>
            </a:pPr>
            <a:r>
              <a:rPr lang="en-US" sz="2800" dirty="0"/>
              <a:t>OR</a:t>
            </a:r>
          </a:p>
        </p:txBody>
      </p:sp>
      <p:sp>
        <p:nvSpPr>
          <p:cNvPr id="8" name="TextBox 7"/>
          <p:cNvSpPr txBox="1"/>
          <p:nvPr/>
        </p:nvSpPr>
        <p:spPr>
          <a:xfrm>
            <a:off x="2438400" y="3886200"/>
            <a:ext cx="723900" cy="523875"/>
          </a:xfrm>
          <a:prstGeom prst="rect">
            <a:avLst/>
          </a:prstGeom>
          <a:solidFill>
            <a:schemeClr val="accent1">
              <a:lumMod val="75000"/>
            </a:schemeClr>
          </a:solidFill>
        </p:spPr>
        <p:txBody>
          <a:bodyPr wrap="none">
            <a:spAutoFit/>
          </a:bodyPr>
          <a:lstStyle/>
          <a:p>
            <a:pPr>
              <a:defRPr/>
            </a:pPr>
            <a:r>
              <a:rPr lang="en-US" sz="2800" dirty="0"/>
              <a:t>OR</a:t>
            </a:r>
          </a:p>
        </p:txBody>
      </p:sp>
      <p:sp>
        <p:nvSpPr>
          <p:cNvPr id="9" name="TextBox 8"/>
          <p:cNvSpPr txBox="1"/>
          <p:nvPr/>
        </p:nvSpPr>
        <p:spPr>
          <a:xfrm>
            <a:off x="6172200" y="3733800"/>
            <a:ext cx="723900" cy="523875"/>
          </a:xfrm>
          <a:prstGeom prst="rect">
            <a:avLst/>
          </a:prstGeom>
          <a:solidFill>
            <a:schemeClr val="accent1">
              <a:lumMod val="75000"/>
            </a:schemeClr>
          </a:solidFill>
        </p:spPr>
        <p:txBody>
          <a:bodyPr wrap="none">
            <a:spAutoFit/>
          </a:bodyPr>
          <a:lstStyle/>
          <a:p>
            <a:pPr>
              <a:defRPr/>
            </a:pPr>
            <a:r>
              <a:rPr lang="en-US" sz="2800" dirty="0"/>
              <a:t>OR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545D8C12-216D-49CB-999F-FF71E73B1E79}"/>
                                            </p:graphicEl>
                                          </p:spTgt>
                                        </p:tgtEl>
                                        <p:attrNameLst>
                                          <p:attrName>style.visibility</p:attrName>
                                        </p:attrNameLst>
                                      </p:cBhvr>
                                      <p:to>
                                        <p:strVal val="visible"/>
                                      </p:to>
                                    </p:set>
                                    <p:animEffect transition="in" filter="fade">
                                      <p:cBhvr>
                                        <p:cTn id="7" dur="2000"/>
                                        <p:tgtEl>
                                          <p:spTgt spid="5">
                                            <p:graphicEl>
                                              <a:dgm id="{545D8C12-216D-49CB-999F-FF71E73B1E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C92D0982-9706-49AD-9C22-578CB2982FFD}"/>
                                            </p:graphicEl>
                                          </p:spTgt>
                                        </p:tgtEl>
                                        <p:attrNameLst>
                                          <p:attrName>style.visibility</p:attrName>
                                        </p:attrNameLst>
                                      </p:cBhvr>
                                      <p:to>
                                        <p:strVal val="visible"/>
                                      </p:to>
                                    </p:set>
                                    <p:animEffect transition="in" filter="fade">
                                      <p:cBhvr>
                                        <p:cTn id="12" dur="2000"/>
                                        <p:tgtEl>
                                          <p:spTgt spid="5">
                                            <p:graphicEl>
                                              <a:dgm id="{C92D0982-9706-49AD-9C22-578CB2982FF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7FB5862-81D1-48ED-90B5-F9BD9A130190}"/>
                                            </p:graphicEl>
                                          </p:spTgt>
                                        </p:tgtEl>
                                        <p:attrNameLst>
                                          <p:attrName>style.visibility</p:attrName>
                                        </p:attrNameLst>
                                      </p:cBhvr>
                                      <p:to>
                                        <p:strVal val="visible"/>
                                      </p:to>
                                    </p:set>
                                    <p:animEffect transition="in" filter="fade">
                                      <p:cBhvr>
                                        <p:cTn id="17" dur="2000"/>
                                        <p:tgtEl>
                                          <p:spTgt spid="5">
                                            <p:graphicEl>
                                              <a:dgm id="{97FB5862-81D1-48ED-90B5-F9BD9A13019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293C665D-8E5F-4CD6-979C-FB141232C1DC}"/>
                                            </p:graphicEl>
                                          </p:spTgt>
                                        </p:tgtEl>
                                        <p:attrNameLst>
                                          <p:attrName>style.visibility</p:attrName>
                                        </p:attrNameLst>
                                      </p:cBhvr>
                                      <p:to>
                                        <p:strVal val="visible"/>
                                      </p:to>
                                    </p:set>
                                    <p:animEffect transition="in" filter="fade">
                                      <p:cBhvr>
                                        <p:cTn id="22" dur="2000"/>
                                        <p:tgtEl>
                                          <p:spTgt spid="5">
                                            <p:graphicEl>
                                              <a:dgm id="{293C665D-8E5F-4CD6-979C-FB141232C1D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P spid="7" grpId="0" animBg="1"/>
      <p:bldP spid="8" grpId="0" animBg="1"/>
      <p:bldP spid="9"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447800" y="1981200"/>
          <a:ext cx="7239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1251" name="Title 1"/>
          <p:cNvSpPr>
            <a:spLocks noGrp="1"/>
          </p:cNvSpPr>
          <p:nvPr>
            <p:ph type="title"/>
          </p:nvPr>
        </p:nvSpPr>
        <p:spPr/>
        <p:txBody>
          <a:bodyPr/>
          <a:lstStyle/>
          <a:p>
            <a:pPr eaLnBrk="1" hangingPunct="1"/>
            <a:r>
              <a:rPr lang="en-US" smtClean="0"/>
              <a:t>Alternative Regimens</a:t>
            </a:r>
          </a:p>
        </p:txBody>
      </p:sp>
      <p:sp>
        <p:nvSpPr>
          <p:cNvPr id="181252"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6" name="TextBox 5"/>
          <p:cNvSpPr txBox="1"/>
          <p:nvPr/>
        </p:nvSpPr>
        <p:spPr>
          <a:xfrm>
            <a:off x="7620000" y="2819400"/>
            <a:ext cx="723900" cy="523875"/>
          </a:xfrm>
          <a:prstGeom prst="rect">
            <a:avLst/>
          </a:prstGeom>
          <a:solidFill>
            <a:schemeClr val="accent1">
              <a:lumMod val="75000"/>
            </a:schemeClr>
          </a:solidFill>
        </p:spPr>
        <p:txBody>
          <a:bodyPr wrap="none">
            <a:spAutoFit/>
          </a:bodyPr>
          <a:lstStyle/>
          <a:p>
            <a:pPr>
              <a:defRPr/>
            </a:pPr>
            <a:r>
              <a:rPr lang="en-US" sz="2800" dirty="0"/>
              <a:t>OR</a:t>
            </a:r>
          </a:p>
        </p:txBody>
      </p:sp>
      <p:sp>
        <p:nvSpPr>
          <p:cNvPr id="7" name="TextBox 6"/>
          <p:cNvSpPr txBox="1"/>
          <p:nvPr/>
        </p:nvSpPr>
        <p:spPr>
          <a:xfrm>
            <a:off x="7620000" y="3886200"/>
            <a:ext cx="723900" cy="523875"/>
          </a:xfrm>
          <a:prstGeom prst="rect">
            <a:avLst/>
          </a:prstGeom>
          <a:solidFill>
            <a:schemeClr val="accent1">
              <a:lumMod val="75000"/>
            </a:schemeClr>
          </a:solidFill>
        </p:spPr>
        <p:txBody>
          <a:bodyPr wrap="none">
            <a:spAutoFit/>
          </a:bodyPr>
          <a:lstStyle/>
          <a:p>
            <a:pPr>
              <a:defRPr/>
            </a:pPr>
            <a:r>
              <a:rPr lang="en-US" sz="2800" dirty="0"/>
              <a:t>OR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6B10C4E-F5DF-441B-B4CC-7BF2589D2AC7}"/>
                                            </p:graphicEl>
                                          </p:spTgt>
                                        </p:tgtEl>
                                        <p:attrNameLst>
                                          <p:attrName>style.visibility</p:attrName>
                                        </p:attrNameLst>
                                      </p:cBhvr>
                                      <p:to>
                                        <p:strVal val="visible"/>
                                      </p:to>
                                    </p:set>
                                    <p:animEffect transition="in" filter="fade">
                                      <p:cBhvr>
                                        <p:cTn id="7" dur="2000"/>
                                        <p:tgtEl>
                                          <p:spTgt spid="5">
                                            <p:graphicEl>
                                              <a:dgm id="{36B10C4E-F5DF-441B-B4CC-7BF2589D2A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5484CA2D-B157-40BE-9A56-E00C82BEDA5A}"/>
                                            </p:graphicEl>
                                          </p:spTgt>
                                        </p:tgtEl>
                                        <p:attrNameLst>
                                          <p:attrName>style.visibility</p:attrName>
                                        </p:attrNameLst>
                                      </p:cBhvr>
                                      <p:to>
                                        <p:strVal val="visible"/>
                                      </p:to>
                                    </p:set>
                                    <p:animEffect transition="in" filter="fade">
                                      <p:cBhvr>
                                        <p:cTn id="12" dur="2000"/>
                                        <p:tgtEl>
                                          <p:spTgt spid="5">
                                            <p:graphicEl>
                                              <a:dgm id="{5484CA2D-B157-40BE-9A56-E00C82BEDA5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AECBD704-44BD-42BC-9528-0BC5F074382B}"/>
                                            </p:graphicEl>
                                          </p:spTgt>
                                        </p:tgtEl>
                                        <p:attrNameLst>
                                          <p:attrName>style.visibility</p:attrName>
                                        </p:attrNameLst>
                                      </p:cBhvr>
                                      <p:to>
                                        <p:strVal val="visible"/>
                                      </p:to>
                                    </p:set>
                                    <p:animEffect transition="in" filter="fade">
                                      <p:cBhvr>
                                        <p:cTn id="17" dur="2000"/>
                                        <p:tgtEl>
                                          <p:spTgt spid="5">
                                            <p:graphicEl>
                                              <a:dgm id="{AECBD704-44BD-42BC-9528-0BC5F074382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Objectives</a:t>
            </a:r>
          </a:p>
        </p:txBody>
      </p:sp>
      <p:sp>
        <p:nvSpPr>
          <p:cNvPr id="6" name="Rounded Rectangle 5"/>
          <p:cNvSpPr>
            <a:spLocks noChangeArrowheads="1"/>
          </p:cNvSpPr>
          <p:nvPr/>
        </p:nvSpPr>
        <p:spPr bwMode="auto">
          <a:xfrm>
            <a:off x="3733800" y="2209800"/>
            <a:ext cx="5029200" cy="1295400"/>
          </a:xfrm>
          <a:prstGeom prst="roundRect">
            <a:avLst>
              <a:gd name="adj" fmla="val 16667"/>
            </a:avLst>
          </a:prstGeom>
          <a:gradFill rotWithShape="1">
            <a:gsLst>
              <a:gs pos="0">
                <a:srgbClr val="9FB2B3"/>
              </a:gs>
              <a:gs pos="80000">
                <a:srgbClr val="D0E8EB"/>
              </a:gs>
              <a:gs pos="100000">
                <a:srgbClr val="D1EAEC"/>
              </a:gs>
            </a:gsLst>
            <a:lin ang="16200000"/>
          </a:gradFill>
          <a:ln w="9525">
            <a:solidFill>
              <a:srgbClr val="D5E8EA"/>
            </a:solidFill>
            <a:round/>
            <a:headEnd/>
            <a:tailEnd/>
          </a:ln>
          <a:effectLst>
            <a:outerShdw blurRad="63500" dist="23000" dir="5400000" rotWithShape="0">
              <a:srgbClr val="000000">
                <a:alpha val="34999"/>
              </a:srgbClr>
            </a:outerShdw>
          </a:effectLst>
        </p:spPr>
        <p:txBody>
          <a:bodyPr anchor="ctr"/>
          <a:lstStyle/>
          <a:p>
            <a:pPr>
              <a:defRPr/>
            </a:pPr>
            <a:r>
              <a:rPr lang="en-US" sz="2400" dirty="0">
                <a:solidFill>
                  <a:srgbClr val="000000"/>
                </a:solidFill>
                <a:latin typeface="Futura Md" charset="0"/>
                <a:ea typeface="Arial" charset="0"/>
                <a:cs typeface="Arial" charset="0"/>
              </a:rPr>
              <a:t>Describe the scope and risk factors for sexually transmitted infections (STIs) in adolescents.</a:t>
            </a:r>
          </a:p>
        </p:txBody>
      </p:sp>
      <p:sp>
        <p:nvSpPr>
          <p:cNvPr id="8" name="Rounded Rectangle 7"/>
          <p:cNvSpPr>
            <a:spLocks noChangeArrowheads="1"/>
          </p:cNvSpPr>
          <p:nvPr/>
        </p:nvSpPr>
        <p:spPr bwMode="auto">
          <a:xfrm>
            <a:off x="3810000" y="3733800"/>
            <a:ext cx="5029200" cy="1295400"/>
          </a:xfrm>
          <a:prstGeom prst="roundRect">
            <a:avLst>
              <a:gd name="adj" fmla="val 16667"/>
            </a:avLst>
          </a:prstGeom>
          <a:gradFill rotWithShape="1">
            <a:gsLst>
              <a:gs pos="0">
                <a:srgbClr val="9FB2B3"/>
              </a:gs>
              <a:gs pos="80000">
                <a:srgbClr val="D0E8EB"/>
              </a:gs>
              <a:gs pos="100000">
                <a:srgbClr val="D1EAEC"/>
              </a:gs>
            </a:gsLst>
            <a:lin ang="16200000"/>
          </a:gradFill>
          <a:ln w="9525">
            <a:solidFill>
              <a:srgbClr val="D5E8EA"/>
            </a:solidFill>
            <a:round/>
            <a:headEnd/>
            <a:tailEnd/>
          </a:ln>
          <a:effectLst>
            <a:outerShdw blurRad="63500" dist="23000" dir="5400000" rotWithShape="0">
              <a:srgbClr val="000000">
                <a:alpha val="34999"/>
              </a:srgbClr>
            </a:outerShdw>
          </a:effectLst>
        </p:spPr>
        <p:txBody>
          <a:bodyPr anchor="ctr"/>
          <a:lstStyle/>
          <a:p>
            <a:pPr>
              <a:defRPr/>
            </a:pPr>
            <a:r>
              <a:rPr lang="en-US" sz="2400" dirty="0">
                <a:solidFill>
                  <a:srgbClr val="000000"/>
                </a:solidFill>
                <a:latin typeface="Futura Md" charset="0"/>
                <a:ea typeface="Arial" charset="0"/>
                <a:cs typeface="Arial" charset="0"/>
              </a:rPr>
              <a:t>Discuss the STIs affecting adolescents.</a:t>
            </a:r>
          </a:p>
        </p:txBody>
      </p:sp>
      <p:sp>
        <p:nvSpPr>
          <p:cNvPr id="7" name="Rounded Rectangle 6"/>
          <p:cNvSpPr>
            <a:spLocks noChangeArrowheads="1"/>
          </p:cNvSpPr>
          <p:nvPr/>
        </p:nvSpPr>
        <p:spPr bwMode="auto">
          <a:xfrm>
            <a:off x="1447800" y="3657600"/>
            <a:ext cx="2362200" cy="14478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3200" dirty="0">
                <a:solidFill>
                  <a:schemeClr val="lt1"/>
                </a:solidFill>
                <a:latin typeface="+mn-lt"/>
                <a:cs typeface="+mn-cs"/>
              </a:rPr>
              <a:t>Discuss</a:t>
            </a:r>
          </a:p>
        </p:txBody>
      </p:sp>
      <p:sp>
        <p:nvSpPr>
          <p:cNvPr id="5" name="Rounded Rectangle 4"/>
          <p:cNvSpPr>
            <a:spLocks noChangeArrowheads="1"/>
          </p:cNvSpPr>
          <p:nvPr/>
        </p:nvSpPr>
        <p:spPr bwMode="auto">
          <a:xfrm>
            <a:off x="1447800" y="2057400"/>
            <a:ext cx="2362200" cy="15240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3200" dirty="0">
                <a:solidFill>
                  <a:schemeClr val="lt1"/>
                </a:solidFill>
                <a:latin typeface="+mn-lt"/>
                <a:cs typeface="+mn-cs"/>
              </a:rPr>
              <a:t>Describe</a:t>
            </a:r>
          </a:p>
        </p:txBody>
      </p:sp>
      <p:sp>
        <p:nvSpPr>
          <p:cNvPr id="13" name="Rounded Rectangle 12"/>
          <p:cNvSpPr>
            <a:spLocks noChangeArrowheads="1"/>
          </p:cNvSpPr>
          <p:nvPr/>
        </p:nvSpPr>
        <p:spPr bwMode="auto">
          <a:xfrm>
            <a:off x="3810000" y="5181600"/>
            <a:ext cx="4953000" cy="1066800"/>
          </a:xfrm>
          <a:prstGeom prst="roundRect">
            <a:avLst>
              <a:gd name="adj" fmla="val 16667"/>
            </a:avLst>
          </a:prstGeom>
          <a:gradFill rotWithShape="1">
            <a:gsLst>
              <a:gs pos="0">
                <a:srgbClr val="9FB2B3"/>
              </a:gs>
              <a:gs pos="80000">
                <a:srgbClr val="D0E8EB"/>
              </a:gs>
              <a:gs pos="100000">
                <a:srgbClr val="D1EAEC"/>
              </a:gs>
            </a:gsLst>
            <a:lin ang="16200000"/>
          </a:gradFill>
          <a:ln w="9525">
            <a:solidFill>
              <a:srgbClr val="D5E8EA"/>
            </a:solidFill>
            <a:round/>
            <a:headEnd/>
            <a:tailEnd/>
          </a:ln>
          <a:effectLst>
            <a:outerShdw blurRad="63500" dist="23000" dir="5400000" rotWithShape="0">
              <a:srgbClr val="000000">
                <a:alpha val="34999"/>
              </a:srgbClr>
            </a:outerShdw>
          </a:effectLst>
        </p:spPr>
        <p:txBody>
          <a:bodyPr anchor="ctr"/>
          <a:lstStyle/>
          <a:p>
            <a:pPr>
              <a:defRPr/>
            </a:pPr>
            <a:r>
              <a:rPr lang="en-US" sz="2400" dirty="0">
                <a:solidFill>
                  <a:srgbClr val="000000"/>
                </a:solidFill>
                <a:latin typeface="Futura Md" charset="0"/>
                <a:ea typeface="Arial" charset="0"/>
                <a:cs typeface="Arial" charset="0"/>
              </a:rPr>
              <a:t>Assess, treat, and prevent STIs in adolescent patients.</a:t>
            </a:r>
          </a:p>
        </p:txBody>
      </p:sp>
      <p:sp>
        <p:nvSpPr>
          <p:cNvPr id="12" name="Rounded Rectangle 11"/>
          <p:cNvSpPr>
            <a:spLocks noChangeArrowheads="1"/>
          </p:cNvSpPr>
          <p:nvPr/>
        </p:nvSpPr>
        <p:spPr bwMode="auto">
          <a:xfrm>
            <a:off x="1447800" y="5181600"/>
            <a:ext cx="2362200" cy="10668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3200" dirty="0" smtClean="0">
                <a:solidFill>
                  <a:schemeClr val="lt1"/>
                </a:solidFill>
                <a:latin typeface="+mn-lt"/>
                <a:cs typeface="+mn-cs"/>
              </a:rPr>
              <a:t>Assess</a:t>
            </a:r>
            <a:endParaRPr lang="en-US" sz="3200" dirty="0">
              <a:solidFill>
                <a:schemeClr val="lt1"/>
              </a:solidFill>
              <a:latin typeface="+mn-lt"/>
              <a:cs typeface="+mn-cs"/>
            </a:endParaRPr>
          </a:p>
        </p:txBody>
      </p:sp>
      <p:sp>
        <p:nvSpPr>
          <p:cNvPr id="14" name="Rectangle 13"/>
          <p:cNvSpPr/>
          <p:nvPr/>
        </p:nvSpPr>
        <p:spPr>
          <a:xfrm>
            <a:off x="0" y="1524000"/>
            <a:ext cx="9296400" cy="461963"/>
          </a:xfrm>
          <a:prstGeom prst="rect">
            <a:avLst/>
          </a:prstGeom>
        </p:spPr>
        <p:txBody>
          <a:bodyPr>
            <a:spAutoFit/>
          </a:bodyPr>
          <a:lstStyle/>
          <a:p>
            <a:pPr algn="ctr">
              <a:spcBef>
                <a:spcPct val="20000"/>
              </a:spcBef>
              <a:buClr>
                <a:srgbClr val="FF0000"/>
              </a:buClr>
              <a:defRPr/>
            </a:pPr>
            <a:r>
              <a:rPr lang="en-US" sz="2400" b="1" kern="0" dirty="0">
                <a:solidFill>
                  <a:srgbClr val="F8F8F8"/>
                </a:solidFill>
                <a:latin typeface="Futura Md" pitchFamily="34" charset="0"/>
                <a:cs typeface="+mn-cs"/>
              </a:rPr>
              <a:t>By the end of this presentation, participants will be able to: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5" grpId="0" animBg="1"/>
      <p:bldP spid="13"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p:txBody>
          <a:bodyPr/>
          <a:lstStyle/>
          <a:p>
            <a:pPr eaLnBrk="1" hangingPunct="1"/>
            <a:r>
              <a:rPr lang="en-US" dirty="0" smtClean="0">
                <a:latin typeface="Futura Lt BT" charset="0"/>
              </a:rPr>
              <a:t>Peer support for contraception and condoms</a:t>
            </a:r>
          </a:p>
          <a:p>
            <a:pPr eaLnBrk="1" hangingPunct="1"/>
            <a:r>
              <a:rPr lang="en-US" dirty="0" smtClean="0">
                <a:latin typeface="Futura Lt BT" charset="0"/>
              </a:rPr>
              <a:t>Communication with parents about sex</a:t>
            </a:r>
          </a:p>
          <a:p>
            <a:pPr eaLnBrk="1" hangingPunct="1"/>
            <a:r>
              <a:rPr lang="en-US" dirty="0" smtClean="0">
                <a:latin typeface="Futura Lt BT" charset="0"/>
              </a:rPr>
              <a:t>Connection to family</a:t>
            </a:r>
          </a:p>
          <a:p>
            <a:pPr eaLnBrk="1" hangingPunct="1"/>
            <a:r>
              <a:rPr lang="en-US" dirty="0" smtClean="0">
                <a:latin typeface="Futura Lt BT" charset="0"/>
              </a:rPr>
              <a:t>Connection to school and future success</a:t>
            </a:r>
          </a:p>
          <a:p>
            <a:pPr eaLnBrk="1" hangingPunct="1"/>
            <a:r>
              <a:rPr lang="en-US" dirty="0" smtClean="0">
                <a:latin typeface="Futura Lt BT" charset="0"/>
              </a:rPr>
              <a:t>Connection to community organizations</a:t>
            </a:r>
          </a:p>
        </p:txBody>
      </p:sp>
      <p:sp>
        <p:nvSpPr>
          <p:cNvPr id="23555" name="Title 1"/>
          <p:cNvSpPr>
            <a:spLocks noGrp="1"/>
          </p:cNvSpPr>
          <p:nvPr>
            <p:ph type="title"/>
          </p:nvPr>
        </p:nvSpPr>
        <p:spPr>
          <a:xfrm>
            <a:off x="2705100" y="304800"/>
            <a:ext cx="6438900" cy="1143000"/>
          </a:xfrm>
        </p:spPr>
        <p:txBody>
          <a:bodyPr/>
          <a:lstStyle/>
          <a:p>
            <a:pPr eaLnBrk="1" hangingPunct="1"/>
            <a:r>
              <a:rPr lang="en-US" smtClean="0"/>
              <a:t>STI Protective Factors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20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20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20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20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20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Title 1"/>
          <p:cNvSpPr>
            <a:spLocks noGrp="1"/>
          </p:cNvSpPr>
          <p:nvPr>
            <p:ph type="title"/>
          </p:nvPr>
        </p:nvSpPr>
        <p:spPr>
          <a:xfrm>
            <a:off x="1828800" y="2438400"/>
            <a:ext cx="6553200" cy="1143000"/>
          </a:xfrm>
        </p:spPr>
        <p:txBody>
          <a:bodyPr/>
          <a:lstStyle/>
          <a:p>
            <a:pPr eaLnBrk="1" hangingPunct="1"/>
            <a:r>
              <a:rPr lang="en-US" smtClean="0"/>
              <a:t>Would you give Jenna the HPV vaccine? </a:t>
            </a:r>
          </a:p>
        </p:txBody>
      </p:sp>
      <p:sp>
        <p:nvSpPr>
          <p:cNvPr id="182275"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p:txBody>
          <a:bodyPr/>
          <a:lstStyle/>
          <a:p>
            <a:pPr eaLnBrk="1" hangingPunct="1"/>
            <a:r>
              <a:rPr lang="en-US" smtClean="0"/>
              <a:t>HPV Vaccine</a:t>
            </a:r>
          </a:p>
        </p:txBody>
      </p:sp>
      <p:sp>
        <p:nvSpPr>
          <p:cNvPr id="183299" name="Slide Number Placeholder 4"/>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graphicFrame>
        <p:nvGraphicFramePr>
          <p:cNvPr id="5" name="Diagram 4"/>
          <p:cNvGraphicFramePr/>
          <p:nvPr/>
        </p:nvGraphicFramePr>
        <p:xfrm>
          <a:off x="0" y="11430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4"/>
          <p:cNvSpPr>
            <a:spLocks noGrp="1"/>
          </p:cNvSpPr>
          <p:nvPr>
            <p:ph idx="1"/>
          </p:nvPr>
        </p:nvSpPr>
        <p:spPr>
          <a:xfrm>
            <a:off x="304800" y="2438400"/>
            <a:ext cx="5867400" cy="3657600"/>
          </a:xfrm>
        </p:spPr>
        <p:txBody>
          <a:bodyPr/>
          <a:lstStyle/>
          <a:p>
            <a:r>
              <a:rPr lang="en-US" sz="2800" b="1" dirty="0" err="1" smtClean="0">
                <a:solidFill>
                  <a:srgbClr val="92D050"/>
                </a:solidFill>
                <a:latin typeface="Futura Lt BT"/>
              </a:rPr>
              <a:t>Gardasil</a:t>
            </a:r>
            <a:endParaRPr lang="en-US" sz="2800" b="1" dirty="0" smtClean="0">
              <a:solidFill>
                <a:srgbClr val="92D050"/>
              </a:solidFill>
              <a:latin typeface="Futura Lt BT"/>
            </a:endParaRPr>
          </a:p>
          <a:p>
            <a:pPr lvl="1"/>
            <a:r>
              <a:rPr lang="en-US" sz="2400" dirty="0" err="1" smtClean="0">
                <a:latin typeface="Futura Lt BT"/>
              </a:rPr>
              <a:t>Quadrivalent</a:t>
            </a:r>
            <a:r>
              <a:rPr lang="en-US" sz="2400" dirty="0" smtClean="0">
                <a:latin typeface="Futura Lt BT"/>
              </a:rPr>
              <a:t> HPV vaccine </a:t>
            </a:r>
          </a:p>
          <a:p>
            <a:pPr lvl="2"/>
            <a:r>
              <a:rPr lang="en-US" dirty="0" smtClean="0">
                <a:latin typeface="Futura Lt BT"/>
              </a:rPr>
              <a:t>Prevents HPV types 16/18 &amp; 6/11</a:t>
            </a:r>
          </a:p>
          <a:p>
            <a:pPr lvl="1"/>
            <a:r>
              <a:rPr lang="en-US" sz="2400" dirty="0" smtClean="0">
                <a:latin typeface="Futura Lt BT"/>
              </a:rPr>
              <a:t>FDA approved for females (2006) and males (2009)</a:t>
            </a:r>
          </a:p>
          <a:p>
            <a:r>
              <a:rPr lang="en-US" sz="2800" b="1" dirty="0" err="1" smtClean="0">
                <a:solidFill>
                  <a:srgbClr val="92D050"/>
                </a:solidFill>
              </a:rPr>
              <a:t>Cervarix</a:t>
            </a:r>
            <a:endParaRPr lang="en-US" sz="2800" b="1" dirty="0" smtClean="0">
              <a:solidFill>
                <a:srgbClr val="92D050"/>
              </a:solidFill>
            </a:endParaRPr>
          </a:p>
          <a:p>
            <a:pPr lvl="1"/>
            <a:r>
              <a:rPr lang="en-US" sz="2400" dirty="0">
                <a:latin typeface="Futura Lt BT"/>
              </a:rPr>
              <a:t>B</a:t>
            </a:r>
            <a:r>
              <a:rPr lang="en-US" sz="2400" dirty="0" smtClean="0">
                <a:latin typeface="Futura Lt BT"/>
              </a:rPr>
              <a:t>ivalent HPV vaccine </a:t>
            </a:r>
          </a:p>
          <a:p>
            <a:pPr lvl="2"/>
            <a:r>
              <a:rPr lang="en-US" dirty="0">
                <a:latin typeface="Futura Lt BT"/>
              </a:rPr>
              <a:t>P</a:t>
            </a:r>
            <a:r>
              <a:rPr lang="en-US" dirty="0" smtClean="0">
                <a:latin typeface="Futura Lt BT"/>
              </a:rPr>
              <a:t>revents HPV types 16/18</a:t>
            </a:r>
          </a:p>
          <a:p>
            <a:pPr lvl="1"/>
            <a:r>
              <a:rPr lang="en-US" sz="2400" dirty="0" smtClean="0">
                <a:latin typeface="Futura Lt BT"/>
              </a:rPr>
              <a:t>FDA approved for females (2009)</a:t>
            </a:r>
          </a:p>
          <a:p>
            <a:endParaRPr lang="en-US" dirty="0" smtClean="0"/>
          </a:p>
        </p:txBody>
      </p:sp>
      <p:sp>
        <p:nvSpPr>
          <p:cNvPr id="13314" name="Title 3"/>
          <p:cNvSpPr>
            <a:spLocks noGrp="1"/>
          </p:cNvSpPr>
          <p:nvPr>
            <p:ph type="title"/>
          </p:nvPr>
        </p:nvSpPr>
        <p:spPr>
          <a:xfrm>
            <a:off x="457200" y="228600"/>
            <a:ext cx="8686800" cy="1447800"/>
          </a:xfrm>
        </p:spPr>
        <p:txBody>
          <a:bodyPr/>
          <a:lstStyle/>
          <a:p>
            <a:pPr algn="ctr"/>
            <a:r>
              <a:rPr lang="en-US" dirty="0" smtClean="0"/>
              <a:t>HPV Vaccines:  </a:t>
            </a:r>
            <a:br>
              <a:rPr lang="en-US" dirty="0" smtClean="0"/>
            </a:br>
            <a:r>
              <a:rPr lang="en-US" dirty="0" smtClean="0"/>
              <a:t>FDA Approved</a:t>
            </a:r>
          </a:p>
        </p:txBody>
      </p:sp>
      <p:sp>
        <p:nvSpPr>
          <p:cNvPr id="5" name="Explosion 1 4"/>
          <p:cNvSpPr/>
          <p:nvPr/>
        </p:nvSpPr>
        <p:spPr>
          <a:xfrm>
            <a:off x="6099314" y="3962400"/>
            <a:ext cx="3044686" cy="1893404"/>
          </a:xfrm>
          <a:prstGeom prst="irregularSeal1">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2"/>
                </a:solidFill>
              </a:rPr>
              <a:t>HPV 16,18 cause 70% of cervical cancer</a:t>
            </a:r>
            <a:endParaRPr lang="en-US" sz="1600" dirty="0">
              <a:solidFill>
                <a:schemeClr val="bg2"/>
              </a:solidFill>
            </a:endParaRPr>
          </a:p>
        </p:txBody>
      </p:sp>
      <p:sp>
        <p:nvSpPr>
          <p:cNvPr id="6" name="Explosion 1 5"/>
          <p:cNvSpPr/>
          <p:nvPr/>
        </p:nvSpPr>
        <p:spPr>
          <a:xfrm>
            <a:off x="6109253" y="1828800"/>
            <a:ext cx="3034747" cy="1893404"/>
          </a:xfrm>
          <a:prstGeom prst="irregularSeal1">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2"/>
                </a:solidFill>
              </a:rPr>
              <a:t>HPV 6,11 cause 90% of genital warts</a:t>
            </a:r>
            <a:endParaRPr lang="en-US" sz="1600" dirty="0">
              <a:solidFill>
                <a:schemeClr val="bg2"/>
              </a:solidFill>
            </a:endParaRPr>
          </a:p>
        </p:txBody>
      </p:sp>
    </p:spTree>
    <p:extLst>
      <p:ext uri="{BB962C8B-B14F-4D97-AF65-F5344CB8AC3E}">
        <p14:creationId xmlns:p14="http://schemas.microsoft.com/office/powerpoint/2010/main" val="1097653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76200" y="1752600"/>
            <a:ext cx="8991600" cy="2895600"/>
          </a:xfrm>
        </p:spPr>
        <p:txBody>
          <a:bodyPr/>
          <a:lstStyle/>
          <a:p>
            <a:r>
              <a:rPr lang="en-US" sz="2400" dirty="0" smtClean="0"/>
              <a:t>Recommend vaccination for all 11 and 12 </a:t>
            </a:r>
            <a:r>
              <a:rPr lang="en-US" sz="2400" dirty="0" err="1" smtClean="0"/>
              <a:t>yo</a:t>
            </a:r>
            <a:r>
              <a:rPr lang="en-US" sz="2400" dirty="0" smtClean="0"/>
              <a:t> </a:t>
            </a:r>
            <a:r>
              <a:rPr lang="en-US" sz="2400" dirty="0" smtClean="0">
                <a:latin typeface="Arial" pitchFamily="34" charset="0"/>
                <a:cs typeface="Arial" pitchFamily="34" charset="0"/>
              </a:rPr>
              <a:t>♀</a:t>
            </a:r>
            <a:endParaRPr lang="en-US" sz="2400" dirty="0" smtClean="0"/>
          </a:p>
          <a:p>
            <a:pPr lvl="1"/>
            <a:r>
              <a:rPr lang="en-US" sz="2400" dirty="0" smtClean="0"/>
              <a:t>Can begin as young as age 9 </a:t>
            </a:r>
            <a:r>
              <a:rPr lang="en-US" sz="2400" dirty="0" err="1" smtClean="0"/>
              <a:t>yrs</a:t>
            </a:r>
            <a:endParaRPr lang="en-US" sz="2400" dirty="0" smtClean="0"/>
          </a:p>
          <a:p>
            <a:pPr lvl="1"/>
            <a:r>
              <a:rPr lang="en-US" sz="2400" dirty="0" smtClean="0"/>
              <a:t>Either HPV 4 or HPV 2 can be used</a:t>
            </a:r>
          </a:p>
          <a:p>
            <a:pPr lvl="1"/>
            <a:endParaRPr lang="en-US" sz="2400" dirty="0" smtClean="0"/>
          </a:p>
          <a:p>
            <a:r>
              <a:rPr lang="en-US" sz="2400" dirty="0" smtClean="0"/>
              <a:t>Catch-up vaccination recommended for all 13-26yo </a:t>
            </a:r>
            <a:r>
              <a:rPr lang="en-US" sz="2400" dirty="0" smtClean="0">
                <a:latin typeface="Arial" pitchFamily="34" charset="0"/>
                <a:cs typeface="Arial" pitchFamily="34" charset="0"/>
              </a:rPr>
              <a:t>♀</a:t>
            </a:r>
            <a:endParaRPr lang="en-US" dirty="0" smtClean="0"/>
          </a:p>
        </p:txBody>
      </p:sp>
      <p:sp>
        <p:nvSpPr>
          <p:cNvPr id="14338" name="Title 1"/>
          <p:cNvSpPr>
            <a:spLocks noGrp="1"/>
          </p:cNvSpPr>
          <p:nvPr>
            <p:ph type="title"/>
          </p:nvPr>
        </p:nvSpPr>
        <p:spPr>
          <a:xfrm>
            <a:off x="457200" y="152400"/>
            <a:ext cx="8686800" cy="1752600"/>
          </a:xfrm>
        </p:spPr>
        <p:txBody>
          <a:bodyPr/>
          <a:lstStyle/>
          <a:p>
            <a:pPr algn="ctr"/>
            <a:r>
              <a:rPr lang="en-US" dirty="0" smtClean="0"/>
              <a:t>ACIP HPV Vaccine Recommendations for FEMALES</a:t>
            </a:r>
          </a:p>
        </p:txBody>
      </p:sp>
      <p:sp>
        <p:nvSpPr>
          <p:cNvPr id="2" name="TextBox 1"/>
          <p:cNvSpPr txBox="1"/>
          <p:nvPr/>
        </p:nvSpPr>
        <p:spPr>
          <a:xfrm>
            <a:off x="1752600" y="4648200"/>
            <a:ext cx="5897384" cy="830997"/>
          </a:xfrm>
          <a:prstGeom prst="rect">
            <a:avLst/>
          </a:prstGeom>
          <a:solidFill>
            <a:srgbClr val="CCFFFF"/>
          </a:solidFill>
          <a:ln w="41275">
            <a:solidFill>
              <a:schemeClr val="bg2"/>
            </a:solidFill>
          </a:ln>
        </p:spPr>
        <p:txBody>
          <a:bodyPr wrap="none" rtlCol="0">
            <a:spAutoFit/>
          </a:bodyPr>
          <a:lstStyle/>
          <a:p>
            <a:r>
              <a:rPr lang="en-US" sz="2400" dirty="0" smtClean="0">
                <a:solidFill>
                  <a:schemeClr val="bg2"/>
                </a:solidFill>
              </a:rPr>
              <a:t>Vaccination recommended even if patient </a:t>
            </a:r>
          </a:p>
          <a:p>
            <a:r>
              <a:rPr lang="en-US" sz="2400" dirty="0">
                <a:solidFill>
                  <a:schemeClr val="bg2"/>
                </a:solidFill>
              </a:rPr>
              <a:t>h</a:t>
            </a:r>
            <a:r>
              <a:rPr lang="en-US" sz="2400" dirty="0" smtClean="0">
                <a:solidFill>
                  <a:schemeClr val="bg2"/>
                </a:solidFill>
              </a:rPr>
              <a:t>as genital warts or abnormal pap smear</a:t>
            </a:r>
            <a:endParaRPr lang="en-US" sz="2400" dirty="0">
              <a:solidFill>
                <a:schemeClr val="bg2"/>
              </a:solidFill>
            </a:endParaRPr>
          </a:p>
        </p:txBody>
      </p:sp>
    </p:spTree>
    <p:extLst>
      <p:ext uri="{BB962C8B-B14F-4D97-AF65-F5344CB8AC3E}">
        <p14:creationId xmlns:p14="http://schemas.microsoft.com/office/powerpoint/2010/main" val="2828227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1" descr="image003"/>
          <p:cNvPicPr>
            <a:picLocks noChangeAspect="1" noChangeArrowheads="1"/>
          </p:cNvPicPr>
          <p:nvPr/>
        </p:nvPicPr>
        <p:blipFill>
          <a:blip r:embed="rId3" cstate="print"/>
          <a:srcRect/>
          <a:stretch>
            <a:fillRect/>
          </a:stretch>
        </p:blipFill>
        <p:spPr bwMode="auto">
          <a:xfrm>
            <a:off x="0" y="1295400"/>
            <a:ext cx="9144000" cy="5105400"/>
          </a:xfrm>
          <a:prstGeom prst="rect">
            <a:avLst/>
          </a:prstGeom>
          <a:noFill/>
          <a:ln w="9525">
            <a:noFill/>
            <a:miter lim="800000"/>
            <a:headEnd/>
            <a:tailEnd/>
          </a:ln>
        </p:spPr>
      </p:pic>
      <p:sp>
        <p:nvSpPr>
          <p:cNvPr id="185347" name="TextBox 8"/>
          <p:cNvSpPr txBox="1">
            <a:spLocks noChangeArrowheads="1"/>
          </p:cNvSpPr>
          <p:nvPr/>
        </p:nvSpPr>
        <p:spPr bwMode="auto">
          <a:xfrm>
            <a:off x="277813" y="6151563"/>
            <a:ext cx="8124825" cy="646331"/>
          </a:xfrm>
          <a:prstGeom prst="rect">
            <a:avLst/>
          </a:prstGeom>
          <a:noFill/>
          <a:ln w="9525">
            <a:noFill/>
            <a:miter lim="800000"/>
            <a:headEnd/>
            <a:tailEnd/>
          </a:ln>
        </p:spPr>
        <p:txBody>
          <a:bodyPr>
            <a:spAutoFit/>
          </a:bodyPr>
          <a:lstStyle/>
          <a:p>
            <a:pPr fontAlgn="base">
              <a:spcBef>
                <a:spcPct val="0"/>
              </a:spcBef>
              <a:spcAft>
                <a:spcPct val="0"/>
              </a:spcAft>
            </a:pPr>
            <a:endParaRPr lang="en-US" b="1" dirty="0" smtClean="0">
              <a:solidFill>
                <a:srgbClr val="F8F8F8"/>
              </a:solidFill>
              <a:latin typeface="Arial" pitchFamily="34" charset="0"/>
            </a:endParaRPr>
          </a:p>
          <a:p>
            <a:pPr fontAlgn="base">
              <a:spcBef>
                <a:spcPct val="0"/>
              </a:spcBef>
              <a:spcAft>
                <a:spcPct val="0"/>
              </a:spcAft>
            </a:pPr>
            <a:r>
              <a:rPr lang="en-US" b="1" dirty="0" smtClean="0">
                <a:solidFill>
                  <a:srgbClr val="F8F8F8"/>
                </a:solidFill>
                <a:latin typeface="Arial" pitchFamily="34" charset="0"/>
              </a:rPr>
              <a:t>CDC</a:t>
            </a:r>
            <a:r>
              <a:rPr lang="en-US" b="1" dirty="0">
                <a:solidFill>
                  <a:srgbClr val="F8F8F8"/>
                </a:solidFill>
                <a:latin typeface="Arial" pitchFamily="34" charset="0"/>
              </a:rPr>
              <a:t>. </a:t>
            </a:r>
            <a:r>
              <a:rPr lang="en-US" b="1" i="1" dirty="0">
                <a:solidFill>
                  <a:srgbClr val="F8F8F8"/>
                </a:solidFill>
                <a:latin typeface="Arial" pitchFamily="34" charset="0"/>
              </a:rPr>
              <a:t>MMWR </a:t>
            </a:r>
            <a:r>
              <a:rPr lang="en-US" b="1" dirty="0">
                <a:solidFill>
                  <a:srgbClr val="F8F8F8"/>
                </a:solidFill>
                <a:latin typeface="Arial" pitchFamily="34" charset="0"/>
              </a:rPr>
              <a:t>2010; </a:t>
            </a:r>
            <a:r>
              <a:rPr lang="en-US" dirty="0">
                <a:solidFill>
                  <a:srgbClr val="F8F8F8"/>
                </a:solidFill>
                <a:latin typeface="Arial" pitchFamily="34" charset="0"/>
              </a:rPr>
              <a:t>Vol. 59 / No. 20 </a:t>
            </a:r>
          </a:p>
        </p:txBody>
      </p:sp>
      <p:sp>
        <p:nvSpPr>
          <p:cNvPr id="9" name="Oval 8"/>
          <p:cNvSpPr/>
          <p:nvPr/>
        </p:nvSpPr>
        <p:spPr>
          <a:xfrm>
            <a:off x="0" y="2667000"/>
            <a:ext cx="1828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3810000"/>
            <a:ext cx="22098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7315200" y="3048000"/>
            <a:ext cx="533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239000" y="4191000"/>
            <a:ext cx="685800" cy="2286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8600" y="609600"/>
            <a:ext cx="8763000" cy="523220"/>
          </a:xfrm>
          <a:prstGeom prst="rect">
            <a:avLst/>
          </a:prstGeom>
          <a:noFill/>
        </p:spPr>
        <p:txBody>
          <a:bodyPr wrap="square" rtlCol="0">
            <a:spAutoFit/>
          </a:bodyPr>
          <a:lstStyle/>
          <a:p>
            <a:pPr algn="ctr"/>
            <a:r>
              <a:rPr lang="en-US" sz="2800" b="1" dirty="0" smtClean="0">
                <a:latin typeface="Futura Lt BT"/>
              </a:rPr>
              <a:t>Efficacy of HPV2 and HPV4 Vaccine in Females</a:t>
            </a:r>
            <a:endParaRPr lang="en-US" sz="2800" b="1" dirty="0">
              <a:latin typeface="Futura Lt BT"/>
            </a:endParaRPr>
          </a:p>
        </p:txBody>
      </p:sp>
    </p:spTree>
  </p:cSld>
  <p:clrMapOvr>
    <a:masterClrMapping/>
  </p:clrMapOvr>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0" y="2286000"/>
            <a:ext cx="9001539" cy="3733800"/>
          </a:xfrm>
        </p:spPr>
        <p:txBody>
          <a:bodyPr/>
          <a:lstStyle/>
          <a:p>
            <a:r>
              <a:rPr lang="en-US" sz="2800" dirty="0" smtClean="0"/>
              <a:t>Recommend vaccination for all 11 and 12 </a:t>
            </a:r>
            <a:r>
              <a:rPr lang="en-US" sz="2800" dirty="0" err="1" smtClean="0"/>
              <a:t>yo</a:t>
            </a:r>
            <a:r>
              <a:rPr lang="en-US" sz="2800" dirty="0" smtClean="0"/>
              <a:t> </a:t>
            </a:r>
            <a:r>
              <a:rPr lang="en-US" sz="2800" dirty="0" smtClean="0">
                <a:latin typeface="Arial" pitchFamily="34" charset="0"/>
                <a:cs typeface="Arial" pitchFamily="34" charset="0"/>
              </a:rPr>
              <a:t>♂</a:t>
            </a:r>
            <a:endParaRPr lang="en-US" sz="2800" dirty="0" smtClean="0"/>
          </a:p>
          <a:p>
            <a:pPr lvl="1"/>
            <a:r>
              <a:rPr lang="en-US" dirty="0" smtClean="0"/>
              <a:t>Only HPV 4 approved for </a:t>
            </a:r>
            <a:r>
              <a:rPr lang="en-US" dirty="0" smtClean="0">
                <a:latin typeface="Arial" pitchFamily="34" charset="0"/>
                <a:cs typeface="Arial" pitchFamily="34" charset="0"/>
              </a:rPr>
              <a:t>♂</a:t>
            </a:r>
          </a:p>
          <a:p>
            <a:pPr lvl="1"/>
            <a:endParaRPr lang="en-US" dirty="0" smtClean="0"/>
          </a:p>
          <a:p>
            <a:r>
              <a:rPr lang="en-US" sz="2800" dirty="0" smtClean="0"/>
              <a:t>Catch-up vaccination recommended for all 13-21yo </a:t>
            </a:r>
            <a:r>
              <a:rPr lang="en-US" sz="2800" dirty="0" smtClean="0">
                <a:latin typeface="Arial" pitchFamily="34" charset="0"/>
                <a:cs typeface="Arial" pitchFamily="34" charset="0"/>
              </a:rPr>
              <a:t>♀</a:t>
            </a:r>
          </a:p>
          <a:p>
            <a:r>
              <a:rPr lang="en-US" sz="2800" dirty="0" smtClean="0"/>
              <a:t>Recommended for all </a:t>
            </a:r>
            <a:r>
              <a:rPr lang="en-US" sz="2800" dirty="0"/>
              <a:t>MSM and </a:t>
            </a:r>
            <a:r>
              <a:rPr lang="en-US" sz="2800" dirty="0" err="1"/>
              <a:t>immunocompromised</a:t>
            </a:r>
            <a:r>
              <a:rPr lang="en-US" sz="2800" dirty="0"/>
              <a:t> </a:t>
            </a:r>
            <a:r>
              <a:rPr lang="en-US" sz="2800" dirty="0" smtClean="0">
                <a:latin typeface="Arial" pitchFamily="34" charset="0"/>
                <a:cs typeface="Arial" pitchFamily="34" charset="0"/>
              </a:rPr>
              <a:t>♂</a:t>
            </a:r>
          </a:p>
          <a:p>
            <a:r>
              <a:rPr lang="en-US" sz="2800" dirty="0"/>
              <a:t>Permissive recommendation for 22-26 </a:t>
            </a:r>
            <a:r>
              <a:rPr lang="en-US" sz="2800" dirty="0" err="1"/>
              <a:t>yo</a:t>
            </a:r>
            <a:r>
              <a:rPr lang="en-US" sz="2800" dirty="0"/>
              <a:t> </a:t>
            </a:r>
            <a:r>
              <a:rPr lang="en-US" sz="2800" dirty="0">
                <a:latin typeface="Arial" pitchFamily="34" charset="0"/>
                <a:cs typeface="Arial" pitchFamily="34" charset="0"/>
              </a:rPr>
              <a:t>♂ </a:t>
            </a:r>
            <a:r>
              <a:rPr lang="en-US" sz="2800" dirty="0"/>
              <a:t>without risk factors</a:t>
            </a:r>
          </a:p>
          <a:p>
            <a:endParaRPr lang="en-US" dirty="0" smtClean="0"/>
          </a:p>
        </p:txBody>
      </p:sp>
      <p:sp>
        <p:nvSpPr>
          <p:cNvPr id="14338" name="Title 1"/>
          <p:cNvSpPr>
            <a:spLocks noGrp="1"/>
          </p:cNvSpPr>
          <p:nvPr>
            <p:ph type="title"/>
          </p:nvPr>
        </p:nvSpPr>
        <p:spPr>
          <a:xfrm>
            <a:off x="457200" y="152400"/>
            <a:ext cx="8686800" cy="1752600"/>
          </a:xfrm>
        </p:spPr>
        <p:txBody>
          <a:bodyPr/>
          <a:lstStyle/>
          <a:p>
            <a:pPr algn="ctr"/>
            <a:r>
              <a:rPr lang="en-US" dirty="0" smtClean="0"/>
              <a:t>ACIP HPV Vaccine Recommendations for MALES</a:t>
            </a:r>
          </a:p>
        </p:txBody>
      </p:sp>
    </p:spTree>
    <p:extLst>
      <p:ext uri="{BB962C8B-B14F-4D97-AF65-F5344CB8AC3E}">
        <p14:creationId xmlns:p14="http://schemas.microsoft.com/office/powerpoint/2010/main" val="928476905"/>
      </p:ext>
    </p:extLst>
  </p:cSld>
  <p:clrMapOvr>
    <a:masterClrMapping/>
  </p:clrMapOvr>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762000" y="1905000"/>
            <a:ext cx="7924800" cy="4648200"/>
          </a:xfrm>
        </p:spPr>
        <p:txBody>
          <a:bodyPr/>
          <a:lstStyle/>
          <a:p>
            <a:r>
              <a:rPr lang="en-US" sz="2400" dirty="0" smtClean="0"/>
              <a:t>Adding the HPV immunization of 12 yr old </a:t>
            </a:r>
            <a:r>
              <a:rPr lang="en-US" sz="2800" b="1" dirty="0" smtClean="0">
                <a:latin typeface="Arial" pitchFamily="34" charset="0"/>
                <a:cs typeface="Arial" pitchFamily="34" charset="0"/>
              </a:rPr>
              <a:t>♂</a:t>
            </a:r>
            <a:r>
              <a:rPr lang="en-US" sz="2400" dirty="0" smtClean="0">
                <a:latin typeface="Arial" pitchFamily="34" charset="0"/>
                <a:cs typeface="Arial" pitchFamily="34" charset="0"/>
              </a:rPr>
              <a:t> to U.S. female only vaccination programs </a:t>
            </a:r>
            <a:r>
              <a:rPr lang="en-US" sz="2400" u="sng" dirty="0" smtClean="0">
                <a:latin typeface="Arial" pitchFamily="34" charset="0"/>
                <a:cs typeface="Arial" pitchFamily="34" charset="0"/>
              </a:rPr>
              <a:t>IS</a:t>
            </a:r>
            <a:r>
              <a:rPr lang="en-US" sz="2400" dirty="0" smtClean="0">
                <a:latin typeface="Arial" pitchFamily="34" charset="0"/>
                <a:cs typeface="Arial" pitchFamily="34" charset="0"/>
              </a:rPr>
              <a:t> </a:t>
            </a:r>
            <a:r>
              <a:rPr lang="en-US" sz="2400" dirty="0" smtClean="0"/>
              <a:t>cost-effective, particularly if:</a:t>
            </a:r>
          </a:p>
          <a:p>
            <a:pPr lvl="1"/>
            <a:r>
              <a:rPr lang="en-US" sz="2400" dirty="0" smtClean="0">
                <a:latin typeface="Arial" pitchFamily="34" charset="0"/>
                <a:cs typeface="Arial" pitchFamily="34" charset="0"/>
              </a:rPr>
              <a:t>♀ </a:t>
            </a:r>
            <a:r>
              <a:rPr lang="en-US" sz="2400" dirty="0" smtClean="0"/>
              <a:t>HPV4 coverage is low (30% 3-dose coverage at age 12 and 50% 3-dose coverage by age 26)</a:t>
            </a:r>
          </a:p>
          <a:p>
            <a:pPr lvl="1"/>
            <a:r>
              <a:rPr lang="en-US" sz="2400" dirty="0" smtClean="0"/>
              <a:t>all potential HPV vaccine health benefits included in analysis </a:t>
            </a:r>
          </a:p>
          <a:p>
            <a:r>
              <a:rPr lang="en-US" sz="2400" dirty="0" smtClean="0">
                <a:sym typeface="Wingdings 3" pitchFamily="18" charset="2"/>
              </a:rPr>
              <a:t>Increasing </a:t>
            </a:r>
            <a:r>
              <a:rPr lang="en-US" sz="2800" b="1" dirty="0" smtClean="0">
                <a:latin typeface="Arial" pitchFamily="34" charset="0"/>
                <a:cs typeface="Arial" pitchFamily="34" charset="0"/>
                <a:sym typeface="Wingdings 3" pitchFamily="18" charset="2"/>
              </a:rPr>
              <a:t>♀</a:t>
            </a:r>
            <a:r>
              <a:rPr lang="en-US" sz="2400" dirty="0" smtClean="0">
                <a:latin typeface="Arial" pitchFamily="34" charset="0"/>
                <a:cs typeface="Arial" pitchFamily="34" charset="0"/>
                <a:sym typeface="Wingdings 3" pitchFamily="18" charset="2"/>
              </a:rPr>
              <a:t> </a:t>
            </a:r>
            <a:r>
              <a:rPr lang="en-US" sz="2400" dirty="0" smtClean="0"/>
              <a:t>coverage more efficient strategy than </a:t>
            </a:r>
            <a:r>
              <a:rPr lang="en-US" sz="2800" dirty="0" smtClean="0">
                <a:latin typeface="Arial" pitchFamily="34" charset="0"/>
                <a:cs typeface="Arial" pitchFamily="34" charset="0"/>
              </a:rPr>
              <a:t>♂</a:t>
            </a:r>
            <a:r>
              <a:rPr lang="en-US" sz="2400" dirty="0" smtClean="0">
                <a:latin typeface="Arial" pitchFamily="34" charset="0"/>
                <a:cs typeface="Arial" pitchFamily="34" charset="0"/>
              </a:rPr>
              <a:t> </a:t>
            </a:r>
            <a:r>
              <a:rPr lang="en-US" sz="2400" dirty="0" smtClean="0"/>
              <a:t>vaccination to </a:t>
            </a:r>
            <a:r>
              <a:rPr lang="en-US" sz="2400" dirty="0" smtClean="0">
                <a:sym typeface="Wingdings 3" pitchFamily="18" charset="2"/>
              </a:rPr>
              <a:t>lower </a:t>
            </a:r>
            <a:r>
              <a:rPr lang="en-US" sz="2400" dirty="0" smtClean="0"/>
              <a:t>overall HPV health burden</a:t>
            </a:r>
          </a:p>
        </p:txBody>
      </p:sp>
      <p:sp>
        <p:nvSpPr>
          <p:cNvPr id="18434" name="Title 1"/>
          <p:cNvSpPr>
            <a:spLocks noGrp="1"/>
          </p:cNvSpPr>
          <p:nvPr>
            <p:ph type="title"/>
          </p:nvPr>
        </p:nvSpPr>
        <p:spPr>
          <a:xfrm>
            <a:off x="609600" y="381000"/>
            <a:ext cx="8267700" cy="1143000"/>
          </a:xfrm>
        </p:spPr>
        <p:txBody>
          <a:bodyPr/>
          <a:lstStyle/>
          <a:p>
            <a:pPr algn="ctr"/>
            <a:r>
              <a:rPr lang="en-US" dirty="0" smtClean="0">
                <a:latin typeface="Futura Lt BT"/>
              </a:rPr>
              <a:t>Is HPV vaccination </a:t>
            </a:r>
            <a:br>
              <a:rPr lang="en-US" dirty="0" smtClean="0">
                <a:latin typeface="Futura Lt BT"/>
              </a:rPr>
            </a:br>
            <a:r>
              <a:rPr lang="en-US" dirty="0" smtClean="0">
                <a:latin typeface="Futura Lt BT"/>
              </a:rPr>
              <a:t>cost-effective for boys?</a:t>
            </a:r>
            <a:endParaRPr lang="en-US" dirty="0" smtClean="0"/>
          </a:p>
        </p:txBody>
      </p:sp>
      <p:sp>
        <p:nvSpPr>
          <p:cNvPr id="18436" name="TextBox 3"/>
          <p:cNvSpPr txBox="1">
            <a:spLocks noChangeArrowheads="1"/>
          </p:cNvSpPr>
          <p:nvPr/>
        </p:nvSpPr>
        <p:spPr bwMode="auto">
          <a:xfrm>
            <a:off x="76200" y="6488113"/>
            <a:ext cx="4933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0" fontAlgn="base" hangingPunct="0">
              <a:spcBef>
                <a:spcPct val="0"/>
              </a:spcBef>
              <a:spcAft>
                <a:spcPct val="0"/>
              </a:spcAft>
            </a:pPr>
            <a:r>
              <a:rPr lang="en-US" sz="1800">
                <a:solidFill>
                  <a:prstClr val="white"/>
                </a:solidFill>
              </a:rPr>
              <a:t>Chesson HW, et al. Vaccine 2011;29:8443–50.</a:t>
            </a:r>
          </a:p>
        </p:txBody>
      </p:sp>
      <p:sp>
        <p:nvSpPr>
          <p:cNvPr id="5" name="TextBox 4"/>
          <p:cNvSpPr txBox="1"/>
          <p:nvPr/>
        </p:nvSpPr>
        <p:spPr>
          <a:xfrm>
            <a:off x="2362200" y="1600200"/>
            <a:ext cx="4267200" cy="707886"/>
          </a:xfrm>
          <a:prstGeom prst="rect">
            <a:avLst/>
          </a:prstGeom>
          <a:noFill/>
        </p:spPr>
        <p:txBody>
          <a:bodyPr wrap="square" rtlCol="0">
            <a:spAutoFit/>
          </a:bodyPr>
          <a:lstStyle/>
          <a:p>
            <a:pPr algn="ctr"/>
            <a:r>
              <a:rPr lang="en-US" sz="4000" u="sng" dirty="0" smtClean="0">
                <a:solidFill>
                  <a:srgbClr val="48B21E"/>
                </a:solidFill>
                <a:latin typeface="Futura Lt BT"/>
              </a:rPr>
              <a:t>YES</a:t>
            </a:r>
            <a:endParaRPr lang="en-US" sz="4000" u="sng" dirty="0">
              <a:solidFill>
                <a:srgbClr val="48B21E"/>
              </a:solidFill>
              <a:latin typeface="Futura Lt BT"/>
            </a:endParaRPr>
          </a:p>
        </p:txBody>
      </p:sp>
    </p:spTree>
    <p:extLst>
      <p:ext uri="{BB962C8B-B14F-4D97-AF65-F5344CB8AC3E}">
        <p14:creationId xmlns:p14="http://schemas.microsoft.com/office/powerpoint/2010/main" val="1570445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 y="685800"/>
            <a:ext cx="8839200" cy="609600"/>
          </a:xfrm>
        </p:spPr>
        <p:txBody>
          <a:bodyPr/>
          <a:lstStyle/>
          <a:p>
            <a:r>
              <a:rPr lang="en-US" sz="3200" dirty="0" smtClean="0">
                <a:latin typeface="Arial" pitchFamily="34" charset="0"/>
                <a:cs typeface="Arial" pitchFamily="34" charset="0"/>
              </a:rPr>
              <a:t>Cost-effectiveness of male vaccination*</a:t>
            </a:r>
            <a:br>
              <a:rPr lang="en-US" sz="3200" dirty="0" smtClean="0">
                <a:latin typeface="Arial" pitchFamily="34" charset="0"/>
                <a:cs typeface="Arial" pitchFamily="34" charset="0"/>
              </a:rPr>
            </a:br>
            <a:endParaRPr lang="en-US" sz="3200" dirty="0" smtClean="0">
              <a:latin typeface="Arial" pitchFamily="34" charset="0"/>
              <a:cs typeface="Arial" pitchFamily="34" charset="0"/>
            </a:endParaRPr>
          </a:p>
        </p:txBody>
      </p:sp>
      <p:sp>
        <p:nvSpPr>
          <p:cNvPr id="19459" name="TextBox 6"/>
          <p:cNvSpPr txBox="1">
            <a:spLocks noChangeArrowheads="1"/>
          </p:cNvSpPr>
          <p:nvPr/>
        </p:nvSpPr>
        <p:spPr bwMode="auto">
          <a:xfrm>
            <a:off x="1447800" y="1066800"/>
            <a:ext cx="6386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0" fontAlgn="base" hangingPunct="0">
              <a:spcBef>
                <a:spcPct val="0"/>
              </a:spcBef>
              <a:spcAft>
                <a:spcPct val="0"/>
              </a:spcAft>
            </a:pPr>
            <a:r>
              <a:rPr lang="en-US" sz="2000" dirty="0" smtClean="0">
                <a:solidFill>
                  <a:prstClr val="white"/>
                </a:solidFill>
              </a:rPr>
              <a:t>Cost per QALY gained by vaccinating 12 year-old boys</a:t>
            </a:r>
            <a:endParaRPr lang="en-US" sz="2000" dirty="0">
              <a:solidFill>
                <a:prstClr val="white"/>
              </a:solidFill>
            </a:endParaRPr>
          </a:p>
        </p:txBody>
      </p:sp>
      <p:graphicFrame>
        <p:nvGraphicFramePr>
          <p:cNvPr id="10" name="Chart 9"/>
          <p:cNvGraphicFramePr>
            <a:graphicFrameLocks noGrp="1"/>
          </p:cNvGraphicFramePr>
          <p:nvPr/>
        </p:nvGraphicFramePr>
        <p:xfrm>
          <a:off x="609600" y="1752600"/>
          <a:ext cx="80010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9461" name="TextBox 10"/>
          <p:cNvSpPr txBox="1">
            <a:spLocks noChangeArrowheads="1"/>
          </p:cNvSpPr>
          <p:nvPr/>
        </p:nvSpPr>
        <p:spPr bwMode="auto">
          <a:xfrm>
            <a:off x="609600" y="4953000"/>
            <a:ext cx="8077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0" fontAlgn="base" hangingPunct="0">
              <a:spcBef>
                <a:spcPct val="0"/>
              </a:spcBef>
              <a:spcAft>
                <a:spcPct val="0"/>
              </a:spcAft>
            </a:pPr>
            <a:endParaRPr lang="en-US" dirty="0" smtClean="0">
              <a:solidFill>
                <a:prstClr val="white"/>
              </a:solidFill>
            </a:endParaRPr>
          </a:p>
          <a:p>
            <a:pPr eaLnBrk="0" fontAlgn="base" hangingPunct="0">
              <a:spcBef>
                <a:spcPct val="0"/>
              </a:spcBef>
              <a:spcAft>
                <a:spcPct val="0"/>
              </a:spcAft>
            </a:pPr>
            <a:endParaRPr lang="en-US" dirty="0" smtClean="0">
              <a:solidFill>
                <a:prstClr val="white"/>
              </a:solidFill>
            </a:endParaRPr>
          </a:p>
          <a:p>
            <a:pPr eaLnBrk="0" fontAlgn="base" hangingPunct="0">
              <a:spcBef>
                <a:spcPct val="0"/>
              </a:spcBef>
              <a:spcAft>
                <a:spcPct val="0"/>
              </a:spcAft>
            </a:pPr>
            <a:endParaRPr lang="en-US" dirty="0" smtClean="0">
              <a:solidFill>
                <a:prstClr val="white"/>
              </a:solidFill>
            </a:endParaRPr>
          </a:p>
          <a:p>
            <a:pPr eaLnBrk="0" fontAlgn="base" hangingPunct="0">
              <a:spcBef>
                <a:spcPct val="0"/>
              </a:spcBef>
              <a:spcAft>
                <a:spcPct val="0"/>
              </a:spcAft>
            </a:pPr>
            <a:r>
              <a:rPr lang="en-US" dirty="0" smtClean="0">
                <a:solidFill>
                  <a:prstClr val="white"/>
                </a:solidFill>
              </a:rPr>
              <a:t>	*</a:t>
            </a:r>
            <a:r>
              <a:rPr lang="en-US" sz="1800" dirty="0">
                <a:solidFill>
                  <a:prstClr val="white"/>
                </a:solidFill>
              </a:rPr>
              <a:t>Includes transmission effects to </a:t>
            </a:r>
            <a:r>
              <a:rPr lang="en-US" sz="1800" dirty="0" smtClean="0">
                <a:solidFill>
                  <a:prstClr val="white"/>
                </a:solidFill>
              </a:rPr>
              <a:t>females</a:t>
            </a:r>
            <a:endParaRPr lang="en-US" sz="1800" dirty="0">
              <a:solidFill>
                <a:prstClr val="white"/>
              </a:solidFill>
            </a:endParaRPr>
          </a:p>
          <a:p>
            <a:pPr eaLnBrk="0" fontAlgn="base" hangingPunct="0">
              <a:spcBef>
                <a:spcPct val="0"/>
              </a:spcBef>
              <a:spcAft>
                <a:spcPct val="0"/>
              </a:spcAft>
            </a:pPr>
            <a:endParaRPr lang="en-US" sz="1200" dirty="0">
              <a:solidFill>
                <a:prstClr val="white"/>
              </a:solidFill>
            </a:endParaRPr>
          </a:p>
        </p:txBody>
      </p:sp>
      <p:sp>
        <p:nvSpPr>
          <p:cNvPr id="19462" name="Rectangle 8"/>
          <p:cNvSpPr>
            <a:spLocks noChangeArrowheads="1"/>
          </p:cNvSpPr>
          <p:nvPr/>
        </p:nvSpPr>
        <p:spPr bwMode="auto">
          <a:xfrm>
            <a:off x="533400" y="6519863"/>
            <a:ext cx="2195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100" dirty="0">
                <a:solidFill>
                  <a:prstClr val="white"/>
                </a:solidFill>
                <a:latin typeface="Arial" pitchFamily="34" charset="0"/>
                <a:cs typeface="Arial" pitchFamily="34" charset="0"/>
              </a:rPr>
              <a:t>*</a:t>
            </a:r>
            <a:r>
              <a:rPr lang="en-US" sz="1100" dirty="0" err="1">
                <a:solidFill>
                  <a:prstClr val="white"/>
                </a:solidFill>
                <a:latin typeface="Arial" pitchFamily="34" charset="0"/>
                <a:cs typeface="Arial" pitchFamily="34" charset="0"/>
              </a:rPr>
              <a:t>Chesson</a:t>
            </a:r>
            <a:r>
              <a:rPr lang="en-US" sz="1100" dirty="0">
                <a:solidFill>
                  <a:prstClr val="white"/>
                </a:solidFill>
                <a:latin typeface="Arial" pitchFamily="34" charset="0"/>
                <a:cs typeface="Arial" pitchFamily="34" charset="0"/>
              </a:rPr>
              <a:t> HW, et al Vaccine 2011 </a:t>
            </a:r>
          </a:p>
        </p:txBody>
      </p:sp>
      <p:cxnSp>
        <p:nvCxnSpPr>
          <p:cNvPr id="4" name="Straight Arrow Connector 3"/>
          <p:cNvCxnSpPr/>
          <p:nvPr/>
        </p:nvCxnSpPr>
        <p:spPr>
          <a:xfrm>
            <a:off x="3962400" y="2514600"/>
            <a:ext cx="0" cy="1143000"/>
          </a:xfrm>
          <a:prstGeom prst="straightConnector1">
            <a:avLst/>
          </a:prstGeom>
          <a:ln w="38100">
            <a:solidFill>
              <a:srgbClr val="00002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2548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514600"/>
            <a:ext cx="7772400" cy="1524000"/>
          </a:xfrm>
        </p:spPr>
        <p:txBody>
          <a:bodyPr/>
          <a:lstStyle/>
          <a:p>
            <a:pPr algn="ctr">
              <a:defRPr/>
            </a:pPr>
            <a:r>
              <a:rPr lang="en-US" sz="4400" cap="none" dirty="0" smtClean="0">
                <a:latin typeface="Futura Lt BT"/>
              </a:rPr>
              <a:t>How are we doing with HPV immunization rates?</a:t>
            </a:r>
            <a:endParaRPr lang="en-US" sz="4400" cap="none" dirty="0">
              <a:latin typeface="Futura Lt BT"/>
            </a:endParaRPr>
          </a:p>
        </p:txBody>
      </p:sp>
    </p:spTree>
    <p:extLst>
      <p:ext uri="{BB962C8B-B14F-4D97-AF65-F5344CB8AC3E}">
        <p14:creationId xmlns:p14="http://schemas.microsoft.com/office/powerpoint/2010/main" val="6754942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0863" t="35632" r="48389" b="24512"/>
          <a:stretch>
            <a:fillRect/>
          </a:stretch>
        </p:blipFill>
        <p:spPr bwMode="auto">
          <a:xfrm>
            <a:off x="838200" y="1676400"/>
            <a:ext cx="8008938" cy="4191000"/>
          </a:xfrm>
          <a:prstGeom prst="rect">
            <a:avLst/>
          </a:prstGeom>
          <a:noFill/>
          <a:ln>
            <a:solidFill>
              <a:schemeClr val="accent1">
                <a:shade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itle 1"/>
          <p:cNvSpPr>
            <a:spLocks noGrp="1"/>
          </p:cNvSpPr>
          <p:nvPr>
            <p:ph type="title"/>
          </p:nvPr>
        </p:nvSpPr>
        <p:spPr>
          <a:xfrm>
            <a:off x="0" y="609600"/>
            <a:ext cx="9144000" cy="838200"/>
          </a:xfrm>
        </p:spPr>
        <p:txBody>
          <a:bodyPr/>
          <a:lstStyle/>
          <a:p>
            <a:pPr algn="ctr"/>
            <a:r>
              <a:rPr lang="en-US" sz="2800" dirty="0" smtClean="0"/>
              <a:t>Vaccination Coverage among 13-17 yr olds, Males &amp; Females, 2006-20011</a:t>
            </a:r>
          </a:p>
        </p:txBody>
      </p:sp>
      <p:sp>
        <p:nvSpPr>
          <p:cNvPr id="11" name="Oval 10"/>
          <p:cNvSpPr/>
          <p:nvPr/>
        </p:nvSpPr>
        <p:spPr>
          <a:xfrm>
            <a:off x="6324600" y="4572000"/>
            <a:ext cx="2522538"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22532" name="TextBox 2"/>
          <p:cNvSpPr txBox="1">
            <a:spLocks noChangeArrowheads="1"/>
          </p:cNvSpPr>
          <p:nvPr/>
        </p:nvSpPr>
        <p:spPr bwMode="auto">
          <a:xfrm>
            <a:off x="685800" y="5943601"/>
            <a:ext cx="6934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0" fontAlgn="base" hangingPunct="0">
              <a:spcBef>
                <a:spcPct val="0"/>
              </a:spcBef>
              <a:spcAft>
                <a:spcPct val="0"/>
              </a:spcAft>
            </a:pPr>
            <a:r>
              <a:rPr lang="en-US" sz="2200" dirty="0" smtClean="0">
                <a:solidFill>
                  <a:prstClr val="white"/>
                </a:solidFill>
              </a:rPr>
              <a:t>               HPV; Females                 HPV; </a:t>
            </a:r>
            <a:r>
              <a:rPr lang="en-US" sz="2200" b="1" dirty="0" smtClean="0">
                <a:solidFill>
                  <a:prstClr val="white"/>
                </a:solidFill>
              </a:rPr>
              <a:t>Males</a:t>
            </a:r>
            <a:endParaRPr lang="en-US" sz="2200" b="1" dirty="0">
              <a:solidFill>
                <a:prstClr val="white"/>
              </a:solidFill>
            </a:endParaRPr>
          </a:p>
        </p:txBody>
      </p:sp>
      <p:sp>
        <p:nvSpPr>
          <p:cNvPr id="16" name="Oval 15"/>
          <p:cNvSpPr/>
          <p:nvPr/>
        </p:nvSpPr>
        <p:spPr>
          <a:xfrm>
            <a:off x="990600" y="4495800"/>
            <a:ext cx="685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657600" y="3124200"/>
            <a:ext cx="4876800" cy="1447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143000" y="3124200"/>
            <a:ext cx="685800" cy="1371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705600" y="6044744"/>
            <a:ext cx="3810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48100" y="6044744"/>
            <a:ext cx="3810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720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3200400"/>
            <a:ext cx="6781800" cy="2590800"/>
          </a:xfrm>
        </p:spPr>
        <p:txBody>
          <a:bodyPr/>
          <a:lstStyle/>
          <a:p>
            <a:pPr lvl="1" eaLnBrk="1" hangingPunct="1"/>
            <a:r>
              <a:rPr lang="en-US" sz="3600" smtClean="0">
                <a:latin typeface="Futura Lt BT" charset="0"/>
              </a:rPr>
              <a:t>Erica is a 16-year-old  female who presents with dysuria.</a:t>
            </a:r>
          </a:p>
          <a:p>
            <a:pPr lvl="1" eaLnBrk="1" hangingPunct="1"/>
            <a:r>
              <a:rPr lang="en-US" sz="3600" smtClean="0">
                <a:solidFill>
                  <a:schemeClr val="bg1"/>
                </a:solidFill>
                <a:latin typeface="Futura Lt BT" charset="0"/>
              </a:rPr>
              <a:t>What is your initial    differential diagnosis?</a:t>
            </a:r>
          </a:p>
          <a:p>
            <a:pPr lvl="1" eaLnBrk="1" hangingPunct="1"/>
            <a:r>
              <a:rPr lang="en-US" sz="3600" smtClean="0">
                <a:latin typeface="Futura Lt BT" charset="0"/>
              </a:rPr>
              <a:t>What additional information do you need?</a:t>
            </a:r>
          </a:p>
          <a:p>
            <a:pPr lvl="1" eaLnBrk="1" hangingPunct="1"/>
            <a:endParaRPr lang="en-US" sz="3600" smtClean="0">
              <a:latin typeface="Futura Lt BT" charset="0"/>
            </a:endParaRPr>
          </a:p>
          <a:p>
            <a:pPr lvl="1" eaLnBrk="1" hangingPunct="1">
              <a:buFont typeface="Wingdings" pitchFamily="2" charset="2"/>
              <a:buNone/>
            </a:pPr>
            <a:endParaRPr lang="en-US" smtClean="0">
              <a:latin typeface="Futura Lt BT" charset="0"/>
            </a:endParaRPr>
          </a:p>
        </p:txBody>
      </p:sp>
      <p:sp>
        <p:nvSpPr>
          <p:cNvPr id="24579" name="Title 1"/>
          <p:cNvSpPr>
            <a:spLocks noGrp="1"/>
          </p:cNvSpPr>
          <p:nvPr>
            <p:ph type="title"/>
          </p:nvPr>
        </p:nvSpPr>
        <p:spPr/>
        <p:txBody>
          <a:bodyPr/>
          <a:lstStyle/>
          <a:p>
            <a:pPr eaLnBrk="1" hangingPunct="1"/>
            <a:r>
              <a:rPr lang="en-US" smtClean="0"/>
              <a:t>Case: Erica</a:t>
            </a:r>
          </a:p>
        </p:txBody>
      </p:sp>
      <p:sp>
        <p:nvSpPr>
          <p:cNvPr id="24580"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pic>
        <p:nvPicPr>
          <p:cNvPr id="7" name="Picture 6" descr="73106380.jpg"/>
          <p:cNvPicPr>
            <a:picLocks noChangeAspect="1"/>
          </p:cNvPicPr>
          <p:nvPr/>
        </p:nvPicPr>
        <p:blipFill>
          <a:blip r:embed="rId3" cstate="print"/>
          <a:stretch>
            <a:fillRect/>
          </a:stretch>
        </p:blipFill>
        <p:spPr>
          <a:xfrm>
            <a:off x="533400" y="1828801"/>
            <a:ext cx="2362200" cy="354820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3"/>
          <p:cNvSpPr>
            <a:spLocks noGrp="1"/>
          </p:cNvSpPr>
          <p:nvPr>
            <p:ph idx="1"/>
          </p:nvPr>
        </p:nvSpPr>
        <p:spPr>
          <a:xfrm>
            <a:off x="228600" y="1600200"/>
            <a:ext cx="8686800" cy="4525963"/>
          </a:xfrm>
        </p:spPr>
        <p:txBody>
          <a:bodyPr/>
          <a:lstStyle/>
          <a:p>
            <a:r>
              <a:rPr lang="en-US" dirty="0" smtClean="0"/>
              <a:t>Parental delay of HPV vaccination </a:t>
            </a:r>
          </a:p>
          <a:p>
            <a:r>
              <a:rPr lang="en-US" dirty="0" smtClean="0"/>
              <a:t>Fewer &amp; weaker health-care provider recommendations </a:t>
            </a:r>
          </a:p>
          <a:p>
            <a:r>
              <a:rPr lang="en-US" dirty="0" smtClean="0"/>
              <a:t>Providers using risk-based approaches </a:t>
            </a:r>
          </a:p>
          <a:p>
            <a:pPr lvl="1"/>
            <a:r>
              <a:rPr lang="en-US" dirty="0" smtClean="0"/>
              <a:t>Higher HPV initiation rates among blacks and Hispanics </a:t>
            </a:r>
            <a:r>
              <a:rPr lang="en-US" dirty="0" err="1" smtClean="0"/>
              <a:t>vs</a:t>
            </a:r>
            <a:r>
              <a:rPr lang="en-US" dirty="0" smtClean="0"/>
              <a:t> whites</a:t>
            </a:r>
          </a:p>
          <a:p>
            <a:pPr lvl="1"/>
            <a:r>
              <a:rPr lang="en-US" dirty="0" smtClean="0">
                <a:latin typeface="Arial" pitchFamily="34" charset="0"/>
                <a:cs typeface="Arial" pitchFamily="34" charset="0"/>
              </a:rPr>
              <a:t>♀ </a:t>
            </a:r>
            <a:r>
              <a:rPr lang="en-US" dirty="0" smtClean="0"/>
              <a:t>living below poverty line more likely fully protected w/ 3 doses </a:t>
            </a:r>
            <a:r>
              <a:rPr lang="en-US" dirty="0" err="1" smtClean="0"/>
              <a:t>vs</a:t>
            </a:r>
            <a:r>
              <a:rPr lang="en-US" dirty="0" smtClean="0"/>
              <a:t> </a:t>
            </a:r>
            <a:r>
              <a:rPr lang="en-US" dirty="0" smtClean="0">
                <a:latin typeface="Arial" pitchFamily="34" charset="0"/>
                <a:cs typeface="Arial" pitchFamily="34" charset="0"/>
              </a:rPr>
              <a:t>♀ </a:t>
            </a:r>
            <a:r>
              <a:rPr lang="en-US" dirty="0" smtClean="0"/>
              <a:t>living at or above poverty line</a:t>
            </a:r>
          </a:p>
        </p:txBody>
      </p:sp>
      <p:sp>
        <p:nvSpPr>
          <p:cNvPr id="23554" name="Title 2"/>
          <p:cNvSpPr>
            <a:spLocks noGrp="1"/>
          </p:cNvSpPr>
          <p:nvPr>
            <p:ph type="title"/>
          </p:nvPr>
        </p:nvSpPr>
        <p:spPr>
          <a:xfrm>
            <a:off x="609600" y="381000"/>
            <a:ext cx="8267700" cy="1143000"/>
          </a:xfrm>
        </p:spPr>
        <p:txBody>
          <a:bodyPr/>
          <a:lstStyle/>
          <a:p>
            <a:pPr algn="ctr"/>
            <a:r>
              <a:rPr lang="en-US" dirty="0" smtClean="0"/>
              <a:t>Why are HPV vaccination </a:t>
            </a:r>
            <a:br>
              <a:rPr lang="en-US" dirty="0" smtClean="0"/>
            </a:br>
            <a:r>
              <a:rPr lang="en-US" dirty="0" smtClean="0"/>
              <a:t>rates so low?</a:t>
            </a:r>
          </a:p>
        </p:txBody>
      </p:sp>
    </p:spTree>
    <p:extLst>
      <p:ext uri="{BB962C8B-B14F-4D97-AF65-F5344CB8AC3E}">
        <p14:creationId xmlns:p14="http://schemas.microsoft.com/office/powerpoint/2010/main" val="2716486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752600"/>
            <a:ext cx="7239000" cy="3416320"/>
          </a:xfrm>
          <a:prstGeom prst="rect">
            <a:avLst/>
          </a:prstGeom>
          <a:noFill/>
        </p:spPr>
        <p:txBody>
          <a:bodyPr wrap="square" rtlCol="0">
            <a:spAutoFit/>
          </a:bodyPr>
          <a:lstStyle/>
          <a:p>
            <a:pPr>
              <a:buClr>
                <a:srgbClr val="48B21E"/>
              </a:buClr>
              <a:buFont typeface="Wingdings" pitchFamily="2" charset="2"/>
              <a:buChar char="§"/>
            </a:pPr>
            <a:r>
              <a:rPr lang="en-US" sz="3600" dirty="0" smtClean="0">
                <a:latin typeface="Futura Lt BT"/>
              </a:rPr>
              <a:t>Jenna’s mom is hesitant about the HPV vaccine</a:t>
            </a:r>
          </a:p>
          <a:p>
            <a:pPr>
              <a:buClr>
                <a:srgbClr val="48B21E"/>
              </a:buClr>
              <a:buFont typeface="Wingdings" pitchFamily="2" charset="2"/>
              <a:buChar char="§"/>
            </a:pPr>
            <a:endParaRPr lang="en-US" sz="3600" dirty="0" smtClean="0">
              <a:latin typeface="Futura Lt BT"/>
            </a:endParaRPr>
          </a:p>
          <a:p>
            <a:pPr>
              <a:buClr>
                <a:srgbClr val="48B21E"/>
              </a:buClr>
              <a:buFont typeface="Wingdings" pitchFamily="2" charset="2"/>
              <a:buChar char="§"/>
            </a:pPr>
            <a:r>
              <a:rPr lang="en-US" sz="3600" dirty="0" smtClean="0">
                <a:latin typeface="Futura Lt BT"/>
              </a:rPr>
              <a:t>How would you address her concerns that the vaccine would increase Jenna’s sexual activity?</a:t>
            </a:r>
            <a:endParaRPr lang="en-US" sz="3600" dirty="0">
              <a:latin typeface="Futura Lt BT"/>
            </a:endParaRPr>
          </a:p>
        </p:txBody>
      </p:sp>
      <p:sp>
        <p:nvSpPr>
          <p:cNvPr id="3" name="Rectangle 2"/>
          <p:cNvSpPr/>
          <p:nvPr/>
        </p:nvSpPr>
        <p:spPr>
          <a:xfrm>
            <a:off x="533400" y="609600"/>
            <a:ext cx="8229600" cy="646331"/>
          </a:xfrm>
          <a:prstGeom prst="rect">
            <a:avLst/>
          </a:prstGeom>
        </p:spPr>
        <p:txBody>
          <a:bodyPr wrap="square">
            <a:spAutoFit/>
          </a:bodyPr>
          <a:lstStyle/>
          <a:p>
            <a:pPr algn="ctr"/>
            <a:r>
              <a:rPr lang="en-US" sz="3600" b="1" dirty="0" smtClean="0">
                <a:latin typeface="Futura Lt BT"/>
              </a:rPr>
              <a:t>Communicating with Parents</a:t>
            </a:r>
            <a:endParaRPr lang="en-US" sz="3600" b="1" dirty="0">
              <a:latin typeface="Futura Lt BT"/>
            </a:endParaRPr>
          </a:p>
        </p:txBody>
      </p:sp>
    </p:spTree>
  </p:cSld>
  <p:clrMapOvr>
    <a:masterClrMapping/>
  </p:clrMapOvr>
  <p:timing>
    <p:tnLst>
      <p:par>
        <p:cTn xmlns:p14="http://schemas.microsoft.com/office/powerpoint/2010/mai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609600"/>
            <a:ext cx="8229600" cy="769441"/>
          </a:xfrm>
          <a:prstGeom prst="rect">
            <a:avLst/>
          </a:prstGeom>
          <a:noFill/>
        </p:spPr>
        <p:txBody>
          <a:bodyPr wrap="square" rtlCol="0">
            <a:spAutoFit/>
          </a:bodyPr>
          <a:lstStyle/>
          <a:p>
            <a:pPr algn="ctr"/>
            <a:r>
              <a:rPr lang="en-US" sz="4400" b="1" dirty="0" smtClean="0">
                <a:latin typeface="Futura Lt BT"/>
              </a:rPr>
              <a:t>Counseling Tips</a:t>
            </a:r>
            <a:endParaRPr lang="en-US" sz="4400" b="1" dirty="0">
              <a:latin typeface="Futura Lt BT"/>
            </a:endParaRPr>
          </a:p>
        </p:txBody>
      </p:sp>
      <p:sp>
        <p:nvSpPr>
          <p:cNvPr id="4" name="TextBox 3"/>
          <p:cNvSpPr txBox="1"/>
          <p:nvPr/>
        </p:nvSpPr>
        <p:spPr>
          <a:xfrm>
            <a:off x="1143000" y="1676400"/>
            <a:ext cx="7086600" cy="4431983"/>
          </a:xfrm>
          <a:prstGeom prst="rect">
            <a:avLst/>
          </a:prstGeom>
          <a:noFill/>
        </p:spPr>
        <p:txBody>
          <a:bodyPr wrap="square" rtlCol="0">
            <a:spAutoFit/>
          </a:bodyPr>
          <a:lstStyle/>
          <a:p>
            <a:pPr>
              <a:buClr>
                <a:srgbClr val="48B21E"/>
              </a:buClr>
              <a:buFont typeface="Wingdings" pitchFamily="2" charset="2"/>
              <a:buChar char="§"/>
            </a:pPr>
            <a:r>
              <a:rPr lang="en-US" sz="2400" dirty="0" smtClean="0">
                <a:latin typeface="Futura Lt BT"/>
              </a:rPr>
              <a:t>Remind parents that their behavior, messages and expectations play a key role in their children’s decisions regarding sex and relationships </a:t>
            </a:r>
          </a:p>
          <a:p>
            <a:pPr>
              <a:buClr>
                <a:srgbClr val="48B21E"/>
              </a:buClr>
            </a:pPr>
            <a:r>
              <a:rPr lang="en-US" sz="2400" dirty="0" smtClean="0">
                <a:latin typeface="Futura Lt BT"/>
              </a:rPr>
              <a:t>(NOT the HPV vaccine)</a:t>
            </a:r>
          </a:p>
          <a:p>
            <a:pPr>
              <a:buClr>
                <a:srgbClr val="48B21E"/>
              </a:buClr>
              <a:buFont typeface="Wingdings" pitchFamily="2" charset="2"/>
              <a:buChar char="§"/>
            </a:pPr>
            <a:endParaRPr lang="en-US" sz="2400" dirty="0" smtClean="0">
              <a:latin typeface="Futura Lt BT"/>
            </a:endParaRPr>
          </a:p>
          <a:p>
            <a:pPr>
              <a:buClr>
                <a:srgbClr val="48B21E"/>
              </a:buClr>
              <a:buFont typeface="Wingdings" pitchFamily="2" charset="2"/>
              <a:buChar char="§"/>
            </a:pPr>
            <a:r>
              <a:rPr lang="en-US" sz="2400" dirty="0" smtClean="0">
                <a:latin typeface="Futura Lt BT"/>
              </a:rPr>
              <a:t>Keep communication lines open</a:t>
            </a:r>
          </a:p>
          <a:p>
            <a:pPr>
              <a:buClr>
                <a:srgbClr val="48B21E"/>
              </a:buClr>
              <a:buFont typeface="Wingdings" pitchFamily="2" charset="2"/>
              <a:buChar char="§"/>
            </a:pPr>
            <a:endParaRPr lang="en-US" sz="2400" dirty="0" smtClean="0">
              <a:latin typeface="Futura Lt BT"/>
            </a:endParaRPr>
          </a:p>
          <a:p>
            <a:pPr>
              <a:buClr>
                <a:srgbClr val="48B21E"/>
              </a:buClr>
              <a:buFont typeface="Wingdings" pitchFamily="2" charset="2"/>
              <a:buChar char="§"/>
            </a:pPr>
            <a:r>
              <a:rPr lang="en-US" sz="2400" dirty="0" smtClean="0">
                <a:latin typeface="Futura Lt BT"/>
              </a:rPr>
              <a:t>Give positive feedback to parents who </a:t>
            </a:r>
          </a:p>
          <a:p>
            <a:pPr>
              <a:buClr>
                <a:srgbClr val="48B21E"/>
              </a:buClr>
            </a:pPr>
            <a:r>
              <a:rPr lang="en-US" sz="2400" dirty="0" smtClean="0">
                <a:latin typeface="Futura Lt BT"/>
              </a:rPr>
              <a:t>are vaccinating their children</a:t>
            </a:r>
          </a:p>
          <a:p>
            <a:pPr>
              <a:buClr>
                <a:srgbClr val="48B21E"/>
              </a:buClr>
              <a:buFont typeface="Wingdings" pitchFamily="2" charset="2"/>
              <a:buChar char="§"/>
            </a:pPr>
            <a:endParaRPr lang="en-US" sz="2400" dirty="0" smtClean="0">
              <a:latin typeface="Futura Lt BT"/>
            </a:endParaRPr>
          </a:p>
          <a:p>
            <a:pPr>
              <a:buClr>
                <a:srgbClr val="48B21E"/>
              </a:buClr>
              <a:buFont typeface="Wingdings" pitchFamily="2" charset="2"/>
              <a:buChar char="§"/>
            </a:pPr>
            <a:r>
              <a:rPr lang="en-US" sz="2400" dirty="0" smtClean="0">
                <a:latin typeface="Futura Lt BT"/>
              </a:rPr>
              <a:t>Provide accurate information</a:t>
            </a:r>
          </a:p>
          <a:p>
            <a:pPr>
              <a:buFont typeface="Arial" pitchFamily="34" charset="0"/>
              <a:buChar char="•"/>
            </a:pPr>
            <a:endParaRPr lang="en-US" dirty="0"/>
          </a:p>
        </p:txBody>
      </p:sp>
      <p:pic>
        <p:nvPicPr>
          <p:cNvPr id="5" name="Picture 4" descr="23877324.jpg"/>
          <p:cNvPicPr>
            <a:picLocks noChangeAspect="1"/>
          </p:cNvPicPr>
          <p:nvPr/>
        </p:nvPicPr>
        <p:blipFill>
          <a:blip r:embed="rId3" cstate="print"/>
          <a:srcRect/>
          <a:stretch>
            <a:fillRect/>
          </a:stretch>
        </p:blipFill>
        <p:spPr bwMode="auto">
          <a:xfrm>
            <a:off x="6934200" y="2819400"/>
            <a:ext cx="1908612" cy="28567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981200"/>
            <a:ext cx="7696200" cy="4191000"/>
          </a:xfrm>
        </p:spPr>
        <p:txBody>
          <a:bodyPr/>
          <a:lstStyle/>
          <a:p>
            <a:r>
              <a:rPr lang="en-US" dirty="0" smtClean="0"/>
              <a:t>Recent study published in </a:t>
            </a:r>
            <a:r>
              <a:rPr lang="en-US" i="1" dirty="0" smtClean="0"/>
              <a:t>Pediatrics</a:t>
            </a:r>
            <a:r>
              <a:rPr lang="en-US" dirty="0" smtClean="0"/>
              <a:t> (October 2012) evaluated sexual activity-related clinical outcomes after adolescent vaccination</a:t>
            </a:r>
          </a:p>
          <a:p>
            <a:r>
              <a:rPr lang="en-US" dirty="0" smtClean="0"/>
              <a:t>HPV Vaccination in the recommended ages (11-12) was </a:t>
            </a:r>
            <a:r>
              <a:rPr lang="en-US" u="sng" dirty="0" smtClean="0"/>
              <a:t>not associated</a:t>
            </a:r>
            <a:r>
              <a:rPr lang="en-US" dirty="0" smtClean="0"/>
              <a:t> with increased sexual activity-related outcome rates.</a:t>
            </a:r>
            <a:endParaRPr lang="en-US" u="sng" dirty="0"/>
          </a:p>
        </p:txBody>
      </p:sp>
      <p:sp>
        <p:nvSpPr>
          <p:cNvPr id="3" name="Title 2"/>
          <p:cNvSpPr>
            <a:spLocks noGrp="1"/>
          </p:cNvSpPr>
          <p:nvPr>
            <p:ph type="title"/>
          </p:nvPr>
        </p:nvSpPr>
        <p:spPr>
          <a:xfrm>
            <a:off x="457200" y="0"/>
            <a:ext cx="8420100" cy="1524000"/>
          </a:xfrm>
        </p:spPr>
        <p:txBody>
          <a:bodyPr/>
          <a:lstStyle/>
          <a:p>
            <a:pPr algn="ctr"/>
            <a:r>
              <a:rPr lang="en-US" sz="2400" dirty="0" smtClean="0"/>
              <a:t/>
            </a:r>
            <a:br>
              <a:rPr lang="en-US" sz="2400" dirty="0" smtClean="0"/>
            </a:br>
            <a:endParaRPr lang="en-US" sz="2800" dirty="0"/>
          </a:p>
        </p:txBody>
      </p:sp>
      <p:sp>
        <p:nvSpPr>
          <p:cNvPr id="5" name="TextBox 4"/>
          <p:cNvSpPr txBox="1"/>
          <p:nvPr/>
        </p:nvSpPr>
        <p:spPr>
          <a:xfrm>
            <a:off x="1295400" y="6488668"/>
            <a:ext cx="4114800" cy="369332"/>
          </a:xfrm>
          <a:prstGeom prst="rect">
            <a:avLst/>
          </a:prstGeom>
          <a:noFill/>
        </p:spPr>
        <p:txBody>
          <a:bodyPr wrap="square" rtlCol="0">
            <a:spAutoFit/>
          </a:bodyPr>
          <a:lstStyle/>
          <a:p>
            <a:r>
              <a:rPr lang="en-US" i="1" dirty="0" smtClean="0"/>
              <a:t>Pediatrics 2012; 130:798-805</a:t>
            </a:r>
            <a:r>
              <a:rPr lang="en-US" dirty="0" smtClean="0"/>
              <a:t>.</a:t>
            </a:r>
            <a:endParaRPr lang="en-US" dirty="0"/>
          </a:p>
        </p:txBody>
      </p:sp>
      <p:sp>
        <p:nvSpPr>
          <p:cNvPr id="6" name="Rectangle 5"/>
          <p:cNvSpPr/>
          <p:nvPr/>
        </p:nvSpPr>
        <p:spPr>
          <a:xfrm>
            <a:off x="1371600" y="609600"/>
            <a:ext cx="6781800" cy="646331"/>
          </a:xfrm>
          <a:prstGeom prst="rect">
            <a:avLst/>
          </a:prstGeom>
        </p:spPr>
        <p:txBody>
          <a:bodyPr wrap="square">
            <a:spAutoFit/>
          </a:bodyPr>
          <a:lstStyle/>
          <a:p>
            <a:r>
              <a:rPr lang="en-US" sz="3600" b="1" dirty="0" smtClean="0"/>
              <a:t>What does the Evidence say?</a:t>
            </a:r>
            <a:endParaRPr lang="en-US" sz="36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Content Placeholder 2"/>
          <p:cNvSpPr>
            <a:spLocks noGrp="1"/>
          </p:cNvSpPr>
          <p:nvPr>
            <p:ph idx="1"/>
          </p:nvPr>
        </p:nvSpPr>
        <p:spPr>
          <a:xfrm>
            <a:off x="457200" y="1676400"/>
            <a:ext cx="8229600" cy="4038600"/>
          </a:xfrm>
        </p:spPr>
        <p:txBody>
          <a:bodyPr/>
          <a:lstStyle/>
          <a:p>
            <a:pPr eaLnBrk="1" hangingPunct="1"/>
            <a:r>
              <a:rPr lang="en-US" sz="2600" smtClean="0">
                <a:latin typeface="Futura Lt BT" charset="0"/>
              </a:rPr>
              <a:t>Differential diagnosis for genital bumps:</a:t>
            </a:r>
          </a:p>
          <a:p>
            <a:pPr lvl="1" eaLnBrk="1" hangingPunct="1"/>
            <a:r>
              <a:rPr lang="en-US" sz="2600" smtClean="0">
                <a:latin typeface="Futura Lt BT" charset="0"/>
              </a:rPr>
              <a:t>HPV</a:t>
            </a:r>
          </a:p>
          <a:p>
            <a:pPr lvl="1" eaLnBrk="1" hangingPunct="1"/>
            <a:r>
              <a:rPr lang="en-US" sz="2600" smtClean="0">
                <a:latin typeface="Futura Lt BT" charset="0"/>
              </a:rPr>
              <a:t>Condyloma Lata</a:t>
            </a:r>
          </a:p>
          <a:p>
            <a:pPr lvl="1" eaLnBrk="1" hangingPunct="1"/>
            <a:r>
              <a:rPr lang="en-US" sz="2600" smtClean="0">
                <a:latin typeface="Futura Lt BT" charset="0"/>
              </a:rPr>
              <a:t>Molluscum contagiosum</a:t>
            </a:r>
          </a:p>
          <a:p>
            <a:pPr lvl="1" eaLnBrk="1" hangingPunct="1"/>
            <a:r>
              <a:rPr lang="en-US" sz="2600" smtClean="0">
                <a:latin typeface="Futura Lt BT" charset="0"/>
              </a:rPr>
              <a:t>Dermatological Conditions</a:t>
            </a:r>
          </a:p>
          <a:p>
            <a:pPr eaLnBrk="1" hangingPunct="1"/>
            <a:r>
              <a:rPr lang="en-US" sz="2600" smtClean="0">
                <a:latin typeface="Futura Lt BT" charset="0"/>
              </a:rPr>
              <a:t>Majority of HPV infections will clear the system</a:t>
            </a:r>
          </a:p>
          <a:p>
            <a:pPr eaLnBrk="1" hangingPunct="1"/>
            <a:r>
              <a:rPr lang="en-US" sz="2600" smtClean="0">
                <a:latin typeface="Futura Lt BT" charset="0"/>
              </a:rPr>
              <a:t>The HPV vaccine provides tremendous prevention opportunity</a:t>
            </a:r>
          </a:p>
        </p:txBody>
      </p:sp>
      <p:sp>
        <p:nvSpPr>
          <p:cNvPr id="187395" name="Title 1"/>
          <p:cNvSpPr>
            <a:spLocks noGrp="1"/>
          </p:cNvSpPr>
          <p:nvPr>
            <p:ph type="title"/>
          </p:nvPr>
        </p:nvSpPr>
        <p:spPr/>
        <p:txBody>
          <a:bodyPr/>
          <a:lstStyle/>
          <a:p>
            <a:pPr eaLnBrk="1" hangingPunct="1"/>
            <a:r>
              <a:rPr lang="en-US" smtClean="0"/>
              <a:t>Jenna: Case Synopsis</a:t>
            </a:r>
          </a:p>
        </p:txBody>
      </p:sp>
      <p:sp>
        <p:nvSpPr>
          <p:cNvPr id="187396"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219200" y="381000"/>
            <a:ext cx="7658100" cy="1143000"/>
          </a:xfrm>
        </p:spPr>
        <p:txBody>
          <a:bodyPr/>
          <a:lstStyle/>
          <a:p>
            <a:r>
              <a:rPr lang="en-US" dirty="0" smtClean="0"/>
              <a:t>STD Prophylaxis- Recommended Regimens</a:t>
            </a:r>
            <a:endParaRPr lang="en-US"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Universal screening for Chlamydia and Gonorrhea of adult females up to age 35.</a:t>
            </a:r>
          </a:p>
          <a:p>
            <a:r>
              <a:rPr lang="en-US" dirty="0" smtClean="0"/>
              <a:t>Syphilis screening should be conducted on the basis of local area and institutional syphilis prevalence.  </a:t>
            </a:r>
            <a:endParaRPr lang="en-US" dirty="0"/>
          </a:p>
        </p:txBody>
      </p:sp>
      <p:sp>
        <p:nvSpPr>
          <p:cNvPr id="3" name="Title 2"/>
          <p:cNvSpPr>
            <a:spLocks noGrp="1"/>
          </p:cNvSpPr>
          <p:nvPr>
            <p:ph type="title"/>
          </p:nvPr>
        </p:nvSpPr>
        <p:spPr/>
        <p:txBody>
          <a:bodyPr/>
          <a:lstStyle/>
          <a:p>
            <a:r>
              <a:rPr lang="en-US" dirty="0" smtClean="0"/>
              <a:t>Persons in Correctional Facilities</a:t>
            </a:r>
            <a:endParaRPr lang="en-US"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Sexual identity, behaviors, practice and risk behaviors differ. </a:t>
            </a:r>
          </a:p>
          <a:p>
            <a:pPr lvl="1"/>
            <a:r>
              <a:rPr lang="en-US" sz="2000" dirty="0" smtClean="0"/>
              <a:t>Most self-identified WSW (53%-99%) report having sex with men.</a:t>
            </a:r>
          </a:p>
          <a:p>
            <a:r>
              <a:rPr lang="en-US" sz="2400" dirty="0" smtClean="0"/>
              <a:t>Adolescent WSW and females with both male and female partners might be at increased risk for STDs and HIV. </a:t>
            </a:r>
          </a:p>
          <a:p>
            <a:pPr lvl="1"/>
            <a:r>
              <a:rPr lang="en-US" sz="2000" dirty="0" smtClean="0"/>
              <a:t>Syphilis transmission, likely to occur during oral sex, between female sex partners may occur.</a:t>
            </a:r>
          </a:p>
          <a:p>
            <a:pPr lvl="1"/>
            <a:r>
              <a:rPr lang="en-US" sz="2000" dirty="0" smtClean="0"/>
              <a:t>C. </a:t>
            </a:r>
            <a:r>
              <a:rPr lang="en-US" sz="2000" dirty="0" err="1" smtClean="0"/>
              <a:t>trachomatis</a:t>
            </a:r>
            <a:r>
              <a:rPr lang="en-US" sz="2000" dirty="0" smtClean="0"/>
              <a:t> among WSW may be more common</a:t>
            </a:r>
          </a:p>
          <a:p>
            <a:pPr lvl="1"/>
            <a:r>
              <a:rPr lang="en-US" sz="2000" dirty="0" smtClean="0"/>
              <a:t>HPV transmission can occur from skin to skin or skin to mucosa contact during sex. </a:t>
            </a:r>
          </a:p>
        </p:txBody>
      </p:sp>
      <p:sp>
        <p:nvSpPr>
          <p:cNvPr id="3" name="Title 2"/>
          <p:cNvSpPr>
            <a:spLocks noGrp="1"/>
          </p:cNvSpPr>
          <p:nvPr>
            <p:ph type="title"/>
          </p:nvPr>
        </p:nvSpPr>
        <p:spPr/>
        <p:txBody>
          <a:bodyPr/>
          <a:lstStyle/>
          <a:p>
            <a:r>
              <a:rPr lang="en-US" dirty="0" smtClean="0"/>
              <a:t>Women Who Have Sex with Women (WSW)</a:t>
            </a:r>
            <a:endParaRPr lang="en-US"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smtClean="0"/>
              <a:t>Regardless of reported same sex behavior, providers should consider:</a:t>
            </a:r>
          </a:p>
          <a:p>
            <a:pPr lvl="1"/>
            <a:r>
              <a:rPr lang="en-US" dirty="0" smtClean="0"/>
              <a:t>Screening all females for Chlamydia and syphilis as per recommendations</a:t>
            </a:r>
          </a:p>
          <a:p>
            <a:pPr lvl="1"/>
            <a:r>
              <a:rPr lang="en-US" dirty="0" smtClean="0"/>
              <a:t>Offering routine cervical cancer screening and HPV vaccine in accordance with current guidelines. </a:t>
            </a:r>
          </a:p>
          <a:p>
            <a:endParaRPr lang="en-US" dirty="0"/>
          </a:p>
        </p:txBody>
      </p:sp>
      <p:sp>
        <p:nvSpPr>
          <p:cNvPr id="3" name="Title 2"/>
          <p:cNvSpPr>
            <a:spLocks noGrp="1"/>
          </p:cNvSpPr>
          <p:nvPr>
            <p:ph type="title"/>
          </p:nvPr>
        </p:nvSpPr>
        <p:spPr/>
        <p:txBody>
          <a:bodyPr/>
          <a:lstStyle/>
          <a:p>
            <a:r>
              <a:rPr lang="en-US" dirty="0" smtClean="0"/>
              <a:t>Women Who Have Sex with Women </a:t>
            </a:r>
            <a:endParaRPr 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Scabies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914400" y="2362200"/>
            <a:ext cx="8229600" cy="3276600"/>
          </a:xfrm>
        </p:spPr>
        <p:txBody>
          <a:bodyPr/>
          <a:lstStyle/>
          <a:p>
            <a:pPr eaLnBrk="1" hangingPunct="1">
              <a:buFont typeface="Wingdings" pitchFamily="2" charset="2"/>
              <a:buNone/>
            </a:pPr>
            <a:endParaRPr lang="en-US" smtClean="0">
              <a:latin typeface="Futura Lt BT" charset="0"/>
            </a:endParaRPr>
          </a:p>
          <a:p>
            <a:pPr eaLnBrk="1" hangingPunct="1"/>
            <a:r>
              <a:rPr lang="en-US" b="1" i="1" smtClean="0">
                <a:latin typeface="Futura Lt BT" charset="0"/>
              </a:rPr>
              <a:t>Partners</a:t>
            </a:r>
          </a:p>
          <a:p>
            <a:pPr lvl="1" eaLnBrk="1" hangingPunct="1"/>
            <a:r>
              <a:rPr lang="en-US" smtClean="0">
                <a:latin typeface="Futura Lt BT" charset="0"/>
              </a:rPr>
              <a:t>Gender(s), Number  (three months, lifetime)</a:t>
            </a:r>
          </a:p>
          <a:p>
            <a:pPr eaLnBrk="1" hangingPunct="1"/>
            <a:r>
              <a:rPr lang="en-US" b="1" i="1" smtClean="0">
                <a:latin typeface="Futura Lt BT" charset="0"/>
              </a:rPr>
              <a:t> Prevention of pregnancy</a:t>
            </a:r>
          </a:p>
          <a:p>
            <a:pPr lvl="1" eaLnBrk="1" hangingPunct="1"/>
            <a:r>
              <a:rPr lang="en-US" smtClean="0">
                <a:latin typeface="Futura Lt BT" charset="0"/>
              </a:rPr>
              <a:t>Contraception, EC</a:t>
            </a:r>
          </a:p>
          <a:p>
            <a:pPr eaLnBrk="1" hangingPunct="1"/>
            <a:r>
              <a:rPr lang="en-US" b="1" i="1" smtClean="0">
                <a:latin typeface="Futura Lt BT" charset="0"/>
              </a:rPr>
              <a:t>Protection from STIs</a:t>
            </a:r>
          </a:p>
          <a:p>
            <a:pPr lvl="1" eaLnBrk="1" hangingPunct="1"/>
            <a:r>
              <a:rPr lang="en-US" smtClean="0">
                <a:latin typeface="Futura Lt BT" charset="0"/>
              </a:rPr>
              <a:t>Condom use</a:t>
            </a:r>
          </a:p>
          <a:p>
            <a:pPr eaLnBrk="1" hangingPunct="1"/>
            <a:r>
              <a:rPr lang="en-US" b="1" i="1" smtClean="0">
                <a:latin typeface="Futura Lt BT" charset="0"/>
              </a:rPr>
              <a:t>Practices</a:t>
            </a:r>
          </a:p>
          <a:p>
            <a:pPr lvl="1" eaLnBrk="1" hangingPunct="1"/>
            <a:r>
              <a:rPr lang="en-US" smtClean="0">
                <a:latin typeface="Futura Lt BT" charset="0"/>
              </a:rPr>
              <a:t>Types of sex: anal, vaginal, oral</a:t>
            </a:r>
          </a:p>
          <a:p>
            <a:pPr eaLnBrk="1" hangingPunct="1"/>
            <a:r>
              <a:rPr lang="en-US" b="1" i="1" smtClean="0">
                <a:latin typeface="Futura Lt BT" charset="0"/>
              </a:rPr>
              <a:t>Past history of STIs</a:t>
            </a:r>
            <a:endParaRPr lang="en-US" smtClean="0">
              <a:latin typeface="Futura Lt BT" charset="0"/>
            </a:endParaRPr>
          </a:p>
          <a:p>
            <a:pPr eaLnBrk="1" hangingPunct="1"/>
            <a:endParaRPr lang="en-US" smtClean="0">
              <a:latin typeface="Futura Lt BT" charset="0"/>
            </a:endParaRPr>
          </a:p>
        </p:txBody>
      </p:sp>
      <p:sp>
        <p:nvSpPr>
          <p:cNvPr id="25603" name="Title 1"/>
          <p:cNvSpPr>
            <a:spLocks noGrp="1"/>
          </p:cNvSpPr>
          <p:nvPr>
            <p:ph type="title"/>
          </p:nvPr>
        </p:nvSpPr>
        <p:spPr>
          <a:xfrm>
            <a:off x="4038600" y="381000"/>
            <a:ext cx="5105400" cy="1143000"/>
          </a:xfrm>
        </p:spPr>
        <p:txBody>
          <a:bodyPr/>
          <a:lstStyle/>
          <a:p>
            <a:pPr eaLnBrk="1" hangingPunct="1"/>
            <a:r>
              <a:rPr lang="en-US" smtClean="0"/>
              <a:t>Sexual History: </a:t>
            </a:r>
            <a:br>
              <a:rPr lang="en-US" smtClean="0"/>
            </a:br>
            <a:r>
              <a:rPr lang="en-US" smtClean="0"/>
              <a:t>The Five Ps</a:t>
            </a:r>
          </a:p>
        </p:txBody>
      </p:sp>
      <p:sp>
        <p:nvSpPr>
          <p:cNvPr id="25604" name="TextBox 4"/>
          <p:cNvSpPr txBox="1">
            <a:spLocks noChangeArrowheads="1"/>
          </p:cNvSpPr>
          <p:nvPr/>
        </p:nvSpPr>
        <p:spPr bwMode="auto">
          <a:xfrm>
            <a:off x="3276600" y="6488113"/>
            <a:ext cx="2590800" cy="369887"/>
          </a:xfrm>
          <a:prstGeom prst="rect">
            <a:avLst/>
          </a:prstGeom>
          <a:noFill/>
          <a:ln w="9525">
            <a:noFill/>
            <a:miter lim="800000"/>
            <a:headEnd/>
            <a:tailEnd/>
          </a:ln>
        </p:spPr>
        <p:txBody>
          <a:bodyPr>
            <a:spAutoFit/>
          </a:bodyPr>
          <a:lstStyle/>
          <a:p>
            <a:pPr algn="ctr"/>
            <a:r>
              <a:rPr lang="en-US"/>
              <a:t>www.stdhivtraining.net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8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New Alternative Treatment including </a:t>
            </a:r>
            <a:r>
              <a:rPr lang="en-US" sz="2400" b="1" dirty="0" err="1" smtClean="0"/>
              <a:t>Azithromycin</a:t>
            </a:r>
            <a:r>
              <a:rPr lang="en-US" sz="2400" b="1" dirty="0" smtClean="0"/>
              <a:t>:</a:t>
            </a:r>
          </a:p>
          <a:p>
            <a:pPr lvl="1"/>
            <a:r>
              <a:rPr lang="en-US" sz="2400" b="1" dirty="0" err="1" smtClean="0"/>
              <a:t>Azithromycin</a:t>
            </a:r>
            <a:r>
              <a:rPr lang="en-US" sz="2400" dirty="0" smtClean="0"/>
              <a:t> has demonstrated short-term effectiveness in one randomized trial in combination with </a:t>
            </a:r>
            <a:r>
              <a:rPr lang="en-US" sz="2400" b="1" dirty="0" err="1" smtClean="0"/>
              <a:t>ceftriaxone</a:t>
            </a:r>
            <a:endParaRPr lang="en-US" sz="2400" b="1" dirty="0" smtClean="0"/>
          </a:p>
          <a:p>
            <a:pPr lvl="1"/>
            <a:r>
              <a:rPr lang="en-US" sz="2400" b="1" dirty="0" err="1" smtClean="0"/>
              <a:t>Ceftriaxone</a:t>
            </a:r>
            <a:r>
              <a:rPr lang="en-US" sz="2400" b="1" dirty="0" smtClean="0"/>
              <a:t> </a:t>
            </a:r>
            <a:r>
              <a:rPr lang="en-US" sz="2400" dirty="0" smtClean="0"/>
              <a:t>250mg IM in single dose PLUS </a:t>
            </a:r>
            <a:r>
              <a:rPr lang="en-US" sz="2400" b="1" dirty="0" err="1" smtClean="0"/>
              <a:t>Azithromycin</a:t>
            </a:r>
            <a:r>
              <a:rPr lang="en-US" sz="2400" dirty="0" smtClean="0"/>
              <a:t> 1g PO once a week for 2 wks</a:t>
            </a:r>
          </a:p>
          <a:p>
            <a:pPr lvl="1"/>
            <a:r>
              <a:rPr lang="en-US" sz="2400" dirty="0" smtClean="0"/>
              <a:t>Should consider adding </a:t>
            </a:r>
            <a:r>
              <a:rPr lang="en-US" sz="2400" b="1" dirty="0" err="1" smtClean="0"/>
              <a:t>metronidazole</a:t>
            </a:r>
            <a:r>
              <a:rPr lang="en-US" sz="2400" dirty="0" smtClean="0"/>
              <a:t> to treat anaerobes and BV. </a:t>
            </a:r>
          </a:p>
          <a:p>
            <a:r>
              <a:rPr lang="en-US" sz="2400" dirty="0" smtClean="0"/>
              <a:t>Regimens that include a </a:t>
            </a:r>
            <a:r>
              <a:rPr lang="en-US" sz="2400" dirty="0" err="1" smtClean="0"/>
              <a:t>quinolone</a:t>
            </a:r>
            <a:r>
              <a:rPr lang="en-US" sz="2400" dirty="0" smtClean="0"/>
              <a:t> is no longer recommended for PID Treatment due to emergence of </a:t>
            </a:r>
            <a:r>
              <a:rPr lang="en-US" sz="2400" dirty="0" err="1" smtClean="0"/>
              <a:t>quinolone</a:t>
            </a:r>
            <a:r>
              <a:rPr lang="en-US" sz="2400" dirty="0" smtClean="0"/>
              <a:t> resistant </a:t>
            </a:r>
            <a:r>
              <a:rPr lang="en-US" sz="2400" i="1" dirty="0" smtClean="0"/>
              <a:t>N. </a:t>
            </a:r>
            <a:r>
              <a:rPr lang="en-US" sz="2400" i="1" dirty="0" err="1" smtClean="0"/>
              <a:t>gonorrhoeae</a:t>
            </a:r>
            <a:endParaRPr lang="en-US" sz="2400" i="1" dirty="0" smtClean="0"/>
          </a:p>
        </p:txBody>
      </p:sp>
      <p:sp>
        <p:nvSpPr>
          <p:cNvPr id="3" name="Title 2"/>
          <p:cNvSpPr>
            <a:spLocks noGrp="1"/>
          </p:cNvSpPr>
          <p:nvPr>
            <p:ph type="title"/>
          </p:nvPr>
        </p:nvSpPr>
        <p:spPr/>
        <p:txBody>
          <a:bodyPr/>
          <a:lstStyle/>
          <a:p>
            <a:r>
              <a:rPr lang="en-US" dirty="0" smtClean="0"/>
              <a:t>Pelvic Inflammatory Disease (PID)</a:t>
            </a:r>
            <a:endParaRPr lang="en-US"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5"/>
          <p:cNvSpPr>
            <a:spLocks noGrp="1" noChangeArrowheads="1"/>
          </p:cNvSpPr>
          <p:nvPr>
            <p:ph idx="1"/>
          </p:nvPr>
        </p:nvSpPr>
        <p:spPr>
          <a:xfrm>
            <a:off x="381000" y="1752600"/>
            <a:ext cx="8229600" cy="4267200"/>
          </a:xfrm>
        </p:spPr>
        <p:txBody>
          <a:bodyPr anchor="t" anchorCtr="0"/>
          <a:lstStyle/>
          <a:p>
            <a:pPr eaLnBrk="1" hangingPunct="1">
              <a:lnSpc>
                <a:spcPct val="80000"/>
              </a:lnSpc>
            </a:pPr>
            <a:r>
              <a:rPr lang="en-US" sz="2800" dirty="0" smtClean="0">
                <a:latin typeface="Futura Lt BT" charset="0"/>
              </a:rPr>
              <a:t>U.S. Centers for Disease Control and Prevention</a:t>
            </a:r>
          </a:p>
          <a:p>
            <a:pPr lvl="1" eaLnBrk="1" hangingPunct="1">
              <a:lnSpc>
                <a:spcPct val="80000"/>
              </a:lnSpc>
            </a:pPr>
            <a:r>
              <a:rPr lang="en-US" sz="2400" dirty="0" smtClean="0">
                <a:latin typeface="Futura Lt BT" charset="0"/>
              </a:rPr>
              <a:t>Statistics and Surveillance Reports: </a:t>
            </a:r>
            <a:r>
              <a:rPr lang="en-US" sz="2400" dirty="0" smtClean="0">
                <a:latin typeface="Futura Lt BT" charset="0"/>
                <a:hlinkClick r:id="rId3"/>
              </a:rPr>
              <a:t>http://www.cdc.gov/std/stats/default.htm</a:t>
            </a:r>
            <a:endParaRPr lang="en-US" sz="2400" dirty="0" smtClean="0">
              <a:latin typeface="Futura Lt BT" charset="0"/>
            </a:endParaRPr>
          </a:p>
          <a:p>
            <a:pPr lvl="1" eaLnBrk="1" hangingPunct="1">
              <a:lnSpc>
                <a:spcPct val="80000"/>
              </a:lnSpc>
            </a:pPr>
            <a:r>
              <a:rPr lang="en-US" sz="2400" dirty="0" smtClean="0">
                <a:latin typeface="Futura Lt BT" charset="0"/>
              </a:rPr>
              <a:t>Expedited Partner Therapy: </a:t>
            </a:r>
            <a:r>
              <a:rPr lang="en-US" sz="2400" dirty="0" smtClean="0">
                <a:latin typeface="Futura Lt BT" charset="0"/>
                <a:hlinkClick r:id="rId4"/>
              </a:rPr>
              <a:t>http://www.cdc.gov/STD/ept/default.htm</a:t>
            </a:r>
            <a:endParaRPr lang="en-US" sz="2400" dirty="0" smtClean="0">
              <a:latin typeface="Futura Lt BT" charset="0"/>
            </a:endParaRPr>
          </a:p>
          <a:p>
            <a:pPr lvl="1" eaLnBrk="1" hangingPunct="1">
              <a:lnSpc>
                <a:spcPct val="80000"/>
              </a:lnSpc>
            </a:pPr>
            <a:endParaRPr lang="en-US" sz="2400" dirty="0" smtClean="0">
              <a:latin typeface="Futura Lt BT" charset="0"/>
            </a:endParaRPr>
          </a:p>
          <a:p>
            <a:pPr eaLnBrk="1" hangingPunct="1">
              <a:lnSpc>
                <a:spcPct val="80000"/>
              </a:lnSpc>
            </a:pPr>
            <a:r>
              <a:rPr lang="en-US" sz="2800" dirty="0" smtClean="0">
                <a:latin typeface="Futura Lt BT" charset="0"/>
              </a:rPr>
              <a:t>Treatment Guidelines: </a:t>
            </a:r>
            <a:r>
              <a:rPr lang="en-US" sz="2400" dirty="0" smtClean="0">
                <a:solidFill>
                  <a:srgbClr val="F8F8F8"/>
                </a:solidFill>
                <a:latin typeface="Futura Lt BT" charset="0"/>
                <a:hlinkClick r:id="rId5"/>
              </a:rPr>
              <a:t>http://www.cdc.gov/STD/treatment/default.htm</a:t>
            </a:r>
            <a:endParaRPr lang="en-US" sz="2400" dirty="0" smtClean="0">
              <a:solidFill>
                <a:srgbClr val="F8F8F8"/>
              </a:solidFill>
              <a:latin typeface="Futura Lt BT" charset="0"/>
            </a:endParaRPr>
          </a:p>
          <a:p>
            <a:pPr lvl="1" eaLnBrk="1" hangingPunct="1">
              <a:lnSpc>
                <a:spcPct val="80000"/>
              </a:lnSpc>
            </a:pPr>
            <a:r>
              <a:rPr lang="en-US" sz="2400" dirty="0" smtClean="0">
                <a:solidFill>
                  <a:srgbClr val="F8F8F8"/>
                </a:solidFill>
                <a:latin typeface="Futura Lt BT" charset="0"/>
              </a:rPr>
              <a:t>American Social Health Association:</a:t>
            </a:r>
          </a:p>
          <a:p>
            <a:pPr lvl="1" eaLnBrk="1" hangingPunct="1">
              <a:lnSpc>
                <a:spcPct val="80000"/>
              </a:lnSpc>
              <a:buNone/>
            </a:pPr>
            <a:r>
              <a:rPr lang="en-US" sz="2400" dirty="0" smtClean="0">
                <a:solidFill>
                  <a:srgbClr val="F8F8F8"/>
                </a:solidFill>
                <a:latin typeface="Futura Lt BT" charset="0"/>
              </a:rPr>
              <a:t>	</a:t>
            </a:r>
            <a:r>
              <a:rPr lang="en-US" sz="2400" u="sng" dirty="0" smtClean="0">
                <a:solidFill>
                  <a:srgbClr val="FFC000"/>
                </a:solidFill>
                <a:latin typeface="Futura Lt BT" charset="0"/>
                <a:hlinkClick r:id="rId6"/>
              </a:rPr>
              <a:t>http://www.ashastd.org/std-sti/hpv.html</a:t>
            </a:r>
            <a:endParaRPr lang="en-US" sz="2400" u="sng" dirty="0" smtClean="0">
              <a:solidFill>
                <a:srgbClr val="FFC000"/>
              </a:solidFill>
              <a:latin typeface="Futura Lt BT" charset="0"/>
            </a:endParaRPr>
          </a:p>
          <a:p>
            <a:pPr lvl="1" eaLnBrk="1" hangingPunct="1">
              <a:lnSpc>
                <a:spcPct val="80000"/>
              </a:lnSpc>
            </a:pPr>
            <a:r>
              <a:rPr lang="en-US" sz="2400" dirty="0" smtClean="0">
                <a:latin typeface="Futura Lt BT" charset="0"/>
              </a:rPr>
              <a:t>U.S. Department of Health and Human Services</a:t>
            </a:r>
          </a:p>
          <a:p>
            <a:pPr lvl="1" eaLnBrk="1" hangingPunct="1">
              <a:lnSpc>
                <a:spcPct val="80000"/>
              </a:lnSpc>
              <a:buNone/>
            </a:pPr>
            <a:r>
              <a:rPr lang="en-US" sz="2400" dirty="0" smtClean="0">
                <a:solidFill>
                  <a:srgbClr val="FFC000"/>
                </a:solidFill>
                <a:latin typeface="Futura Lt BT" charset="0"/>
              </a:rPr>
              <a:t>	</a:t>
            </a:r>
            <a:r>
              <a:rPr lang="en-US" sz="2400" u="sng" dirty="0" smtClean="0">
                <a:solidFill>
                  <a:srgbClr val="FFC000"/>
                </a:solidFill>
                <a:latin typeface="Futura Lt BT" charset="0"/>
              </a:rPr>
              <a:t>http://womenshealth.gov/faq/stdhpv.htm</a:t>
            </a:r>
          </a:p>
          <a:p>
            <a:pPr lvl="1" eaLnBrk="1" hangingPunct="1">
              <a:lnSpc>
                <a:spcPct val="80000"/>
              </a:lnSpc>
            </a:pPr>
            <a:endParaRPr lang="en-US" sz="2400" dirty="0" smtClean="0">
              <a:latin typeface="Futura Lt BT" charset="0"/>
            </a:endParaRPr>
          </a:p>
        </p:txBody>
      </p:sp>
      <p:sp>
        <p:nvSpPr>
          <p:cNvPr id="189443" name="Rectangle 4"/>
          <p:cNvSpPr>
            <a:spLocks noGrp="1" noChangeArrowheads="1"/>
          </p:cNvSpPr>
          <p:nvPr>
            <p:ph type="title"/>
          </p:nvPr>
        </p:nvSpPr>
        <p:spPr>
          <a:xfrm>
            <a:off x="304800" y="381000"/>
            <a:ext cx="8572500" cy="1143000"/>
          </a:xfrm>
        </p:spPr>
        <p:txBody>
          <a:bodyPr/>
          <a:lstStyle/>
          <a:p>
            <a:pPr eaLnBrk="1" hangingPunct="1"/>
            <a:r>
              <a:rPr lang="en-US" smtClean="0"/>
              <a:t>Provider Resources: </a:t>
            </a:r>
            <a:br>
              <a:rPr lang="en-US" smtClean="0"/>
            </a:br>
            <a:r>
              <a:rPr lang="en-US" smtClean="0"/>
              <a:t>Sexually Transmitted Infections</a:t>
            </a:r>
          </a:p>
        </p:txBody>
      </p:sp>
    </p:spTree>
  </p:cSld>
  <p:clrMapOvr>
    <a:masterClrMapping/>
  </p:clrMapOvr>
  <p:timing>
    <p:tnLst>
      <p:par>
        <p:cTn xmlns:p14="http://schemas.microsoft.com/office/powerpoint/2010/mai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5"/>
          <p:cNvSpPr>
            <a:spLocks noGrp="1" noChangeArrowheads="1"/>
          </p:cNvSpPr>
          <p:nvPr>
            <p:ph idx="1"/>
          </p:nvPr>
        </p:nvSpPr>
        <p:spPr>
          <a:xfrm>
            <a:off x="457200" y="1600200"/>
            <a:ext cx="8305800" cy="5105400"/>
          </a:xfrm>
        </p:spPr>
        <p:txBody>
          <a:bodyPr/>
          <a:lstStyle/>
          <a:p>
            <a:pPr eaLnBrk="1" hangingPunct="1">
              <a:lnSpc>
                <a:spcPct val="80000"/>
              </a:lnSpc>
            </a:pPr>
            <a:r>
              <a:rPr lang="en-US" sz="1800" dirty="0" smtClean="0">
                <a:latin typeface="Futura Lt BT" charset="0"/>
                <a:hlinkClick r:id="rId3"/>
              </a:rPr>
              <a:t>www.prh.org</a:t>
            </a:r>
            <a:r>
              <a:rPr lang="en-US" sz="1800" dirty="0" smtClean="0">
                <a:latin typeface="Futura Lt BT" charset="0"/>
              </a:rPr>
              <a:t>—Physicians for Reproductive Health</a:t>
            </a:r>
          </a:p>
          <a:p>
            <a:pPr eaLnBrk="1" hangingPunct="1">
              <a:lnSpc>
                <a:spcPct val="80000"/>
              </a:lnSpc>
            </a:pPr>
            <a:r>
              <a:rPr lang="en-US" sz="1800" dirty="0" smtClean="0">
                <a:latin typeface="Futura Lt BT" charset="0"/>
                <a:hlinkClick r:id="rId4"/>
              </a:rPr>
              <a:t>http://www.nycptc.org/</a:t>
            </a:r>
            <a:r>
              <a:rPr lang="en-US" sz="1800" dirty="0" smtClean="0">
                <a:latin typeface="Futura Lt BT" charset="0"/>
              </a:rPr>
              <a:t> —</a:t>
            </a:r>
            <a:r>
              <a:rPr lang="en-US" sz="1800" dirty="0" smtClean="0"/>
              <a:t>New York City STD/HIV Prevention Training Center (PTC) </a:t>
            </a:r>
            <a:endParaRPr lang="en-US" sz="1800" dirty="0" smtClean="0">
              <a:latin typeface="Futura Lt BT" charset="0"/>
            </a:endParaRPr>
          </a:p>
          <a:p>
            <a:pPr eaLnBrk="1" hangingPunct="1">
              <a:lnSpc>
                <a:spcPct val="80000"/>
              </a:lnSpc>
            </a:pPr>
            <a:r>
              <a:rPr lang="en-US" sz="1800" dirty="0" smtClean="0">
                <a:latin typeface="Futura Lt BT" charset="0"/>
                <a:hlinkClick r:id="rId5"/>
              </a:rPr>
              <a:t>www.aap.org</a:t>
            </a:r>
            <a:r>
              <a:rPr lang="en-US" sz="1800" dirty="0" smtClean="0">
                <a:latin typeface="Futura Lt BT" charset="0"/>
              </a:rPr>
              <a:t>—The American Academy of Pediatrics</a:t>
            </a:r>
          </a:p>
          <a:p>
            <a:pPr eaLnBrk="1" hangingPunct="1">
              <a:lnSpc>
                <a:spcPct val="80000"/>
              </a:lnSpc>
            </a:pPr>
            <a:r>
              <a:rPr lang="en-US" sz="1800" dirty="0" smtClean="0">
                <a:latin typeface="Futura Lt BT" charset="0"/>
                <a:hlinkClick r:id="rId6"/>
              </a:rPr>
              <a:t>www.acog.org</a:t>
            </a:r>
            <a:r>
              <a:rPr lang="en-US" sz="1800" dirty="0" smtClean="0">
                <a:latin typeface="Futura Lt BT" charset="0"/>
              </a:rPr>
              <a:t>—The American College of Obstetricians and Gynecologists</a:t>
            </a:r>
          </a:p>
          <a:p>
            <a:pPr eaLnBrk="1" hangingPunct="1">
              <a:lnSpc>
                <a:spcPct val="80000"/>
              </a:lnSpc>
            </a:pPr>
            <a:r>
              <a:rPr lang="en-US" sz="1800" dirty="0" smtClean="0">
                <a:latin typeface="Futura Lt BT" charset="0"/>
                <a:hlinkClick r:id="rId7"/>
              </a:rPr>
              <a:t>www.adolescenthealth.org</a:t>
            </a:r>
            <a:r>
              <a:rPr lang="en-US" sz="1800" dirty="0" smtClean="0">
                <a:latin typeface="Futura Lt BT" charset="0"/>
              </a:rPr>
              <a:t>—The Society for Adolescent Health and Medicine </a:t>
            </a:r>
          </a:p>
          <a:p>
            <a:pPr eaLnBrk="1" hangingPunct="1">
              <a:lnSpc>
                <a:spcPct val="80000"/>
              </a:lnSpc>
            </a:pPr>
            <a:r>
              <a:rPr lang="en-US" sz="1800" dirty="0" smtClean="0">
                <a:latin typeface="Futura Lt BT" charset="0"/>
                <a:hlinkClick r:id="rId8"/>
              </a:rPr>
              <a:t>http://www.aclu.org/reproductiverights</a:t>
            </a:r>
            <a:r>
              <a:rPr lang="en-US" sz="1800" dirty="0" smtClean="0">
                <a:latin typeface="Futura Lt BT" charset="0"/>
              </a:rPr>
              <a:t>—The Reproductive Freedom Project of the American Civil Liberties Union </a:t>
            </a:r>
          </a:p>
          <a:p>
            <a:pPr eaLnBrk="1" hangingPunct="1">
              <a:lnSpc>
                <a:spcPct val="80000"/>
              </a:lnSpc>
            </a:pPr>
            <a:r>
              <a:rPr lang="en-US" sz="1800" dirty="0" smtClean="0">
                <a:latin typeface="Futura Lt BT" charset="0"/>
                <a:hlinkClick r:id="rId9"/>
              </a:rPr>
              <a:t>www.advocatesforyouth.org</a:t>
            </a:r>
            <a:r>
              <a:rPr lang="en-US" sz="1800" dirty="0" smtClean="0">
                <a:latin typeface="Futura Lt BT" charset="0"/>
              </a:rPr>
              <a:t>—Advocates for Youth</a:t>
            </a:r>
          </a:p>
          <a:p>
            <a:pPr eaLnBrk="1" hangingPunct="1">
              <a:lnSpc>
                <a:spcPct val="80000"/>
              </a:lnSpc>
            </a:pPr>
            <a:r>
              <a:rPr lang="en-US" sz="1800" dirty="0" smtClean="0">
                <a:latin typeface="Futura Lt BT" charset="0"/>
                <a:hlinkClick r:id="rId10"/>
              </a:rPr>
              <a:t>www.guttmacher.org</a:t>
            </a:r>
            <a:r>
              <a:rPr lang="en-US" sz="1800" dirty="0" smtClean="0">
                <a:latin typeface="Futura Lt BT" charset="0"/>
              </a:rPr>
              <a:t>—</a:t>
            </a:r>
            <a:r>
              <a:rPr lang="en-US" sz="1800" dirty="0" err="1" smtClean="0">
                <a:latin typeface="Futura Lt BT" charset="0"/>
              </a:rPr>
              <a:t>Guttmacher</a:t>
            </a:r>
            <a:r>
              <a:rPr lang="en-US" sz="1800" dirty="0" smtClean="0">
                <a:latin typeface="Futura Lt BT" charset="0"/>
              </a:rPr>
              <a:t> Institute</a:t>
            </a:r>
          </a:p>
          <a:p>
            <a:pPr eaLnBrk="1" hangingPunct="1">
              <a:lnSpc>
                <a:spcPct val="80000"/>
              </a:lnSpc>
            </a:pPr>
            <a:r>
              <a:rPr lang="en-US" sz="1800" dirty="0" smtClean="0">
                <a:latin typeface="Futura Lt BT" charset="0"/>
                <a:hlinkClick r:id="rId11"/>
              </a:rPr>
              <a:t>www.cahl.org</a:t>
            </a:r>
            <a:r>
              <a:rPr lang="en-US" sz="1800" dirty="0" smtClean="0">
                <a:latin typeface="Futura Lt BT" charset="0"/>
              </a:rPr>
              <a:t>—Center for Adolescent Health and the Law </a:t>
            </a:r>
          </a:p>
          <a:p>
            <a:pPr eaLnBrk="1" hangingPunct="1">
              <a:lnSpc>
                <a:spcPct val="80000"/>
              </a:lnSpc>
            </a:pPr>
            <a:r>
              <a:rPr lang="en-US" sz="1800" dirty="0" smtClean="0">
                <a:latin typeface="Futura Lt BT" charset="0"/>
                <a:hlinkClick r:id="rId12"/>
              </a:rPr>
              <a:t>http://janefondacenter.emory.edu/</a:t>
            </a:r>
            <a:r>
              <a:rPr lang="en-US" sz="1800" dirty="0" smtClean="0">
                <a:latin typeface="Futura Lt BT" charset="0"/>
              </a:rPr>
              <a:t>—The Jane Fonda Center of Emory University</a:t>
            </a:r>
          </a:p>
          <a:p>
            <a:pPr eaLnBrk="1" hangingPunct="1">
              <a:lnSpc>
                <a:spcPct val="80000"/>
              </a:lnSpc>
            </a:pPr>
            <a:r>
              <a:rPr lang="en-US" sz="1800" dirty="0" smtClean="0">
                <a:latin typeface="Futura Lt BT" charset="0"/>
                <a:hlinkClick r:id="rId13"/>
              </a:rPr>
              <a:t>www.siecus.org</a:t>
            </a:r>
            <a:r>
              <a:rPr lang="en-US" sz="1800" dirty="0" smtClean="0">
                <a:latin typeface="Futura Lt BT" charset="0"/>
              </a:rPr>
              <a:t>—The Sexuality Information and Education Council of the United States</a:t>
            </a:r>
          </a:p>
          <a:p>
            <a:pPr eaLnBrk="1" hangingPunct="1">
              <a:lnSpc>
                <a:spcPct val="80000"/>
              </a:lnSpc>
            </a:pPr>
            <a:r>
              <a:rPr lang="en-US" sz="1800" dirty="0" smtClean="0">
                <a:solidFill>
                  <a:schemeClr val="folHlink"/>
                </a:solidFill>
                <a:latin typeface="Futura Lt BT" charset="0"/>
                <a:hlinkClick r:id="rId14"/>
              </a:rPr>
              <a:t>www.arhp.org</a:t>
            </a:r>
            <a:r>
              <a:rPr lang="en-US" sz="1800" dirty="0" smtClean="0">
                <a:latin typeface="Futura Lt BT" charset="0"/>
              </a:rPr>
              <a:t>—The Association of Reproductive Health Professionals</a:t>
            </a:r>
          </a:p>
          <a:p>
            <a:pPr eaLnBrk="1" hangingPunct="1">
              <a:lnSpc>
                <a:spcPct val="80000"/>
              </a:lnSpc>
            </a:pPr>
            <a:r>
              <a:rPr lang="en-US" sz="1800" dirty="0" smtClean="0">
                <a:latin typeface="Futura Lt BT" charset="0"/>
                <a:hlinkClick r:id="rId15"/>
              </a:rPr>
              <a:t>www.rhtp.org</a:t>
            </a:r>
            <a:r>
              <a:rPr lang="en-US" sz="1800" dirty="0" smtClean="0">
                <a:latin typeface="Futura Lt BT" charset="0"/>
              </a:rPr>
              <a:t>—Reproductive Health Technologies Project</a:t>
            </a:r>
          </a:p>
        </p:txBody>
      </p:sp>
      <p:sp>
        <p:nvSpPr>
          <p:cNvPr id="190467" name="Rectangle 4"/>
          <p:cNvSpPr>
            <a:spLocks noGrp="1" noChangeArrowheads="1"/>
          </p:cNvSpPr>
          <p:nvPr>
            <p:ph type="title"/>
          </p:nvPr>
        </p:nvSpPr>
        <p:spPr/>
        <p:txBody>
          <a:bodyPr/>
          <a:lstStyle/>
          <a:p>
            <a:pPr eaLnBrk="1" hangingPunct="1"/>
            <a:r>
              <a:rPr lang="en-US" smtClean="0"/>
              <a:t>Provider Resources</a:t>
            </a:r>
          </a:p>
        </p:txBody>
      </p:sp>
    </p:spTree>
  </p:cSld>
  <p:clrMapOvr>
    <a:masterClrMapping/>
  </p:clrMapOvr>
  <p:timing>
    <p:tnLst>
      <p:par>
        <p:cTn xmlns:p14="http://schemas.microsoft.com/office/powerpoint/2010/mai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pPr eaLnBrk="1" hangingPunct="1"/>
            <a:r>
              <a:rPr lang="en-US" smtClean="0"/>
              <a:t>Please Complete Your Evaluations Now</a:t>
            </a:r>
          </a:p>
        </p:txBody>
      </p:sp>
      <p:pic>
        <p:nvPicPr>
          <p:cNvPr id="2050" name="Picture 2" descr="M:\Education, Research and Training Division\Medical Education\2. ARSHEP\4th Edition ARSHEP modules\New ARSHEP Logos\ARSHEP_LOGO_2013_largeBW.jpg"/>
          <p:cNvPicPr>
            <a:picLocks noChangeAspect="1" noChangeArrowheads="1"/>
          </p:cNvPicPr>
          <p:nvPr/>
        </p:nvPicPr>
        <p:blipFill>
          <a:blip r:embed="rId3" cstate="print"/>
          <a:srcRect/>
          <a:stretch>
            <a:fillRect/>
          </a:stretch>
        </p:blipFill>
        <p:spPr bwMode="auto">
          <a:xfrm>
            <a:off x="1676400" y="2057400"/>
            <a:ext cx="6208713" cy="38544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14400" y="2057400"/>
            <a:ext cx="8229600" cy="4267200"/>
          </a:xfrm>
        </p:spPr>
        <p:txBody>
          <a:bodyPr/>
          <a:lstStyle/>
          <a:p>
            <a:pPr eaLnBrk="1" hangingPunct="1"/>
            <a:r>
              <a:rPr lang="en-US" sz="3400" smtClean="0">
                <a:latin typeface="Futura Lt BT" charset="0"/>
              </a:rPr>
              <a:t>Several episodes of unprotected sex </a:t>
            </a:r>
            <a:br>
              <a:rPr lang="en-US" sz="3400" smtClean="0">
                <a:latin typeface="Futura Lt BT" charset="0"/>
              </a:rPr>
            </a:br>
            <a:r>
              <a:rPr lang="en-US" sz="3400" smtClean="0">
                <a:latin typeface="Futura Lt BT" charset="0"/>
              </a:rPr>
              <a:t>in the last few weeks with one male partner (her only lifetime)</a:t>
            </a:r>
          </a:p>
          <a:p>
            <a:pPr eaLnBrk="1" hangingPunct="1"/>
            <a:r>
              <a:rPr lang="en-US" sz="3400" smtClean="0">
                <a:latin typeface="Futura Lt BT" charset="0"/>
              </a:rPr>
              <a:t>Not on hormonal contraception but </a:t>
            </a:r>
            <a:br>
              <a:rPr lang="en-US" sz="3400" smtClean="0">
                <a:latin typeface="Futura Lt BT" charset="0"/>
              </a:rPr>
            </a:br>
            <a:r>
              <a:rPr lang="en-US" sz="3400" smtClean="0">
                <a:latin typeface="Futura Lt BT" charset="0"/>
              </a:rPr>
              <a:t>uses condoms most of the time</a:t>
            </a:r>
          </a:p>
          <a:p>
            <a:pPr eaLnBrk="1" hangingPunct="1"/>
            <a:r>
              <a:rPr lang="en-US" sz="3400" smtClean="0">
                <a:latin typeface="Futura Lt BT" charset="0"/>
              </a:rPr>
              <a:t>Engages in oral (giving and receiving) and vaginal sex</a:t>
            </a:r>
          </a:p>
          <a:p>
            <a:pPr eaLnBrk="1" hangingPunct="1"/>
            <a:r>
              <a:rPr lang="en-US" sz="3400" smtClean="0">
                <a:latin typeface="Futura Lt BT" charset="0"/>
              </a:rPr>
              <a:t>No known history of STIs</a:t>
            </a:r>
          </a:p>
          <a:p>
            <a:pPr lvl="1" eaLnBrk="1" hangingPunct="1">
              <a:buFont typeface="Wingdings" pitchFamily="2" charset="2"/>
              <a:buNone/>
            </a:pPr>
            <a:endParaRPr lang="en-US" sz="3000" smtClean="0">
              <a:latin typeface="Futura Lt BT" charset="0"/>
            </a:endParaRPr>
          </a:p>
        </p:txBody>
      </p:sp>
      <p:sp>
        <p:nvSpPr>
          <p:cNvPr id="26627" name="Title 1"/>
          <p:cNvSpPr>
            <a:spLocks noGrp="1"/>
          </p:cNvSpPr>
          <p:nvPr>
            <p:ph type="title"/>
          </p:nvPr>
        </p:nvSpPr>
        <p:spPr>
          <a:xfrm>
            <a:off x="2552700" y="381000"/>
            <a:ext cx="6591300" cy="1143000"/>
          </a:xfrm>
        </p:spPr>
        <p:txBody>
          <a:bodyPr/>
          <a:lstStyle/>
          <a:p>
            <a:pPr eaLnBrk="1" hangingPunct="1"/>
            <a:r>
              <a:rPr lang="en-US" smtClean="0"/>
              <a:t>Erica: Sexual History Results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200400"/>
            <a:ext cx="8763000" cy="2590800"/>
          </a:xfrm>
        </p:spPr>
        <p:txBody>
          <a:bodyPr/>
          <a:lstStyle/>
          <a:p>
            <a:pPr eaLnBrk="1" hangingPunct="1">
              <a:spcBef>
                <a:spcPct val="0"/>
              </a:spcBef>
              <a:spcAft>
                <a:spcPts val="600"/>
              </a:spcAft>
            </a:pPr>
            <a:r>
              <a:rPr lang="en-US" sz="3600" smtClean="0">
                <a:latin typeface="Futura Lt BT" charset="0"/>
              </a:rPr>
              <a:t>Onset and duration of symptoms</a:t>
            </a:r>
          </a:p>
          <a:p>
            <a:pPr eaLnBrk="1" hangingPunct="1">
              <a:spcBef>
                <a:spcPct val="0"/>
              </a:spcBef>
              <a:spcAft>
                <a:spcPts val="600"/>
              </a:spcAft>
            </a:pPr>
            <a:r>
              <a:rPr lang="en-US" sz="3600" smtClean="0">
                <a:latin typeface="Futura Lt BT" charset="0"/>
              </a:rPr>
              <a:t>Description of symptoms</a:t>
            </a:r>
          </a:p>
          <a:p>
            <a:pPr eaLnBrk="1" hangingPunct="1">
              <a:spcBef>
                <a:spcPct val="0"/>
              </a:spcBef>
              <a:spcAft>
                <a:spcPts val="600"/>
              </a:spcAft>
            </a:pPr>
            <a:r>
              <a:rPr lang="en-US" sz="3600" smtClean="0">
                <a:latin typeface="Futura Lt BT" charset="0"/>
              </a:rPr>
              <a:t>Associated symptoms</a:t>
            </a:r>
          </a:p>
          <a:p>
            <a:pPr lvl="1" eaLnBrk="1" hangingPunct="1">
              <a:spcBef>
                <a:spcPct val="0"/>
              </a:spcBef>
            </a:pPr>
            <a:r>
              <a:rPr lang="en-US" sz="3400" smtClean="0">
                <a:latin typeface="Futura Lt BT" charset="0"/>
              </a:rPr>
              <a:t>Nausea</a:t>
            </a:r>
          </a:p>
          <a:p>
            <a:pPr lvl="1" eaLnBrk="1" hangingPunct="1">
              <a:spcBef>
                <a:spcPct val="0"/>
              </a:spcBef>
            </a:pPr>
            <a:r>
              <a:rPr lang="en-US" sz="3400" smtClean="0">
                <a:latin typeface="Futura Lt BT" charset="0"/>
              </a:rPr>
              <a:t>Vomiting</a:t>
            </a:r>
          </a:p>
          <a:p>
            <a:pPr lvl="1" eaLnBrk="1" hangingPunct="1">
              <a:spcBef>
                <a:spcPct val="0"/>
              </a:spcBef>
            </a:pPr>
            <a:r>
              <a:rPr lang="en-US" sz="3400" smtClean="0">
                <a:latin typeface="Futura Lt BT" charset="0"/>
              </a:rPr>
              <a:t>Fever</a:t>
            </a:r>
          </a:p>
          <a:p>
            <a:pPr lvl="1" eaLnBrk="1" hangingPunct="1">
              <a:spcBef>
                <a:spcPct val="0"/>
              </a:spcBef>
            </a:pPr>
            <a:r>
              <a:rPr lang="en-US" sz="3400" smtClean="0">
                <a:latin typeface="Futura Lt BT" charset="0"/>
              </a:rPr>
              <a:t>Chills</a:t>
            </a:r>
          </a:p>
          <a:p>
            <a:pPr lvl="1" eaLnBrk="1" hangingPunct="1">
              <a:spcBef>
                <a:spcPct val="0"/>
              </a:spcBef>
            </a:pPr>
            <a:r>
              <a:rPr lang="en-US" sz="3400" smtClean="0">
                <a:latin typeface="Futura Lt BT" charset="0"/>
              </a:rPr>
              <a:t>Back pain </a:t>
            </a:r>
          </a:p>
          <a:p>
            <a:pPr lvl="1" eaLnBrk="1" hangingPunct="1">
              <a:spcBef>
                <a:spcPct val="0"/>
              </a:spcBef>
            </a:pPr>
            <a:r>
              <a:rPr lang="en-US" sz="3400" smtClean="0">
                <a:latin typeface="Futura Lt BT" charset="0"/>
              </a:rPr>
              <a:t>Sores, lumps, bumps</a:t>
            </a:r>
          </a:p>
          <a:p>
            <a:pPr eaLnBrk="1" hangingPunct="1"/>
            <a:endParaRPr lang="en-US" smtClean="0">
              <a:latin typeface="Futura Lt BT" charset="0"/>
            </a:endParaRPr>
          </a:p>
        </p:txBody>
      </p:sp>
      <p:sp>
        <p:nvSpPr>
          <p:cNvPr id="27651" name="Title 1"/>
          <p:cNvSpPr>
            <a:spLocks noGrp="1"/>
          </p:cNvSpPr>
          <p:nvPr>
            <p:ph type="title"/>
          </p:nvPr>
        </p:nvSpPr>
        <p:spPr>
          <a:xfrm>
            <a:off x="2552700" y="381000"/>
            <a:ext cx="6591300" cy="1143000"/>
          </a:xfrm>
        </p:spPr>
        <p:txBody>
          <a:bodyPr/>
          <a:lstStyle/>
          <a:p>
            <a:pPr eaLnBrk="1" hangingPunct="1"/>
            <a:r>
              <a:rPr lang="en-US" smtClean="0"/>
              <a:t>History of Present Illness</a:t>
            </a:r>
          </a:p>
        </p:txBody>
      </p:sp>
      <p:sp>
        <p:nvSpPr>
          <p:cNvPr id="27652" name="Slide Number Placeholder 3"/>
          <p:cNvSpPr>
            <a:spLocks noGrp="1"/>
          </p:cNvSpPr>
          <p:nvPr>
            <p:ph type="sldNum" sz="quarter" idx="4294967295"/>
          </p:nvPr>
        </p:nvSpPr>
        <p:spPr bwMode="auto">
          <a:xfrm>
            <a:off x="6172200" y="6381750"/>
            <a:ext cx="2133600" cy="476250"/>
          </a:xfrm>
          <a:prstGeom prst="rect">
            <a:avLst/>
          </a:prstGeom>
          <a:noFill/>
          <a:ln>
            <a:miter lim="800000"/>
            <a:headEnd/>
            <a:tailEnd/>
          </a:ln>
        </p:spPr>
        <p:txBody>
          <a:bodyPr/>
          <a:lstStyle/>
          <a:p>
            <a:endParaRPr lang="en-US"/>
          </a:p>
          <a:p>
            <a:endParaRPr lang="en-US"/>
          </a:p>
          <a:p>
            <a:endParaRPr lang="en-US"/>
          </a:p>
          <a:p>
            <a:endParaRPr lang="en-US"/>
          </a:p>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7924800" cy="3810000"/>
          </a:xfrm>
        </p:spPr>
        <p:txBody>
          <a:bodyPr/>
          <a:lstStyle/>
          <a:p>
            <a:pPr eaLnBrk="1" hangingPunct="1"/>
            <a:r>
              <a:rPr lang="en-US" smtClean="0">
                <a:latin typeface="Futura Lt BT" charset="0"/>
              </a:rPr>
              <a:t>Erica tells you she has burning with urination and a “yellowish” discharge. She reports itchiness.</a:t>
            </a:r>
          </a:p>
          <a:p>
            <a:pPr eaLnBrk="1" hangingPunct="1"/>
            <a:r>
              <a:rPr lang="en-US" smtClean="0">
                <a:latin typeface="Futura Lt BT" charset="0"/>
              </a:rPr>
              <a:t>She denies abdominal pain and fever and reports no bumps or lesions.</a:t>
            </a:r>
          </a:p>
          <a:p>
            <a:pPr eaLnBrk="1" hangingPunct="1"/>
            <a:r>
              <a:rPr lang="en-US" smtClean="0">
                <a:latin typeface="Futura Lt BT" charset="0"/>
              </a:rPr>
              <a:t>What is the differential diagnosis?</a:t>
            </a:r>
          </a:p>
          <a:p>
            <a:pPr eaLnBrk="1" hangingPunct="1">
              <a:buFont typeface="Wingdings" pitchFamily="2" charset="2"/>
              <a:buNone/>
            </a:pPr>
            <a:endParaRPr lang="en-US" smtClean="0">
              <a:latin typeface="Futura Lt BT" charset="0"/>
            </a:endParaRPr>
          </a:p>
        </p:txBody>
      </p:sp>
      <p:sp>
        <p:nvSpPr>
          <p:cNvPr id="28675" name="Title 1"/>
          <p:cNvSpPr>
            <a:spLocks noGrp="1"/>
          </p:cNvSpPr>
          <p:nvPr>
            <p:ph type="title"/>
          </p:nvPr>
        </p:nvSpPr>
        <p:spPr/>
        <p:txBody>
          <a:bodyPr/>
          <a:lstStyle/>
          <a:p>
            <a:pPr eaLnBrk="1" hangingPunct="1"/>
            <a:r>
              <a:rPr lang="en-US" smtClean="0"/>
              <a:t>Erica: History of Present Illness Results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defRPr/>
            </a:pPr>
            <a:r>
              <a:rPr lang="en-US" dirty="0" smtClean="0">
                <a:latin typeface="Arial Black"/>
                <a:ea typeface="+mj-ea"/>
                <a:cs typeface="Arial Black"/>
              </a:rPr>
              <a:t>Differential Diagnosis</a:t>
            </a:r>
          </a:p>
        </p:txBody>
      </p:sp>
      <p:sp>
        <p:nvSpPr>
          <p:cNvPr id="6" name="Rounded Rectangle 5"/>
          <p:cNvSpPr>
            <a:spLocks noChangeArrowheads="1"/>
          </p:cNvSpPr>
          <p:nvPr/>
        </p:nvSpPr>
        <p:spPr bwMode="auto">
          <a:xfrm>
            <a:off x="3352800" y="1752600"/>
            <a:ext cx="3048000" cy="12192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3200" dirty="0" err="1">
                <a:solidFill>
                  <a:schemeClr val="lt1"/>
                </a:solidFill>
                <a:latin typeface="Futura Md" pitchFamily="34" charset="0"/>
                <a:cs typeface="+mn-cs"/>
              </a:rPr>
              <a:t>Dysuria</a:t>
            </a:r>
            <a:endParaRPr lang="en-US" sz="3200" dirty="0">
              <a:solidFill>
                <a:schemeClr val="lt1"/>
              </a:solidFill>
              <a:latin typeface="Futura Md" pitchFamily="34" charset="0"/>
              <a:cs typeface="+mn-cs"/>
            </a:endParaRPr>
          </a:p>
        </p:txBody>
      </p:sp>
      <p:sp>
        <p:nvSpPr>
          <p:cNvPr id="7" name="Rounded Rectangle 6"/>
          <p:cNvSpPr/>
          <p:nvPr/>
        </p:nvSpPr>
        <p:spPr>
          <a:xfrm>
            <a:off x="685800" y="4191000"/>
            <a:ext cx="2133600" cy="12192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Futura Md" pitchFamily="34" charset="0"/>
              </a:rPr>
              <a:t>Urinary Tract</a:t>
            </a:r>
          </a:p>
          <a:p>
            <a:pPr algn="ctr">
              <a:defRPr/>
            </a:pPr>
            <a:r>
              <a:rPr lang="en-US" sz="2000" dirty="0">
                <a:latin typeface="Futura Md" pitchFamily="34" charset="0"/>
              </a:rPr>
              <a:t>Infection</a:t>
            </a:r>
          </a:p>
        </p:txBody>
      </p:sp>
      <p:sp>
        <p:nvSpPr>
          <p:cNvPr id="8" name="Rounded Rectangle 7"/>
          <p:cNvSpPr/>
          <p:nvPr/>
        </p:nvSpPr>
        <p:spPr>
          <a:xfrm>
            <a:off x="3733800" y="4267200"/>
            <a:ext cx="2133600" cy="12192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Futura Md" pitchFamily="34" charset="0"/>
              </a:rPr>
              <a:t>Genital Tract Infection</a:t>
            </a:r>
          </a:p>
        </p:txBody>
      </p:sp>
      <p:sp>
        <p:nvSpPr>
          <p:cNvPr id="9" name="Rounded Rectangle 8"/>
          <p:cNvSpPr/>
          <p:nvPr/>
        </p:nvSpPr>
        <p:spPr>
          <a:xfrm>
            <a:off x="6553200" y="4191000"/>
            <a:ext cx="2362200" cy="13716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Futura Md" pitchFamily="34" charset="0"/>
              </a:rPr>
              <a:t>Skin Related Abnormalities/ mucosal </a:t>
            </a:r>
            <a:r>
              <a:rPr lang="en-US" sz="2000" dirty="0" err="1">
                <a:latin typeface="Futura Md" pitchFamily="34" charset="0"/>
              </a:rPr>
              <a:t>perineal</a:t>
            </a:r>
            <a:endParaRPr lang="en-US" sz="2000" dirty="0">
              <a:latin typeface="Futura Md" pitchFamily="34" charset="0"/>
            </a:endParaRPr>
          </a:p>
        </p:txBody>
      </p:sp>
      <p:sp>
        <p:nvSpPr>
          <p:cNvPr id="29709" name="TextBox 12"/>
          <p:cNvSpPr txBox="1">
            <a:spLocks noChangeArrowheads="1"/>
          </p:cNvSpPr>
          <p:nvPr/>
        </p:nvSpPr>
        <p:spPr bwMode="auto">
          <a:xfrm>
            <a:off x="3581400" y="5638800"/>
            <a:ext cx="2286000" cy="954088"/>
          </a:xfrm>
          <a:prstGeom prst="rect">
            <a:avLst/>
          </a:prstGeom>
          <a:noFill/>
          <a:ln w="9525">
            <a:noFill/>
            <a:miter lim="800000"/>
            <a:headEnd/>
            <a:tailEnd/>
          </a:ln>
        </p:spPr>
        <p:txBody>
          <a:bodyPr>
            <a:spAutoFit/>
          </a:bodyPr>
          <a:lstStyle/>
          <a:p>
            <a:pPr algn="ctr">
              <a:buFont typeface="Arial" pitchFamily="34" charset="0"/>
              <a:buChar char="•"/>
            </a:pPr>
            <a:r>
              <a:rPr lang="en-US" sz="2800"/>
              <a:t>Cervicitis</a:t>
            </a:r>
          </a:p>
          <a:p>
            <a:pPr algn="ctr">
              <a:buFont typeface="Arial" pitchFamily="34" charset="0"/>
              <a:buChar char="•"/>
            </a:pPr>
            <a:r>
              <a:rPr lang="en-US" sz="2800"/>
              <a:t>Vaginitis</a:t>
            </a:r>
          </a:p>
        </p:txBody>
      </p:sp>
      <p:sp>
        <p:nvSpPr>
          <p:cNvPr id="33806" name="TextBox 14"/>
          <p:cNvSpPr txBox="1">
            <a:spLocks noChangeArrowheads="1"/>
          </p:cNvSpPr>
          <p:nvPr/>
        </p:nvSpPr>
        <p:spPr bwMode="auto">
          <a:xfrm>
            <a:off x="6629400" y="5638800"/>
            <a:ext cx="2286000" cy="954088"/>
          </a:xfrm>
          <a:prstGeom prst="rect">
            <a:avLst/>
          </a:prstGeom>
          <a:noFill/>
          <a:ln w="9525">
            <a:noFill/>
            <a:miter lim="800000"/>
            <a:headEnd/>
            <a:tailEnd/>
          </a:ln>
        </p:spPr>
        <p:txBody>
          <a:bodyPr>
            <a:spAutoFit/>
          </a:bodyPr>
          <a:lstStyle/>
          <a:p>
            <a:pPr algn="ctr">
              <a:buFont typeface="Arial" pitchFamily="34" charset="0"/>
              <a:buChar char="•"/>
            </a:pPr>
            <a:r>
              <a:rPr lang="en-US" sz="2800"/>
              <a:t>Herpes</a:t>
            </a:r>
          </a:p>
          <a:p>
            <a:pPr algn="ctr">
              <a:buFont typeface="Arial" pitchFamily="34" charset="0"/>
              <a:buChar char="•"/>
            </a:pPr>
            <a:r>
              <a:rPr lang="en-US" sz="2800"/>
              <a:t>Trauma</a:t>
            </a:r>
          </a:p>
        </p:txBody>
      </p:sp>
      <p:cxnSp>
        <p:nvCxnSpPr>
          <p:cNvPr id="17" name="Straight Arrow Connector 16"/>
          <p:cNvCxnSpPr/>
          <p:nvPr/>
        </p:nvCxnSpPr>
        <p:spPr>
          <a:xfrm rot="10800000" flipV="1">
            <a:off x="2057400" y="3048000"/>
            <a:ext cx="1371600" cy="106680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6324600" y="3048000"/>
            <a:ext cx="1447800" cy="1066800"/>
          </a:xfrm>
          <a:prstGeom prst="straightConnector1">
            <a:avLst/>
          </a:prstGeom>
          <a:ln w="508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4458494" y="3694906"/>
            <a:ext cx="8382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33806"/>
                                        </p:tgtEl>
                                        <p:attrNameLst>
                                          <p:attrName>style.color</p:attrName>
                                        </p:attrNameLst>
                                      </p:cBhvr>
                                      <p:by>
                                        <p:hsl h="0" s="-12549" l="-25098"/>
                                      </p:by>
                                    </p:animClr>
                                    <p:animClr clrSpc="hsl" dir="cw">
                                      <p:cBhvr>
                                        <p:cTn id="7" dur="500" fill="hold"/>
                                        <p:tgtEl>
                                          <p:spTgt spid="33806"/>
                                        </p:tgtEl>
                                        <p:attrNameLst>
                                          <p:attrName>fillcolor</p:attrName>
                                        </p:attrNameLst>
                                      </p:cBhvr>
                                      <p:by>
                                        <p:hsl h="0" s="-12549" l="-25098"/>
                                      </p:by>
                                    </p:animClr>
                                    <p:animClr clrSpc="hsl" dir="cw">
                                      <p:cBhvr>
                                        <p:cTn id="8" dur="500" fill="hold"/>
                                        <p:tgtEl>
                                          <p:spTgt spid="33806"/>
                                        </p:tgtEl>
                                        <p:attrNameLst>
                                          <p:attrName>stroke.color</p:attrName>
                                        </p:attrNameLst>
                                      </p:cBhvr>
                                      <p:by>
                                        <p:hsl h="0" s="-12549" l="-25098"/>
                                      </p:by>
                                    </p:animClr>
                                    <p:set>
                                      <p:cBhvr>
                                        <p:cTn id="9" dur="500" fill="hold"/>
                                        <p:tgtEl>
                                          <p:spTgt spid="338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5"/>
          <p:cNvSpPr>
            <a:spLocks noGrp="1"/>
          </p:cNvSpPr>
          <p:nvPr>
            <p:ph idx="1"/>
          </p:nvPr>
        </p:nvSpPr>
        <p:spPr>
          <a:xfrm>
            <a:off x="533400" y="1905000"/>
            <a:ext cx="5029200" cy="4267200"/>
          </a:xfrm>
        </p:spPr>
        <p:txBody>
          <a:bodyPr/>
          <a:lstStyle/>
          <a:p>
            <a:pPr eaLnBrk="1" hangingPunct="1"/>
            <a:r>
              <a:rPr lang="en-US" sz="3600" smtClean="0">
                <a:latin typeface="Futura Lt BT" charset="0"/>
              </a:rPr>
              <a:t>Do you need to perform a pelvic exam? </a:t>
            </a:r>
          </a:p>
          <a:p>
            <a:pPr eaLnBrk="1" hangingPunct="1"/>
            <a:endParaRPr lang="en-US" smtClean="0">
              <a:latin typeface="Futura Lt BT" charset="0"/>
            </a:endParaRPr>
          </a:p>
          <a:p>
            <a:pPr eaLnBrk="1" hangingPunct="1"/>
            <a:endParaRPr lang="en-US" smtClean="0">
              <a:latin typeface="Futura Lt BT" charset="0"/>
            </a:endParaRPr>
          </a:p>
          <a:p>
            <a:pPr eaLnBrk="1" hangingPunct="1"/>
            <a:endParaRPr lang="en-US" smtClean="0">
              <a:latin typeface="Futura Lt BT" charset="0"/>
            </a:endParaRPr>
          </a:p>
          <a:p>
            <a:pPr eaLnBrk="1" hangingPunct="1"/>
            <a:endParaRPr lang="en-US" smtClean="0">
              <a:latin typeface="Futura Lt BT" charset="0"/>
            </a:endParaRPr>
          </a:p>
        </p:txBody>
      </p:sp>
      <p:sp>
        <p:nvSpPr>
          <p:cNvPr id="30723" name="Title 5"/>
          <p:cNvSpPr>
            <a:spLocks noGrp="1"/>
          </p:cNvSpPr>
          <p:nvPr>
            <p:ph type="title"/>
          </p:nvPr>
        </p:nvSpPr>
        <p:spPr/>
        <p:txBody>
          <a:bodyPr/>
          <a:lstStyle/>
          <a:p>
            <a:pPr eaLnBrk="1" hangingPunct="1"/>
            <a:r>
              <a:rPr lang="en-US" smtClean="0"/>
              <a:t>Case: Erica</a:t>
            </a:r>
          </a:p>
        </p:txBody>
      </p:sp>
      <p:sp>
        <p:nvSpPr>
          <p:cNvPr id="30724" name="Slide Number Placeholder 3"/>
          <p:cNvSpPr>
            <a:spLocks noGrp="1"/>
          </p:cNvSpPr>
          <p:nvPr>
            <p:ph type="sldNum" sz="quarter" idx="4294967295"/>
          </p:nvPr>
        </p:nvSpPr>
        <p:spPr bwMode="auto">
          <a:xfrm>
            <a:off x="6172200" y="6381750"/>
            <a:ext cx="2133600" cy="476250"/>
          </a:xfrm>
          <a:prstGeom prst="rect">
            <a:avLst/>
          </a:prstGeom>
          <a:noFill/>
          <a:ln>
            <a:miter lim="800000"/>
            <a:headEnd/>
            <a:tailEnd/>
          </a:ln>
        </p:spPr>
        <p:txBody>
          <a:bodyPr/>
          <a:lstStyle/>
          <a:p>
            <a:endParaRPr lang="en-US"/>
          </a:p>
          <a:p>
            <a:endParaRPr lang="en-US"/>
          </a:p>
          <a:p>
            <a:endParaRPr lang="en-US"/>
          </a:p>
          <a:p>
            <a:endParaRPr lang="en-US"/>
          </a:p>
          <a:p>
            <a:endParaRPr lang="en-US"/>
          </a:p>
        </p:txBody>
      </p:sp>
      <p:pic>
        <p:nvPicPr>
          <p:cNvPr id="7" name="Picture 8" descr="MD001285.jpg"/>
          <p:cNvPicPr>
            <a:picLocks noChangeAspect="1"/>
          </p:cNvPicPr>
          <p:nvPr/>
        </p:nvPicPr>
        <p:blipFill>
          <a:blip r:embed="rId3" cstate="print"/>
          <a:srcRect/>
          <a:stretch>
            <a:fillRect/>
          </a:stretch>
        </p:blipFill>
        <p:spPr bwMode="auto">
          <a:xfrm>
            <a:off x="5715000" y="2133600"/>
            <a:ext cx="3114675" cy="2057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09800"/>
            <a:ext cx="8229600" cy="4267200"/>
          </a:xfrm>
        </p:spPr>
        <p:txBody>
          <a:bodyPr/>
          <a:lstStyle/>
          <a:p>
            <a:pPr eaLnBrk="1" hangingPunct="1">
              <a:spcBef>
                <a:spcPts val="2400"/>
              </a:spcBef>
            </a:pPr>
            <a:r>
              <a:rPr lang="en-US" smtClean="0">
                <a:latin typeface="Futura Lt BT" charset="0"/>
              </a:rPr>
              <a:t>Yes… Why?</a:t>
            </a:r>
          </a:p>
          <a:p>
            <a:pPr lvl="1" eaLnBrk="1" hangingPunct="1">
              <a:spcBef>
                <a:spcPts val="2400"/>
              </a:spcBef>
            </a:pPr>
            <a:r>
              <a:rPr lang="en-US" smtClean="0">
                <a:latin typeface="Futura Lt BT" charset="0"/>
              </a:rPr>
              <a:t>Erica is symptomatic and sexually active. </a:t>
            </a:r>
          </a:p>
          <a:p>
            <a:pPr lvl="1" eaLnBrk="1" hangingPunct="1">
              <a:spcBef>
                <a:spcPts val="2400"/>
              </a:spcBef>
            </a:pPr>
            <a:r>
              <a:rPr lang="en-US" smtClean="0">
                <a:latin typeface="Futura Lt BT" charset="0"/>
              </a:rPr>
              <a:t>A pelvic exam in this case is a diagnostic exam not an asymptomatic screening.</a:t>
            </a:r>
          </a:p>
          <a:p>
            <a:pPr lvl="1" eaLnBrk="1" hangingPunct="1">
              <a:spcBef>
                <a:spcPts val="2400"/>
              </a:spcBef>
            </a:pPr>
            <a:r>
              <a:rPr lang="en-US" smtClean="0">
                <a:latin typeface="Futura Lt BT" charset="0"/>
              </a:rPr>
              <a:t>If Erica had been asymptomatic, would you perform a speculum exam?</a:t>
            </a:r>
          </a:p>
          <a:p>
            <a:pPr lvl="1" eaLnBrk="1" hangingPunct="1">
              <a:buFont typeface="Wingdings" pitchFamily="2" charset="2"/>
              <a:buNone/>
            </a:pPr>
            <a:endParaRPr lang="en-US" smtClean="0">
              <a:latin typeface="Futura Lt BT" charset="0"/>
            </a:endParaRPr>
          </a:p>
          <a:p>
            <a:pPr eaLnBrk="1" hangingPunct="1"/>
            <a:endParaRPr lang="en-US" smtClean="0">
              <a:latin typeface="Futura Lt BT" charset="0"/>
            </a:endParaRPr>
          </a:p>
        </p:txBody>
      </p:sp>
      <p:sp>
        <p:nvSpPr>
          <p:cNvPr id="31747" name="Rectangle 2"/>
          <p:cNvSpPr>
            <a:spLocks noGrp="1" noRot="1" noChangeArrowheads="1"/>
          </p:cNvSpPr>
          <p:nvPr>
            <p:ph type="title"/>
          </p:nvPr>
        </p:nvSpPr>
        <p:spPr/>
        <p:txBody>
          <a:bodyPr/>
          <a:lstStyle/>
          <a:p>
            <a:pPr eaLnBrk="1" hangingPunct="1"/>
            <a:r>
              <a:rPr lang="en-US" smtClean="0"/>
              <a:t>Pelvic Exam?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4"/>
          <p:cNvSpPr>
            <a:spLocks noGrp="1"/>
          </p:cNvSpPr>
          <p:nvPr>
            <p:ph idx="1"/>
          </p:nvPr>
        </p:nvSpPr>
        <p:spPr>
          <a:xfrm>
            <a:off x="533400" y="1600200"/>
            <a:ext cx="8229600" cy="4572000"/>
          </a:xfrm>
        </p:spPr>
        <p:txBody>
          <a:bodyPr/>
          <a:lstStyle/>
          <a:p>
            <a:pPr eaLnBrk="1" hangingPunct="1">
              <a:spcBef>
                <a:spcPts val="1800"/>
              </a:spcBef>
            </a:pPr>
            <a:r>
              <a:rPr lang="en-US" sz="3600" dirty="0" smtClean="0">
                <a:latin typeface="Futura Lt BT" charset="0"/>
              </a:rPr>
              <a:t>American College of Obstetrics &amp; Gynecology (ACOG):</a:t>
            </a:r>
          </a:p>
          <a:p>
            <a:pPr lvl="1" eaLnBrk="1" hangingPunct="1"/>
            <a:r>
              <a:rPr lang="en-US" sz="3600" dirty="0" smtClean="0">
                <a:latin typeface="Futura Lt BT" charset="0"/>
              </a:rPr>
              <a:t>Begin screening at 21 years</a:t>
            </a:r>
          </a:p>
          <a:p>
            <a:pPr lvl="1" eaLnBrk="1" hangingPunct="1"/>
            <a:r>
              <a:rPr lang="en-US" sz="3600" dirty="0" smtClean="0">
                <a:latin typeface="Futura Lt BT" charset="0"/>
              </a:rPr>
              <a:t>Screening recommended every </a:t>
            </a:r>
            <a:br>
              <a:rPr lang="en-US" sz="3600" dirty="0" smtClean="0">
                <a:latin typeface="Futura Lt BT" charset="0"/>
              </a:rPr>
            </a:br>
            <a:r>
              <a:rPr lang="en-US" sz="3600" b="1" u="sng" dirty="0" smtClean="0">
                <a:latin typeface="Futura Lt BT" charset="0"/>
              </a:rPr>
              <a:t>3 years </a:t>
            </a:r>
            <a:r>
              <a:rPr lang="en-US" sz="3600" dirty="0" smtClean="0">
                <a:latin typeface="Futura Lt BT" charset="0"/>
              </a:rPr>
              <a:t>for women 21–29 years</a:t>
            </a:r>
          </a:p>
          <a:p>
            <a:pPr lvl="1" eaLnBrk="1" hangingPunct="1">
              <a:spcBef>
                <a:spcPts val="1800"/>
              </a:spcBef>
            </a:pPr>
            <a:endParaRPr lang="en-US" dirty="0" smtClean="0">
              <a:latin typeface="Futura Lt BT" charset="0"/>
            </a:endParaRPr>
          </a:p>
        </p:txBody>
      </p:sp>
      <p:sp>
        <p:nvSpPr>
          <p:cNvPr id="32771" name="Rectangle 2"/>
          <p:cNvSpPr>
            <a:spLocks noGrp="1" noRot="1" noChangeArrowheads="1"/>
          </p:cNvSpPr>
          <p:nvPr>
            <p:ph type="title"/>
          </p:nvPr>
        </p:nvSpPr>
        <p:spPr>
          <a:xfrm>
            <a:off x="1066800" y="381000"/>
            <a:ext cx="7810500" cy="1143000"/>
          </a:xfrm>
        </p:spPr>
        <p:txBody>
          <a:bodyPr/>
          <a:lstStyle/>
          <a:p>
            <a:pPr eaLnBrk="1" hangingPunct="1"/>
            <a:r>
              <a:rPr lang="en-US" dirty="0" smtClean="0"/>
              <a:t>Initiating Cervical Cytology: Updated Guidelines (2012)</a:t>
            </a:r>
          </a:p>
        </p:txBody>
      </p:sp>
      <p:sp>
        <p:nvSpPr>
          <p:cNvPr id="32772" name="Slide Number Placeholder 3"/>
          <p:cNvSpPr>
            <a:spLocks noGrp="1"/>
          </p:cNvSpPr>
          <p:nvPr>
            <p:ph type="sldNum" sz="quarter" idx="4294967295"/>
          </p:nvPr>
        </p:nvSpPr>
        <p:spPr bwMode="auto">
          <a:xfrm>
            <a:off x="6172200" y="6381750"/>
            <a:ext cx="2133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5" name="Rectangle 4"/>
          <p:cNvSpPr/>
          <p:nvPr/>
        </p:nvSpPr>
        <p:spPr>
          <a:xfrm>
            <a:off x="1219200" y="5943600"/>
            <a:ext cx="7162800" cy="646331"/>
          </a:xfrm>
          <a:prstGeom prst="rect">
            <a:avLst/>
          </a:prstGeom>
        </p:spPr>
        <p:txBody>
          <a:bodyPr wrap="square">
            <a:spAutoFit/>
          </a:bodyPr>
          <a:lstStyle/>
          <a:p>
            <a:r>
              <a:rPr lang="en-US" i="1" dirty="0" smtClean="0">
                <a:ea typeface="ＭＳ Ｐゴシック" pitchFamily="34" charset="-128"/>
              </a:rPr>
              <a:t>ACOG Practice Bulletin No. 109: Cervical cytology screening. ACOG Committee on Practice Bulletins--Gynecology. </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1600200"/>
            <a:ext cx="7010400" cy="4267200"/>
          </a:xfrm>
        </p:spPr>
        <p:txBody>
          <a:bodyPr/>
          <a:lstStyle/>
          <a:p>
            <a:pPr lvl="1" eaLnBrk="1" hangingPunct="1">
              <a:lnSpc>
                <a:spcPct val="110000"/>
              </a:lnSpc>
              <a:spcBef>
                <a:spcPct val="40000"/>
              </a:spcBef>
            </a:pPr>
            <a:endParaRPr lang="en-US" sz="2500" dirty="0" smtClean="0">
              <a:latin typeface="Futura Lt BT" charset="0"/>
            </a:endParaRPr>
          </a:p>
          <a:p>
            <a:pPr lvl="1" eaLnBrk="1" hangingPunct="1">
              <a:lnSpc>
                <a:spcPct val="110000"/>
              </a:lnSpc>
              <a:spcBef>
                <a:spcPct val="40000"/>
              </a:spcBef>
            </a:pPr>
            <a:endParaRPr lang="en-US" sz="2500" dirty="0" smtClean="0">
              <a:latin typeface="Futura Lt BT" charset="0"/>
            </a:endParaRPr>
          </a:p>
          <a:p>
            <a:pPr lvl="1" eaLnBrk="1" hangingPunct="1">
              <a:lnSpc>
                <a:spcPct val="110000"/>
              </a:lnSpc>
              <a:spcBef>
                <a:spcPct val="40000"/>
              </a:spcBef>
            </a:pPr>
            <a:endParaRPr lang="en-US" sz="2500" dirty="0" smtClean="0">
              <a:latin typeface="Futura Lt BT" charset="0"/>
            </a:endParaRPr>
          </a:p>
          <a:p>
            <a:pPr lvl="1" eaLnBrk="1" hangingPunct="1">
              <a:lnSpc>
                <a:spcPct val="110000"/>
              </a:lnSpc>
              <a:spcBef>
                <a:spcPct val="40000"/>
              </a:spcBef>
            </a:pPr>
            <a:endParaRPr lang="en-US" sz="2500" dirty="0" smtClean="0">
              <a:latin typeface="Futura Lt BT" charset="0"/>
            </a:endParaRPr>
          </a:p>
        </p:txBody>
      </p:sp>
      <p:sp>
        <p:nvSpPr>
          <p:cNvPr id="12291" name="Rectangle 2"/>
          <p:cNvSpPr>
            <a:spLocks noGrp="1" noRot="1" noChangeArrowheads="1"/>
          </p:cNvSpPr>
          <p:nvPr>
            <p:ph type="title"/>
          </p:nvPr>
        </p:nvSpPr>
        <p:spPr>
          <a:xfrm>
            <a:off x="1066800" y="381000"/>
            <a:ext cx="8077200" cy="1143000"/>
          </a:xfrm>
        </p:spPr>
        <p:txBody>
          <a:bodyPr/>
          <a:lstStyle/>
          <a:p>
            <a:pPr eaLnBrk="1" hangingPunct="1"/>
            <a:r>
              <a:rPr lang="en-US" dirty="0" smtClean="0"/>
              <a:t>CDC 2013 Report:</a:t>
            </a:r>
            <a:br>
              <a:rPr lang="en-US" dirty="0" smtClean="0"/>
            </a:br>
            <a:r>
              <a:rPr lang="en-US" dirty="0" smtClean="0"/>
              <a:t>STIs and Young People</a:t>
            </a:r>
          </a:p>
        </p:txBody>
      </p:sp>
      <p:sp>
        <p:nvSpPr>
          <p:cNvPr id="12292" name="Slide Number Placeholder 4"/>
          <p:cNvSpPr>
            <a:spLocks noGrp="1"/>
          </p:cNvSpPr>
          <p:nvPr>
            <p:ph type="sldNum" sz="quarter" idx="4294967295"/>
          </p:nvPr>
        </p:nvSpPr>
        <p:spPr bwMode="auto">
          <a:xfrm>
            <a:off x="6172200" y="6381750"/>
            <a:ext cx="2133600" cy="476250"/>
          </a:xfrm>
          <a:prstGeom prst="rect">
            <a:avLst/>
          </a:prstGeom>
          <a:noFill/>
          <a:ln>
            <a:miter lim="800000"/>
            <a:headEnd/>
            <a:tailEnd/>
          </a:ln>
        </p:spPr>
        <p:txBody>
          <a:bodyPr/>
          <a:lstStyle/>
          <a:p>
            <a:endParaRPr lang="en-US" dirty="0"/>
          </a:p>
          <a:p>
            <a:endParaRPr lang="en-US" dirty="0"/>
          </a:p>
          <a:p>
            <a:endParaRPr lang="en-US" dirty="0"/>
          </a:p>
          <a:p>
            <a:endParaRPr lang="en-US" dirty="0"/>
          </a:p>
          <a:p>
            <a:endParaRPr lang="en-US" dirty="0"/>
          </a:p>
        </p:txBody>
      </p:sp>
      <p:sp>
        <p:nvSpPr>
          <p:cNvPr id="12293" name="Text Box 4"/>
          <p:cNvSpPr txBox="1">
            <a:spLocks noChangeArrowheads="1"/>
          </p:cNvSpPr>
          <p:nvPr/>
        </p:nvSpPr>
        <p:spPr bwMode="auto">
          <a:xfrm>
            <a:off x="304800" y="5943600"/>
            <a:ext cx="8229600" cy="336550"/>
          </a:xfrm>
          <a:prstGeom prst="rect">
            <a:avLst/>
          </a:prstGeom>
          <a:noFill/>
          <a:ln w="9525">
            <a:noFill/>
            <a:miter lim="800000"/>
            <a:headEnd/>
            <a:tailEnd/>
          </a:ln>
        </p:spPr>
        <p:txBody>
          <a:bodyPr>
            <a:spAutoFit/>
          </a:bodyPr>
          <a:lstStyle/>
          <a:p>
            <a:endParaRPr lang="en-US" sz="1600" dirty="0"/>
          </a:p>
        </p:txBody>
      </p:sp>
      <p:graphicFrame>
        <p:nvGraphicFramePr>
          <p:cNvPr id="7" name="Diagram 6"/>
          <p:cNvGraphicFramePr/>
          <p:nvPr/>
        </p:nvGraphicFramePr>
        <p:xfrm>
          <a:off x="2895600" y="1752600"/>
          <a:ext cx="3581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a:spLocks noChangeArrowheads="1"/>
          </p:cNvSpPr>
          <p:nvPr/>
        </p:nvSpPr>
        <p:spPr bwMode="auto">
          <a:xfrm>
            <a:off x="-228600" y="1828800"/>
            <a:ext cx="4114800" cy="2868478"/>
          </a:xfrm>
          <a:prstGeom prst="rect">
            <a:avLst/>
          </a:prstGeom>
          <a:noFill/>
          <a:ln w="9525">
            <a:noFill/>
            <a:miter lim="800000"/>
            <a:headEnd/>
            <a:tailEnd/>
          </a:ln>
        </p:spPr>
        <p:txBody>
          <a:bodyPr wrap="square">
            <a:spAutoFit/>
          </a:bodyPr>
          <a:lstStyle/>
          <a:p>
            <a:pPr lvl="1">
              <a:lnSpc>
                <a:spcPct val="110000"/>
              </a:lnSpc>
              <a:spcBef>
                <a:spcPct val="40000"/>
              </a:spcBef>
            </a:pPr>
            <a:r>
              <a:rPr lang="en-US" sz="2800" b="1" dirty="0" smtClean="0"/>
              <a:t>~20 Million </a:t>
            </a:r>
            <a:r>
              <a:rPr lang="en-US" sz="2800" b="1" dirty="0"/>
              <a:t>new </a:t>
            </a:r>
            <a:r>
              <a:rPr lang="en-US" sz="2800" b="1" dirty="0" smtClean="0"/>
              <a:t>cases/year:</a:t>
            </a:r>
            <a:endParaRPr lang="en-US" sz="2800" b="1" dirty="0"/>
          </a:p>
          <a:p>
            <a:pPr lvl="2">
              <a:lnSpc>
                <a:spcPct val="110000"/>
              </a:lnSpc>
              <a:buFont typeface="Arial" pitchFamily="34" charset="0"/>
              <a:buChar char="•"/>
            </a:pPr>
            <a:r>
              <a:rPr lang="en-US" sz="2400" b="1" dirty="0"/>
              <a:t> </a:t>
            </a:r>
            <a:r>
              <a:rPr lang="en-US" sz="2800" b="1" dirty="0" smtClean="0"/>
              <a:t>50% </a:t>
            </a:r>
            <a:r>
              <a:rPr lang="en-US" sz="2800" b="1" dirty="0"/>
              <a:t>occur in people ages </a:t>
            </a:r>
            <a:r>
              <a:rPr lang="en-US" sz="2800" b="1" dirty="0" smtClean="0"/>
              <a:t>15–24</a:t>
            </a:r>
            <a:endParaRPr lang="en-US" sz="2800" b="1" dirty="0"/>
          </a:p>
          <a:p>
            <a:pPr lvl="2">
              <a:lnSpc>
                <a:spcPct val="110000"/>
              </a:lnSpc>
              <a:buFont typeface="Arial" pitchFamily="34" charset="0"/>
              <a:buChar char="•"/>
            </a:pPr>
            <a:endParaRPr lang="en-US" sz="2400" dirty="0">
              <a:latin typeface="Humanst521 Lt BT" charset="0"/>
            </a:endParaRPr>
          </a:p>
        </p:txBody>
      </p:sp>
      <p:sp>
        <p:nvSpPr>
          <p:cNvPr id="9" name="TextBox 8"/>
          <p:cNvSpPr txBox="1">
            <a:spLocks noChangeArrowheads="1"/>
          </p:cNvSpPr>
          <p:nvPr/>
        </p:nvSpPr>
        <p:spPr bwMode="auto">
          <a:xfrm>
            <a:off x="5715000" y="3962400"/>
            <a:ext cx="3429000" cy="3054682"/>
          </a:xfrm>
          <a:prstGeom prst="rect">
            <a:avLst/>
          </a:prstGeom>
          <a:noFill/>
          <a:ln w="9525">
            <a:noFill/>
            <a:miter lim="800000"/>
            <a:headEnd/>
            <a:tailEnd/>
          </a:ln>
        </p:spPr>
        <p:txBody>
          <a:bodyPr wrap="square">
            <a:spAutoFit/>
          </a:bodyPr>
          <a:lstStyle/>
          <a:p>
            <a:pPr lvl="1">
              <a:lnSpc>
                <a:spcPct val="110000"/>
              </a:lnSpc>
              <a:spcBef>
                <a:spcPts val="0"/>
              </a:spcBef>
            </a:pPr>
            <a:r>
              <a:rPr lang="en-US" sz="2500" dirty="0"/>
              <a:t>New </a:t>
            </a:r>
            <a:r>
              <a:rPr lang="en-US" sz="2500" dirty="0" smtClean="0"/>
              <a:t>Analysis: </a:t>
            </a:r>
          </a:p>
          <a:p>
            <a:pPr lvl="1">
              <a:lnSpc>
                <a:spcPct val="110000"/>
              </a:lnSpc>
              <a:spcBef>
                <a:spcPts val="0"/>
              </a:spcBef>
            </a:pPr>
            <a:r>
              <a:rPr lang="en-US" sz="2500" dirty="0" smtClean="0"/>
              <a:t># of new infections equal among young</a:t>
            </a:r>
          </a:p>
          <a:p>
            <a:pPr lvl="1">
              <a:lnSpc>
                <a:spcPct val="110000"/>
              </a:lnSpc>
              <a:spcBef>
                <a:spcPts val="0"/>
              </a:spcBef>
            </a:pPr>
            <a:endParaRPr lang="en-US" sz="2500" dirty="0" smtClean="0"/>
          </a:p>
          <a:p>
            <a:pPr lvl="1">
              <a:lnSpc>
                <a:spcPct val="110000"/>
              </a:lnSpc>
              <a:spcBef>
                <a:spcPts val="0"/>
              </a:spcBef>
            </a:pPr>
            <a:endParaRPr lang="en-US" sz="2500" dirty="0" smtClean="0"/>
          </a:p>
          <a:p>
            <a:pPr lvl="1">
              <a:lnSpc>
                <a:spcPct val="110000"/>
              </a:lnSpc>
              <a:spcBef>
                <a:spcPts val="0"/>
              </a:spcBef>
            </a:pPr>
            <a:r>
              <a:rPr lang="en-US" sz="2500" dirty="0" smtClean="0"/>
              <a:t> (49% v. 51%)</a:t>
            </a:r>
            <a:r>
              <a:rPr lang="en-US" sz="2500" dirty="0"/>
              <a:t/>
            </a:r>
            <a:br>
              <a:rPr lang="en-US" sz="2500" dirty="0"/>
            </a:br>
            <a:endParaRPr lang="en-US" sz="2500" dirty="0"/>
          </a:p>
        </p:txBody>
      </p:sp>
      <p:sp>
        <p:nvSpPr>
          <p:cNvPr id="10" name="TextBox 9"/>
          <p:cNvSpPr txBox="1">
            <a:spLocks noChangeArrowheads="1"/>
          </p:cNvSpPr>
          <p:nvPr/>
        </p:nvSpPr>
        <p:spPr bwMode="auto">
          <a:xfrm>
            <a:off x="762000" y="4724400"/>
            <a:ext cx="3124200" cy="1514261"/>
          </a:xfrm>
          <a:prstGeom prst="rect">
            <a:avLst/>
          </a:prstGeom>
          <a:noFill/>
          <a:ln w="9525">
            <a:noFill/>
            <a:miter lim="800000"/>
            <a:headEnd/>
            <a:tailEnd/>
          </a:ln>
        </p:spPr>
        <p:txBody>
          <a:bodyPr wrap="square">
            <a:spAutoFit/>
          </a:bodyPr>
          <a:lstStyle/>
          <a:p>
            <a:pPr lvl="1">
              <a:lnSpc>
                <a:spcPct val="110000"/>
              </a:lnSpc>
              <a:spcBef>
                <a:spcPct val="40000"/>
              </a:spcBef>
            </a:pPr>
            <a:r>
              <a:rPr lang="en-US" sz="2800" dirty="0" smtClean="0"/>
              <a:t>Direct Medical costs: ~$16 </a:t>
            </a:r>
            <a:r>
              <a:rPr lang="en-US" sz="2800" dirty="0"/>
              <a:t>billion/year</a:t>
            </a:r>
          </a:p>
        </p:txBody>
      </p:sp>
      <p:sp>
        <p:nvSpPr>
          <p:cNvPr id="12" name="TextBox 11"/>
          <p:cNvSpPr txBox="1"/>
          <p:nvPr/>
        </p:nvSpPr>
        <p:spPr>
          <a:xfrm>
            <a:off x="5943600" y="2286000"/>
            <a:ext cx="2971800" cy="954107"/>
          </a:xfrm>
          <a:prstGeom prst="rect">
            <a:avLst/>
          </a:prstGeom>
          <a:noFill/>
        </p:spPr>
        <p:txBody>
          <a:bodyPr wrap="square" rtlCol="0">
            <a:spAutoFit/>
          </a:bodyPr>
          <a:lstStyle/>
          <a:p>
            <a:r>
              <a:rPr lang="en-US" sz="2800" b="1" dirty="0" smtClean="0"/>
              <a:t>Total Infections: </a:t>
            </a:r>
          </a:p>
          <a:p>
            <a:r>
              <a:rPr lang="en-US" sz="2800" b="1" dirty="0" smtClean="0"/>
              <a:t>110 Million</a:t>
            </a:r>
            <a:endParaRPr lang="en-US" sz="2800" b="1" dirty="0"/>
          </a:p>
        </p:txBody>
      </p:sp>
      <p:sp>
        <p:nvSpPr>
          <p:cNvPr id="164866" name="AutoShape 2" descr="data:image/jpeg;base64,/9j/4AAQSkZJRgABAQAAAQABAAD/2wCEAAkGBxMRDRAQEhISEBAWFBcVEA8WDxAPDxAQFBcWGBgWFBQYHCggGSAmGxQVITEhJSkrLi4uFx8zODMsNygtLisBCgoKDg0OGxAQGy0kHyY0LCwyKywsLCwsLy8vLyw1LC40LCwsLC0sLDQsLCwsLCwsLCw3LCw0LDQsLSwsLCw0L//AABEIAMkA+wMBEQACEQEDEQH/xAAbAAEAAQUBAAAAAAAAAAAAAAAABgECBAUHA//EAEUQAAIBAgEGCQkFBgYDAAAAAAABAgMRBAUGEiExURMiMkFhcYGRsQdCUlNioaLB0RQWI3OCJDNykpOyFRdUlNLwNUPC/8QAGgEBAAIDAQAAAAAAAAAAAAAAAAEFAwQGAv/EADQRAQACAQIDBAoBBAIDAAAAAAABAgMEESExUQUSQYETFTJSYXGRobHB0SNC4fAUIjOS8f/aAAwDAQACEQMRAD8A7iAAAAAAAAAAAAAAAAAAAAAAAAAAAAAAAWtvdftA8qknt5P6o6+9AWOo9993Gj9ACqP0n13j37AMim9SAuAAAAAAAAAAAAAAAAAAAAAAAAAAAAAAAAAAAAAAAAAAAAAAAAAAAAAAAAAAAAAAAAAAAAAAAAAAAAAAAAAAAAAAAAAAAAAR7OrL08JKkoRhLTUm9LS1aOjss/aLDQ6Ouoi02mY22/bS1epthmNo57tH9+K3qqXx/U3/AFTi96fs1PWV+kH34reqpfH9SPVOL3p+x6xv0hX771vVUvj+o9U4ven7HrG/SFfvvW9VS+P6j1Vi96fsesb9IPvtW9XS+P6keqsfvT9j1jfpCv31rerpfH9R6qx+9P2PWN+kK/fWt6ul8f1HqrH70/Y9Y36QujnvOL0qkIRprXUaU3JQW1pX1ux5t2XTae7M7+T1XtG02jvRGybRd0nvKRbKgAAAAAAAAAAAAAAAAAAAAAAAACE+URcfDdVTxgXfZHK/l+1T2lzr5/pELFwrV1iBWxAqkNxVIgXJECtgMfKa/Z635cvBk15wOxUeRHqXgchPN08cl5CQAAAAAAAAAAAAAAAAAAAAAAAAhflCXHw/VU8YF12Tyv5ftVdpc6+f6RKxb7qxVIgVSAusQKpEbiqRG4uURuljZUX7NW/Ln/aya+1A6/R5EepeByU83TRyXkJAAAAAAAAAAAAAAAAAAAAAAAADTZy5BWMpwiqjozjK6qKCm9F7Y2bW3V3G1pdVOCZnbeJ8Gvn09c0Rujv+Xs/9dP8A28P+Rvetp9z7tb1dXqf5fT/10/8Abw/5Eetp9z7nq6vVq8s5t/ZrJ42dSb18GqMI8Xe3fUbem1V83HubR13auowY8Mbb7z0Yiibe7TXJEbi5IjcVSG41+XqlsPUjzuEr9VjLirvO6HYqPIj1LwOQnm6eOS8hIAAAAAAAAAAAAAAAAAAAAAAAAAAGoy/lqOHjoq0qzXFjzRXpS6OjnNvS6Wc07z7LV1OpjFG0c0DrVJTk5yblJu7k9rZf1rFY2jko7Wm07zzWqJO6FVEgXKJATaSbexbSY4ztAjuVKrlCrJ+jLsVmbta92NkO40eRHqXgcTPN08cl5CQAAAAAAAAAAAAAAABZWqxhFylJRitsm0ku09VrNp2iN5Ra0VjeUayjnjCN40Yuo/Td4w7FtfuLLD2Ze3HJO3w8Vfl7QrHCkbtBis48TU/9mgvRglD37feWFNDgp/bv8/8AdmlfWZreO3ya+piakuVOcuucpeLNiKUryiI8mCb2nnM/VbGclsbXa0TMR0eYmY8WXh8qV4cmtUXQ5uS7ndGG+nxW51hlrny15WlucFnbVjZVIxqLeuJP6PuRp5Ozcc+xO33bWPtC8e1G/wBkmyblilX5ErS56cuLPu5+wrM2myYvajh18Fji1GPL7M8ejwy9lmOHjoq0qrXFjzRXpS6PE96XSzmnefZeNTqYxRtHNBKtSU5Ocm5Sbu5Pa2X1YisbRyUdrTad55qKJKFVEgYuLxEtONCjHhMRPVCC129qW5c/YN4rE2tO0Q90pN52hmqk48WXKWqT5rrUzzFt43h5mNp2arKeKu9BbFte9m3hx7R3pQ1WNf4VT+GXgZyXdaPIj1LwOHnm6aOS8hIAAAAAAAAAAAAAABrss5YhhoXlxpvkU09cul7l0mzp9NfPbaOXVgz6iuGN559EAynlOpiJaVSWrzYLVCPUvntL/DgphjasefipM2e+Wd7fRhpGbdhXKJG4qojdK5IjcVSI3FyRG4ujqaa1NbGtTT6CJ4i+pNyk5SblJ7ZN3b7SIiKxtCZmbTvKiiN0LkhuMPGYmWnGhRjwuInqhTWu3tS3Ln7Nw4RE2tO0Q90pN52hOc0s2Y4ODnN8Lip/vq239EN0fHuSo9Xq5zztHCscoXmn08Yo+KF5cxmhOcIvjuUrv0Vd+8v9Ni71YmeSjv7U/OWgub7w8cZ+6qfwy8AS7vR5EepeBw083TRyXkJAAAAAAAAAAAAAAYGWcpxw9FzeuWyEOeUvpvM+nwTmv3Y82HPmjFTvS5zisROrUlUm9KT2v5LcjpMdK46xWvJQXva9u9bm81E9bvKqRAuUSNx5VMTTjypwi9zkk+4naZNlkco0Xq4WH8yQ7s9DZlwaaummt6d0eBekNxVIjcXJEbiqiRulh43FSU40KMeFxM9UKa5valuXPr3bieERNrTtEPVKTedoTfNLNmODg5zfC4qf76t79GF9i8bdSVJq9XOedo4VjlC80+njFHxSE02w4jlCX49b8yf9zO3xR/Tr8o/Dm8ntz85eFzI8vHGP8Kp/C/AhEu8UeRHqXgcNPN00cl5CQAAAAAAAAAAAAKNgc6y9lF4iu5eZHi017O/t29246PS4PQ49vHxUGpzelvv4eDXqJsbtdVRG4xsbjI07KznUlqhSirzk3sskIjfj4JiJnk3GS8ysRiEp4uo8PTetYenbhLe3LYurX2Ffm7SpThijees8ljh0Ezxvw/KUYHM3A0krYanN+lUXDO/6727Cvvrs9+dp8uH4b1dLir/b9eLPlkXDNWeGoNbuAp27rGH0+Xn3p+ssno6Tw2j6Nbi8y8HO7hTeHnzToydJr9K4r7UZ6a/PXnO/z4/5Yb6TFbw2+TQ5QyDXw15N/aKPrIx0asFvqU1tXtR7ktZYYdbjy8J4T9vr/P1V+bRXpxrxj7sOOtJrWnse1NG00lyRAqkQN9mTk+hTdapFN4iUrznJ6UtB7FDdG693UVvaF8kzET7K27P7ndnbmlRWrAA4flqXBYqvCpxJqpJuLetKT0l3pp9p2uDJW2KsxPhDncsTW8xPVhfa4eku8y7wxvLFYqDpzSkr6L8BvBLv9HkR6l4HDTzdLHJeQkAAAAAAAAAAAADT51Yzg8LJLlTegup8r3JrtNzQ4u/liZ5RxamtydzFO3jwQNRL7dRrlEDHx+JVKnpW0pN6MILW5zexJCI3lMRumGZua32dfaK9p4yavJuzVFPzIdNtr7NhSa3WTlnuU9mPv8V3pdNGON55/hKjQbYAAAAIxl7IijpVqStHbUprYnzziubpXbvvZ6TVTP8A0v5T+v4Vms0sbekp5/y0KRYbqxWxAxcDnJGji6Tjrp6WjVnsWhLU7dCdpX9kyZtFbJhtvz5xDY02X0eSJ8OTpxzK+APCpg6cm5Spwk3tbhFt9rR6i9o4RKO7HRb/AIfR9VT/AKcPoT6S/Wfqjux0P8Po+qpf04fQekv1n6ndjoyTw9AAAAAAAAAAAAAAIhnnWvWpw5owv2yf0iu8uOzq7Um3WfwqO0bb3ivRH1EsN1eqkNxk5qZP+0ZSlVkr0sKlormeInrv+le+xp6/N6PF3Y52/Df0GLvW70+H5dFKNcAAAAAAUaurcwHPcuVYYarOEnsfFitcnF617ntOi01bZ6xaHPZsfo8k1RXH5TnV1cmHoLn63zlriwVx8fFjYL3GdDsuamN4fJ+HqN3loaM3vnBuEn3xZxWrxeiz2r8XQYL9/HFm2NZmAAAAAAAAAAAAAAAAAABB85nfGVOhRXwp/MvNFwwx5qPWzvmnyaxRNrdqqqJG4kfk9oWwLqc9WtVqPsm4L3QRU9o23zbdIiP3+13oq7Yonqk5oNsAAAAAABzHym0ksbTl6VJX64yl8mjp+xbb4JjpP6hUa+NskT8ERuXDRLgdO8mNbSwE4+hWmu9Rn/8AbOU7XrtqN+sQudDO+Lb4pcVbcAAAAAAAAAAAAAAAAAABCs5IftdTpUX8K+hd6Of6Meaj1sf1p8mtSNlqqpECVZlf+PpL0ZVYvrjWqL5FPrv/AD28vxC+0k74at4ajYAAAAAAAcx8p1a+Npx9Gir9cpS+iOn7Frtgmes/qFRr53yRHwQ8uGkAdK8lS/Y6734mVuynSXyOW7Zn+vHy/crbQR/Tn5/qE0KlvAAAAAAAAAAAAAAAAAAAg2f+MdCvRnoaUZwavpWtKD6t0l3F72VjjLjtXfjE/n/4qe0Kf94sjcc4Yc8Jr+V/Msp0V+sNDZf94aXo1O6P1I/4WTrBsluYGVYVY16cbpxmpqLsnozVna3tRb/UU3ammtitW0+P6W2gvvSa9EtKpvgAAAAAUbsrvUudgcSziyj9pxlasuTKVoflxWjHvSv2ncaTB6HDWnjHP5+KgzZPSZJs1psMRcDrHk2w7hkulJ6nUlUqdjm0vdFM47tO/e1FvJdaOu2GPNKDQbQAAAAAAAAAAAAAAAAAAI15Qcm8NgJSSvOk+EW9xSamv5W32Is+yc/otRETytw/j7tXWY+/j36cXI7nXKUuBss3csSwmKhWSco8mpBefTe1depNdKRq6zSxqMU0nn4T8WXDlnFfvO04PFQrU41aclOEleMlzr/vMcXkx2x2mlo2mF7W0WjeOT2PD0AAAACEeULORU6csJSd6s1+NJP93Tfm9cl7utF52ToZvb0144Ry+M9flH5aGs1G0ejrz8XNbnSqouAVOU5RpwV5zkoQW+UnZeJizXilJtKYiZnaHecn4RUaFKjHk04RguqKS+Rw2S83tNp8eLoaVitYrHgyDw9AAAAAAAAAAAAAAAAAAAo1dWetc65mBxbOzIrweLlTS/ClxqL9h+b1xerufOdroNVGowxbxjhPz/yotRh9Ffbw8GmN1gAN3m3nLVwU+Lx6Td50W7Rb3xfmvp7zS1mgx6mOPC3hP+84bGDUWxTw5dHT8i5z4bFJKFRRqc9GdoVE+hed1q5y+p0GfB7UcOscv8ea1xajHk5Tx6NyaTOAeOKxUKUHOpONOC2ylJRj3s90x2vPdpG8/BFrRWN5lBc5M/1Z0sJdvY8Q1ZL8uL2vpfcy90fY079/P/6/zP8ACuz67wx/Vz6c225Nttttybbbb2tvnOhiIiNoVy0lABL/ACZ5H4bFPFyX4dG8ae6VaS1v9MX3yW4oO2NVtX0ceP4/y39Di71u/PKPy6oc4tQAAAAAAAAAAAAAAAAAAAAGmzqyFHGYZ09UaseNRn6M9z6HsffzG5odXbTZO94eMMGowxlpt4+DjGIoypzlTnFwnF2lF7YtHaUvW9YtWd4lSTExO083nc9ILgGSNhhcu4mkrQxFaK5o8JKUV+l3RrX0mC/tUj6Mlc2SvK0veedOMas8TV7HGL70kzxHZ+mj+yHr/kZfelrMRiJ1JaVSc6kvSlKU5d7NmlK0jasREfDgxTM2neeLzuekFwFwMvJGTKmLxEcPSXGeuc/Npw55S/7rbSNPWaquGkzP+/BkxYrZLd2rt2ScnQw2Hp0KatCCst8ntcn0t3b6zjcuW2W83tzleY6RSsVhlmN7AAAAAAAAAAAAAAAAAAAAAAIznhmnHGR4SFqeJirRm+TUS82dvc+bp2FjoO0Laadp41nw/cNXU6aMsbxzcmxmFnRqypVYOnUjyoPb1rma6VqOtw5qZa96k7wqLVms7Wji8TK8gAAAAAAMzI2Sa2MrcFQjf06j1U6cd8n8trNHVa2mGu8z/vwZMWK2S21XYs2s36WCocHT403rq1WuPUl8kuZc3XdvktTqb57d63lC5w4a4q7Q25rswAAAAAAAAAAAAAAAAAAAAAAAAa7LWQ6GLp6FaGlbkTXFqQe+MlrXVsfOZ8GpyYLd6k7MeTFTJG1oc5y15P8AEUW5UGsTT3aoV0ulPVLsa6joNN21jtwyxtP2VuXRXrxrx/KJYinKnLQqRlTn6E4ypy7mW9M+O8b1lpzE1naeC25liYlBcCjmt55m1Y8R74HCVa8tGhSqVn7MW4rrlsXaYMurx443tP1eq0tf2Y3TPIfk3qTani58HH1FNpzfRKexdl+tFJqe2N+GP6+H0/lvYtDM8bz5Q6Jk/AU6FJUqMI06a2RS597e1vpeso8mS2S3etO8rGlK0jasMk8PQAAAAAAAAAAAAAAAAAAAAAAAAAAADyxGGhUjo1IRqR9GUYzj3M9Vtas71nZExE8JaXEZmYCe3DU4/wAGlSXdBpGzXXaiP7p8+P5YZ0uKf7WOswMn3/cS/r17f3Hv1jqPe+0fw8f8PD0+8/yzMLmlgabvHC0m+Zyjwr+O5itrM9ud5/H4e402KP7YbmnTUUlFKKWxJJJdhrzMzxln22XEAAAAAAAAAAAAAAAAAAAAAAAAAAAAAAAAAAAAAAAAAAAAAAAAAAAAAAAAAAAAAAAAAAAAAAAAAAAAAAAAAAAAAAAAAAAAAAAAAAAAAAAAAAAAAAAAAAAAAAAAAAAAAAAAA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64867" name="Picture 3" descr="H:\Taylor Rose Desktop\Clip Art Photos\men symbol.jpg"/>
          <p:cNvPicPr>
            <a:picLocks noChangeAspect="1" noChangeArrowheads="1"/>
          </p:cNvPicPr>
          <p:nvPr/>
        </p:nvPicPr>
        <p:blipFill>
          <a:blip r:embed="rId8" cstate="print"/>
          <a:srcRect/>
          <a:stretch>
            <a:fillRect/>
          </a:stretch>
        </p:blipFill>
        <p:spPr bwMode="auto">
          <a:xfrm>
            <a:off x="6400800" y="5334000"/>
            <a:ext cx="719612" cy="576263"/>
          </a:xfrm>
          <a:prstGeom prst="rect">
            <a:avLst/>
          </a:prstGeom>
          <a:noFill/>
        </p:spPr>
      </p:pic>
      <p:pic>
        <p:nvPicPr>
          <p:cNvPr id="164868" name="Picture 4" descr="H:\Taylor Rose Desktop\Clip Art Photos\women symbol.jpg"/>
          <p:cNvPicPr>
            <a:picLocks noChangeAspect="1" noChangeArrowheads="1"/>
          </p:cNvPicPr>
          <p:nvPr/>
        </p:nvPicPr>
        <p:blipFill>
          <a:blip r:embed="rId9" cstate="print"/>
          <a:srcRect/>
          <a:stretch>
            <a:fillRect/>
          </a:stretch>
        </p:blipFill>
        <p:spPr bwMode="auto">
          <a:xfrm>
            <a:off x="7696200" y="5334000"/>
            <a:ext cx="790575" cy="63309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eaLnBrk="1" hangingPunct="1"/>
            <a:r>
              <a:rPr lang="en-US" smtClean="0">
                <a:latin typeface="Futura Lt BT" charset="0"/>
              </a:rPr>
              <a:t>External Exam</a:t>
            </a:r>
          </a:p>
          <a:p>
            <a:pPr eaLnBrk="1" hangingPunct="1">
              <a:buFont typeface="Wingdings" pitchFamily="2" charset="2"/>
              <a:buNone/>
            </a:pPr>
            <a:endParaRPr lang="en-US" smtClean="0">
              <a:latin typeface="Futura Lt BT" charset="0"/>
            </a:endParaRPr>
          </a:p>
          <a:p>
            <a:pPr eaLnBrk="1" hangingPunct="1"/>
            <a:r>
              <a:rPr lang="en-US" smtClean="0">
                <a:latin typeface="Futura Lt BT" charset="0"/>
              </a:rPr>
              <a:t>Speculum Exam</a:t>
            </a:r>
          </a:p>
          <a:p>
            <a:pPr eaLnBrk="1" hangingPunct="1"/>
            <a:endParaRPr lang="en-US" smtClean="0">
              <a:latin typeface="Futura Lt BT" charset="0"/>
            </a:endParaRPr>
          </a:p>
          <a:p>
            <a:pPr eaLnBrk="1" hangingPunct="1"/>
            <a:r>
              <a:rPr lang="en-US" smtClean="0">
                <a:latin typeface="Futura Lt BT" charset="0"/>
              </a:rPr>
              <a:t>Bimanual Exam</a:t>
            </a:r>
          </a:p>
        </p:txBody>
      </p:sp>
      <p:sp>
        <p:nvSpPr>
          <p:cNvPr id="33795" name="Title 1"/>
          <p:cNvSpPr>
            <a:spLocks noGrp="1"/>
          </p:cNvSpPr>
          <p:nvPr>
            <p:ph type="title"/>
          </p:nvPr>
        </p:nvSpPr>
        <p:spPr>
          <a:xfrm>
            <a:off x="2552700" y="381000"/>
            <a:ext cx="6591300" cy="1143000"/>
          </a:xfrm>
        </p:spPr>
        <p:txBody>
          <a:bodyPr/>
          <a:lstStyle/>
          <a:p>
            <a:pPr eaLnBrk="1" hangingPunct="1"/>
            <a:r>
              <a:rPr lang="en-US" sz="4000" smtClean="0"/>
              <a:t>Female Genital Exam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External Exam</a:t>
            </a:r>
          </a:p>
        </p:txBody>
      </p:sp>
      <p:pic>
        <p:nvPicPr>
          <p:cNvPr id="34819" name="Picture 2"/>
          <p:cNvPicPr>
            <a:picLocks noChangeAspect="1" noChangeArrowheads="1"/>
          </p:cNvPicPr>
          <p:nvPr/>
        </p:nvPicPr>
        <p:blipFill>
          <a:blip r:embed="rId3" cstate="print"/>
          <a:srcRect/>
          <a:stretch>
            <a:fillRect/>
          </a:stretch>
        </p:blipFill>
        <p:spPr bwMode="auto">
          <a:xfrm>
            <a:off x="0" y="1550988"/>
            <a:ext cx="6553200" cy="5307012"/>
          </a:xfrm>
          <a:prstGeom prst="rect">
            <a:avLst/>
          </a:prstGeom>
          <a:noFill/>
          <a:ln w="9525">
            <a:noFill/>
            <a:miter lim="800000"/>
            <a:headEnd/>
            <a:tailEnd/>
          </a:ln>
        </p:spPr>
      </p:pic>
      <p:sp>
        <p:nvSpPr>
          <p:cNvPr id="6" name="TextBox 5"/>
          <p:cNvSpPr txBox="1"/>
          <p:nvPr/>
        </p:nvSpPr>
        <p:spPr>
          <a:xfrm>
            <a:off x="6324600" y="3124200"/>
            <a:ext cx="2667000" cy="769441"/>
          </a:xfrm>
          <a:prstGeom prst="rect">
            <a:avLst/>
          </a:prstGeom>
          <a:solidFill>
            <a:srgbClr val="006699"/>
          </a:solidFill>
          <a:scene3d>
            <a:camera prst="orthographicFront"/>
            <a:lightRig rig="threePt" dir="t"/>
          </a:scene3d>
          <a:sp3d>
            <a:bevelT/>
          </a:sp3d>
        </p:spPr>
        <p:txBody>
          <a:bodyPr>
            <a:spAutoFit/>
          </a:bodyPr>
          <a:lstStyle/>
          <a:p>
            <a:pPr>
              <a:defRPr/>
            </a:pPr>
            <a:r>
              <a:rPr lang="en-US" sz="2200" b="1" dirty="0">
                <a:latin typeface="+mn-lt"/>
              </a:rPr>
              <a:t>External Genitalia:</a:t>
            </a:r>
          </a:p>
          <a:p>
            <a:pPr>
              <a:defRPr/>
            </a:pPr>
            <a:r>
              <a:rPr lang="en-US" sz="2200" dirty="0">
                <a:solidFill>
                  <a:schemeClr val="bg1"/>
                </a:solidFill>
                <a:latin typeface="+mn-lt"/>
              </a:rPr>
              <a:t>Lesions, rash</a:t>
            </a:r>
          </a:p>
        </p:txBody>
      </p:sp>
      <p:sp>
        <p:nvSpPr>
          <p:cNvPr id="7" name="TextBox 6"/>
          <p:cNvSpPr txBox="1"/>
          <p:nvPr/>
        </p:nvSpPr>
        <p:spPr>
          <a:xfrm>
            <a:off x="6400800" y="4343400"/>
            <a:ext cx="2514600" cy="830997"/>
          </a:xfrm>
          <a:prstGeom prst="rect">
            <a:avLst/>
          </a:prstGeom>
          <a:solidFill>
            <a:srgbClr val="006699"/>
          </a:solidFill>
          <a:scene3d>
            <a:camera prst="orthographicFront"/>
            <a:lightRig rig="threePt" dir="t"/>
          </a:scene3d>
          <a:sp3d>
            <a:bevelT/>
          </a:sp3d>
        </p:spPr>
        <p:txBody>
          <a:bodyPr>
            <a:spAutoFit/>
          </a:bodyPr>
          <a:lstStyle/>
          <a:p>
            <a:pPr>
              <a:defRPr/>
            </a:pPr>
            <a:r>
              <a:rPr lang="en-US" sz="2400" b="1" dirty="0">
                <a:solidFill>
                  <a:schemeClr val="bg1"/>
                </a:solidFill>
              </a:rPr>
              <a:t>Urethra: </a:t>
            </a:r>
            <a:r>
              <a:rPr lang="en-US" sz="2400" dirty="0">
                <a:solidFill>
                  <a:schemeClr val="bg1"/>
                </a:solidFill>
              </a:rPr>
              <a:t>Discharge</a:t>
            </a:r>
          </a:p>
        </p:txBody>
      </p:sp>
      <p:sp>
        <p:nvSpPr>
          <p:cNvPr id="8" name="TextBox 7"/>
          <p:cNvSpPr txBox="1"/>
          <p:nvPr/>
        </p:nvSpPr>
        <p:spPr>
          <a:xfrm>
            <a:off x="6172200" y="1905000"/>
            <a:ext cx="2971800" cy="830997"/>
          </a:xfrm>
          <a:prstGeom prst="rect">
            <a:avLst/>
          </a:prstGeom>
          <a:solidFill>
            <a:srgbClr val="006699"/>
          </a:solidFill>
          <a:scene3d>
            <a:camera prst="orthographicFront"/>
            <a:lightRig rig="threePt" dir="t"/>
          </a:scene3d>
          <a:sp3d>
            <a:bevelT/>
          </a:sp3d>
        </p:spPr>
        <p:txBody>
          <a:bodyPr wrap="square">
            <a:spAutoFit/>
          </a:bodyPr>
          <a:lstStyle/>
          <a:p>
            <a:pPr>
              <a:defRPr/>
            </a:pPr>
            <a:r>
              <a:rPr lang="en-US" sz="2400" b="1" dirty="0">
                <a:solidFill>
                  <a:schemeClr val="bg1"/>
                </a:solidFill>
              </a:rPr>
              <a:t>Pubic Hair:</a:t>
            </a:r>
            <a:r>
              <a:rPr lang="en-US" sz="2400" dirty="0">
                <a:solidFill>
                  <a:schemeClr val="bg1"/>
                </a:solidFill>
              </a:rPr>
              <a:t> Lice, crabs, scabies</a:t>
            </a:r>
          </a:p>
        </p:txBody>
      </p:sp>
      <p:sp>
        <p:nvSpPr>
          <p:cNvPr id="9" name="TextBox 8"/>
          <p:cNvSpPr txBox="1"/>
          <p:nvPr/>
        </p:nvSpPr>
        <p:spPr>
          <a:xfrm>
            <a:off x="6400800" y="5715000"/>
            <a:ext cx="2514600" cy="830997"/>
          </a:xfrm>
          <a:prstGeom prst="rect">
            <a:avLst/>
          </a:prstGeom>
          <a:solidFill>
            <a:srgbClr val="006699"/>
          </a:solidFill>
          <a:scene3d>
            <a:camera prst="orthographicFront"/>
            <a:lightRig rig="threePt" dir="t"/>
          </a:scene3d>
          <a:sp3d>
            <a:bevelT/>
          </a:sp3d>
        </p:spPr>
        <p:txBody>
          <a:bodyPr>
            <a:spAutoFit/>
          </a:bodyPr>
          <a:lstStyle/>
          <a:p>
            <a:pPr>
              <a:defRPr/>
            </a:pPr>
            <a:r>
              <a:rPr lang="en-US" sz="2400" b="1" dirty="0">
                <a:solidFill>
                  <a:schemeClr val="bg1"/>
                </a:solidFill>
              </a:rPr>
              <a:t>Lymph Nodes:</a:t>
            </a:r>
            <a:r>
              <a:rPr lang="en-US" sz="2400" dirty="0">
                <a:solidFill>
                  <a:schemeClr val="bg1"/>
                </a:solidFill>
              </a:rPr>
              <a:t>  Swelling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r>
              <a:rPr lang="en-US" smtClean="0"/>
              <a:t>Speculum Exam</a:t>
            </a:r>
          </a:p>
        </p:txBody>
      </p:sp>
      <p:graphicFrame>
        <p:nvGraphicFramePr>
          <p:cNvPr id="7" name="Diagram 6"/>
          <p:cNvGraphicFramePr/>
          <p:nvPr/>
        </p:nvGraphicFramePr>
        <p:xfrm>
          <a:off x="0" y="1676400"/>
          <a:ext cx="9144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283" name="Picture 3"/>
          <p:cNvPicPr>
            <a:picLocks noChangeAspect="1" noChangeArrowheads="1"/>
          </p:cNvPicPr>
          <p:nvPr/>
        </p:nvPicPr>
        <p:blipFill>
          <a:blip r:embed="rId8" cstate="print"/>
          <a:srcRect/>
          <a:stretch>
            <a:fillRect/>
          </a:stretch>
        </p:blipFill>
        <p:spPr bwMode="auto">
          <a:xfrm>
            <a:off x="3505200" y="1828800"/>
            <a:ext cx="2133600" cy="1390650"/>
          </a:xfrm>
          <a:prstGeom prst="rect">
            <a:avLst/>
          </a:prstGeom>
          <a:noFill/>
          <a:ln w="3175" cap="sq">
            <a:solidFill>
              <a:srgbClr val="000000"/>
            </a:solidFill>
            <a:miter lim="800000"/>
            <a:headEnd/>
            <a:tailEnd/>
          </a:ln>
          <a:effectLst>
            <a:outerShdw blurRad="63500" dist="50800" dir="2700000" algn="tl" rotWithShape="0">
              <a:srgbClr val="000000">
                <a:alpha val="39999"/>
              </a:srgbClr>
            </a:outerShdw>
          </a:effectLst>
        </p:spPr>
      </p:pic>
      <p:sp>
        <p:nvSpPr>
          <p:cNvPr id="5" name="TextBox 4"/>
          <p:cNvSpPr txBox="1"/>
          <p:nvPr/>
        </p:nvSpPr>
        <p:spPr>
          <a:xfrm>
            <a:off x="5562600" y="5257800"/>
            <a:ext cx="3352800" cy="1464231"/>
          </a:xfrm>
          <a:prstGeom prst="round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a:solidFill>
                  <a:srgbClr val="FFFFFF"/>
                </a:solidFill>
              </a:rPr>
              <a:t>1</a:t>
            </a:r>
            <a:r>
              <a:rPr lang="en-US" sz="2000">
                <a:solidFill>
                  <a:srgbClr val="FFFFFF"/>
                </a:solidFill>
              </a:rPr>
              <a:t>) Put swab in os to collect specimen </a:t>
            </a:r>
          </a:p>
          <a:p>
            <a:pPr>
              <a:defRPr/>
            </a:pPr>
            <a:r>
              <a:rPr lang="en-US" sz="2000">
                <a:solidFill>
                  <a:srgbClr val="FFFFFF"/>
                </a:solidFill>
              </a:rPr>
              <a:t>2) Hold it up against white—if it is yellow = bacteria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z="4000" smtClean="0"/>
              <a:t>Bimanual Exam</a:t>
            </a:r>
          </a:p>
        </p:txBody>
      </p:sp>
      <p:graphicFrame>
        <p:nvGraphicFramePr>
          <p:cNvPr id="12" name="Diagram 11"/>
          <p:cNvGraphicFramePr/>
          <p:nvPr/>
        </p:nvGraphicFramePr>
        <p:xfrm>
          <a:off x="5486400" y="1752600"/>
          <a:ext cx="342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868" name="Picture 6"/>
          <p:cNvPicPr>
            <a:picLocks noChangeAspect="1" noChangeArrowheads="1"/>
          </p:cNvPicPr>
          <p:nvPr/>
        </p:nvPicPr>
        <p:blipFill>
          <a:blip r:embed="rId8" cstate="print"/>
          <a:srcRect/>
          <a:stretch>
            <a:fillRect/>
          </a:stretch>
        </p:blipFill>
        <p:spPr bwMode="auto">
          <a:xfrm>
            <a:off x="1219200" y="2057400"/>
            <a:ext cx="4043363" cy="37655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ED22D246-98A8-4AC5-991B-A4E0524E89A9}"/>
                                            </p:graphicEl>
                                          </p:spTgt>
                                        </p:tgtEl>
                                        <p:attrNameLst>
                                          <p:attrName>style.visibility</p:attrName>
                                        </p:attrNameLst>
                                      </p:cBhvr>
                                      <p:to>
                                        <p:strVal val="visible"/>
                                      </p:to>
                                    </p:set>
                                    <p:animEffect transition="in" filter="fade">
                                      <p:cBhvr>
                                        <p:cTn id="7" dur="2000"/>
                                        <p:tgtEl>
                                          <p:spTgt spid="12">
                                            <p:graphicEl>
                                              <a:dgm id="{ED22D246-98A8-4AC5-991B-A4E0524E89A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graphicEl>
                                              <a:dgm id="{F1ED6CC2-9962-499A-A207-E425BA11F8B2}"/>
                                            </p:graphicEl>
                                          </p:spTgt>
                                        </p:tgtEl>
                                        <p:attrNameLst>
                                          <p:attrName>style.visibility</p:attrName>
                                        </p:attrNameLst>
                                      </p:cBhvr>
                                      <p:to>
                                        <p:strVal val="visible"/>
                                      </p:to>
                                    </p:set>
                                    <p:animEffect transition="in" filter="fade">
                                      <p:cBhvr>
                                        <p:cTn id="10" dur="2000"/>
                                        <p:tgtEl>
                                          <p:spTgt spid="12">
                                            <p:graphicEl>
                                              <a:dgm id="{F1ED6CC2-9962-499A-A207-E425BA11F8B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graphicEl>
                                              <a:dgm id="{1D4158B0-2CA6-48B7-A5C2-7C465FCE1C88}"/>
                                            </p:graphicEl>
                                          </p:spTgt>
                                        </p:tgtEl>
                                        <p:attrNameLst>
                                          <p:attrName>style.visibility</p:attrName>
                                        </p:attrNameLst>
                                      </p:cBhvr>
                                      <p:to>
                                        <p:strVal val="visible"/>
                                      </p:to>
                                    </p:set>
                                    <p:animEffect transition="in" filter="fade">
                                      <p:cBhvr>
                                        <p:cTn id="15" dur="2000"/>
                                        <p:tgtEl>
                                          <p:spTgt spid="12">
                                            <p:graphicEl>
                                              <a:dgm id="{1D4158B0-2CA6-48B7-A5C2-7C465FCE1C8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752600"/>
            <a:ext cx="6553200" cy="3962400"/>
          </a:xfrm>
        </p:spPr>
        <p:txBody>
          <a:bodyPr/>
          <a:lstStyle/>
          <a:p>
            <a:pPr eaLnBrk="1" hangingPunct="1">
              <a:spcBef>
                <a:spcPts val="1800"/>
              </a:spcBef>
            </a:pPr>
            <a:r>
              <a:rPr lang="en-US" sz="4000" smtClean="0">
                <a:latin typeface="Futura Lt BT" charset="0"/>
              </a:rPr>
              <a:t>You observe discharge in the vault but not in the os.</a:t>
            </a:r>
          </a:p>
          <a:p>
            <a:pPr eaLnBrk="1" hangingPunct="1">
              <a:spcBef>
                <a:spcPts val="1800"/>
              </a:spcBef>
            </a:pPr>
            <a:r>
              <a:rPr lang="en-US" sz="4000" smtClean="0">
                <a:latin typeface="Futura Lt BT" charset="0"/>
              </a:rPr>
              <a:t>You suspect vaginitis.</a:t>
            </a:r>
          </a:p>
          <a:p>
            <a:pPr eaLnBrk="1" hangingPunct="1">
              <a:spcBef>
                <a:spcPts val="1800"/>
              </a:spcBef>
            </a:pPr>
            <a:r>
              <a:rPr lang="en-US" sz="4000" smtClean="0">
                <a:latin typeface="Futura Lt BT" charset="0"/>
              </a:rPr>
              <a:t>What are the causes of vaginitis? </a:t>
            </a:r>
            <a:r>
              <a:rPr lang="en-US" smtClean="0">
                <a:latin typeface="Futura Lt BT" charset="0"/>
              </a:rPr>
              <a:t>	</a:t>
            </a:r>
          </a:p>
        </p:txBody>
      </p:sp>
      <p:sp>
        <p:nvSpPr>
          <p:cNvPr id="37891" name="Title 1"/>
          <p:cNvSpPr>
            <a:spLocks noGrp="1"/>
          </p:cNvSpPr>
          <p:nvPr>
            <p:ph type="title"/>
          </p:nvPr>
        </p:nvSpPr>
        <p:spPr>
          <a:xfrm>
            <a:off x="2552700" y="381000"/>
            <a:ext cx="6591300" cy="1143000"/>
          </a:xfrm>
        </p:spPr>
        <p:txBody>
          <a:bodyPr/>
          <a:lstStyle/>
          <a:p>
            <a:pPr eaLnBrk="1" hangingPunct="1"/>
            <a:r>
              <a:rPr lang="en-US" smtClean="0"/>
              <a:t>Differential Diagnosis</a:t>
            </a:r>
          </a:p>
        </p:txBody>
      </p:sp>
      <p:sp>
        <p:nvSpPr>
          <p:cNvPr id="37892"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552700" y="381000"/>
            <a:ext cx="6591300" cy="1143000"/>
          </a:xfrm>
        </p:spPr>
        <p:txBody>
          <a:bodyPr/>
          <a:lstStyle/>
          <a:p>
            <a:pPr eaLnBrk="1" hangingPunct="1"/>
            <a:r>
              <a:rPr lang="en-US" smtClean="0"/>
              <a:t>Differential Diagnosis</a:t>
            </a:r>
          </a:p>
        </p:txBody>
      </p:sp>
      <p:sp>
        <p:nvSpPr>
          <p:cNvPr id="6" name="Rounded Rectangle 5"/>
          <p:cNvSpPr>
            <a:spLocks noChangeArrowheads="1"/>
          </p:cNvSpPr>
          <p:nvPr/>
        </p:nvSpPr>
        <p:spPr bwMode="auto">
          <a:xfrm>
            <a:off x="2743200" y="1752600"/>
            <a:ext cx="2971800" cy="9906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3200" dirty="0" err="1">
                <a:solidFill>
                  <a:schemeClr val="lt1"/>
                </a:solidFill>
                <a:latin typeface="Futura Md" pitchFamily="34" charset="0"/>
                <a:cs typeface="+mn-cs"/>
              </a:rPr>
              <a:t>Dysuria</a:t>
            </a:r>
            <a:endParaRPr lang="en-US" sz="3200" dirty="0">
              <a:solidFill>
                <a:schemeClr val="lt1"/>
              </a:solidFill>
              <a:latin typeface="Futura Md" pitchFamily="34" charset="0"/>
              <a:cs typeface="+mn-cs"/>
            </a:endParaRPr>
          </a:p>
        </p:txBody>
      </p:sp>
      <p:sp>
        <p:nvSpPr>
          <p:cNvPr id="8" name="Rounded Rectangle 7"/>
          <p:cNvSpPr/>
          <p:nvPr/>
        </p:nvSpPr>
        <p:spPr>
          <a:xfrm>
            <a:off x="2819400" y="3505200"/>
            <a:ext cx="3048000" cy="7620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latin typeface="Futura Md" pitchFamily="34" charset="0"/>
              </a:rPr>
              <a:t>Genital Tract Infection</a:t>
            </a:r>
          </a:p>
        </p:txBody>
      </p:sp>
      <p:sp>
        <p:nvSpPr>
          <p:cNvPr id="28685" name="TextBox 12"/>
          <p:cNvSpPr txBox="1">
            <a:spLocks noChangeArrowheads="1"/>
          </p:cNvSpPr>
          <p:nvPr/>
        </p:nvSpPr>
        <p:spPr bwMode="auto">
          <a:xfrm>
            <a:off x="3124200" y="5029200"/>
            <a:ext cx="2286000" cy="578882"/>
          </a:xfrm>
          <a:prstGeom prst="roundRect">
            <a:avLst/>
          </a:prstGeom>
          <a:solidFill>
            <a:srgbClr val="92D050"/>
          </a:solidFill>
          <a:ln w="9525">
            <a:noFill/>
            <a:miter lim="800000"/>
            <a:headEnd/>
            <a:tailEnd/>
          </a:ln>
          <a:scene3d>
            <a:camera prst="orthographicFront"/>
            <a:lightRig rig="threePt" dir="t"/>
          </a:scene3d>
          <a:sp3d>
            <a:bevelT/>
          </a:sp3d>
        </p:spPr>
        <p:txBody>
          <a:bodyPr>
            <a:spAutoFit/>
          </a:bodyPr>
          <a:lstStyle/>
          <a:p>
            <a:pPr algn="ctr">
              <a:defRPr/>
            </a:pPr>
            <a:r>
              <a:rPr lang="en-US" sz="2800" dirty="0" err="1">
                <a:solidFill>
                  <a:schemeClr val="bg2"/>
                </a:solidFill>
              </a:rPr>
              <a:t>Vaginitis</a:t>
            </a:r>
            <a:endParaRPr lang="en-US" sz="2800" dirty="0">
              <a:solidFill>
                <a:schemeClr val="bg2"/>
              </a:solidFill>
            </a:endParaRPr>
          </a:p>
        </p:txBody>
      </p:sp>
      <p:cxnSp>
        <p:nvCxnSpPr>
          <p:cNvPr id="21" name="Straight Arrow Connector 20"/>
          <p:cNvCxnSpPr/>
          <p:nvPr/>
        </p:nvCxnSpPr>
        <p:spPr>
          <a:xfrm rot="5400000">
            <a:off x="4039394" y="3123406"/>
            <a:ext cx="6096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81800" y="4038600"/>
            <a:ext cx="2057400" cy="51077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400">
                <a:solidFill>
                  <a:schemeClr val="bg2"/>
                </a:solidFill>
              </a:rPr>
              <a:t>Trichomonas</a:t>
            </a:r>
            <a:endParaRPr lang="en-US" sz="2000">
              <a:solidFill>
                <a:srgbClr val="FFFFFF"/>
              </a:solidFill>
            </a:endParaRPr>
          </a:p>
        </p:txBody>
      </p:sp>
      <p:cxnSp>
        <p:nvCxnSpPr>
          <p:cNvPr id="14" name="Straight Arrow Connector 13"/>
          <p:cNvCxnSpPr/>
          <p:nvPr/>
        </p:nvCxnSpPr>
        <p:spPr>
          <a:xfrm rot="5400000">
            <a:off x="4039394" y="4647406"/>
            <a:ext cx="6096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15000" y="4572000"/>
            <a:ext cx="914400" cy="685800"/>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81800" y="4800600"/>
            <a:ext cx="2057400" cy="91940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400" dirty="0">
                <a:solidFill>
                  <a:schemeClr val="bg2"/>
                </a:solidFill>
              </a:rPr>
              <a:t>Bacterial </a:t>
            </a:r>
            <a:r>
              <a:rPr lang="en-US" sz="2400" dirty="0" err="1">
                <a:solidFill>
                  <a:schemeClr val="bg2"/>
                </a:solidFill>
              </a:rPr>
              <a:t>Vaginitis</a:t>
            </a:r>
            <a:endParaRPr lang="en-US" sz="2400" dirty="0">
              <a:solidFill>
                <a:schemeClr val="bg2"/>
              </a:solidFill>
            </a:endParaRPr>
          </a:p>
        </p:txBody>
      </p:sp>
      <p:sp>
        <p:nvSpPr>
          <p:cNvPr id="23" name="TextBox 22"/>
          <p:cNvSpPr txBox="1"/>
          <p:nvPr/>
        </p:nvSpPr>
        <p:spPr>
          <a:xfrm>
            <a:off x="6858000" y="5938599"/>
            <a:ext cx="2057400" cy="91940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400" dirty="0">
                <a:solidFill>
                  <a:schemeClr val="bg2"/>
                </a:solidFill>
              </a:rPr>
              <a:t>Candida </a:t>
            </a:r>
            <a:r>
              <a:rPr lang="en-US" sz="2400" dirty="0" err="1">
                <a:solidFill>
                  <a:schemeClr val="bg2"/>
                </a:solidFill>
              </a:rPr>
              <a:t>Vaginitis</a:t>
            </a:r>
            <a:endParaRPr lang="en-US" sz="2400" dirty="0">
              <a:solidFill>
                <a:schemeClr val="bg2"/>
              </a:solidFill>
            </a:endParaRPr>
          </a:p>
        </p:txBody>
      </p:sp>
      <p:cxnSp>
        <p:nvCxnSpPr>
          <p:cNvPr id="25" name="Straight Arrow Connector 24"/>
          <p:cNvCxnSpPr/>
          <p:nvPr/>
        </p:nvCxnSpPr>
        <p:spPr>
          <a:xfrm>
            <a:off x="5715000" y="5257800"/>
            <a:ext cx="8382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715000" y="5257800"/>
            <a:ext cx="1066800" cy="685800"/>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828800" y="381000"/>
            <a:ext cx="7315200" cy="1143000"/>
          </a:xfrm>
        </p:spPr>
        <p:txBody>
          <a:bodyPr/>
          <a:lstStyle/>
          <a:p>
            <a:pPr eaLnBrk="1" hangingPunct="1"/>
            <a:r>
              <a:rPr lang="en-US" smtClean="0">
                <a:latin typeface="Futura Md BT" charset="0"/>
              </a:rPr>
              <a:t/>
            </a:r>
            <a:br>
              <a:rPr lang="en-US" smtClean="0">
                <a:latin typeface="Futura Md BT" charset="0"/>
              </a:rPr>
            </a:br>
            <a:r>
              <a:rPr lang="en-US" smtClean="0"/>
              <a:t/>
            </a:r>
            <a:br>
              <a:rPr lang="en-US" smtClean="0"/>
            </a:br>
            <a:r>
              <a:rPr lang="en-US" smtClean="0"/>
              <a:t> Trichomonas </a:t>
            </a:r>
            <a:r>
              <a:rPr lang="en-US" sz="4400" smtClean="0"/>
              <a:t/>
            </a:r>
            <a:br>
              <a:rPr lang="en-US" sz="4400" smtClean="0"/>
            </a:br>
            <a:r>
              <a:rPr lang="en-US" smtClean="0"/>
              <a:t/>
            </a:r>
            <a:br>
              <a:rPr lang="en-US" smtClean="0"/>
            </a:br>
            <a:endParaRPr lang="en-US" smtClean="0"/>
          </a:p>
        </p:txBody>
      </p:sp>
      <p:sp>
        <p:nvSpPr>
          <p:cNvPr id="39939" name="Slide Number Placeholder 3"/>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endParaRPr lang="en-US"/>
          </a:p>
          <a:p>
            <a:endParaRPr lang="en-US"/>
          </a:p>
          <a:p>
            <a:endParaRPr lang="en-US"/>
          </a:p>
          <a:p>
            <a:endParaRPr lang="en-US"/>
          </a:p>
          <a:p>
            <a:endParaRPr lang="en-US"/>
          </a:p>
        </p:txBody>
      </p:sp>
      <p:sp>
        <p:nvSpPr>
          <p:cNvPr id="6" name="Rectangle 3"/>
          <p:cNvSpPr txBox="1">
            <a:spLocks noChangeArrowheads="1"/>
          </p:cNvSpPr>
          <p:nvPr/>
        </p:nvSpPr>
        <p:spPr bwMode="auto">
          <a:xfrm>
            <a:off x="762000" y="1905000"/>
            <a:ext cx="5562600" cy="4267200"/>
          </a:xfrm>
          <a:prstGeom prst="rect">
            <a:avLst/>
          </a:prstGeom>
          <a:noFill/>
          <a:ln w="9525">
            <a:noFill/>
            <a:miter lim="800000"/>
            <a:headEnd/>
            <a:tailEnd/>
          </a:ln>
        </p:spPr>
        <p:txBody>
          <a:bodyPr/>
          <a:lstStyle/>
          <a:p>
            <a:pPr marL="342900" indent="-342900">
              <a:lnSpc>
                <a:spcPct val="80000"/>
              </a:lnSpc>
              <a:spcBef>
                <a:spcPct val="20000"/>
              </a:spcBef>
              <a:buClr>
                <a:srgbClr val="92D050"/>
              </a:buClr>
              <a:buFont typeface="Wingdings" pitchFamily="2" charset="2"/>
              <a:buChar char="§"/>
            </a:pPr>
            <a:r>
              <a:rPr lang="en-US" sz="2800" dirty="0" smtClean="0"/>
              <a:t>Caused by infection with a protozoan parasite (</a:t>
            </a:r>
            <a:r>
              <a:rPr lang="en-US" sz="2800" i="1" dirty="0" err="1" smtClean="0"/>
              <a:t>Trichomonas</a:t>
            </a:r>
            <a:r>
              <a:rPr lang="en-US" sz="2800" i="1" dirty="0" smtClean="0"/>
              <a:t> </a:t>
            </a:r>
            <a:r>
              <a:rPr lang="en-US" sz="2800" i="1" dirty="0" err="1" smtClean="0"/>
              <a:t>vaginalis</a:t>
            </a:r>
            <a:r>
              <a:rPr lang="en-US" sz="2800" i="1" dirty="0" smtClean="0"/>
              <a:t>)</a:t>
            </a:r>
          </a:p>
          <a:p>
            <a:pPr marL="342900" indent="-342900">
              <a:lnSpc>
                <a:spcPct val="80000"/>
              </a:lnSpc>
              <a:spcBef>
                <a:spcPct val="20000"/>
              </a:spcBef>
              <a:buClr>
                <a:srgbClr val="92D050"/>
              </a:buClr>
              <a:buFont typeface="Wingdings" pitchFamily="2" charset="2"/>
              <a:buChar char="§"/>
            </a:pPr>
            <a:endParaRPr lang="en-US" sz="2800" dirty="0">
              <a:latin typeface="Futura Lt BT" charset="0"/>
            </a:endParaRPr>
          </a:p>
          <a:p>
            <a:pPr marL="342900" indent="-342900">
              <a:lnSpc>
                <a:spcPct val="80000"/>
              </a:lnSpc>
              <a:spcBef>
                <a:spcPct val="20000"/>
              </a:spcBef>
              <a:buClr>
                <a:srgbClr val="92D050"/>
              </a:buClr>
              <a:buFont typeface="Wingdings" pitchFamily="2" charset="2"/>
              <a:buChar char="§"/>
            </a:pPr>
            <a:r>
              <a:rPr lang="en-US" sz="2800" dirty="0" smtClean="0">
                <a:latin typeface="Futura Lt BT" charset="0"/>
              </a:rPr>
              <a:t>Most common curable STI</a:t>
            </a:r>
          </a:p>
          <a:p>
            <a:pPr marL="800100" lvl="1" indent="-342900">
              <a:lnSpc>
                <a:spcPct val="80000"/>
              </a:lnSpc>
              <a:spcBef>
                <a:spcPct val="20000"/>
              </a:spcBef>
              <a:buClr>
                <a:srgbClr val="92D050"/>
              </a:buClr>
              <a:buFont typeface="Wingdings" pitchFamily="2" charset="2"/>
              <a:buChar char="§"/>
            </a:pPr>
            <a:r>
              <a:rPr lang="en-US" sz="2800" dirty="0" smtClean="0">
                <a:latin typeface="Futura Lt BT" charset="0"/>
              </a:rPr>
              <a:t>More women are infected than men</a:t>
            </a:r>
            <a:endParaRPr lang="en-US" sz="2800" dirty="0">
              <a:latin typeface="Futura Lt BT" charset="0"/>
            </a:endParaRPr>
          </a:p>
          <a:p>
            <a:pPr marL="742950" lvl="1" indent="-285750">
              <a:lnSpc>
                <a:spcPct val="80000"/>
              </a:lnSpc>
              <a:spcBef>
                <a:spcPct val="20000"/>
              </a:spcBef>
              <a:buClr>
                <a:srgbClr val="9C9CDF"/>
              </a:buClr>
              <a:buFont typeface="Wingdings" pitchFamily="2" charset="2"/>
              <a:buNone/>
            </a:pPr>
            <a:endParaRPr lang="en-US" sz="2800" dirty="0">
              <a:latin typeface="Futura Lt BT" charset="0"/>
            </a:endParaRPr>
          </a:p>
          <a:p>
            <a:pPr marL="342900" indent="-342900">
              <a:lnSpc>
                <a:spcPct val="80000"/>
              </a:lnSpc>
              <a:spcBef>
                <a:spcPct val="20000"/>
              </a:spcBef>
              <a:buClr>
                <a:srgbClr val="92D050"/>
              </a:buClr>
              <a:buFont typeface="Wingdings" pitchFamily="2" charset="2"/>
              <a:buChar char="§"/>
            </a:pPr>
            <a:r>
              <a:rPr lang="en-US" sz="2800" dirty="0" smtClean="0">
                <a:solidFill>
                  <a:schemeClr val="bg1"/>
                </a:solidFill>
                <a:latin typeface="Futura Lt BT" charset="0"/>
              </a:rPr>
              <a:t>Prevalence</a:t>
            </a:r>
            <a:endParaRPr lang="en-US" sz="2800" dirty="0">
              <a:solidFill>
                <a:schemeClr val="bg1"/>
              </a:solidFill>
              <a:latin typeface="Futura Lt BT" charset="0"/>
            </a:endParaRPr>
          </a:p>
          <a:p>
            <a:pPr marL="742950" lvl="1" indent="-285750">
              <a:lnSpc>
                <a:spcPct val="110000"/>
              </a:lnSpc>
              <a:spcBef>
                <a:spcPct val="20000"/>
              </a:spcBef>
              <a:buClr>
                <a:srgbClr val="9C9CDF"/>
              </a:buClr>
              <a:buFont typeface="Wingdings" pitchFamily="2" charset="2"/>
              <a:buChar char="§"/>
            </a:pPr>
            <a:r>
              <a:rPr lang="en-US" sz="2400" dirty="0" smtClean="0"/>
              <a:t> ~3.7 million people</a:t>
            </a:r>
          </a:p>
          <a:p>
            <a:pPr marL="742950" lvl="1" indent="-285750">
              <a:lnSpc>
                <a:spcPct val="110000"/>
              </a:lnSpc>
              <a:spcBef>
                <a:spcPct val="20000"/>
              </a:spcBef>
              <a:buClr>
                <a:srgbClr val="9C9CDF"/>
              </a:buClr>
              <a:buFont typeface="Wingdings" pitchFamily="2" charset="2"/>
              <a:buChar char="§"/>
            </a:pPr>
            <a:r>
              <a:rPr lang="en-US" sz="2400" dirty="0" smtClean="0"/>
              <a:t>Only 30% develop any symptoms</a:t>
            </a:r>
            <a:endParaRPr lang="en-US" sz="2400" dirty="0">
              <a:latin typeface="Futura Lt BT" charset="0"/>
            </a:endParaRPr>
          </a:p>
        </p:txBody>
      </p:sp>
      <p:pic>
        <p:nvPicPr>
          <p:cNvPr id="7" name="Picture 2" descr="http://www.miamichiropracticclub.com/images/std2.jpg"/>
          <p:cNvPicPr>
            <a:picLocks noChangeAspect="1" noChangeArrowheads="1"/>
          </p:cNvPicPr>
          <p:nvPr/>
        </p:nvPicPr>
        <p:blipFill>
          <a:blip r:embed="rId3" cstate="print"/>
          <a:srcRect/>
          <a:stretch>
            <a:fillRect/>
          </a:stretch>
        </p:blipFill>
        <p:spPr bwMode="auto">
          <a:xfrm>
            <a:off x="6903178" y="2133601"/>
            <a:ext cx="1859822" cy="28956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552700" y="457200"/>
            <a:ext cx="6591300" cy="1143000"/>
          </a:xfrm>
        </p:spPr>
        <p:txBody>
          <a:bodyPr/>
          <a:lstStyle/>
          <a:p>
            <a:pPr eaLnBrk="1" hangingPunct="1"/>
            <a:r>
              <a:rPr lang="en-US" smtClean="0"/>
              <a:t>Trichomonads</a:t>
            </a:r>
          </a:p>
        </p:txBody>
      </p:sp>
      <p:grpSp>
        <p:nvGrpSpPr>
          <p:cNvPr id="40963" name="Group 4"/>
          <p:cNvGrpSpPr>
            <a:grpSpLocks/>
          </p:cNvGrpSpPr>
          <p:nvPr/>
        </p:nvGrpSpPr>
        <p:grpSpPr bwMode="auto">
          <a:xfrm>
            <a:off x="304800" y="1828800"/>
            <a:ext cx="4114800" cy="3733800"/>
            <a:chOff x="2112" y="912"/>
            <a:chExt cx="3120" cy="2976"/>
          </a:xfrm>
        </p:grpSpPr>
        <p:pic>
          <p:nvPicPr>
            <p:cNvPr id="6" name="Picture 5" descr="comp2-1"/>
            <p:cNvPicPr>
              <a:picLocks noChangeAspect="1" noChangeArrowheads="1"/>
            </p:cNvPicPr>
            <p:nvPr/>
          </p:nvPicPr>
          <p:blipFill>
            <a:blip r:embed="rId3" cstate="print"/>
            <a:srcRect/>
            <a:stretch>
              <a:fillRect/>
            </a:stretch>
          </p:blipFill>
          <p:spPr bwMode="auto">
            <a:xfrm>
              <a:off x="2160" y="912"/>
              <a:ext cx="2880" cy="2976"/>
            </a:xfrm>
            <a:prstGeom prst="roundRect">
              <a:avLst/>
            </a:prstGeom>
            <a:noFill/>
            <a:ln w="38100">
              <a:solidFill>
                <a:srgbClr val="000000"/>
              </a:solidFill>
              <a:miter lim="800000"/>
              <a:headEnd/>
              <a:tailEnd/>
            </a:ln>
            <a:effectLst>
              <a:innerShdw blurRad="63500" dist="50800" dir="13500000">
                <a:prstClr val="black">
                  <a:alpha val="50000"/>
                </a:prstClr>
              </a:innerShdw>
            </a:effectLst>
          </p:spPr>
        </p:pic>
        <p:sp>
          <p:nvSpPr>
            <p:cNvPr id="40968" name="Text Box 6"/>
            <p:cNvSpPr txBox="1">
              <a:spLocks noChangeArrowheads="1"/>
            </p:cNvSpPr>
            <p:nvPr/>
          </p:nvSpPr>
          <p:spPr bwMode="auto">
            <a:xfrm>
              <a:off x="4320" y="1440"/>
              <a:ext cx="578" cy="328"/>
            </a:xfrm>
            <a:prstGeom prst="rect">
              <a:avLst/>
            </a:prstGeom>
            <a:noFill/>
            <a:ln w="9525">
              <a:noFill/>
              <a:miter lim="800000"/>
              <a:headEnd/>
              <a:tailEnd/>
            </a:ln>
          </p:spPr>
          <p:txBody>
            <a:bodyPr>
              <a:spAutoFit/>
            </a:bodyPr>
            <a:lstStyle/>
            <a:p>
              <a:r>
                <a:rPr lang="en-US" b="1">
                  <a:solidFill>
                    <a:srgbClr val="000000"/>
                  </a:solidFill>
                  <a:latin typeface="Times New Roman" pitchFamily="18" charset="0"/>
                </a:rPr>
                <a:t>PMN</a:t>
              </a:r>
              <a:endParaRPr lang="en-US" sz="1400">
                <a:latin typeface="Tahoma" pitchFamily="34" charset="0"/>
              </a:endParaRPr>
            </a:p>
          </p:txBody>
        </p:sp>
        <p:sp>
          <p:nvSpPr>
            <p:cNvPr id="40969" name="Line 7"/>
            <p:cNvSpPr>
              <a:spLocks noChangeShapeType="1"/>
            </p:cNvSpPr>
            <p:nvPr/>
          </p:nvSpPr>
          <p:spPr bwMode="auto">
            <a:xfrm>
              <a:off x="4608" y="1680"/>
              <a:ext cx="192" cy="96"/>
            </a:xfrm>
            <a:prstGeom prst="line">
              <a:avLst/>
            </a:prstGeom>
            <a:noFill/>
            <a:ln w="9525">
              <a:solidFill>
                <a:srgbClr val="000000"/>
              </a:solidFill>
              <a:round/>
              <a:headEnd/>
              <a:tailEnd type="triangle" w="med" len="med"/>
            </a:ln>
          </p:spPr>
          <p:txBody>
            <a:bodyPr/>
            <a:lstStyle/>
            <a:p>
              <a:endParaRPr lang="en-US"/>
            </a:p>
          </p:txBody>
        </p:sp>
        <p:sp>
          <p:nvSpPr>
            <p:cNvPr id="40970" name="Text Box 8"/>
            <p:cNvSpPr txBox="1">
              <a:spLocks noChangeArrowheads="1"/>
            </p:cNvSpPr>
            <p:nvPr/>
          </p:nvSpPr>
          <p:spPr bwMode="auto">
            <a:xfrm>
              <a:off x="3744" y="2113"/>
              <a:ext cx="1392" cy="328"/>
            </a:xfrm>
            <a:prstGeom prst="rect">
              <a:avLst/>
            </a:prstGeom>
            <a:noFill/>
            <a:ln w="9525">
              <a:noFill/>
              <a:miter lim="800000"/>
              <a:headEnd/>
              <a:tailEnd/>
            </a:ln>
          </p:spPr>
          <p:txBody>
            <a:bodyPr>
              <a:spAutoFit/>
            </a:bodyPr>
            <a:lstStyle/>
            <a:p>
              <a:r>
                <a:rPr lang="en-US" b="1">
                  <a:solidFill>
                    <a:srgbClr val="000000"/>
                  </a:solidFill>
                  <a:latin typeface="Times New Roman" pitchFamily="18" charset="0"/>
                </a:rPr>
                <a:t>Trichomonas*</a:t>
              </a:r>
              <a:endParaRPr lang="en-US" sz="1400">
                <a:latin typeface="Tahoma" pitchFamily="34" charset="0"/>
              </a:endParaRPr>
            </a:p>
          </p:txBody>
        </p:sp>
        <p:sp>
          <p:nvSpPr>
            <p:cNvPr id="40971" name="Line 9"/>
            <p:cNvSpPr>
              <a:spLocks noChangeShapeType="1"/>
            </p:cNvSpPr>
            <p:nvPr/>
          </p:nvSpPr>
          <p:spPr bwMode="auto">
            <a:xfrm flipV="1">
              <a:off x="4320" y="2064"/>
              <a:ext cx="144" cy="144"/>
            </a:xfrm>
            <a:prstGeom prst="line">
              <a:avLst/>
            </a:prstGeom>
            <a:noFill/>
            <a:ln w="9525">
              <a:solidFill>
                <a:srgbClr val="000000"/>
              </a:solidFill>
              <a:round/>
              <a:headEnd/>
              <a:tailEnd type="triangle" w="med" len="med"/>
            </a:ln>
          </p:spPr>
          <p:txBody>
            <a:bodyPr/>
            <a:lstStyle/>
            <a:p>
              <a:endParaRPr lang="en-US"/>
            </a:p>
          </p:txBody>
        </p:sp>
        <p:sp>
          <p:nvSpPr>
            <p:cNvPr id="40972" name="Text Box 10"/>
            <p:cNvSpPr txBox="1">
              <a:spLocks noChangeArrowheads="1"/>
            </p:cNvSpPr>
            <p:nvPr/>
          </p:nvSpPr>
          <p:spPr bwMode="auto">
            <a:xfrm>
              <a:off x="4175" y="2852"/>
              <a:ext cx="1057" cy="574"/>
            </a:xfrm>
            <a:prstGeom prst="rect">
              <a:avLst/>
            </a:prstGeom>
            <a:noFill/>
            <a:ln w="9525">
              <a:noFill/>
              <a:miter lim="800000"/>
              <a:headEnd/>
              <a:tailEnd/>
            </a:ln>
          </p:spPr>
          <p:txBody>
            <a:bodyPr>
              <a:spAutoFit/>
            </a:bodyPr>
            <a:lstStyle/>
            <a:p>
              <a:r>
                <a:rPr lang="en-US" b="1">
                  <a:solidFill>
                    <a:srgbClr val="000000"/>
                  </a:solidFill>
                  <a:latin typeface="Times New Roman" pitchFamily="18" charset="0"/>
                </a:rPr>
                <a:t>Squamous epithelial cells</a:t>
              </a:r>
              <a:endParaRPr lang="en-US">
                <a:latin typeface="Tahoma" pitchFamily="34" charset="0"/>
              </a:endParaRPr>
            </a:p>
          </p:txBody>
        </p:sp>
        <p:sp>
          <p:nvSpPr>
            <p:cNvPr id="40973" name="Line 11"/>
            <p:cNvSpPr>
              <a:spLocks noChangeShapeType="1"/>
            </p:cNvSpPr>
            <p:nvPr/>
          </p:nvSpPr>
          <p:spPr bwMode="auto">
            <a:xfrm flipH="1" flipV="1">
              <a:off x="4032" y="2832"/>
              <a:ext cx="192" cy="144"/>
            </a:xfrm>
            <a:prstGeom prst="line">
              <a:avLst/>
            </a:prstGeom>
            <a:noFill/>
            <a:ln w="9525">
              <a:solidFill>
                <a:srgbClr val="000000"/>
              </a:solidFill>
              <a:round/>
              <a:headEnd/>
              <a:tailEnd type="triangle" w="med" len="med"/>
            </a:ln>
          </p:spPr>
          <p:txBody>
            <a:bodyPr/>
            <a:lstStyle/>
            <a:p>
              <a:endParaRPr lang="en-US"/>
            </a:p>
          </p:txBody>
        </p:sp>
        <p:sp>
          <p:nvSpPr>
            <p:cNvPr id="40974" name="Line 12"/>
            <p:cNvSpPr>
              <a:spLocks noChangeShapeType="1"/>
            </p:cNvSpPr>
            <p:nvPr/>
          </p:nvSpPr>
          <p:spPr bwMode="auto">
            <a:xfrm flipH="1">
              <a:off x="3984" y="3264"/>
              <a:ext cx="240" cy="144"/>
            </a:xfrm>
            <a:prstGeom prst="line">
              <a:avLst/>
            </a:prstGeom>
            <a:noFill/>
            <a:ln w="9525">
              <a:solidFill>
                <a:srgbClr val="000000"/>
              </a:solidFill>
              <a:round/>
              <a:headEnd/>
              <a:tailEnd type="triangle" w="med" len="med"/>
            </a:ln>
          </p:spPr>
          <p:txBody>
            <a:bodyPr/>
            <a:lstStyle/>
            <a:p>
              <a:endParaRPr lang="en-US"/>
            </a:p>
          </p:txBody>
        </p:sp>
        <p:sp>
          <p:nvSpPr>
            <p:cNvPr id="40975" name="Text Box 13"/>
            <p:cNvSpPr txBox="1">
              <a:spLocks noChangeArrowheads="1"/>
            </p:cNvSpPr>
            <p:nvPr/>
          </p:nvSpPr>
          <p:spPr bwMode="auto">
            <a:xfrm>
              <a:off x="2208" y="3119"/>
              <a:ext cx="671" cy="328"/>
            </a:xfrm>
            <a:prstGeom prst="rect">
              <a:avLst/>
            </a:prstGeom>
            <a:noFill/>
            <a:ln w="9525">
              <a:noFill/>
              <a:miter lim="800000"/>
              <a:headEnd/>
              <a:tailEnd/>
            </a:ln>
          </p:spPr>
          <p:txBody>
            <a:bodyPr>
              <a:spAutoFit/>
            </a:bodyPr>
            <a:lstStyle/>
            <a:p>
              <a:r>
                <a:rPr lang="en-US" b="1">
                  <a:solidFill>
                    <a:srgbClr val="000000"/>
                  </a:solidFill>
                  <a:latin typeface="Times New Roman" pitchFamily="18" charset="0"/>
                </a:rPr>
                <a:t>PMN</a:t>
              </a:r>
              <a:endParaRPr lang="en-US" sz="1400">
                <a:latin typeface="Tahoma" pitchFamily="34" charset="0"/>
              </a:endParaRPr>
            </a:p>
          </p:txBody>
        </p:sp>
        <p:sp>
          <p:nvSpPr>
            <p:cNvPr id="40976" name="Line 14"/>
            <p:cNvSpPr>
              <a:spLocks noChangeShapeType="1"/>
            </p:cNvSpPr>
            <p:nvPr/>
          </p:nvSpPr>
          <p:spPr bwMode="auto">
            <a:xfrm>
              <a:off x="2448" y="3360"/>
              <a:ext cx="192" cy="192"/>
            </a:xfrm>
            <a:prstGeom prst="line">
              <a:avLst/>
            </a:prstGeom>
            <a:noFill/>
            <a:ln w="9525">
              <a:solidFill>
                <a:srgbClr val="000000"/>
              </a:solidFill>
              <a:round/>
              <a:headEnd/>
              <a:tailEnd type="triangle" w="med" len="med"/>
            </a:ln>
          </p:spPr>
          <p:txBody>
            <a:bodyPr/>
            <a:lstStyle/>
            <a:p>
              <a:endParaRPr lang="en-US"/>
            </a:p>
          </p:txBody>
        </p:sp>
        <p:sp>
          <p:nvSpPr>
            <p:cNvPr id="40977" name="Text Box 15"/>
            <p:cNvSpPr txBox="1">
              <a:spLocks noChangeArrowheads="1"/>
            </p:cNvSpPr>
            <p:nvPr/>
          </p:nvSpPr>
          <p:spPr bwMode="auto">
            <a:xfrm>
              <a:off x="2112" y="2687"/>
              <a:ext cx="1393" cy="328"/>
            </a:xfrm>
            <a:prstGeom prst="rect">
              <a:avLst/>
            </a:prstGeom>
            <a:noFill/>
            <a:ln w="9525">
              <a:noFill/>
              <a:miter lim="800000"/>
              <a:headEnd/>
              <a:tailEnd/>
            </a:ln>
          </p:spPr>
          <p:txBody>
            <a:bodyPr>
              <a:spAutoFit/>
            </a:bodyPr>
            <a:lstStyle/>
            <a:p>
              <a:r>
                <a:rPr lang="en-US" b="1">
                  <a:solidFill>
                    <a:srgbClr val="000000"/>
                  </a:solidFill>
                  <a:latin typeface="Times New Roman" pitchFamily="18" charset="0"/>
                </a:rPr>
                <a:t>Trichomonas*</a:t>
              </a:r>
              <a:endParaRPr lang="en-US" sz="1400">
                <a:latin typeface="Tahoma" pitchFamily="34" charset="0"/>
              </a:endParaRPr>
            </a:p>
          </p:txBody>
        </p:sp>
        <p:sp>
          <p:nvSpPr>
            <p:cNvPr id="40978" name="Line 16"/>
            <p:cNvSpPr>
              <a:spLocks noChangeShapeType="1"/>
            </p:cNvSpPr>
            <p:nvPr/>
          </p:nvSpPr>
          <p:spPr bwMode="auto">
            <a:xfrm>
              <a:off x="2736" y="2928"/>
              <a:ext cx="48" cy="96"/>
            </a:xfrm>
            <a:prstGeom prst="line">
              <a:avLst/>
            </a:prstGeom>
            <a:noFill/>
            <a:ln w="9525">
              <a:solidFill>
                <a:srgbClr val="000000"/>
              </a:solidFill>
              <a:round/>
              <a:headEnd/>
              <a:tailEnd type="triangle" w="med" len="med"/>
            </a:ln>
          </p:spPr>
          <p:txBody>
            <a:bodyPr/>
            <a:lstStyle/>
            <a:p>
              <a:endParaRPr lang="en-US"/>
            </a:p>
          </p:txBody>
        </p:sp>
        <p:sp>
          <p:nvSpPr>
            <p:cNvPr id="40979" name="Text Box 17"/>
            <p:cNvSpPr txBox="1">
              <a:spLocks noChangeArrowheads="1"/>
            </p:cNvSpPr>
            <p:nvPr/>
          </p:nvSpPr>
          <p:spPr bwMode="auto">
            <a:xfrm>
              <a:off x="2208" y="2015"/>
              <a:ext cx="576" cy="574"/>
            </a:xfrm>
            <a:prstGeom prst="rect">
              <a:avLst/>
            </a:prstGeom>
            <a:noFill/>
            <a:ln w="9525">
              <a:noFill/>
              <a:miter lim="800000"/>
              <a:headEnd/>
              <a:tailEnd/>
            </a:ln>
          </p:spPr>
          <p:txBody>
            <a:bodyPr>
              <a:spAutoFit/>
            </a:bodyPr>
            <a:lstStyle/>
            <a:p>
              <a:r>
                <a:rPr lang="en-US" b="1">
                  <a:solidFill>
                    <a:srgbClr val="000000"/>
                  </a:solidFill>
                  <a:latin typeface="Times New Roman" pitchFamily="18" charset="0"/>
                </a:rPr>
                <a:t>Yeast buds</a:t>
              </a:r>
              <a:endParaRPr lang="en-US" sz="1400">
                <a:latin typeface="Tahoma" pitchFamily="34" charset="0"/>
              </a:endParaRPr>
            </a:p>
          </p:txBody>
        </p:sp>
        <p:sp>
          <p:nvSpPr>
            <p:cNvPr id="40980" name="Line 18"/>
            <p:cNvSpPr>
              <a:spLocks noChangeShapeType="1"/>
            </p:cNvSpPr>
            <p:nvPr/>
          </p:nvSpPr>
          <p:spPr bwMode="auto">
            <a:xfrm>
              <a:off x="2736" y="2160"/>
              <a:ext cx="144" cy="96"/>
            </a:xfrm>
            <a:prstGeom prst="line">
              <a:avLst/>
            </a:prstGeom>
            <a:noFill/>
            <a:ln w="9525">
              <a:solidFill>
                <a:srgbClr val="000000"/>
              </a:solidFill>
              <a:round/>
              <a:headEnd/>
              <a:tailEnd type="triangle" w="med" len="med"/>
            </a:ln>
          </p:spPr>
          <p:txBody>
            <a:bodyPr/>
            <a:lstStyle/>
            <a:p>
              <a:endParaRPr lang="en-US"/>
            </a:p>
          </p:txBody>
        </p:sp>
        <p:sp>
          <p:nvSpPr>
            <p:cNvPr id="40981" name="Line 19"/>
            <p:cNvSpPr>
              <a:spLocks noChangeShapeType="1"/>
            </p:cNvSpPr>
            <p:nvPr/>
          </p:nvSpPr>
          <p:spPr bwMode="auto">
            <a:xfrm>
              <a:off x="2688" y="2400"/>
              <a:ext cx="336" cy="192"/>
            </a:xfrm>
            <a:prstGeom prst="line">
              <a:avLst/>
            </a:prstGeom>
            <a:noFill/>
            <a:ln w="9525">
              <a:solidFill>
                <a:srgbClr val="000000"/>
              </a:solidFill>
              <a:round/>
              <a:headEnd/>
              <a:tailEnd type="triangle" w="med" len="med"/>
            </a:ln>
          </p:spPr>
          <p:txBody>
            <a:bodyPr/>
            <a:lstStyle/>
            <a:p>
              <a:endParaRPr lang="en-US"/>
            </a:p>
          </p:txBody>
        </p:sp>
      </p:grpSp>
      <p:sp>
        <p:nvSpPr>
          <p:cNvPr id="21" name="TextBox 20"/>
          <p:cNvSpPr txBox="1"/>
          <p:nvPr/>
        </p:nvSpPr>
        <p:spPr>
          <a:xfrm>
            <a:off x="4419600" y="2057400"/>
            <a:ext cx="4495800" cy="3581400"/>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spAutoFit/>
          </a:bodyPr>
          <a:lstStyle/>
          <a:p>
            <a:pPr marL="342900" indent="-342900">
              <a:buFont typeface="Humanst521 BT" charset="0"/>
              <a:buAutoNum type="arabicPeriod"/>
              <a:defRPr/>
            </a:pPr>
            <a:r>
              <a:rPr lang="en-US" sz="2800">
                <a:solidFill>
                  <a:srgbClr val="FFFFFF"/>
                </a:solidFill>
              </a:rPr>
              <a:t>Trichomonas: bigger than PMNs</a:t>
            </a:r>
          </a:p>
          <a:p>
            <a:pPr marL="342900" indent="-342900">
              <a:buFont typeface="Humanst521 BT" charset="0"/>
              <a:buAutoNum type="arabicPeriod"/>
              <a:defRPr/>
            </a:pPr>
            <a:r>
              <a:rPr lang="en-US" sz="2800">
                <a:solidFill>
                  <a:srgbClr val="FFFFFF"/>
                </a:solidFill>
              </a:rPr>
              <a:t>PMNs: dense nucleus; Trich: many small vacules </a:t>
            </a:r>
          </a:p>
          <a:p>
            <a:pPr marL="342900" indent="-342900">
              <a:buFont typeface="Humanst521 BT" charset="0"/>
              <a:buAutoNum type="arabicPeriod"/>
              <a:defRPr/>
            </a:pPr>
            <a:r>
              <a:rPr lang="en-US" sz="2800">
                <a:solidFill>
                  <a:srgbClr val="FFFFFF"/>
                </a:solidFill>
              </a:rPr>
              <a:t>Trich: dead once viewed with microscopy—flagella rarely seen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Trich_15 sec.avi">
            <a:hlinkClick r:id="" action="ppaction://media"/>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5" cstate="print"/>
          <a:srcRect/>
          <a:stretch>
            <a:fillRect/>
          </a:stretch>
        </p:blipFill>
        <p:spPr>
          <a:xfrm>
            <a:off x="2590800" y="2362200"/>
            <a:ext cx="4191000" cy="3143250"/>
          </a:xfrm>
        </p:spPr>
      </p:pic>
      <p:sp>
        <p:nvSpPr>
          <p:cNvPr id="41987" name="Title 1"/>
          <p:cNvSpPr>
            <a:spLocks noGrp="1"/>
          </p:cNvSpPr>
          <p:nvPr>
            <p:ph type="title"/>
          </p:nvPr>
        </p:nvSpPr>
        <p:spPr/>
        <p:txBody>
          <a:bodyPr/>
          <a:lstStyle/>
          <a:p>
            <a:pPr eaLnBrk="1" hangingPunct="1"/>
            <a:r>
              <a:rPr lang="en-US" smtClean="0"/>
              <a:t>Trichomonads in Real-Time</a:t>
            </a:r>
          </a:p>
        </p:txBody>
      </p:sp>
      <p:sp>
        <p:nvSpPr>
          <p:cNvPr id="41988" name="TextBox 5"/>
          <p:cNvSpPr txBox="1">
            <a:spLocks noChangeArrowheads="1"/>
          </p:cNvSpPr>
          <p:nvPr/>
        </p:nvSpPr>
        <p:spPr bwMode="auto">
          <a:xfrm>
            <a:off x="1371600" y="6488113"/>
            <a:ext cx="5694363" cy="369887"/>
          </a:xfrm>
          <a:prstGeom prst="rect">
            <a:avLst/>
          </a:prstGeom>
          <a:noFill/>
          <a:ln w="9525">
            <a:noFill/>
            <a:miter lim="800000"/>
            <a:headEnd/>
            <a:tailEnd/>
          </a:ln>
        </p:spPr>
        <p:txBody>
          <a:bodyPr wrap="none">
            <a:spAutoFit/>
          </a:bodyPr>
          <a:lstStyle/>
          <a:p>
            <a:r>
              <a:rPr lang="en-US"/>
              <a:t>Video: Cincinnati STD/HIV Prevention Training Center</a:t>
            </a:r>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499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4994"/>
                                        </p:tgtEl>
                                      </p:cBhvr>
                                    </p:cmd>
                                  </p:childTnLst>
                                </p:cTn>
                              </p:par>
                            </p:childTnLst>
                          </p:cTn>
                        </p:par>
                      </p:childTnLst>
                    </p:cTn>
                  </p:par>
                </p:childTnLst>
              </p:cTn>
              <p:nextCondLst>
                <p:cond evt="onClick" delay="0">
                  <p:tgtEl>
                    <p:spTgt spid="84994"/>
                  </p:tgtEl>
                </p:cond>
              </p:nextCondLst>
            </p:seq>
            <p:video>
              <p:cMediaNode>
                <p:cTn id="7" fill="hold" display="0">
                  <p:stCondLst>
                    <p:cond delay="indefinite"/>
                  </p:stCondLst>
                  <p:endCondLst>
                    <p:cond evt="onNext" delay="0">
                      <p:tgtEl>
                        <p:sldTgt/>
                      </p:tgtEl>
                    </p:cond>
                    <p:cond evt="onPrev" delay="0">
                      <p:tgtEl>
                        <p:sldTgt/>
                      </p:tgtEl>
                    </p:cond>
                  </p:endCondLst>
                </p:cTn>
                <p:tgtEl>
                  <p:spTgt spid="84994"/>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552700" y="381000"/>
            <a:ext cx="6591300" cy="1143000"/>
          </a:xfrm>
        </p:spPr>
        <p:txBody>
          <a:bodyPr/>
          <a:lstStyle/>
          <a:p>
            <a:pPr eaLnBrk="1" hangingPunct="1"/>
            <a:r>
              <a:rPr lang="en-US" smtClean="0"/>
              <a:t>Trichomonas Infection: Symptoms</a:t>
            </a:r>
          </a:p>
        </p:txBody>
      </p:sp>
      <p:sp>
        <p:nvSpPr>
          <p:cNvPr id="6" name="Rounded Rectangle 5"/>
          <p:cNvSpPr/>
          <p:nvPr/>
        </p:nvSpPr>
        <p:spPr>
          <a:xfrm>
            <a:off x="2971800" y="1676400"/>
            <a:ext cx="5943600" cy="25908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chor="ctr"/>
          <a:lstStyle/>
          <a:p>
            <a:pPr>
              <a:buFont typeface="Arial" pitchFamily="34" charset="0"/>
              <a:buChar char="•"/>
              <a:defRPr/>
            </a:pPr>
            <a:r>
              <a:rPr lang="en-US" sz="2800" dirty="0">
                <a:solidFill>
                  <a:schemeClr val="bg1"/>
                </a:solidFill>
                <a:latin typeface="Futura Md" pitchFamily="34" charset="0"/>
              </a:rPr>
              <a:t>Foul-smelling, frothy discharge</a:t>
            </a:r>
          </a:p>
          <a:p>
            <a:pPr>
              <a:buFont typeface="Arial" pitchFamily="34" charset="0"/>
              <a:buChar char="•"/>
              <a:defRPr/>
            </a:pPr>
            <a:r>
              <a:rPr lang="en-US" sz="2800" dirty="0" smtClean="0">
                <a:solidFill>
                  <a:schemeClr val="bg1"/>
                </a:solidFill>
                <a:latin typeface="Futura Md" pitchFamily="34" charset="0"/>
              </a:rPr>
              <a:t>Greenish-yellow discharge</a:t>
            </a:r>
          </a:p>
          <a:p>
            <a:pPr>
              <a:buFont typeface="Arial" pitchFamily="34" charset="0"/>
              <a:buChar char="•"/>
              <a:defRPr/>
            </a:pPr>
            <a:r>
              <a:rPr lang="en-US" sz="2800" dirty="0" smtClean="0">
                <a:solidFill>
                  <a:schemeClr val="bg1"/>
                </a:solidFill>
                <a:latin typeface="Futura Md" pitchFamily="34" charset="0"/>
              </a:rPr>
              <a:t>Vaginal itching, burning, redness</a:t>
            </a:r>
            <a:endParaRPr lang="en-US" sz="2800" dirty="0">
              <a:solidFill>
                <a:schemeClr val="bg1"/>
              </a:solidFill>
              <a:latin typeface="Futura Md" pitchFamily="34" charset="0"/>
            </a:endParaRPr>
          </a:p>
          <a:p>
            <a:pPr>
              <a:buFont typeface="Arial" pitchFamily="34" charset="0"/>
              <a:buChar char="•"/>
              <a:defRPr/>
            </a:pPr>
            <a:r>
              <a:rPr lang="en-US" sz="2800" dirty="0" err="1">
                <a:solidFill>
                  <a:schemeClr val="bg1"/>
                </a:solidFill>
                <a:latin typeface="Futura Md" pitchFamily="34" charset="0"/>
              </a:rPr>
              <a:t>Dyspareunia</a:t>
            </a:r>
            <a:endParaRPr lang="en-US" sz="2800" dirty="0">
              <a:solidFill>
                <a:schemeClr val="bg1"/>
              </a:solidFill>
              <a:latin typeface="Futura Md" pitchFamily="34" charset="0"/>
            </a:endParaRPr>
          </a:p>
          <a:p>
            <a:pPr>
              <a:buFont typeface="Arial" pitchFamily="34" charset="0"/>
              <a:buChar char="•"/>
              <a:defRPr/>
            </a:pPr>
            <a:r>
              <a:rPr lang="en-US" sz="2800" dirty="0" err="1" smtClean="0">
                <a:solidFill>
                  <a:schemeClr val="bg1"/>
                </a:solidFill>
                <a:latin typeface="Futura Md" pitchFamily="34" charset="0"/>
              </a:rPr>
              <a:t>Dysuria</a:t>
            </a:r>
            <a:endParaRPr lang="en-US" sz="2800" dirty="0">
              <a:solidFill>
                <a:schemeClr val="bg1"/>
              </a:solidFill>
              <a:latin typeface="Futura Md" pitchFamily="34" charset="0"/>
            </a:endParaRPr>
          </a:p>
          <a:p>
            <a:pPr>
              <a:buFont typeface="Arial" pitchFamily="34" charset="0"/>
              <a:buChar char="•"/>
              <a:defRPr/>
            </a:pPr>
            <a:r>
              <a:rPr lang="en-US" sz="2800" dirty="0" smtClean="0">
                <a:solidFill>
                  <a:schemeClr val="bg1"/>
                </a:solidFill>
                <a:latin typeface="Futura Md" pitchFamily="34" charset="0"/>
              </a:rPr>
              <a:t>Soreness of the genitals</a:t>
            </a:r>
            <a:endParaRPr lang="en-US" sz="2800" dirty="0">
              <a:solidFill>
                <a:schemeClr val="bg1"/>
              </a:solidFill>
              <a:latin typeface="Futura Md" pitchFamily="34" charset="0"/>
            </a:endParaRPr>
          </a:p>
        </p:txBody>
      </p:sp>
      <p:sp>
        <p:nvSpPr>
          <p:cNvPr id="4" name="Rounded Rectangle 3"/>
          <p:cNvSpPr>
            <a:spLocks noChangeArrowheads="1"/>
          </p:cNvSpPr>
          <p:nvPr/>
        </p:nvSpPr>
        <p:spPr bwMode="auto">
          <a:xfrm>
            <a:off x="304800" y="1752600"/>
            <a:ext cx="2819400" cy="23622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2700" b="1" dirty="0">
                <a:solidFill>
                  <a:schemeClr val="bg1"/>
                </a:solidFill>
                <a:effectLst>
                  <a:outerShdw blurRad="50800" dist="38100" dir="2700000" algn="tl" rotWithShape="0">
                    <a:prstClr val="black">
                      <a:alpha val="40000"/>
                    </a:prstClr>
                  </a:outerShdw>
                </a:effectLst>
                <a:latin typeface="Futura Md" pitchFamily="34" charset="0"/>
                <a:cs typeface="+mn-cs"/>
              </a:rPr>
              <a:t>Females:   </a:t>
            </a:r>
            <a:r>
              <a:rPr lang="en-US" sz="2700" b="1" dirty="0" smtClean="0">
                <a:solidFill>
                  <a:schemeClr val="bg1"/>
                </a:solidFill>
                <a:effectLst>
                  <a:outerShdw blurRad="50800" dist="38100" dir="2700000" algn="tl" rotWithShape="0">
                    <a:prstClr val="black">
                      <a:alpha val="40000"/>
                    </a:prstClr>
                  </a:outerShdw>
                </a:effectLst>
                <a:latin typeface="Futura Md" pitchFamily="34" charset="0"/>
                <a:cs typeface="+mn-cs"/>
              </a:rPr>
              <a:t>~70</a:t>
            </a:r>
            <a:r>
              <a:rPr lang="en-US" sz="2700" b="1" dirty="0">
                <a:solidFill>
                  <a:schemeClr val="bg1"/>
                </a:solidFill>
                <a:effectLst>
                  <a:outerShdw blurRad="50800" dist="38100" dir="2700000" algn="tl" rotWithShape="0">
                    <a:prstClr val="black">
                      <a:alpha val="40000"/>
                    </a:prstClr>
                  </a:outerShdw>
                </a:effectLst>
                <a:latin typeface="Futura Md" pitchFamily="34" charset="0"/>
                <a:cs typeface="+mn-cs"/>
              </a:rPr>
              <a:t>% are </a:t>
            </a:r>
            <a:r>
              <a:rPr lang="en-US" sz="2700" b="1" dirty="0" smtClean="0">
                <a:solidFill>
                  <a:schemeClr val="bg1"/>
                </a:solidFill>
                <a:effectLst>
                  <a:outerShdw blurRad="50800" dist="38100" dir="2700000" algn="tl" rotWithShape="0">
                    <a:prstClr val="black">
                      <a:alpha val="40000"/>
                    </a:prstClr>
                  </a:outerShdw>
                </a:effectLst>
                <a:latin typeface="Futura Md" pitchFamily="34" charset="0"/>
                <a:cs typeface="+mn-cs"/>
              </a:rPr>
              <a:t>asymptomatic </a:t>
            </a:r>
            <a:endParaRPr lang="en-US" sz="2700" b="1" dirty="0">
              <a:solidFill>
                <a:schemeClr val="bg1"/>
              </a:solidFill>
              <a:effectLst>
                <a:outerShdw blurRad="50800" dist="38100" dir="2700000" algn="tl" rotWithShape="0">
                  <a:prstClr val="black">
                    <a:alpha val="40000"/>
                  </a:prstClr>
                </a:outerShdw>
              </a:effectLst>
              <a:latin typeface="Futura Md" pitchFamily="34" charset="0"/>
              <a:cs typeface="+mn-cs"/>
            </a:endParaRPr>
          </a:p>
        </p:txBody>
      </p:sp>
      <p:sp>
        <p:nvSpPr>
          <p:cNvPr id="8" name="Rounded Rectangle 7"/>
          <p:cNvSpPr/>
          <p:nvPr/>
        </p:nvSpPr>
        <p:spPr>
          <a:xfrm>
            <a:off x="3048000" y="4343400"/>
            <a:ext cx="5791200" cy="25146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chor="ctr"/>
          <a:lstStyle/>
          <a:p>
            <a:pPr>
              <a:buFont typeface="Arial" pitchFamily="34" charset="0"/>
              <a:buChar char="•"/>
              <a:defRPr/>
            </a:pPr>
            <a:r>
              <a:rPr lang="en-US" sz="2800" dirty="0" smtClean="0"/>
              <a:t>Itching/irritation inside the penis </a:t>
            </a:r>
          </a:p>
          <a:p>
            <a:pPr>
              <a:buFont typeface="Arial" pitchFamily="34" charset="0"/>
              <a:buChar char="•"/>
              <a:defRPr/>
            </a:pPr>
            <a:r>
              <a:rPr lang="en-US" sz="2800" dirty="0" smtClean="0"/>
              <a:t>burning after urination or ejaculation</a:t>
            </a:r>
          </a:p>
          <a:p>
            <a:pPr>
              <a:buFont typeface="Arial" pitchFamily="34" charset="0"/>
              <a:buChar char="•"/>
              <a:defRPr/>
            </a:pPr>
            <a:r>
              <a:rPr lang="en-US" sz="2800" dirty="0" smtClean="0"/>
              <a:t> discharge from the penis </a:t>
            </a:r>
            <a:endParaRPr lang="en-US" sz="2800" dirty="0">
              <a:solidFill>
                <a:schemeClr val="bg1"/>
              </a:solidFill>
              <a:latin typeface="Futura Md" charset="0"/>
            </a:endParaRPr>
          </a:p>
        </p:txBody>
      </p:sp>
      <p:sp>
        <p:nvSpPr>
          <p:cNvPr id="7" name="Rounded Rectangle 6"/>
          <p:cNvSpPr>
            <a:spLocks noChangeArrowheads="1"/>
          </p:cNvSpPr>
          <p:nvPr/>
        </p:nvSpPr>
        <p:spPr bwMode="auto">
          <a:xfrm>
            <a:off x="228600" y="4267200"/>
            <a:ext cx="2889250" cy="25908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2700" b="1" dirty="0">
                <a:solidFill>
                  <a:schemeClr val="bg1"/>
                </a:solidFill>
                <a:effectLst>
                  <a:outerShdw blurRad="50800" dist="38100" dir="2700000" algn="tl" rotWithShape="0">
                    <a:prstClr val="black">
                      <a:alpha val="40000"/>
                    </a:prstClr>
                  </a:outerShdw>
                </a:effectLst>
                <a:latin typeface="Futura Md" pitchFamily="34" charset="0"/>
                <a:cs typeface="+mn-cs"/>
              </a:rPr>
              <a:t>Males: </a:t>
            </a:r>
          </a:p>
          <a:p>
            <a:pPr algn="ctr">
              <a:defRPr/>
            </a:pPr>
            <a:r>
              <a:rPr lang="en-US" sz="2700" b="1" dirty="0">
                <a:solidFill>
                  <a:schemeClr val="bg1"/>
                </a:solidFill>
                <a:effectLst>
                  <a:outerShdw blurRad="50800" dist="38100" dir="2700000" algn="tl" rotWithShape="0">
                    <a:prstClr val="black">
                      <a:alpha val="40000"/>
                    </a:prstClr>
                  </a:outerShdw>
                </a:effectLst>
                <a:latin typeface="Futura Md" pitchFamily="34" charset="0"/>
                <a:cs typeface="+mn-cs"/>
              </a:rPr>
              <a:t>Most are asymptomatic &amp; often missed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Half of New STIs: Ages 15-24</a:t>
            </a:r>
            <a:endParaRPr lang="en-US" dirty="0"/>
          </a:p>
        </p:txBody>
      </p:sp>
      <p:pic>
        <p:nvPicPr>
          <p:cNvPr id="193539" name="Picture 3"/>
          <p:cNvPicPr>
            <a:picLocks noGrp="1" noChangeAspect="1" noChangeArrowheads="1"/>
          </p:cNvPicPr>
          <p:nvPr>
            <p:ph idx="1"/>
          </p:nvPr>
        </p:nvPicPr>
        <p:blipFill>
          <a:blip r:embed="rId3" cstate="print"/>
          <a:srcRect/>
          <a:stretch>
            <a:fillRect/>
          </a:stretch>
        </p:blipFill>
        <p:spPr bwMode="auto">
          <a:xfrm>
            <a:off x="0" y="1447800"/>
            <a:ext cx="9144000" cy="54102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idx="1"/>
          </p:nvPr>
        </p:nvSpPr>
        <p:spPr>
          <a:xfrm>
            <a:off x="0" y="3048000"/>
            <a:ext cx="7315200" cy="762000"/>
          </a:xfrm>
        </p:spPr>
        <p:txBody>
          <a:bodyPr/>
          <a:lstStyle/>
          <a:p>
            <a:pPr eaLnBrk="1" hangingPunct="1">
              <a:lnSpc>
                <a:spcPct val="110000"/>
              </a:lnSpc>
            </a:pPr>
            <a:r>
              <a:rPr lang="en-US" sz="4000" b="1" dirty="0" err="1" smtClean="0">
                <a:solidFill>
                  <a:schemeClr val="bg1"/>
                </a:solidFill>
                <a:latin typeface="Futura Lt BT" charset="0"/>
              </a:rPr>
              <a:t>Sequelae</a:t>
            </a:r>
            <a:r>
              <a:rPr lang="en-US" sz="4000" b="1" dirty="0" smtClean="0">
                <a:solidFill>
                  <a:schemeClr val="bg1"/>
                </a:solidFill>
                <a:latin typeface="Futura Lt BT" charset="0"/>
              </a:rPr>
              <a:t>:</a:t>
            </a:r>
          </a:p>
          <a:p>
            <a:pPr lvl="1" eaLnBrk="1" hangingPunct="1">
              <a:lnSpc>
                <a:spcPct val="110000"/>
              </a:lnSpc>
            </a:pPr>
            <a:r>
              <a:rPr lang="en-US" dirty="0" smtClean="0">
                <a:solidFill>
                  <a:schemeClr val="bg1"/>
                </a:solidFill>
                <a:latin typeface="Futura Lt BT" charset="0"/>
              </a:rPr>
              <a:t>Pregnancy Complications </a:t>
            </a:r>
          </a:p>
          <a:p>
            <a:pPr lvl="2" eaLnBrk="1" hangingPunct="1">
              <a:lnSpc>
                <a:spcPct val="110000"/>
              </a:lnSpc>
            </a:pPr>
            <a:r>
              <a:rPr lang="en-US" dirty="0" smtClean="0">
                <a:solidFill>
                  <a:schemeClr val="bg1"/>
                </a:solidFill>
                <a:latin typeface="Futura Lt BT" charset="0"/>
              </a:rPr>
              <a:t>Preterm delivery; low birth weight</a:t>
            </a:r>
          </a:p>
          <a:p>
            <a:pPr lvl="1" eaLnBrk="1" hangingPunct="1">
              <a:lnSpc>
                <a:spcPct val="110000"/>
              </a:lnSpc>
            </a:pPr>
            <a:r>
              <a:rPr lang="en-US" dirty="0" smtClean="0">
                <a:solidFill>
                  <a:schemeClr val="bg1"/>
                </a:solidFill>
                <a:latin typeface="Futura Lt BT" charset="0"/>
              </a:rPr>
              <a:t>Can increase HIV risk </a:t>
            </a:r>
          </a:p>
          <a:p>
            <a:pPr algn="ctr" eaLnBrk="1" hangingPunct="1">
              <a:lnSpc>
                <a:spcPct val="110000"/>
              </a:lnSpc>
              <a:buFont typeface="Wingdings" pitchFamily="2" charset="2"/>
              <a:buNone/>
            </a:pPr>
            <a:endParaRPr lang="en-US" dirty="0" smtClean="0">
              <a:solidFill>
                <a:schemeClr val="bg1"/>
              </a:solidFill>
              <a:latin typeface="Futura Lt BT" charset="0"/>
            </a:endParaRPr>
          </a:p>
          <a:p>
            <a:pPr algn="ctr" eaLnBrk="1" hangingPunct="1">
              <a:lnSpc>
                <a:spcPct val="110000"/>
              </a:lnSpc>
              <a:buFont typeface="Wingdings" pitchFamily="2" charset="2"/>
              <a:buNone/>
            </a:pPr>
            <a:endParaRPr lang="en-US" dirty="0" smtClean="0">
              <a:solidFill>
                <a:schemeClr val="bg1"/>
              </a:solidFill>
              <a:latin typeface="Futura Lt BT" charset="0"/>
            </a:endParaRPr>
          </a:p>
          <a:p>
            <a:pPr algn="ctr" eaLnBrk="1" hangingPunct="1">
              <a:lnSpc>
                <a:spcPct val="80000"/>
              </a:lnSpc>
              <a:buFont typeface="Wingdings" pitchFamily="2" charset="2"/>
              <a:buNone/>
            </a:pPr>
            <a:endParaRPr lang="en-US" sz="2000" dirty="0" smtClean="0">
              <a:solidFill>
                <a:schemeClr val="bg1"/>
              </a:solidFill>
              <a:latin typeface="Futura Lt BT" charset="0"/>
            </a:endParaRPr>
          </a:p>
        </p:txBody>
      </p:sp>
      <p:sp>
        <p:nvSpPr>
          <p:cNvPr id="44035" name="Rectangle 2"/>
          <p:cNvSpPr>
            <a:spLocks noGrp="1" noRot="1" noChangeArrowheads="1"/>
          </p:cNvSpPr>
          <p:nvPr>
            <p:ph type="title"/>
          </p:nvPr>
        </p:nvSpPr>
        <p:spPr>
          <a:xfrm>
            <a:off x="2552700" y="457200"/>
            <a:ext cx="6591300" cy="1143000"/>
          </a:xfrm>
        </p:spPr>
        <p:txBody>
          <a:bodyPr/>
          <a:lstStyle/>
          <a:p>
            <a:pPr eaLnBrk="1" hangingPunct="1"/>
            <a:r>
              <a:rPr lang="en-US" smtClean="0"/>
              <a:t>Trichomonas Infection</a:t>
            </a:r>
          </a:p>
        </p:txBody>
      </p:sp>
      <p:sp>
        <p:nvSpPr>
          <p:cNvPr id="44036" name="Slide Number Placeholder 4"/>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pic>
        <p:nvPicPr>
          <p:cNvPr id="50181" name="Picture 4" descr="C:\Documents and Settings\Kevin Lerner\Local Settings\Temporary Internet Files\Content.IE5\IJOLA5U7\MCj02931920000[1].wmf"/>
          <p:cNvPicPr>
            <a:picLocks noChangeAspect="1" noChangeArrowheads="1"/>
          </p:cNvPicPr>
          <p:nvPr/>
        </p:nvPicPr>
        <p:blipFill>
          <a:blip r:embed="rId3" cstate="print">
            <a:lum bright="100000"/>
            <a:grayscl/>
            <a:biLevel thresh="50000"/>
          </a:blip>
          <a:srcRect/>
          <a:stretch>
            <a:fillRect/>
          </a:stretch>
        </p:blipFill>
        <p:spPr bwMode="auto">
          <a:xfrm>
            <a:off x="2895600" y="4114800"/>
            <a:ext cx="654050" cy="914400"/>
          </a:xfrm>
          <a:prstGeom prst="rect">
            <a:avLst/>
          </a:prstGeom>
          <a:noFill/>
          <a:ln w="9525">
            <a:noFill/>
            <a:miter lim="800000"/>
            <a:headEnd/>
            <a:tailEnd/>
          </a:ln>
        </p:spPr>
      </p:pic>
      <p:pic>
        <p:nvPicPr>
          <p:cNvPr id="50182" name="Picture 5" descr="C:\Documents and Settings\Kevin Lerner\Local Settings\Temporary Internet Files\Content.IE5\2XCDIHAD\MCj02931940000[1].wmf"/>
          <p:cNvPicPr>
            <a:picLocks noChangeAspect="1" noChangeArrowheads="1"/>
          </p:cNvPicPr>
          <p:nvPr/>
        </p:nvPicPr>
        <p:blipFill>
          <a:blip r:embed="rId4" cstate="print">
            <a:lum bright="100000"/>
            <a:grayscl/>
            <a:biLevel thresh="50000"/>
          </a:blip>
          <a:srcRect/>
          <a:stretch>
            <a:fillRect/>
          </a:stretch>
        </p:blipFill>
        <p:spPr bwMode="auto">
          <a:xfrm>
            <a:off x="2971800" y="5410200"/>
            <a:ext cx="803275" cy="609600"/>
          </a:xfrm>
          <a:prstGeom prst="rect">
            <a:avLst/>
          </a:prstGeom>
          <a:noFill/>
          <a:ln w="9525">
            <a:noFill/>
            <a:miter lim="800000"/>
            <a:headEnd/>
            <a:tailEnd/>
          </a:ln>
        </p:spPr>
      </p:pic>
      <p:sp>
        <p:nvSpPr>
          <p:cNvPr id="50183" name="Rectangle 8"/>
          <p:cNvSpPr>
            <a:spLocks noChangeArrowheads="1"/>
          </p:cNvSpPr>
          <p:nvPr/>
        </p:nvSpPr>
        <p:spPr bwMode="auto">
          <a:xfrm>
            <a:off x="4038600" y="4191000"/>
            <a:ext cx="1971675" cy="646113"/>
          </a:xfrm>
          <a:prstGeom prst="rect">
            <a:avLst/>
          </a:prstGeom>
          <a:noFill/>
          <a:ln w="9525">
            <a:noFill/>
            <a:miter lim="800000"/>
            <a:headEnd/>
            <a:tailEnd/>
          </a:ln>
        </p:spPr>
        <p:txBody>
          <a:bodyPr wrap="none">
            <a:spAutoFit/>
          </a:bodyPr>
          <a:lstStyle/>
          <a:p>
            <a:r>
              <a:rPr lang="en-US" sz="3600" dirty="0" err="1">
                <a:latin typeface="Futura Md" charset="0"/>
              </a:rPr>
              <a:t>Vaginitis</a:t>
            </a:r>
            <a:r>
              <a:rPr lang="en-US" sz="3600" dirty="0">
                <a:latin typeface="Futura Md" charset="0"/>
              </a:rPr>
              <a:t> </a:t>
            </a:r>
            <a:endParaRPr lang="en-US" dirty="0">
              <a:latin typeface="Futura Md" charset="0"/>
            </a:endParaRPr>
          </a:p>
        </p:txBody>
      </p:sp>
      <p:sp>
        <p:nvSpPr>
          <p:cNvPr id="50184" name="Rectangle 9"/>
          <p:cNvSpPr>
            <a:spLocks noChangeArrowheads="1"/>
          </p:cNvSpPr>
          <p:nvPr/>
        </p:nvSpPr>
        <p:spPr bwMode="auto">
          <a:xfrm>
            <a:off x="4038600" y="5410200"/>
            <a:ext cx="2008188" cy="646113"/>
          </a:xfrm>
          <a:prstGeom prst="rect">
            <a:avLst/>
          </a:prstGeom>
          <a:noFill/>
          <a:ln w="9525">
            <a:noFill/>
            <a:miter lim="800000"/>
            <a:headEnd/>
            <a:tailEnd/>
          </a:ln>
        </p:spPr>
        <p:txBody>
          <a:bodyPr wrap="none">
            <a:spAutoFit/>
          </a:bodyPr>
          <a:lstStyle/>
          <a:p>
            <a:r>
              <a:rPr lang="en-US" sz="3600" dirty="0" err="1">
                <a:latin typeface="Futura Md" charset="0"/>
              </a:rPr>
              <a:t>Urethritis</a:t>
            </a:r>
            <a:r>
              <a:rPr lang="en-US" sz="3600" dirty="0">
                <a:latin typeface="Futura Md" charset="0"/>
              </a:rPr>
              <a:t> </a:t>
            </a:r>
            <a:endParaRPr lang="en-US" dirty="0">
              <a:latin typeface="Futura Md"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18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1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Differential Diagnosis</a:t>
            </a:r>
          </a:p>
        </p:txBody>
      </p:sp>
      <p:sp>
        <p:nvSpPr>
          <p:cNvPr id="6" name="Rounded Rectangle 5"/>
          <p:cNvSpPr>
            <a:spLocks noChangeArrowheads="1"/>
          </p:cNvSpPr>
          <p:nvPr/>
        </p:nvSpPr>
        <p:spPr bwMode="auto">
          <a:xfrm>
            <a:off x="2743200" y="1752600"/>
            <a:ext cx="2971800" cy="9906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3200" dirty="0" err="1">
                <a:solidFill>
                  <a:schemeClr val="lt1"/>
                </a:solidFill>
                <a:latin typeface="Futura Md" pitchFamily="34" charset="0"/>
                <a:cs typeface="+mn-cs"/>
              </a:rPr>
              <a:t>Dysuria</a:t>
            </a:r>
            <a:endParaRPr lang="en-US" sz="3200" dirty="0">
              <a:solidFill>
                <a:schemeClr val="lt1"/>
              </a:solidFill>
              <a:latin typeface="Futura Md" pitchFamily="34" charset="0"/>
              <a:cs typeface="+mn-cs"/>
            </a:endParaRPr>
          </a:p>
        </p:txBody>
      </p:sp>
      <p:sp>
        <p:nvSpPr>
          <p:cNvPr id="8" name="Rounded Rectangle 7"/>
          <p:cNvSpPr/>
          <p:nvPr/>
        </p:nvSpPr>
        <p:spPr>
          <a:xfrm>
            <a:off x="2819400" y="3505200"/>
            <a:ext cx="3048000" cy="7620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latin typeface="Futura Md" pitchFamily="34" charset="0"/>
              </a:rPr>
              <a:t>Genital Tract Infection</a:t>
            </a:r>
          </a:p>
        </p:txBody>
      </p:sp>
      <p:sp>
        <p:nvSpPr>
          <p:cNvPr id="28685" name="TextBox 12"/>
          <p:cNvSpPr txBox="1">
            <a:spLocks noChangeArrowheads="1"/>
          </p:cNvSpPr>
          <p:nvPr/>
        </p:nvSpPr>
        <p:spPr bwMode="auto">
          <a:xfrm>
            <a:off x="3124200" y="5029200"/>
            <a:ext cx="2286000" cy="578882"/>
          </a:xfrm>
          <a:prstGeom prst="roundRect">
            <a:avLst/>
          </a:prstGeom>
          <a:solidFill>
            <a:srgbClr val="92D050"/>
          </a:solidFill>
          <a:ln w="9525">
            <a:noFill/>
            <a:miter lim="800000"/>
            <a:headEnd/>
            <a:tailEnd/>
          </a:ln>
          <a:scene3d>
            <a:camera prst="orthographicFront"/>
            <a:lightRig rig="threePt" dir="t"/>
          </a:scene3d>
          <a:sp3d>
            <a:bevelT/>
          </a:sp3d>
        </p:spPr>
        <p:txBody>
          <a:bodyPr>
            <a:spAutoFit/>
          </a:bodyPr>
          <a:lstStyle/>
          <a:p>
            <a:pPr algn="ctr">
              <a:defRPr/>
            </a:pPr>
            <a:r>
              <a:rPr lang="en-US" sz="2800" dirty="0" err="1">
                <a:solidFill>
                  <a:schemeClr val="bg2"/>
                </a:solidFill>
              </a:rPr>
              <a:t>Vaginitis</a:t>
            </a:r>
            <a:endParaRPr lang="en-US" sz="2800" dirty="0">
              <a:solidFill>
                <a:schemeClr val="bg2"/>
              </a:solidFill>
            </a:endParaRPr>
          </a:p>
        </p:txBody>
      </p:sp>
      <p:cxnSp>
        <p:nvCxnSpPr>
          <p:cNvPr id="21" name="Straight Arrow Connector 20"/>
          <p:cNvCxnSpPr/>
          <p:nvPr/>
        </p:nvCxnSpPr>
        <p:spPr>
          <a:xfrm rot="5400000">
            <a:off x="4039394" y="3123406"/>
            <a:ext cx="6096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0" y="4038600"/>
            <a:ext cx="2057400" cy="51077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400">
                <a:solidFill>
                  <a:schemeClr val="bg2"/>
                </a:solidFill>
              </a:rPr>
              <a:t>Trichomonas</a:t>
            </a:r>
            <a:endParaRPr lang="en-US" sz="2000">
              <a:solidFill>
                <a:srgbClr val="FFFFFF"/>
              </a:solidFill>
            </a:endParaRPr>
          </a:p>
        </p:txBody>
      </p:sp>
      <p:cxnSp>
        <p:nvCxnSpPr>
          <p:cNvPr id="14" name="Straight Arrow Connector 13"/>
          <p:cNvCxnSpPr/>
          <p:nvPr/>
        </p:nvCxnSpPr>
        <p:spPr>
          <a:xfrm rot="5400000">
            <a:off x="4039394" y="4647406"/>
            <a:ext cx="6096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15000" y="4572000"/>
            <a:ext cx="990600" cy="685800"/>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58000" y="4800600"/>
            <a:ext cx="2057400" cy="91940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400" dirty="0">
                <a:solidFill>
                  <a:schemeClr val="bg2"/>
                </a:solidFill>
              </a:rPr>
              <a:t>Bacterial </a:t>
            </a:r>
            <a:r>
              <a:rPr lang="en-US" sz="2400" dirty="0" err="1">
                <a:solidFill>
                  <a:schemeClr val="bg2"/>
                </a:solidFill>
              </a:rPr>
              <a:t>Vaginosis</a:t>
            </a:r>
            <a:endParaRPr lang="en-US" sz="2400" dirty="0">
              <a:solidFill>
                <a:schemeClr val="bg2"/>
              </a:solidFill>
            </a:endParaRPr>
          </a:p>
        </p:txBody>
      </p:sp>
      <p:sp>
        <p:nvSpPr>
          <p:cNvPr id="23" name="TextBox 22"/>
          <p:cNvSpPr txBox="1"/>
          <p:nvPr/>
        </p:nvSpPr>
        <p:spPr>
          <a:xfrm>
            <a:off x="6858000" y="5938599"/>
            <a:ext cx="2057400" cy="91940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400" dirty="0">
                <a:solidFill>
                  <a:schemeClr val="bg2"/>
                </a:solidFill>
              </a:rPr>
              <a:t>Candida </a:t>
            </a:r>
            <a:r>
              <a:rPr lang="en-US" sz="2400" dirty="0" err="1">
                <a:solidFill>
                  <a:schemeClr val="bg2"/>
                </a:solidFill>
              </a:rPr>
              <a:t>Vaginitis</a:t>
            </a:r>
            <a:endParaRPr lang="en-US" sz="2400" dirty="0">
              <a:solidFill>
                <a:schemeClr val="bg2"/>
              </a:solidFill>
            </a:endParaRPr>
          </a:p>
        </p:txBody>
      </p:sp>
      <p:cxnSp>
        <p:nvCxnSpPr>
          <p:cNvPr id="25" name="Straight Arrow Connector 24"/>
          <p:cNvCxnSpPr/>
          <p:nvPr/>
        </p:nvCxnSpPr>
        <p:spPr>
          <a:xfrm>
            <a:off x="5791200" y="5257800"/>
            <a:ext cx="7620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715000" y="5257800"/>
            <a:ext cx="1066800" cy="685800"/>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33400" y="1828800"/>
            <a:ext cx="5562600" cy="4267200"/>
          </a:xfrm>
        </p:spPr>
        <p:txBody>
          <a:bodyPr/>
          <a:lstStyle/>
          <a:p>
            <a:pPr eaLnBrk="1" hangingPunct="1"/>
            <a:r>
              <a:rPr lang="en-US" dirty="0" smtClean="0">
                <a:latin typeface="Futura Lt BT" charset="0"/>
              </a:rPr>
              <a:t>Most common vaginal infection in women of childbearing age</a:t>
            </a:r>
          </a:p>
          <a:p>
            <a:pPr lvl="1" eaLnBrk="1" hangingPunct="1"/>
            <a:r>
              <a:rPr lang="en-US" dirty="0" smtClean="0">
                <a:latin typeface="Futura Lt BT" charset="0"/>
              </a:rPr>
              <a:t>Fewer than normal hydrogen peroxide-producing lactobacilli &amp; greater prevalence of other types of bacteria in the vagina</a:t>
            </a:r>
          </a:p>
          <a:p>
            <a:pPr lvl="1" eaLnBrk="1" hangingPunct="1">
              <a:buFont typeface="Wingdings" pitchFamily="2" charset="2"/>
              <a:buNone/>
            </a:pPr>
            <a:r>
              <a:rPr lang="en-US" dirty="0" smtClean="0">
                <a:latin typeface="Futura Lt BT" charset="0"/>
              </a:rPr>
              <a:t>	</a:t>
            </a:r>
          </a:p>
        </p:txBody>
      </p:sp>
      <p:sp>
        <p:nvSpPr>
          <p:cNvPr id="46083" name="Rectangle 2"/>
          <p:cNvSpPr>
            <a:spLocks noGrp="1" noChangeArrowheads="1"/>
          </p:cNvSpPr>
          <p:nvPr>
            <p:ph type="title"/>
          </p:nvPr>
        </p:nvSpPr>
        <p:spPr>
          <a:xfrm>
            <a:off x="2171700" y="228600"/>
            <a:ext cx="6972300" cy="1143000"/>
          </a:xfrm>
        </p:spPr>
        <p:txBody>
          <a:bodyPr/>
          <a:lstStyle/>
          <a:p>
            <a:pPr eaLnBrk="1" hangingPunct="1"/>
            <a:r>
              <a:rPr lang="en-US" smtClean="0">
                <a:latin typeface="Futura Md BT" charset="0"/>
              </a:rPr>
              <a:t/>
            </a:r>
            <a:br>
              <a:rPr lang="en-US" smtClean="0">
                <a:latin typeface="Futura Md BT" charset="0"/>
              </a:rPr>
            </a:br>
            <a:r>
              <a:rPr lang="en-US" smtClean="0"/>
              <a:t>Bacterial Vaginosis</a:t>
            </a:r>
          </a:p>
        </p:txBody>
      </p:sp>
      <p:sp>
        <p:nvSpPr>
          <p:cNvPr id="46084" name="Slide Number Placeholder 3"/>
          <p:cNvSpPr txBox="1">
            <a:spLocks noGrp="1"/>
          </p:cNvSpPr>
          <p:nvPr/>
        </p:nvSpPr>
        <p:spPr bwMode="auto">
          <a:xfrm>
            <a:off x="7010400" y="6400800"/>
            <a:ext cx="2133600" cy="457200"/>
          </a:xfrm>
          <a:prstGeom prst="rect">
            <a:avLst/>
          </a:prstGeom>
          <a:noFill/>
          <a:ln w="9525">
            <a:noFill/>
            <a:miter lim="800000"/>
            <a:headEnd/>
            <a:tailEnd/>
          </a:ln>
        </p:spPr>
        <p:txBody>
          <a:bodyPr anchor="b"/>
          <a:lstStyle/>
          <a:p>
            <a:pPr algn="r"/>
            <a:endParaRPr lang="en-US" sz="1200">
              <a:latin typeface="Futura Lt BT" charset="0"/>
            </a:endParaRPr>
          </a:p>
          <a:p>
            <a:pPr algn="r"/>
            <a:endParaRPr lang="en-US" sz="1200">
              <a:latin typeface="Futura Lt BT" charset="0"/>
            </a:endParaRPr>
          </a:p>
          <a:p>
            <a:pPr algn="r"/>
            <a:endParaRPr lang="en-US" sz="1200">
              <a:latin typeface="Futura Lt BT" charset="0"/>
            </a:endParaRPr>
          </a:p>
          <a:p>
            <a:pPr algn="r"/>
            <a:endParaRPr lang="en-US" sz="1200">
              <a:latin typeface="Futura Lt BT" charset="0"/>
            </a:endParaRPr>
          </a:p>
          <a:p>
            <a:pPr algn="r"/>
            <a:endParaRPr lang="en-US" sz="1200">
              <a:latin typeface="Futura Lt BT" charset="0"/>
            </a:endParaRPr>
          </a:p>
        </p:txBody>
      </p:sp>
      <p:pic>
        <p:nvPicPr>
          <p:cNvPr id="46085" name="Picture 8" descr="cluecells.jpg"/>
          <p:cNvPicPr>
            <a:picLocks noChangeAspect="1"/>
          </p:cNvPicPr>
          <p:nvPr/>
        </p:nvPicPr>
        <p:blipFill>
          <a:blip r:embed="rId3" cstate="print"/>
          <a:srcRect/>
          <a:stretch>
            <a:fillRect/>
          </a:stretch>
        </p:blipFill>
        <p:spPr bwMode="auto">
          <a:xfrm>
            <a:off x="6248400" y="2133600"/>
            <a:ext cx="2578608" cy="3581400"/>
          </a:xfrm>
          <a:prstGeom prst="rect">
            <a:avLst/>
          </a:prstGeom>
          <a:noFill/>
          <a:ln w="9525">
            <a:noFill/>
            <a:miter lim="800000"/>
            <a:headEnd/>
            <a:tailEnd/>
          </a:ln>
        </p:spPr>
      </p:pic>
      <p:sp>
        <p:nvSpPr>
          <p:cNvPr id="46086" name="TextBox 5"/>
          <p:cNvSpPr txBox="1">
            <a:spLocks noChangeArrowheads="1"/>
          </p:cNvSpPr>
          <p:nvPr/>
        </p:nvSpPr>
        <p:spPr bwMode="auto">
          <a:xfrm>
            <a:off x="1981200" y="6488113"/>
            <a:ext cx="5772150" cy="369887"/>
          </a:xfrm>
          <a:prstGeom prst="rect">
            <a:avLst/>
          </a:prstGeom>
          <a:noFill/>
          <a:ln w="9525">
            <a:noFill/>
            <a:miter lim="800000"/>
            <a:headEnd/>
            <a:tailEnd/>
          </a:ln>
        </p:spPr>
        <p:txBody>
          <a:bodyPr wrap="none">
            <a:spAutoFit/>
          </a:bodyPr>
          <a:lstStyle/>
          <a:p>
            <a:r>
              <a:rPr lang="en-US"/>
              <a:t>Vaginal saline prep: normal (below); clue cells (above)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09600" y="2590800"/>
            <a:ext cx="8534400" cy="3429000"/>
          </a:xfrm>
        </p:spPr>
        <p:txBody>
          <a:bodyPr/>
          <a:lstStyle/>
          <a:p>
            <a:pPr eaLnBrk="1" hangingPunct="1"/>
            <a:r>
              <a:rPr lang="en-US" dirty="0" smtClean="0">
                <a:latin typeface="Futura Lt BT" charset="0"/>
              </a:rPr>
              <a:t>Symptoms</a:t>
            </a:r>
          </a:p>
          <a:p>
            <a:pPr lvl="1" eaLnBrk="1" hangingPunct="1"/>
            <a:r>
              <a:rPr lang="en-US" dirty="0" smtClean="0">
                <a:latin typeface="Futura Lt BT" charset="0"/>
              </a:rPr>
              <a:t>Odorous discharge</a:t>
            </a:r>
          </a:p>
          <a:p>
            <a:pPr lvl="1" eaLnBrk="1" hangingPunct="1"/>
            <a:r>
              <a:rPr lang="en-US" dirty="0" smtClean="0">
                <a:latin typeface="Futura Lt BT" charset="0"/>
              </a:rPr>
              <a:t>Itching	, burning, pain</a:t>
            </a:r>
          </a:p>
          <a:p>
            <a:pPr eaLnBrk="1" hangingPunct="1"/>
            <a:r>
              <a:rPr lang="en-US" dirty="0" smtClean="0">
                <a:latin typeface="Futura Lt BT" charset="0"/>
              </a:rPr>
              <a:t>Prevalence</a:t>
            </a:r>
          </a:p>
          <a:p>
            <a:pPr lvl="1" eaLnBrk="1" hangingPunct="1"/>
            <a:r>
              <a:rPr lang="en-US" dirty="0" smtClean="0">
                <a:latin typeface="Futura Lt BT" charset="0"/>
              </a:rPr>
              <a:t>21.2 million (29.2%) among       ages 14-49</a:t>
            </a:r>
          </a:p>
          <a:p>
            <a:pPr eaLnBrk="1" hangingPunct="1"/>
            <a:r>
              <a:rPr lang="en-US" dirty="0" err="1" smtClean="0">
                <a:latin typeface="Futura Lt BT" charset="0"/>
              </a:rPr>
              <a:t>Sequelae</a:t>
            </a:r>
            <a:endParaRPr lang="en-US" dirty="0" smtClean="0">
              <a:latin typeface="Futura Lt BT" charset="0"/>
            </a:endParaRPr>
          </a:p>
          <a:p>
            <a:pPr lvl="1" eaLnBrk="1" hangingPunct="1"/>
            <a:r>
              <a:rPr lang="en-US" dirty="0" smtClean="0">
                <a:latin typeface="Futura Lt BT" charset="0"/>
              </a:rPr>
              <a:t>Pregnancy complications; Pelvic Inflammatory Disease (PID)</a:t>
            </a:r>
          </a:p>
          <a:p>
            <a:pPr lvl="1" eaLnBrk="1" hangingPunct="1"/>
            <a:r>
              <a:rPr lang="en-US" dirty="0" smtClean="0">
                <a:latin typeface="Futura Lt BT" charset="0"/>
              </a:rPr>
              <a:t>Susceptibility to other STDs (HIV, HSV, CT/GC)</a:t>
            </a:r>
          </a:p>
          <a:p>
            <a:pPr lvl="1" eaLnBrk="1" hangingPunct="1">
              <a:buFont typeface="Wingdings" pitchFamily="2" charset="2"/>
              <a:buNone/>
            </a:pPr>
            <a:endParaRPr lang="en-US" dirty="0" smtClean="0">
              <a:latin typeface="Futura Lt BT" charset="0"/>
            </a:endParaRPr>
          </a:p>
        </p:txBody>
      </p:sp>
      <p:sp>
        <p:nvSpPr>
          <p:cNvPr id="47107" name="Rectangle 2"/>
          <p:cNvSpPr>
            <a:spLocks noGrp="1" noChangeArrowheads="1"/>
          </p:cNvSpPr>
          <p:nvPr>
            <p:ph type="title"/>
          </p:nvPr>
        </p:nvSpPr>
        <p:spPr/>
        <p:txBody>
          <a:bodyPr/>
          <a:lstStyle/>
          <a:p>
            <a:pPr eaLnBrk="1" hangingPunct="1"/>
            <a:r>
              <a:rPr lang="en-US" smtClean="0"/>
              <a:t>Bacterial Vaginosis </a:t>
            </a:r>
          </a:p>
        </p:txBody>
      </p:sp>
      <p:sp>
        <p:nvSpPr>
          <p:cNvPr id="47108" name="Slide Number Placeholder 3"/>
          <p:cNvSpPr txBox="1">
            <a:spLocks noGrp="1"/>
          </p:cNvSpPr>
          <p:nvPr/>
        </p:nvSpPr>
        <p:spPr bwMode="auto">
          <a:xfrm>
            <a:off x="7010400" y="6400800"/>
            <a:ext cx="2133600" cy="457200"/>
          </a:xfrm>
          <a:prstGeom prst="rect">
            <a:avLst/>
          </a:prstGeom>
          <a:noFill/>
          <a:ln w="9525">
            <a:noFill/>
            <a:miter lim="800000"/>
            <a:headEnd/>
            <a:tailEnd/>
          </a:ln>
        </p:spPr>
        <p:txBody>
          <a:bodyPr anchor="b"/>
          <a:lstStyle/>
          <a:p>
            <a:pPr algn="r"/>
            <a:endParaRPr lang="en-US" sz="1200">
              <a:latin typeface="Futura Lt BT" charset="0"/>
            </a:endParaRPr>
          </a:p>
          <a:p>
            <a:pPr algn="r"/>
            <a:endParaRPr lang="en-US" sz="1200">
              <a:latin typeface="Futura Lt BT" charset="0"/>
            </a:endParaRPr>
          </a:p>
          <a:p>
            <a:pPr algn="r"/>
            <a:endParaRPr lang="en-US" sz="1200">
              <a:latin typeface="Futura Lt BT" charset="0"/>
            </a:endParaRPr>
          </a:p>
          <a:p>
            <a:pPr algn="r"/>
            <a:endParaRPr lang="en-US" sz="1200">
              <a:latin typeface="Futura Lt BT" charset="0"/>
            </a:endParaRPr>
          </a:p>
          <a:p>
            <a:pPr algn="r"/>
            <a:endParaRPr lang="en-US" sz="1200">
              <a:latin typeface="Futura Lt BT" charset="0"/>
            </a:endParaRPr>
          </a:p>
        </p:txBody>
      </p:sp>
      <p:pic>
        <p:nvPicPr>
          <p:cNvPr id="208898" name="Picture 2"/>
          <p:cNvPicPr>
            <a:picLocks noChangeAspect="1" noChangeArrowheads="1"/>
          </p:cNvPicPr>
          <p:nvPr/>
        </p:nvPicPr>
        <p:blipFill>
          <a:blip r:embed="rId3" cstate="print"/>
          <a:srcRect/>
          <a:stretch>
            <a:fillRect/>
          </a:stretch>
        </p:blipFill>
        <p:spPr bwMode="auto">
          <a:xfrm>
            <a:off x="5562600" y="1600200"/>
            <a:ext cx="3200400" cy="2124075"/>
          </a:xfrm>
          <a:prstGeom prst="rect">
            <a:avLst/>
          </a:prstGeom>
          <a:ln>
            <a:noFill/>
          </a:ln>
          <a:effectLst>
            <a:softEdge rad="112500"/>
          </a:effectLst>
        </p:spPr>
      </p:pic>
      <p:pic>
        <p:nvPicPr>
          <p:cNvPr id="6" name="Picture 4" descr="C:\Documents and Settings\Kevin Lerner\Local Settings\Temporary Internet Files\Content.IE5\IJOLA5U7\MCj02931920000[1].wmf"/>
          <p:cNvPicPr>
            <a:picLocks noChangeAspect="1" noChangeArrowheads="1"/>
          </p:cNvPicPr>
          <p:nvPr/>
        </p:nvPicPr>
        <p:blipFill>
          <a:blip r:embed="rId4" cstate="print">
            <a:lum bright="100000"/>
            <a:grayscl/>
            <a:biLevel thresh="50000"/>
          </a:blip>
          <a:srcRect/>
          <a:stretch>
            <a:fillRect/>
          </a:stretch>
        </p:blipFill>
        <p:spPr bwMode="auto">
          <a:xfrm>
            <a:off x="5943600" y="3810000"/>
            <a:ext cx="425450" cy="594804"/>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Differential Diagnosis</a:t>
            </a:r>
          </a:p>
        </p:txBody>
      </p:sp>
      <p:sp>
        <p:nvSpPr>
          <p:cNvPr id="6" name="Rounded Rectangle 5"/>
          <p:cNvSpPr>
            <a:spLocks noChangeArrowheads="1"/>
          </p:cNvSpPr>
          <p:nvPr/>
        </p:nvSpPr>
        <p:spPr bwMode="auto">
          <a:xfrm>
            <a:off x="2743200" y="1752600"/>
            <a:ext cx="2971800" cy="9906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3200" dirty="0" err="1">
                <a:solidFill>
                  <a:schemeClr val="lt1"/>
                </a:solidFill>
                <a:latin typeface="Futura Md" pitchFamily="34" charset="0"/>
                <a:cs typeface="+mn-cs"/>
              </a:rPr>
              <a:t>Dysuria</a:t>
            </a:r>
            <a:endParaRPr lang="en-US" sz="3200" dirty="0">
              <a:solidFill>
                <a:schemeClr val="lt1"/>
              </a:solidFill>
              <a:latin typeface="Futura Md" pitchFamily="34" charset="0"/>
              <a:cs typeface="+mn-cs"/>
            </a:endParaRPr>
          </a:p>
        </p:txBody>
      </p:sp>
      <p:sp>
        <p:nvSpPr>
          <p:cNvPr id="8" name="Rounded Rectangle 7"/>
          <p:cNvSpPr/>
          <p:nvPr/>
        </p:nvSpPr>
        <p:spPr>
          <a:xfrm>
            <a:off x="2819400" y="3505200"/>
            <a:ext cx="3048000" cy="7620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latin typeface="Futura Md" pitchFamily="34" charset="0"/>
              </a:rPr>
              <a:t>Genital Tract Infection</a:t>
            </a:r>
          </a:p>
        </p:txBody>
      </p:sp>
      <p:sp>
        <p:nvSpPr>
          <p:cNvPr id="28685" name="TextBox 12"/>
          <p:cNvSpPr txBox="1">
            <a:spLocks noChangeArrowheads="1"/>
          </p:cNvSpPr>
          <p:nvPr/>
        </p:nvSpPr>
        <p:spPr bwMode="auto">
          <a:xfrm>
            <a:off x="3124200" y="5029200"/>
            <a:ext cx="2286000" cy="578882"/>
          </a:xfrm>
          <a:prstGeom prst="roundRect">
            <a:avLst/>
          </a:prstGeom>
          <a:solidFill>
            <a:srgbClr val="92D050"/>
          </a:solidFill>
          <a:ln w="9525">
            <a:noFill/>
            <a:miter lim="800000"/>
            <a:headEnd/>
            <a:tailEnd/>
          </a:ln>
          <a:scene3d>
            <a:camera prst="orthographicFront"/>
            <a:lightRig rig="threePt" dir="t"/>
          </a:scene3d>
          <a:sp3d>
            <a:bevelT/>
          </a:sp3d>
        </p:spPr>
        <p:txBody>
          <a:bodyPr>
            <a:spAutoFit/>
          </a:bodyPr>
          <a:lstStyle/>
          <a:p>
            <a:pPr algn="ctr">
              <a:defRPr/>
            </a:pPr>
            <a:r>
              <a:rPr lang="en-US" sz="2800" dirty="0" err="1">
                <a:solidFill>
                  <a:schemeClr val="bg2"/>
                </a:solidFill>
              </a:rPr>
              <a:t>Vaginitis</a:t>
            </a:r>
            <a:endParaRPr lang="en-US" sz="2800" dirty="0">
              <a:solidFill>
                <a:schemeClr val="bg2"/>
              </a:solidFill>
            </a:endParaRPr>
          </a:p>
        </p:txBody>
      </p:sp>
      <p:cxnSp>
        <p:nvCxnSpPr>
          <p:cNvPr id="21" name="Straight Arrow Connector 20"/>
          <p:cNvCxnSpPr/>
          <p:nvPr/>
        </p:nvCxnSpPr>
        <p:spPr>
          <a:xfrm rot="5400000">
            <a:off x="4039394" y="3123406"/>
            <a:ext cx="6096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0" y="4191000"/>
            <a:ext cx="2057400" cy="51077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400">
                <a:solidFill>
                  <a:schemeClr val="bg2"/>
                </a:solidFill>
              </a:rPr>
              <a:t>Trichomonas</a:t>
            </a:r>
            <a:endParaRPr lang="en-US" sz="2400">
              <a:solidFill>
                <a:srgbClr val="FFFFFF"/>
              </a:solidFill>
            </a:endParaRPr>
          </a:p>
        </p:txBody>
      </p:sp>
      <p:cxnSp>
        <p:nvCxnSpPr>
          <p:cNvPr id="14" name="Straight Arrow Connector 13"/>
          <p:cNvCxnSpPr/>
          <p:nvPr/>
        </p:nvCxnSpPr>
        <p:spPr>
          <a:xfrm rot="5400000">
            <a:off x="4039394" y="4647406"/>
            <a:ext cx="6096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15000" y="4572000"/>
            <a:ext cx="990600" cy="685800"/>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58000" y="4876800"/>
            <a:ext cx="2057400" cy="91940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400" dirty="0">
                <a:solidFill>
                  <a:schemeClr val="bg2"/>
                </a:solidFill>
              </a:rPr>
              <a:t>Bacterial </a:t>
            </a:r>
            <a:r>
              <a:rPr lang="en-US" sz="2400" dirty="0" err="1">
                <a:solidFill>
                  <a:schemeClr val="bg2"/>
                </a:solidFill>
              </a:rPr>
              <a:t>Vaginosis</a:t>
            </a:r>
            <a:endParaRPr lang="en-US" sz="2400" dirty="0">
              <a:solidFill>
                <a:schemeClr val="bg2"/>
              </a:solidFill>
            </a:endParaRPr>
          </a:p>
        </p:txBody>
      </p:sp>
      <p:sp>
        <p:nvSpPr>
          <p:cNvPr id="23" name="TextBox 22"/>
          <p:cNvSpPr txBox="1"/>
          <p:nvPr/>
        </p:nvSpPr>
        <p:spPr>
          <a:xfrm>
            <a:off x="6858000" y="5938599"/>
            <a:ext cx="2057400" cy="91940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400" dirty="0">
                <a:solidFill>
                  <a:schemeClr val="bg2"/>
                </a:solidFill>
              </a:rPr>
              <a:t>Candida </a:t>
            </a:r>
            <a:r>
              <a:rPr lang="en-US" sz="2400" dirty="0" err="1">
                <a:solidFill>
                  <a:schemeClr val="bg2"/>
                </a:solidFill>
              </a:rPr>
              <a:t>Vaginitis</a:t>
            </a:r>
            <a:endParaRPr lang="en-US" sz="2400" dirty="0">
              <a:solidFill>
                <a:schemeClr val="bg2"/>
              </a:solidFill>
            </a:endParaRPr>
          </a:p>
        </p:txBody>
      </p:sp>
      <p:cxnSp>
        <p:nvCxnSpPr>
          <p:cNvPr id="25" name="Straight Arrow Connector 24"/>
          <p:cNvCxnSpPr/>
          <p:nvPr/>
        </p:nvCxnSpPr>
        <p:spPr>
          <a:xfrm>
            <a:off x="5791200" y="5257800"/>
            <a:ext cx="762000" cy="1588"/>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715000" y="5257800"/>
            <a:ext cx="1066800" cy="685800"/>
          </a:xfrm>
          <a:prstGeom prst="straightConnector1">
            <a:avLst/>
          </a:prstGeom>
          <a:ln w="50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514600" y="457200"/>
            <a:ext cx="6362700" cy="1143000"/>
          </a:xfrm>
        </p:spPr>
        <p:txBody>
          <a:bodyPr/>
          <a:lstStyle/>
          <a:p>
            <a:pPr eaLnBrk="1" hangingPunct="1"/>
            <a:r>
              <a:rPr lang="en-US" smtClean="0">
                <a:latin typeface="Futura Md BT" charset="0"/>
              </a:rPr>
              <a:t/>
            </a:r>
            <a:br>
              <a:rPr lang="en-US" smtClean="0">
                <a:latin typeface="Futura Md BT" charset="0"/>
              </a:rPr>
            </a:br>
            <a:r>
              <a:rPr lang="en-US" smtClean="0">
                <a:latin typeface="Futura Md BT" charset="0"/>
              </a:rPr>
              <a:t/>
            </a:r>
            <a:br>
              <a:rPr lang="en-US" smtClean="0">
                <a:latin typeface="Futura Md BT" charset="0"/>
              </a:rPr>
            </a:br>
            <a:r>
              <a:rPr lang="en-US" smtClean="0">
                <a:latin typeface="Futura Md BT" charset="0"/>
              </a:rPr>
              <a:t/>
            </a:r>
            <a:br>
              <a:rPr lang="en-US" smtClean="0">
                <a:latin typeface="Futura Md BT" charset="0"/>
              </a:rPr>
            </a:br>
            <a:r>
              <a:rPr lang="en-US" smtClean="0">
                <a:latin typeface="Futura Md BT" charset="0"/>
              </a:rPr>
              <a:t/>
            </a:r>
            <a:br>
              <a:rPr lang="en-US" smtClean="0">
                <a:latin typeface="Futura Md BT" charset="0"/>
              </a:rPr>
            </a:br>
            <a:endParaRPr lang="en-US" smtClean="0">
              <a:latin typeface="Futura Md BT" charset="0"/>
            </a:endParaRPr>
          </a:p>
        </p:txBody>
      </p:sp>
      <p:sp>
        <p:nvSpPr>
          <p:cNvPr id="49155" name="Slide Number Placeholder 3"/>
          <p:cNvSpPr>
            <a:spLocks noGrp="1"/>
          </p:cNvSpPr>
          <p:nvPr>
            <p:ph type="sldNum" sz="quarter" idx="4294967295"/>
          </p:nvPr>
        </p:nvSpPr>
        <p:spPr bwMode="auto">
          <a:xfrm>
            <a:off x="6172200" y="6381750"/>
            <a:ext cx="2133600" cy="476250"/>
          </a:xfrm>
          <a:prstGeom prst="rect">
            <a:avLst/>
          </a:prstGeom>
          <a:noFill/>
          <a:ln>
            <a:miter lim="800000"/>
            <a:headEnd/>
            <a:tailEnd/>
          </a:ln>
        </p:spPr>
        <p:txBody>
          <a:bodyPr/>
          <a:lstStyle/>
          <a:p>
            <a:endParaRPr lang="en-US"/>
          </a:p>
          <a:p>
            <a:endParaRPr lang="en-US"/>
          </a:p>
          <a:p>
            <a:endParaRPr lang="en-US"/>
          </a:p>
          <a:p>
            <a:endParaRPr lang="en-US"/>
          </a:p>
          <a:p>
            <a:endParaRPr lang="en-US"/>
          </a:p>
        </p:txBody>
      </p:sp>
      <p:pic>
        <p:nvPicPr>
          <p:cNvPr id="45063" name="Picture 7" descr="Candida discharge"/>
          <p:cNvPicPr>
            <a:picLocks noChangeAspect="1" noChangeArrowheads="1"/>
          </p:cNvPicPr>
          <p:nvPr/>
        </p:nvPicPr>
        <p:blipFill>
          <a:blip r:embed="rId3" cstate="print"/>
          <a:srcRect/>
          <a:stretch>
            <a:fillRect/>
          </a:stretch>
        </p:blipFill>
        <p:spPr bwMode="auto">
          <a:xfrm>
            <a:off x="2286000" y="2514600"/>
            <a:ext cx="4762500" cy="3190876"/>
          </a:xfrm>
          <a:prstGeom prst="rect">
            <a:avLst/>
          </a:prstGeom>
          <a:ln>
            <a:noFill/>
          </a:ln>
          <a:effectLst>
            <a:softEdge rad="112500"/>
          </a:effectLst>
        </p:spPr>
      </p:pic>
      <p:sp>
        <p:nvSpPr>
          <p:cNvPr id="49157" name="Rectangle 2"/>
          <p:cNvSpPr>
            <a:spLocks noChangeArrowheads="1"/>
          </p:cNvSpPr>
          <p:nvPr/>
        </p:nvSpPr>
        <p:spPr bwMode="auto">
          <a:xfrm>
            <a:off x="2514600" y="381000"/>
            <a:ext cx="6591300" cy="1143000"/>
          </a:xfrm>
          <a:prstGeom prst="rect">
            <a:avLst/>
          </a:prstGeom>
          <a:noFill/>
          <a:ln w="9525">
            <a:noFill/>
            <a:miter lim="800000"/>
            <a:headEnd/>
            <a:tailEnd/>
          </a:ln>
        </p:spPr>
        <p:txBody>
          <a:bodyPr anchor="ctr"/>
          <a:lstStyle/>
          <a:p>
            <a:pPr algn="r"/>
            <a:r>
              <a:rPr lang="en-US" sz="3600" b="1" dirty="0">
                <a:solidFill>
                  <a:schemeClr val="tx2"/>
                </a:solidFill>
                <a:latin typeface="Arial Black" pitchFamily="34" charset="0"/>
              </a:rPr>
              <a:t>Vaginal </a:t>
            </a:r>
            <a:r>
              <a:rPr lang="en-US" sz="3600" b="1" dirty="0" err="1" smtClean="0">
                <a:solidFill>
                  <a:schemeClr val="tx2"/>
                </a:solidFill>
                <a:latin typeface="Arial Black" pitchFamily="34" charset="0"/>
              </a:rPr>
              <a:t>Candidiasis</a:t>
            </a:r>
            <a:r>
              <a:rPr lang="en-US" sz="3600" b="1" dirty="0" smtClean="0">
                <a:solidFill>
                  <a:schemeClr val="tx2"/>
                </a:solidFill>
                <a:latin typeface="Arial Black" pitchFamily="34" charset="0"/>
              </a:rPr>
              <a:t>: “yeast infection”</a:t>
            </a:r>
            <a:endParaRPr lang="en-US" sz="3600" b="1" dirty="0">
              <a:solidFill>
                <a:schemeClr val="tx2"/>
              </a:solidFill>
              <a:latin typeface="Arial Black"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752600"/>
            <a:ext cx="4267200" cy="3581400"/>
          </a:xfrm>
        </p:spPr>
        <p:txBody>
          <a:bodyPr/>
          <a:lstStyle/>
          <a:p>
            <a:pPr eaLnBrk="1" hangingPunct="1"/>
            <a:r>
              <a:rPr lang="en-US" sz="3600" dirty="0" smtClean="0">
                <a:latin typeface="Futura Lt BT" charset="0"/>
              </a:rPr>
              <a:t>What is it?</a:t>
            </a:r>
          </a:p>
          <a:p>
            <a:pPr lvl="1" eaLnBrk="1" hangingPunct="1"/>
            <a:r>
              <a:rPr lang="en-US" sz="3600" dirty="0" smtClean="0"/>
              <a:t>Overgrowth of the yeast called </a:t>
            </a:r>
            <a:r>
              <a:rPr lang="en-US" sz="3600" i="1" dirty="0" smtClean="0"/>
              <a:t>Candida</a:t>
            </a:r>
            <a:r>
              <a:rPr lang="en-US" dirty="0" smtClean="0">
                <a:latin typeface="Futura Lt BT" charset="0"/>
              </a:rPr>
              <a:t>	</a:t>
            </a:r>
          </a:p>
        </p:txBody>
      </p:sp>
      <p:sp>
        <p:nvSpPr>
          <p:cNvPr id="50179" name="Rectangle 2"/>
          <p:cNvSpPr>
            <a:spLocks noGrp="1" noChangeArrowheads="1"/>
          </p:cNvSpPr>
          <p:nvPr>
            <p:ph type="title"/>
          </p:nvPr>
        </p:nvSpPr>
        <p:spPr/>
        <p:txBody>
          <a:bodyPr/>
          <a:lstStyle/>
          <a:p>
            <a:pPr eaLnBrk="1" hangingPunct="1"/>
            <a:r>
              <a:rPr lang="en-US" sz="4000" smtClean="0"/>
              <a:t>Vaginal Candidiasis</a:t>
            </a:r>
          </a:p>
        </p:txBody>
      </p:sp>
      <p:sp>
        <p:nvSpPr>
          <p:cNvPr id="50180" name="Slide Number Placeholder 3"/>
          <p:cNvSpPr txBox="1">
            <a:spLocks noGrp="1"/>
          </p:cNvSpPr>
          <p:nvPr/>
        </p:nvSpPr>
        <p:spPr bwMode="auto">
          <a:xfrm>
            <a:off x="7010400" y="6400800"/>
            <a:ext cx="2133600" cy="457200"/>
          </a:xfrm>
          <a:prstGeom prst="rect">
            <a:avLst/>
          </a:prstGeom>
          <a:noFill/>
          <a:ln w="9525">
            <a:noFill/>
            <a:miter lim="800000"/>
            <a:headEnd/>
            <a:tailEnd/>
          </a:ln>
        </p:spPr>
        <p:txBody>
          <a:bodyPr anchor="b"/>
          <a:lstStyle/>
          <a:p>
            <a:pPr algn="r"/>
            <a:endParaRPr lang="en-US" sz="1200">
              <a:latin typeface="Futura Lt BT" charset="0"/>
            </a:endParaRPr>
          </a:p>
          <a:p>
            <a:pPr algn="r"/>
            <a:endParaRPr lang="en-US" sz="1200">
              <a:latin typeface="Futura Lt BT" charset="0"/>
            </a:endParaRPr>
          </a:p>
          <a:p>
            <a:pPr algn="r"/>
            <a:endParaRPr lang="en-US" sz="1200">
              <a:latin typeface="Futura Lt BT" charset="0"/>
            </a:endParaRPr>
          </a:p>
          <a:p>
            <a:pPr algn="r"/>
            <a:endParaRPr lang="en-US" sz="1200">
              <a:latin typeface="Futura Lt BT" charset="0"/>
            </a:endParaRPr>
          </a:p>
          <a:p>
            <a:pPr algn="r"/>
            <a:endParaRPr lang="en-US" sz="1200">
              <a:latin typeface="Futura Lt BT" charset="0"/>
            </a:endParaRPr>
          </a:p>
        </p:txBody>
      </p:sp>
      <p:pic>
        <p:nvPicPr>
          <p:cNvPr id="46089" name="Picture 9" descr="Yeast in wet mount"/>
          <p:cNvPicPr>
            <a:picLocks noChangeAspect="1" noChangeArrowheads="1"/>
          </p:cNvPicPr>
          <p:nvPr/>
        </p:nvPicPr>
        <p:blipFill>
          <a:blip r:embed="rId3" cstate="print"/>
          <a:srcRect/>
          <a:stretch>
            <a:fillRect/>
          </a:stretch>
        </p:blipFill>
        <p:spPr bwMode="auto">
          <a:xfrm>
            <a:off x="4800600" y="2057400"/>
            <a:ext cx="3625549" cy="3505200"/>
          </a:xfrm>
          <a:prstGeom prst="rect">
            <a:avLst/>
          </a:prstGeom>
          <a:ln>
            <a:noFill/>
          </a:ln>
          <a:effectLst>
            <a:softEdge rad="112500"/>
          </a:effectLst>
        </p:spPr>
      </p:pic>
      <p:graphicFrame>
        <p:nvGraphicFramePr>
          <p:cNvPr id="9" name="Table 8"/>
          <p:cNvGraphicFramePr>
            <a:graphicFrameLocks noGrp="1"/>
          </p:cNvGraphicFramePr>
          <p:nvPr/>
        </p:nvGraphicFramePr>
        <p:xfrm>
          <a:off x="3657600" y="5638800"/>
          <a:ext cx="5181600" cy="815340"/>
        </p:xfrm>
        <a:graphic>
          <a:graphicData uri="http://schemas.openxmlformats.org/drawingml/2006/table">
            <a:tbl>
              <a:tblPr/>
              <a:tblGrid>
                <a:gridCol w="5181600"/>
              </a:tblGrid>
              <a:tr h="815340">
                <a:tc>
                  <a:txBody>
                    <a:bodyPr/>
                    <a:lstStyle/>
                    <a:p>
                      <a:r>
                        <a:rPr lang="en-US" dirty="0"/>
                        <a:t>Description: yeast seen in 10% KOH wet mount </a:t>
                      </a:r>
                    </a:p>
                  </a:txBody>
                  <a:tcPr marL="95250" marR="95250" marT="95250" marB="95250">
                    <a:lnL>
                      <a:noFill/>
                    </a:lnL>
                    <a:lnR>
                      <a:noFill/>
                    </a:lnR>
                    <a:lnT>
                      <a:noFill/>
                    </a:lnT>
                    <a:lnB>
                      <a:noFill/>
                    </a:lnB>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200400" y="1905000"/>
            <a:ext cx="5486400" cy="13716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chor="ctr"/>
          <a:lstStyle/>
          <a:p>
            <a:pPr>
              <a:defRPr/>
            </a:pPr>
            <a:r>
              <a:rPr lang="en-US" sz="2800">
                <a:solidFill>
                  <a:schemeClr val="bg1"/>
                </a:solidFill>
                <a:latin typeface="Futura Md" charset="0"/>
              </a:rPr>
              <a:t>Experience genital itching or burning, "cottage cheese-like“ discharge</a:t>
            </a:r>
          </a:p>
        </p:txBody>
      </p:sp>
      <p:sp>
        <p:nvSpPr>
          <p:cNvPr id="5" name="Rounded Rectangle 4"/>
          <p:cNvSpPr>
            <a:spLocks noChangeArrowheads="1"/>
          </p:cNvSpPr>
          <p:nvPr/>
        </p:nvSpPr>
        <p:spPr bwMode="auto">
          <a:xfrm>
            <a:off x="762000" y="1752600"/>
            <a:ext cx="2438400" cy="16764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3200" dirty="0">
                <a:solidFill>
                  <a:schemeClr val="lt1"/>
                </a:solidFill>
                <a:latin typeface="+mn-lt"/>
                <a:cs typeface="+mn-cs"/>
              </a:rPr>
              <a:t>Females</a:t>
            </a:r>
          </a:p>
        </p:txBody>
      </p:sp>
      <p:sp>
        <p:nvSpPr>
          <p:cNvPr id="8" name="Rounded Rectangle 7"/>
          <p:cNvSpPr/>
          <p:nvPr/>
        </p:nvSpPr>
        <p:spPr>
          <a:xfrm>
            <a:off x="3200400" y="3886200"/>
            <a:ext cx="5486400" cy="13716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chor="ctr"/>
          <a:lstStyle/>
          <a:p>
            <a:pPr>
              <a:defRPr/>
            </a:pPr>
            <a:r>
              <a:rPr lang="en-US" sz="2800" dirty="0">
                <a:solidFill>
                  <a:schemeClr val="bg1"/>
                </a:solidFill>
                <a:latin typeface="Futura Md" pitchFamily="34" charset="0"/>
              </a:rPr>
              <a:t>Itchy penile rash</a:t>
            </a:r>
          </a:p>
        </p:txBody>
      </p:sp>
      <p:sp>
        <p:nvSpPr>
          <p:cNvPr id="7" name="Rounded Rectangle 6"/>
          <p:cNvSpPr>
            <a:spLocks noChangeArrowheads="1"/>
          </p:cNvSpPr>
          <p:nvPr/>
        </p:nvSpPr>
        <p:spPr bwMode="auto">
          <a:xfrm>
            <a:off x="762000" y="3733800"/>
            <a:ext cx="2438400" cy="16764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3200" dirty="0">
                <a:solidFill>
                  <a:schemeClr val="lt1"/>
                </a:solidFill>
                <a:latin typeface="+mn-lt"/>
                <a:cs typeface="+mn-cs"/>
              </a:rPr>
              <a:t>Males</a:t>
            </a:r>
          </a:p>
        </p:txBody>
      </p:sp>
      <p:sp>
        <p:nvSpPr>
          <p:cNvPr id="51210" name="Rectangle 2"/>
          <p:cNvSpPr>
            <a:spLocks noChangeArrowheads="1"/>
          </p:cNvSpPr>
          <p:nvPr/>
        </p:nvSpPr>
        <p:spPr bwMode="auto">
          <a:xfrm>
            <a:off x="2171700" y="457200"/>
            <a:ext cx="6972300" cy="1143000"/>
          </a:xfrm>
          <a:prstGeom prst="rect">
            <a:avLst/>
          </a:prstGeom>
          <a:noFill/>
          <a:ln w="9525">
            <a:noFill/>
            <a:miter lim="800000"/>
            <a:headEnd/>
            <a:tailEnd/>
          </a:ln>
        </p:spPr>
        <p:txBody>
          <a:bodyPr anchor="ctr"/>
          <a:lstStyle/>
          <a:p>
            <a:pPr algn="r"/>
            <a:r>
              <a:rPr lang="en-US" sz="3600" b="1">
                <a:solidFill>
                  <a:schemeClr val="tx2"/>
                </a:solidFill>
                <a:latin typeface="Arial Black" pitchFamily="34" charset="0"/>
              </a:rPr>
              <a:t>Candidiasis Symptoms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Content Placeholder 2"/>
          <p:cNvSpPr>
            <a:spLocks noGrp="1"/>
          </p:cNvSpPr>
          <p:nvPr>
            <p:ph idx="1"/>
          </p:nvPr>
        </p:nvSpPr>
        <p:spPr>
          <a:xfrm>
            <a:off x="381000" y="3276600"/>
            <a:ext cx="8458200" cy="3276600"/>
          </a:xfrm>
        </p:spPr>
        <p:txBody>
          <a:bodyPr/>
          <a:lstStyle/>
          <a:p>
            <a:pPr eaLnBrk="1" hangingPunct="1"/>
            <a:r>
              <a:rPr lang="en-US" dirty="0" smtClean="0">
                <a:latin typeface="Futura Lt BT" charset="0"/>
              </a:rPr>
              <a:t>Nearly 75% of women experience at least one “yeast infection” in their lifetime</a:t>
            </a:r>
          </a:p>
          <a:p>
            <a:pPr lvl="1" eaLnBrk="1" hangingPunct="1"/>
            <a:r>
              <a:rPr lang="en-US" dirty="0" smtClean="0">
                <a:latin typeface="Futura Lt BT" charset="0"/>
              </a:rPr>
              <a:t>Men rarely get genital </a:t>
            </a:r>
            <a:r>
              <a:rPr lang="en-US" dirty="0" err="1" smtClean="0">
                <a:latin typeface="Futura Lt BT" charset="0"/>
              </a:rPr>
              <a:t>candidiasis</a:t>
            </a:r>
            <a:endParaRPr lang="en-US" dirty="0" smtClean="0">
              <a:latin typeface="Futura Lt BT" charset="0"/>
            </a:endParaRPr>
          </a:p>
          <a:p>
            <a:pPr lvl="1" eaLnBrk="1" hangingPunct="1"/>
            <a:endParaRPr lang="en-US" dirty="0" smtClean="0">
              <a:latin typeface="Futura Lt BT" charset="0"/>
            </a:endParaRPr>
          </a:p>
          <a:p>
            <a:pPr eaLnBrk="1" hangingPunct="1"/>
            <a:r>
              <a:rPr lang="en-US" dirty="0" smtClean="0">
                <a:latin typeface="Futura Lt BT" charset="0"/>
              </a:rPr>
              <a:t>Transmission</a:t>
            </a:r>
          </a:p>
          <a:p>
            <a:pPr lvl="1" eaLnBrk="1" hangingPunct="1"/>
            <a:r>
              <a:rPr lang="en-US" sz="3200" dirty="0" smtClean="0">
                <a:latin typeface="Futura Lt BT" charset="0"/>
              </a:rPr>
              <a:t>Most cases caused by person’s own </a:t>
            </a:r>
            <a:r>
              <a:rPr lang="en-US" sz="3200" i="1" dirty="0" err="1" smtClean="0">
                <a:latin typeface="Futura Lt BT" charset="0"/>
              </a:rPr>
              <a:t>candida</a:t>
            </a:r>
            <a:r>
              <a:rPr lang="en-US" sz="3200" dirty="0" smtClean="0">
                <a:latin typeface="Futura Lt BT" charset="0"/>
              </a:rPr>
              <a:t> organisms</a:t>
            </a:r>
          </a:p>
          <a:p>
            <a:pPr lvl="1" eaLnBrk="1" hangingPunct="1"/>
            <a:r>
              <a:rPr lang="en-US" sz="3200" dirty="0" smtClean="0">
                <a:latin typeface="Futura Lt BT" charset="0"/>
              </a:rPr>
              <a:t>Less commonly passed through sexual intercourse</a:t>
            </a:r>
          </a:p>
          <a:p>
            <a:pPr lvl="1" eaLnBrk="1" hangingPunct="1"/>
            <a:endParaRPr lang="en-US" sz="3200" dirty="0" smtClean="0">
              <a:latin typeface="Futura Lt BT" charset="0"/>
            </a:endParaRPr>
          </a:p>
          <a:p>
            <a:pPr eaLnBrk="1" hangingPunct="1">
              <a:buFont typeface="Wingdings" pitchFamily="2" charset="2"/>
              <a:buNone/>
            </a:pPr>
            <a:endParaRPr lang="en-US" sz="4000" dirty="0" smtClean="0">
              <a:latin typeface="Futura Lt BT" charset="0"/>
            </a:endParaRPr>
          </a:p>
          <a:p>
            <a:pPr lvl="1" eaLnBrk="1" hangingPunct="1">
              <a:buFont typeface="Wingdings" pitchFamily="2" charset="2"/>
              <a:buNone/>
            </a:pPr>
            <a:r>
              <a:rPr lang="en-US" dirty="0" smtClean="0">
                <a:latin typeface="Futura Lt BT" charset="0"/>
              </a:rPr>
              <a:t>	</a:t>
            </a:r>
          </a:p>
        </p:txBody>
      </p:sp>
      <p:sp>
        <p:nvSpPr>
          <p:cNvPr id="52227" name="Rectangle 2"/>
          <p:cNvSpPr>
            <a:spLocks noGrp="1" noChangeArrowheads="1"/>
          </p:cNvSpPr>
          <p:nvPr>
            <p:ph type="title"/>
          </p:nvPr>
        </p:nvSpPr>
        <p:spPr/>
        <p:txBody>
          <a:bodyPr/>
          <a:lstStyle/>
          <a:p>
            <a:pPr eaLnBrk="1" hangingPunct="1"/>
            <a:r>
              <a:rPr lang="en-US" smtClean="0"/>
              <a:t>Vaginal Candidiasis</a:t>
            </a:r>
          </a:p>
        </p:txBody>
      </p:sp>
      <p:sp>
        <p:nvSpPr>
          <p:cNvPr id="52228" name="Slide Number Placeholder 3"/>
          <p:cNvSpPr txBox="1">
            <a:spLocks noGrp="1"/>
          </p:cNvSpPr>
          <p:nvPr/>
        </p:nvSpPr>
        <p:spPr bwMode="auto">
          <a:xfrm>
            <a:off x="7010400" y="6400800"/>
            <a:ext cx="2133600" cy="457200"/>
          </a:xfrm>
          <a:prstGeom prst="rect">
            <a:avLst/>
          </a:prstGeom>
          <a:noFill/>
          <a:ln w="9525">
            <a:noFill/>
            <a:miter lim="800000"/>
            <a:headEnd/>
            <a:tailEnd/>
          </a:ln>
        </p:spPr>
        <p:txBody>
          <a:bodyPr anchor="b"/>
          <a:lstStyle/>
          <a:p>
            <a:pPr algn="r"/>
            <a:endParaRPr lang="en-US" sz="1200">
              <a:latin typeface="Futura Lt BT" charset="0"/>
            </a:endParaRPr>
          </a:p>
          <a:p>
            <a:pPr algn="r"/>
            <a:endParaRPr lang="en-US" sz="1200">
              <a:latin typeface="Futura Lt BT" charset="0"/>
            </a:endParaRPr>
          </a:p>
          <a:p>
            <a:pPr algn="r"/>
            <a:endParaRPr lang="en-US" sz="1200">
              <a:latin typeface="Futura Lt BT" charset="0"/>
            </a:endParaRPr>
          </a:p>
          <a:p>
            <a:pPr algn="r"/>
            <a:endParaRPr lang="en-US" sz="1200">
              <a:latin typeface="Futura Lt BT" charset="0"/>
            </a:endParaRPr>
          </a:p>
          <a:p>
            <a:pPr algn="r"/>
            <a:endParaRPr lang="en-US" sz="1200">
              <a:latin typeface="Futura Lt BT"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43000" y="2743200"/>
            <a:ext cx="7162800" cy="2362200"/>
          </a:xfrm>
        </p:spPr>
        <p:txBody>
          <a:bodyPr/>
          <a:lstStyle/>
          <a:p>
            <a:pPr eaLnBrk="1" hangingPunct="1"/>
            <a:r>
              <a:rPr lang="en-US" smtClean="0">
                <a:latin typeface="Futura Lt BT" charset="0"/>
              </a:rPr>
              <a:t>During the speculum exam you observe Erica’s cervix. </a:t>
            </a:r>
          </a:p>
          <a:p>
            <a:pPr eaLnBrk="1" hangingPunct="1"/>
            <a:endParaRPr lang="en-US" smtClean="0">
              <a:latin typeface="Futura Lt BT" charset="0"/>
            </a:endParaRPr>
          </a:p>
          <a:p>
            <a:pPr eaLnBrk="1" hangingPunct="1"/>
            <a:r>
              <a:rPr lang="en-US" smtClean="0">
                <a:latin typeface="Futura Lt BT" charset="0"/>
              </a:rPr>
              <a:t>You suspect trichomonas.</a:t>
            </a:r>
          </a:p>
          <a:p>
            <a:pPr eaLnBrk="1" hangingPunct="1"/>
            <a:endParaRPr lang="en-US" smtClean="0">
              <a:latin typeface="Futura Lt BT" charset="0"/>
            </a:endParaRPr>
          </a:p>
          <a:p>
            <a:pPr eaLnBrk="1" hangingPunct="1"/>
            <a:r>
              <a:rPr lang="en-US" smtClean="0">
                <a:latin typeface="Futura Lt BT" charset="0"/>
              </a:rPr>
              <a:t>How do you definitively diagnose the causes of Erica’s vaginitis.</a:t>
            </a:r>
          </a:p>
        </p:txBody>
      </p:sp>
      <p:sp>
        <p:nvSpPr>
          <p:cNvPr id="53251" name="Title 1"/>
          <p:cNvSpPr>
            <a:spLocks noGrp="1"/>
          </p:cNvSpPr>
          <p:nvPr>
            <p:ph type="title"/>
          </p:nvPr>
        </p:nvSpPr>
        <p:spPr/>
        <p:txBody>
          <a:bodyPr/>
          <a:lstStyle/>
          <a:p>
            <a:pPr eaLnBrk="1" hangingPunct="1"/>
            <a:r>
              <a:rPr lang="en-US" smtClean="0"/>
              <a:t>Erica’s Cervix</a:t>
            </a:r>
          </a:p>
        </p:txBody>
      </p:sp>
      <p:sp>
        <p:nvSpPr>
          <p:cNvPr id="53252" name="Slide Number Placeholder 3"/>
          <p:cNvSpPr>
            <a:spLocks noGrp="1"/>
          </p:cNvSpPr>
          <p:nvPr>
            <p:ph type="sldNum" sz="quarter" idx="4294967295"/>
          </p:nvPr>
        </p:nvSpPr>
        <p:spPr bwMode="auto">
          <a:xfrm>
            <a:off x="6172200" y="6381750"/>
            <a:ext cx="2133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pic>
        <p:nvPicPr>
          <p:cNvPr id="36869" name="Picture 5" descr="C:\Users\Kaiyti\Downloads\Strawberry Cervix.tif"/>
          <p:cNvPicPr>
            <a:picLocks noChangeAspect="1" noChangeArrowheads="1"/>
          </p:cNvPicPr>
          <p:nvPr/>
        </p:nvPicPr>
        <p:blipFill>
          <a:blip r:embed="rId3" cstate="print"/>
          <a:srcRect/>
          <a:stretch>
            <a:fillRect/>
          </a:stretch>
        </p:blipFill>
        <p:spPr bwMode="auto">
          <a:xfrm>
            <a:off x="6477000" y="2743200"/>
            <a:ext cx="2274147" cy="2088502"/>
          </a:xfrm>
          <a:prstGeom prst="rect">
            <a:avLst/>
          </a:prstGeom>
          <a:ln>
            <a:noFill/>
          </a:ln>
          <a:effectLst>
            <a:softEdge rad="112500"/>
          </a:effectLst>
        </p:spPr>
      </p:pic>
      <p:sp>
        <p:nvSpPr>
          <p:cNvPr id="53254" name="TextBox 5"/>
          <p:cNvSpPr txBox="1">
            <a:spLocks noChangeArrowheads="1"/>
          </p:cNvSpPr>
          <p:nvPr/>
        </p:nvSpPr>
        <p:spPr bwMode="auto">
          <a:xfrm>
            <a:off x="1219200" y="6488113"/>
            <a:ext cx="1454150" cy="369887"/>
          </a:xfrm>
          <a:prstGeom prst="rect">
            <a:avLst/>
          </a:prstGeom>
          <a:noFill/>
          <a:ln w="9525">
            <a:noFill/>
            <a:miter lim="800000"/>
            <a:headEnd/>
            <a:tailEnd/>
          </a:ln>
        </p:spPr>
        <p:txBody>
          <a:bodyPr wrap="none">
            <a:spAutoFit/>
          </a:bodyPr>
          <a:lstStyle/>
          <a:p>
            <a:r>
              <a:rPr lang="en-US"/>
              <a:t>Image: CDC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3"/>
          <p:cNvSpPr>
            <a:spLocks noGrp="1"/>
          </p:cNvSpPr>
          <p:nvPr>
            <p:ph idx="1"/>
          </p:nvPr>
        </p:nvSpPr>
        <p:spPr>
          <a:xfrm>
            <a:off x="1371600" y="1600200"/>
            <a:ext cx="7315200" cy="4267200"/>
          </a:xfrm>
        </p:spPr>
        <p:txBody>
          <a:bodyPr/>
          <a:lstStyle/>
          <a:p>
            <a:pPr eaLnBrk="1" hangingPunct="1"/>
            <a:r>
              <a:rPr lang="en-US" smtClean="0">
                <a:latin typeface="Futura Lt BT" charset="0"/>
              </a:rPr>
              <a:t>Biological</a:t>
            </a:r>
          </a:p>
          <a:p>
            <a:pPr eaLnBrk="1" hangingPunct="1"/>
            <a:r>
              <a:rPr lang="en-US" smtClean="0">
                <a:latin typeface="Futura Lt BT" charset="0"/>
              </a:rPr>
              <a:t>Cognitive</a:t>
            </a:r>
          </a:p>
          <a:p>
            <a:pPr eaLnBrk="1" hangingPunct="1"/>
            <a:r>
              <a:rPr lang="en-US" smtClean="0">
                <a:latin typeface="Futura Lt BT" charset="0"/>
              </a:rPr>
              <a:t>Behavioral</a:t>
            </a:r>
          </a:p>
          <a:p>
            <a:pPr eaLnBrk="1" hangingPunct="1"/>
            <a:r>
              <a:rPr lang="en-US" smtClean="0">
                <a:latin typeface="Futura Lt BT" charset="0"/>
              </a:rPr>
              <a:t>Societal</a:t>
            </a:r>
          </a:p>
          <a:p>
            <a:pPr eaLnBrk="1" hangingPunct="1"/>
            <a:r>
              <a:rPr lang="en-US" smtClean="0">
                <a:latin typeface="Futura Lt BT" charset="0"/>
              </a:rPr>
              <a:t>Risk for Sexual Abuse</a:t>
            </a:r>
          </a:p>
        </p:txBody>
      </p:sp>
      <p:sp>
        <p:nvSpPr>
          <p:cNvPr id="13315" name="Title 1"/>
          <p:cNvSpPr>
            <a:spLocks noGrp="1"/>
          </p:cNvSpPr>
          <p:nvPr>
            <p:ph type="title"/>
          </p:nvPr>
        </p:nvSpPr>
        <p:spPr>
          <a:xfrm>
            <a:off x="2362200" y="381000"/>
            <a:ext cx="6781800" cy="1143000"/>
          </a:xfrm>
        </p:spPr>
        <p:txBody>
          <a:bodyPr/>
          <a:lstStyle/>
          <a:p>
            <a:pPr eaLnBrk="1" hangingPunct="1"/>
            <a:r>
              <a:rPr lang="en-US" smtClean="0"/>
              <a:t>Adolescents Face Increased Risk for STIs</a:t>
            </a:r>
          </a:p>
        </p:txBody>
      </p:sp>
      <p:sp>
        <p:nvSpPr>
          <p:cNvPr id="13316" name="Slide Number Placeholder 3"/>
          <p:cNvSpPr>
            <a:spLocks noGrp="1"/>
          </p:cNvSpPr>
          <p:nvPr>
            <p:ph type="sldNum" sz="quarter" idx="4294967295"/>
          </p:nvPr>
        </p:nvSpPr>
        <p:spPr bwMode="auto">
          <a:xfrm>
            <a:off x="6172200" y="6381750"/>
            <a:ext cx="2133600" cy="476250"/>
          </a:xfrm>
          <a:prstGeom prst="rect">
            <a:avLst/>
          </a:prstGeom>
          <a:noFill/>
          <a:ln>
            <a:miter lim="800000"/>
            <a:headEnd/>
            <a:tailEnd/>
          </a:ln>
        </p:spPr>
        <p:txBody>
          <a:bodyPr/>
          <a:lstStyle/>
          <a:p>
            <a:endParaRPr lang="en-US"/>
          </a:p>
          <a:p>
            <a:endParaRPr lang="en-US"/>
          </a:p>
          <a:p>
            <a:endParaRPr lang="en-US"/>
          </a:p>
          <a:p>
            <a:endParaRPr lang="en-US"/>
          </a:p>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p:cNvSpPr>
            <a:spLocks noGrp="1"/>
          </p:cNvSpPr>
          <p:nvPr>
            <p:ph type="title"/>
          </p:nvPr>
        </p:nvSpPr>
        <p:spPr/>
        <p:txBody>
          <a:bodyPr/>
          <a:lstStyle/>
          <a:p>
            <a:pPr eaLnBrk="1" hangingPunct="1"/>
            <a:r>
              <a:rPr lang="en-US" smtClean="0"/>
              <a:t>Evaluating Vaginitis</a:t>
            </a:r>
          </a:p>
        </p:txBody>
      </p:sp>
      <p:pic>
        <p:nvPicPr>
          <p:cNvPr id="54275" name="Picture 3"/>
          <p:cNvPicPr>
            <a:picLocks noChangeAspect="1" noChangeArrowheads="1"/>
          </p:cNvPicPr>
          <p:nvPr/>
        </p:nvPicPr>
        <p:blipFill>
          <a:blip r:embed="rId3" cstate="print"/>
          <a:srcRect/>
          <a:stretch>
            <a:fillRect/>
          </a:stretch>
        </p:blipFill>
        <p:spPr bwMode="auto">
          <a:xfrm>
            <a:off x="457200" y="1600200"/>
            <a:ext cx="8229600" cy="4872038"/>
          </a:xfrm>
          <a:prstGeom prst="rect">
            <a:avLst/>
          </a:prstGeom>
          <a:noFill/>
          <a:ln w="9525">
            <a:noFill/>
            <a:miter lim="800000"/>
            <a:headEnd/>
            <a:tailEnd/>
          </a:ln>
        </p:spPr>
      </p:pic>
      <p:sp>
        <p:nvSpPr>
          <p:cNvPr id="54276" name="TextBox 7"/>
          <p:cNvSpPr txBox="1">
            <a:spLocks noChangeArrowheads="1"/>
          </p:cNvSpPr>
          <p:nvPr/>
        </p:nvSpPr>
        <p:spPr bwMode="auto">
          <a:xfrm>
            <a:off x="1143000" y="6553200"/>
            <a:ext cx="3519488" cy="369888"/>
          </a:xfrm>
          <a:prstGeom prst="rect">
            <a:avLst/>
          </a:prstGeom>
          <a:noFill/>
          <a:ln w="9525">
            <a:noFill/>
            <a:miter lim="800000"/>
            <a:headEnd/>
            <a:tailEnd/>
          </a:ln>
        </p:spPr>
        <p:txBody>
          <a:bodyPr wrap="none">
            <a:spAutoFit/>
          </a:bodyPr>
          <a:lstStyle/>
          <a:p>
            <a:r>
              <a:rPr lang="en-US" dirty="0"/>
              <a:t>Source: CA STD Training Center</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title"/>
          </p:nvPr>
        </p:nvSpPr>
        <p:spPr>
          <a:xfrm>
            <a:off x="2552700" y="457200"/>
            <a:ext cx="6591300" cy="1143000"/>
          </a:xfrm>
        </p:spPr>
        <p:txBody>
          <a:bodyPr/>
          <a:lstStyle/>
          <a:p>
            <a:pPr eaLnBrk="1" hangingPunct="1"/>
            <a:r>
              <a:rPr lang="en-US" smtClean="0"/>
              <a:t>Trichomonas Diagnosis </a:t>
            </a:r>
          </a:p>
        </p:txBody>
      </p:sp>
      <p:sp>
        <p:nvSpPr>
          <p:cNvPr id="4" name="TextBox 3"/>
          <p:cNvSpPr txBox="1">
            <a:spLocks noChangeArrowheads="1"/>
          </p:cNvSpPr>
          <p:nvPr/>
        </p:nvSpPr>
        <p:spPr bwMode="auto">
          <a:xfrm>
            <a:off x="5105400" y="4419600"/>
            <a:ext cx="1981200" cy="646113"/>
          </a:xfrm>
          <a:prstGeom prst="rect">
            <a:avLst/>
          </a:prstGeom>
          <a:solidFill>
            <a:srgbClr val="92D050"/>
          </a:solidFill>
          <a:ln w="9525">
            <a:noFill/>
            <a:miter lim="800000"/>
            <a:headEnd/>
            <a:tailEnd/>
          </a:ln>
        </p:spPr>
        <p:txBody>
          <a:bodyPr>
            <a:spAutoFit/>
          </a:bodyPr>
          <a:lstStyle/>
          <a:p>
            <a:r>
              <a:rPr lang="en-US" b="1" dirty="0">
                <a:solidFill>
                  <a:schemeClr val="bg2"/>
                </a:solidFill>
                <a:latin typeface="Futura Md" charset="0"/>
              </a:rPr>
              <a:t>Available Test: </a:t>
            </a:r>
            <a:r>
              <a:rPr lang="en-US" b="1" dirty="0">
                <a:latin typeface="Futura Md" charset="0"/>
              </a:rPr>
              <a:t>Affirm™  VP III</a:t>
            </a:r>
          </a:p>
        </p:txBody>
      </p:sp>
      <p:graphicFrame>
        <p:nvGraphicFramePr>
          <p:cNvPr id="15" name="Diagram 14"/>
          <p:cNvGraphicFramePr/>
          <p:nvPr/>
        </p:nvGraphicFramePr>
        <p:xfrm>
          <a:off x="304800" y="1828800"/>
          <a:ext cx="9144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a:spLocks noChangeArrowheads="1"/>
          </p:cNvSpPr>
          <p:nvPr/>
        </p:nvSpPr>
        <p:spPr bwMode="auto">
          <a:xfrm>
            <a:off x="2057400" y="4343400"/>
            <a:ext cx="2286000" cy="677108"/>
          </a:xfrm>
          <a:prstGeom prst="rect">
            <a:avLst/>
          </a:prstGeom>
          <a:solidFill>
            <a:srgbClr val="92D050"/>
          </a:solidFill>
          <a:ln w="9525">
            <a:noFill/>
            <a:miter lim="800000"/>
            <a:headEnd/>
            <a:tailEnd/>
          </a:ln>
        </p:spPr>
        <p:txBody>
          <a:bodyPr wrap="square">
            <a:spAutoFit/>
          </a:bodyPr>
          <a:lstStyle/>
          <a:p>
            <a:r>
              <a:rPr lang="en-US" b="1" dirty="0">
                <a:solidFill>
                  <a:schemeClr val="bg2"/>
                </a:solidFill>
                <a:latin typeface="Futura Md" charset="0"/>
              </a:rPr>
              <a:t>Available test:</a:t>
            </a:r>
            <a:r>
              <a:rPr lang="en-US" b="1" dirty="0">
                <a:latin typeface="Futura Md" charset="0"/>
              </a:rPr>
              <a:t> OSOM Rapid </a:t>
            </a:r>
            <a:r>
              <a:rPr lang="en-US" sz="2000" b="1" dirty="0">
                <a:latin typeface="Futura Md" charset="0"/>
              </a:rPr>
              <a:t>Test </a:t>
            </a:r>
          </a:p>
        </p:txBody>
      </p:sp>
      <p:pic>
        <p:nvPicPr>
          <p:cNvPr id="1026" name="Picture 2"/>
          <p:cNvPicPr>
            <a:picLocks noChangeAspect="1" noChangeArrowheads="1"/>
          </p:cNvPicPr>
          <p:nvPr/>
        </p:nvPicPr>
        <p:blipFill>
          <a:blip r:embed="rId8" cstate="print"/>
          <a:srcRect/>
          <a:stretch>
            <a:fillRect/>
          </a:stretch>
        </p:blipFill>
        <p:spPr bwMode="auto">
          <a:xfrm>
            <a:off x="5029200" y="5257800"/>
            <a:ext cx="1600200" cy="1600200"/>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a:stretch>
            <a:fillRect/>
          </a:stretch>
        </p:blipFill>
        <p:spPr bwMode="auto">
          <a:xfrm>
            <a:off x="2667000" y="5129446"/>
            <a:ext cx="1524000" cy="1442803"/>
          </a:xfrm>
          <a:prstGeom prst="rect">
            <a:avLst/>
          </a:prstGeom>
          <a:noFill/>
          <a:ln w="9525">
            <a:noFill/>
            <a:miter lim="800000"/>
            <a:headEnd/>
            <a:tailEnd/>
          </a:ln>
        </p:spPr>
      </p:pic>
      <p:sp>
        <p:nvSpPr>
          <p:cNvPr id="10" name="TextBox 9"/>
          <p:cNvSpPr txBox="1">
            <a:spLocks noChangeArrowheads="1"/>
          </p:cNvSpPr>
          <p:nvPr/>
        </p:nvSpPr>
        <p:spPr bwMode="auto">
          <a:xfrm>
            <a:off x="7315200" y="4648200"/>
            <a:ext cx="1828800" cy="1016000"/>
          </a:xfrm>
          <a:prstGeom prst="rect">
            <a:avLst/>
          </a:prstGeom>
          <a:gradFill rotWithShape="1">
            <a:gsLst>
              <a:gs pos="0">
                <a:srgbClr val="18187C"/>
              </a:gs>
              <a:gs pos="80000">
                <a:srgbClr val="2222A3"/>
              </a:gs>
              <a:gs pos="100000">
                <a:srgbClr val="2020A6"/>
              </a:gs>
            </a:gsLst>
            <a:lin ang="16200000"/>
          </a:gradFill>
          <a:ln w="9525">
            <a:solidFill>
              <a:srgbClr val="2F2F98"/>
            </a:solidFill>
            <a:miter lim="800000"/>
            <a:headEnd/>
            <a:tailEnd/>
          </a:ln>
          <a:effectLst>
            <a:outerShdw blurRad="63500" dist="23000" dir="5400000" rotWithShape="0">
              <a:srgbClr val="000000">
                <a:alpha val="34999"/>
              </a:srgbClr>
            </a:outerShdw>
          </a:effectLst>
        </p:spPr>
        <p:txBody>
          <a:bodyPr>
            <a:spAutoFit/>
          </a:bodyPr>
          <a:lstStyle/>
          <a:p>
            <a:pPr>
              <a:defRPr/>
            </a:pPr>
            <a:r>
              <a:rPr lang="en-US" sz="2000" dirty="0">
                <a:solidFill>
                  <a:schemeClr val="lt1"/>
                </a:solidFill>
                <a:latin typeface="+mn-lt"/>
                <a:cs typeface="+mn-cs"/>
              </a:rPr>
              <a:t>No good test for males so often untested</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9600" y="1752600"/>
          <a:ext cx="83058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323" name="Title 1"/>
          <p:cNvSpPr>
            <a:spLocks noGrp="1"/>
          </p:cNvSpPr>
          <p:nvPr>
            <p:ph type="title"/>
          </p:nvPr>
        </p:nvSpPr>
        <p:spPr/>
        <p:txBody>
          <a:bodyPr/>
          <a:lstStyle/>
          <a:p>
            <a:pPr eaLnBrk="1" hangingPunct="1"/>
            <a:r>
              <a:rPr lang="en-US" smtClean="0"/>
              <a:t>Candida Diagnosis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CDE9DE47-9589-462D-AAC5-398B9B7F4687}"/>
                                            </p:graphicEl>
                                          </p:spTgt>
                                        </p:tgtEl>
                                        <p:attrNameLst>
                                          <p:attrName>style.visibility</p:attrName>
                                        </p:attrNameLst>
                                      </p:cBhvr>
                                      <p:to>
                                        <p:strVal val="visible"/>
                                      </p:to>
                                    </p:set>
                                    <p:animEffect transition="in" filter="fade">
                                      <p:cBhvr>
                                        <p:cTn id="7" dur="2000"/>
                                        <p:tgtEl>
                                          <p:spTgt spid="5">
                                            <p:graphicEl>
                                              <a:dgm id="{CDE9DE47-9589-462D-AAC5-398B9B7F46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58224998-78FA-4590-B76B-0FA075352F18}"/>
                                            </p:graphicEl>
                                          </p:spTgt>
                                        </p:tgtEl>
                                        <p:attrNameLst>
                                          <p:attrName>style.visibility</p:attrName>
                                        </p:attrNameLst>
                                      </p:cBhvr>
                                      <p:to>
                                        <p:strVal val="visible"/>
                                      </p:to>
                                    </p:set>
                                    <p:animEffect transition="in" filter="fade">
                                      <p:cBhvr>
                                        <p:cTn id="12" dur="2000"/>
                                        <p:tgtEl>
                                          <p:spTgt spid="5">
                                            <p:graphicEl>
                                              <a:dgm id="{58224998-78FA-4590-B76B-0FA075352F1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FBF86318-4774-45C7-8857-DF70C7B39344}"/>
                                            </p:graphicEl>
                                          </p:spTgt>
                                        </p:tgtEl>
                                        <p:attrNameLst>
                                          <p:attrName>style.visibility</p:attrName>
                                        </p:attrNameLst>
                                      </p:cBhvr>
                                      <p:to>
                                        <p:strVal val="visible"/>
                                      </p:to>
                                    </p:set>
                                    <p:animEffect transition="in" filter="fade">
                                      <p:cBhvr>
                                        <p:cTn id="17" dur="2000"/>
                                        <p:tgtEl>
                                          <p:spTgt spid="5">
                                            <p:graphicEl>
                                              <a:dgm id="{FBF86318-4774-45C7-8857-DF70C7B39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6F17A8AB-8747-49FA-8044-1FD18AEA6CBF}"/>
                                            </p:graphicEl>
                                          </p:spTgt>
                                        </p:tgtEl>
                                        <p:attrNameLst>
                                          <p:attrName>style.visibility</p:attrName>
                                        </p:attrNameLst>
                                      </p:cBhvr>
                                      <p:to>
                                        <p:strVal val="visible"/>
                                      </p:to>
                                    </p:set>
                                    <p:animEffect transition="in" filter="fade">
                                      <p:cBhvr>
                                        <p:cTn id="22" dur="2000"/>
                                        <p:tgtEl>
                                          <p:spTgt spid="5">
                                            <p:graphicEl>
                                              <a:dgm id="{6F17A8AB-8747-49FA-8044-1FD18AEA6C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362200" y="381000"/>
            <a:ext cx="6591300" cy="1143000"/>
          </a:xfrm>
        </p:spPr>
        <p:txBody>
          <a:bodyPr/>
          <a:lstStyle/>
          <a:p>
            <a:pPr eaLnBrk="1" hangingPunct="1"/>
            <a:r>
              <a:rPr lang="en-US" smtClean="0"/>
              <a:t>Bacterial Vaginitis Diagnosis</a:t>
            </a:r>
          </a:p>
        </p:txBody>
      </p:sp>
      <p:sp>
        <p:nvSpPr>
          <p:cNvPr id="63492" name="Rectangle 6"/>
          <p:cNvSpPr>
            <a:spLocks noChangeArrowheads="1"/>
          </p:cNvSpPr>
          <p:nvPr/>
        </p:nvSpPr>
        <p:spPr bwMode="auto">
          <a:xfrm>
            <a:off x="228600" y="3048000"/>
            <a:ext cx="8686800" cy="830263"/>
          </a:xfrm>
          <a:prstGeom prst="rect">
            <a:avLst/>
          </a:prstGeom>
          <a:noFill/>
          <a:ln w="9525">
            <a:noFill/>
            <a:miter lim="800000"/>
            <a:headEnd/>
            <a:tailEnd/>
          </a:ln>
        </p:spPr>
        <p:txBody>
          <a:bodyPr>
            <a:spAutoFit/>
          </a:bodyPr>
          <a:lstStyle/>
          <a:p>
            <a:pPr algn="ctr"/>
            <a:r>
              <a:rPr lang="en-US" sz="2400">
                <a:latin typeface="Futura Md" charset="0"/>
              </a:rPr>
              <a:t>Requires the presence of at least three of the following </a:t>
            </a:r>
            <a:br>
              <a:rPr lang="en-US" sz="2400">
                <a:latin typeface="Futura Md" charset="0"/>
              </a:rPr>
            </a:br>
            <a:r>
              <a:rPr lang="en-US" sz="2400">
                <a:latin typeface="Futura Md" charset="0"/>
              </a:rPr>
              <a:t>four criteria:</a:t>
            </a:r>
          </a:p>
        </p:txBody>
      </p:sp>
      <p:sp>
        <p:nvSpPr>
          <p:cNvPr id="8" name="TextBox 7"/>
          <p:cNvSpPr txBox="1"/>
          <p:nvPr/>
        </p:nvSpPr>
        <p:spPr>
          <a:xfrm>
            <a:off x="3048000" y="2438400"/>
            <a:ext cx="3048207"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en-US" sz="3200">
                <a:solidFill>
                  <a:srgbClr val="FFFFFF"/>
                </a:solidFill>
                <a:latin typeface="Futura Md" charset="0"/>
              </a:rPr>
              <a:t>Amsel’s Criteria</a:t>
            </a:r>
          </a:p>
        </p:txBody>
      </p:sp>
      <p:sp>
        <p:nvSpPr>
          <p:cNvPr id="9" name="TextBox 8"/>
          <p:cNvSpPr txBox="1">
            <a:spLocks noChangeArrowheads="1"/>
          </p:cNvSpPr>
          <p:nvPr/>
        </p:nvSpPr>
        <p:spPr bwMode="auto">
          <a:xfrm>
            <a:off x="228600" y="3960813"/>
            <a:ext cx="2057400" cy="1736725"/>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dirty="0">
                <a:solidFill>
                  <a:schemeClr val="lt1"/>
                </a:solidFill>
                <a:latin typeface="Futura Md" pitchFamily="34" charset="0"/>
                <a:cs typeface="+mn-cs"/>
              </a:rPr>
              <a:t>Whiff test positive for fishy or musty odor when alkaline KOH solution added to smear.</a:t>
            </a:r>
          </a:p>
        </p:txBody>
      </p:sp>
      <p:sp>
        <p:nvSpPr>
          <p:cNvPr id="10" name="TextBox 9"/>
          <p:cNvSpPr txBox="1"/>
          <p:nvPr/>
        </p:nvSpPr>
        <p:spPr>
          <a:xfrm>
            <a:off x="2438400" y="3960674"/>
            <a:ext cx="2133600" cy="1754326"/>
          </a:xfrm>
          <a:prstGeom prst="rect">
            <a:avLst/>
          </a:prstGeom>
          <a:solidFill>
            <a:srgbClr val="0099CC"/>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a:solidFill>
                  <a:srgbClr val="FFFFFF"/>
                </a:solidFill>
                <a:latin typeface="Futura Md" charset="0"/>
                <a:ea typeface="Arial" charset="0"/>
              </a:rPr>
              <a:t>Clue cells (bacteria attached to the borders of epithelial cells, </a:t>
            </a:r>
            <a:br>
              <a:rPr lang="en-US">
                <a:solidFill>
                  <a:srgbClr val="FFFFFF"/>
                </a:solidFill>
                <a:latin typeface="Futura Md" charset="0"/>
                <a:ea typeface="Arial" charset="0"/>
              </a:rPr>
            </a:br>
            <a:r>
              <a:rPr lang="en-US">
                <a:solidFill>
                  <a:srgbClr val="FFFFFF"/>
                </a:solidFill>
                <a:latin typeface="Futura Md" charset="0"/>
                <a:ea typeface="Arial" charset="0"/>
              </a:rPr>
              <a:t>&gt;20 % of epithelial cells</a:t>
            </a:r>
            <a:r>
              <a:rPr lang="en-US" sz="1600">
                <a:solidFill>
                  <a:srgbClr val="FFFFFF"/>
                </a:solidFill>
                <a:latin typeface="Futura Md" charset="0"/>
                <a:ea typeface="Arial" charset="0"/>
              </a:rPr>
              <a:t>)</a:t>
            </a:r>
          </a:p>
        </p:txBody>
      </p:sp>
      <p:sp>
        <p:nvSpPr>
          <p:cNvPr id="11" name="TextBox 10"/>
          <p:cNvSpPr txBox="1"/>
          <p:nvPr/>
        </p:nvSpPr>
        <p:spPr>
          <a:xfrm>
            <a:off x="4724400" y="3960674"/>
            <a:ext cx="2057400" cy="1737360"/>
          </a:xfrm>
          <a:prstGeom prst="rect">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spAutoFit/>
          </a:bodyPr>
          <a:lstStyle/>
          <a:p>
            <a:pPr algn="ctr">
              <a:defRPr/>
            </a:pPr>
            <a:endParaRPr lang="en-US" sz="1600">
              <a:solidFill>
                <a:srgbClr val="FFFFFF"/>
              </a:solidFill>
              <a:latin typeface="Futura Md" charset="0"/>
            </a:endParaRPr>
          </a:p>
          <a:p>
            <a:pPr algn="ctr">
              <a:defRPr/>
            </a:pPr>
            <a:r>
              <a:rPr lang="en-US" sz="2000">
                <a:solidFill>
                  <a:srgbClr val="FFFFFF"/>
                </a:solidFill>
                <a:latin typeface="Futura Md" charset="0"/>
              </a:rPr>
              <a:t>Vaginal pH &gt; 4.5</a:t>
            </a:r>
          </a:p>
          <a:p>
            <a:pPr algn="ctr">
              <a:defRPr/>
            </a:pPr>
            <a:endParaRPr lang="en-US" sz="1600">
              <a:solidFill>
                <a:srgbClr val="FFFFFF"/>
              </a:solidFill>
              <a:latin typeface="Futura Md" charset="0"/>
            </a:endParaRPr>
          </a:p>
          <a:p>
            <a:pPr algn="ctr">
              <a:defRPr/>
            </a:pPr>
            <a:endParaRPr lang="en-US" sz="1600">
              <a:solidFill>
                <a:srgbClr val="FFFFFF"/>
              </a:solidFill>
              <a:latin typeface="Futura Md" charset="0"/>
            </a:endParaRPr>
          </a:p>
          <a:p>
            <a:pPr algn="ctr">
              <a:defRPr/>
            </a:pPr>
            <a:endParaRPr lang="en-US" sz="1600">
              <a:solidFill>
                <a:srgbClr val="FFFFFF"/>
              </a:solidFill>
              <a:latin typeface="Futura Md" charset="0"/>
            </a:endParaRPr>
          </a:p>
          <a:p>
            <a:pPr algn="ctr">
              <a:defRPr/>
            </a:pPr>
            <a:endParaRPr lang="en-US" sz="1600">
              <a:solidFill>
                <a:srgbClr val="FFFFFF"/>
              </a:solidFill>
              <a:latin typeface="Futura Md" charset="0"/>
            </a:endParaRPr>
          </a:p>
        </p:txBody>
      </p:sp>
      <p:sp>
        <p:nvSpPr>
          <p:cNvPr id="12" name="TextBox 11"/>
          <p:cNvSpPr txBox="1"/>
          <p:nvPr/>
        </p:nvSpPr>
        <p:spPr>
          <a:xfrm>
            <a:off x="6934200" y="3960674"/>
            <a:ext cx="2103120" cy="1737360"/>
          </a:xfrm>
          <a:prstGeom prst="rect">
            <a:avLst/>
          </a:prstGeom>
          <a:solidFill>
            <a:srgbClr val="7394FD"/>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sz="2000">
                <a:solidFill>
                  <a:schemeClr val="bg1"/>
                </a:solidFill>
                <a:latin typeface="Futura Md" charset="0"/>
              </a:rPr>
              <a:t>A homogenous noninflammatory discharge  </a:t>
            </a:r>
          </a:p>
          <a:p>
            <a:pPr>
              <a:defRPr/>
            </a:pPr>
            <a:endParaRPr lang="en-US" sz="2000">
              <a:solidFill>
                <a:schemeClr val="bg2"/>
              </a:solidFill>
              <a:latin typeface="Futura Md" charset="0"/>
            </a:endParaRPr>
          </a:p>
          <a:p>
            <a:pPr algn="ctr">
              <a:defRPr/>
            </a:pPr>
            <a:endParaRPr lang="en-US" sz="2000">
              <a:solidFill>
                <a:srgbClr val="FFFFFF"/>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Treatment</a:t>
            </a:r>
          </a:p>
        </p:txBody>
      </p:sp>
      <p:sp>
        <p:nvSpPr>
          <p:cNvPr id="58371" name="Slide Number Placeholder 3"/>
          <p:cNvSpPr>
            <a:spLocks noGrp="1"/>
          </p:cNvSpPr>
          <p:nvPr>
            <p:ph type="sldNum" sz="quarter" idx="4294967295"/>
          </p:nvPr>
        </p:nvSpPr>
        <p:spPr bwMode="auto">
          <a:xfrm>
            <a:off x="6172200" y="6381750"/>
            <a:ext cx="2133600" cy="476250"/>
          </a:xfrm>
          <a:prstGeom prst="rect">
            <a:avLst/>
          </a:prstGeom>
          <a:noFill/>
          <a:ln>
            <a:miter lim="800000"/>
            <a:headEnd/>
            <a:tailEnd/>
          </a:ln>
        </p:spPr>
        <p:txBody>
          <a:bodyPr/>
          <a:lstStyle/>
          <a:p>
            <a:endParaRPr lang="en-US"/>
          </a:p>
          <a:p>
            <a:endParaRPr lang="en-US"/>
          </a:p>
          <a:p>
            <a:endParaRPr lang="en-US"/>
          </a:p>
          <a:p>
            <a:endParaRPr lang="en-US"/>
          </a:p>
          <a:p>
            <a:endParaRPr lang="en-US"/>
          </a:p>
        </p:txBody>
      </p:sp>
      <p:sp>
        <p:nvSpPr>
          <p:cNvPr id="6" name="Content Placeholder 2"/>
          <p:cNvSpPr txBox="1">
            <a:spLocks/>
          </p:cNvSpPr>
          <p:nvPr/>
        </p:nvSpPr>
        <p:spPr bwMode="auto">
          <a:xfrm>
            <a:off x="2971800" y="1981200"/>
            <a:ext cx="5562600" cy="1730375"/>
          </a:xfrm>
          <a:prstGeom prst="rect">
            <a:avLst/>
          </a:prstGeom>
          <a:noFill/>
          <a:ln w="9525">
            <a:noFill/>
            <a:miter lim="800000"/>
            <a:headEnd/>
            <a:tailEnd/>
          </a:ln>
        </p:spPr>
        <p:txBody>
          <a:bodyPr/>
          <a:lstStyle/>
          <a:p>
            <a:pPr marL="342900" lvl="1" indent="-342900">
              <a:spcBef>
                <a:spcPts val="1600"/>
              </a:spcBef>
              <a:buClr>
                <a:srgbClr val="FF0000"/>
              </a:buClr>
              <a:buSzPct val="100000"/>
              <a:buFontTx/>
              <a:buBlip>
                <a:blip r:embed="rId3"/>
              </a:buBlip>
            </a:pPr>
            <a:r>
              <a:rPr lang="en-US" sz="2800">
                <a:latin typeface="Futura Md" charset="0"/>
              </a:rPr>
              <a:t>Erica’s final diagnosis is vaginitis related to trichomonas. </a:t>
            </a:r>
          </a:p>
          <a:p>
            <a:pPr marL="342900" lvl="1" indent="-342900">
              <a:spcBef>
                <a:spcPts val="1600"/>
              </a:spcBef>
              <a:buClr>
                <a:srgbClr val="FF0000"/>
              </a:buClr>
              <a:buSzPct val="100000"/>
              <a:buFontTx/>
              <a:buBlip>
                <a:blip r:embed="rId3"/>
              </a:buBlip>
            </a:pPr>
            <a:endParaRPr lang="en-US" sz="2800">
              <a:latin typeface="Futura Md" charset="0"/>
            </a:endParaRPr>
          </a:p>
          <a:p>
            <a:pPr marL="342900" lvl="1" indent="-342900">
              <a:spcBef>
                <a:spcPts val="1600"/>
              </a:spcBef>
              <a:buClr>
                <a:srgbClr val="FF0000"/>
              </a:buClr>
              <a:buSzPct val="100000"/>
              <a:buFontTx/>
              <a:buBlip>
                <a:blip r:embed="rId3"/>
              </a:buBlip>
            </a:pPr>
            <a:endParaRPr lang="en-US" sz="2800">
              <a:latin typeface="Futura Md" charset="0"/>
            </a:endParaRPr>
          </a:p>
          <a:p>
            <a:pPr marL="342900" lvl="1" indent="-342900">
              <a:spcBef>
                <a:spcPts val="1600"/>
              </a:spcBef>
              <a:buClr>
                <a:srgbClr val="FF0000"/>
              </a:buClr>
              <a:buSzPct val="100000"/>
              <a:buFontTx/>
              <a:buBlip>
                <a:blip r:embed="rId3"/>
              </a:buBlip>
            </a:pPr>
            <a:endParaRPr lang="en-US" sz="2800">
              <a:latin typeface="Futura Md" charset="0"/>
            </a:endParaRPr>
          </a:p>
          <a:p>
            <a:pPr marL="342900" lvl="1" indent="-342900">
              <a:spcBef>
                <a:spcPts val="1600"/>
              </a:spcBef>
              <a:buClr>
                <a:srgbClr val="FF0000"/>
              </a:buClr>
              <a:buSzPct val="100000"/>
              <a:buFontTx/>
              <a:buBlip>
                <a:blip r:embed="rId3"/>
              </a:buBlip>
            </a:pPr>
            <a:endParaRPr lang="en-US" sz="2800">
              <a:latin typeface="Futura Md" charset="0"/>
            </a:endParaRPr>
          </a:p>
          <a:p>
            <a:pPr marL="342900" lvl="1" indent="-342900">
              <a:spcBef>
                <a:spcPts val="1600"/>
              </a:spcBef>
              <a:buClr>
                <a:srgbClr val="FF0000"/>
              </a:buClr>
              <a:buSzPct val="100000"/>
              <a:buFontTx/>
              <a:buBlip>
                <a:blip r:embed="rId3"/>
              </a:buBlip>
            </a:pPr>
            <a:r>
              <a:rPr lang="en-US" sz="2800">
                <a:latin typeface="Futura Md" charset="0"/>
              </a:rPr>
              <a:t>How do you treat her? </a:t>
            </a:r>
          </a:p>
        </p:txBody>
      </p:sp>
      <p:pic>
        <p:nvPicPr>
          <p:cNvPr id="7" name="Picture 6" descr="200299491-001.jpg"/>
          <p:cNvPicPr>
            <a:picLocks noChangeAspect="1"/>
          </p:cNvPicPr>
          <p:nvPr/>
        </p:nvPicPr>
        <p:blipFill>
          <a:blip r:embed="rId4" cstate="print"/>
          <a:stretch>
            <a:fillRect/>
          </a:stretch>
        </p:blipFill>
        <p:spPr>
          <a:xfrm>
            <a:off x="457200" y="2057400"/>
            <a:ext cx="1981200" cy="2975911"/>
          </a:xfrm>
          <a:prstGeom prst="rect">
            <a:avLst/>
          </a:prstGeom>
          <a:ln>
            <a:noFill/>
          </a:ln>
          <a:effectLst>
            <a:reflection blurRad="6350" stA="52000" endA="300" endPos="35000" dir="5400000" sy="-100000" algn="bl" rotWithShape="0"/>
            <a:softEdge rad="112500"/>
          </a:effectLst>
        </p:spPr>
      </p:pic>
      <p:pic>
        <p:nvPicPr>
          <p:cNvPr id="8" name="Picture 2" descr="http://aapredbook.aappublications.org/week/141_03.jpg"/>
          <p:cNvPicPr>
            <a:picLocks noChangeAspect="1" noChangeArrowheads="1"/>
          </p:cNvPicPr>
          <p:nvPr/>
        </p:nvPicPr>
        <p:blipFill>
          <a:blip r:embed="rId5" cstate="print"/>
          <a:srcRect/>
          <a:stretch>
            <a:fillRect/>
          </a:stretch>
        </p:blipFill>
        <p:spPr bwMode="auto">
          <a:xfrm>
            <a:off x="4264880" y="3276600"/>
            <a:ext cx="2120036" cy="2057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txBox="1">
            <a:spLocks noGrp="1"/>
          </p:cNvSpPr>
          <p:nvPr/>
        </p:nvSpPr>
        <p:spPr bwMode="auto">
          <a:xfrm>
            <a:off x="7010400" y="6400800"/>
            <a:ext cx="2133600" cy="457200"/>
          </a:xfrm>
          <a:prstGeom prst="rect">
            <a:avLst/>
          </a:prstGeom>
          <a:noFill/>
          <a:ln w="9525">
            <a:noFill/>
            <a:miter lim="800000"/>
            <a:headEnd/>
            <a:tailEnd/>
          </a:ln>
        </p:spPr>
        <p:txBody>
          <a:bodyPr anchor="b"/>
          <a:lstStyle/>
          <a:p>
            <a:pPr algn="r"/>
            <a:endParaRPr lang="en-US" sz="1200">
              <a:latin typeface="Gill Sans MT" pitchFamily="34" charset="0"/>
            </a:endParaRPr>
          </a:p>
          <a:p>
            <a:pPr algn="r"/>
            <a:endParaRPr lang="en-US" sz="1200">
              <a:latin typeface="Gill Sans MT" pitchFamily="34" charset="0"/>
            </a:endParaRPr>
          </a:p>
          <a:p>
            <a:pPr algn="r"/>
            <a:endParaRPr lang="en-US" sz="1200">
              <a:latin typeface="Gill Sans MT" pitchFamily="34" charset="0"/>
            </a:endParaRPr>
          </a:p>
          <a:p>
            <a:pPr algn="r"/>
            <a:endParaRPr lang="en-US" sz="1200">
              <a:latin typeface="Gill Sans MT" pitchFamily="34" charset="0"/>
            </a:endParaRPr>
          </a:p>
          <a:p>
            <a:pPr algn="r"/>
            <a:endParaRPr lang="en-US" sz="1200">
              <a:latin typeface="Gill Sans MT" pitchFamily="34" charset="0"/>
            </a:endParaRPr>
          </a:p>
        </p:txBody>
      </p:sp>
      <p:sp>
        <p:nvSpPr>
          <p:cNvPr id="59395" name="Rectangle 3"/>
          <p:cNvSpPr>
            <a:spLocks noGrp="1" noChangeArrowheads="1"/>
          </p:cNvSpPr>
          <p:nvPr>
            <p:ph type="title"/>
          </p:nvPr>
        </p:nvSpPr>
        <p:spPr>
          <a:xfrm>
            <a:off x="2590800" y="381000"/>
            <a:ext cx="6553200" cy="1143000"/>
          </a:xfrm>
        </p:spPr>
        <p:txBody>
          <a:bodyPr/>
          <a:lstStyle/>
          <a:p>
            <a:pPr eaLnBrk="1" hangingPunct="1"/>
            <a:r>
              <a:rPr lang="en-US" smtClean="0"/>
              <a:t>Trichomonas: Treatment</a:t>
            </a:r>
          </a:p>
        </p:txBody>
      </p:sp>
      <p:graphicFrame>
        <p:nvGraphicFramePr>
          <p:cNvPr id="7" name="Diagram 6"/>
          <p:cNvGraphicFramePr/>
          <p:nvPr/>
        </p:nvGraphicFramePr>
        <p:xfrm>
          <a:off x="1295400" y="1905000"/>
          <a:ext cx="7391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276600" y="6096000"/>
            <a:ext cx="2895600" cy="461963"/>
          </a:xfrm>
          <a:prstGeom prst="rect">
            <a:avLst/>
          </a:prstGeom>
          <a:solidFill>
            <a:schemeClr val="accent6"/>
          </a:solidFill>
        </p:spPr>
        <p:txBody>
          <a:bodyPr>
            <a:spAutoFit/>
          </a:bodyPr>
          <a:lstStyle/>
          <a:p>
            <a:pPr>
              <a:defRPr/>
            </a:pPr>
            <a:r>
              <a:rPr lang="en-US" sz="2400" dirty="0">
                <a:latin typeface="Arial" charset="0"/>
                <a:cs typeface="Arial" charset="0"/>
              </a:rPr>
              <a:t>Never use </a:t>
            </a:r>
            <a:r>
              <a:rPr lang="en-US" sz="2400" dirty="0" err="1">
                <a:latin typeface="Arial" charset="0"/>
                <a:cs typeface="Arial" charset="0"/>
              </a:rPr>
              <a:t>topicals</a:t>
            </a:r>
            <a:endParaRPr lang="en-US" sz="2400" dirty="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p:txBody>
          <a:bodyPr/>
          <a:lstStyle/>
          <a:p>
            <a:pPr eaLnBrk="1" hangingPunct="1"/>
            <a:r>
              <a:rPr lang="en-US" smtClean="0">
                <a:latin typeface="Futura Lt BT" charset="0"/>
              </a:rPr>
              <a:t>Sex partners of patients with </a:t>
            </a:r>
            <a:r>
              <a:rPr lang="en-US" i="1" smtClean="0">
                <a:latin typeface="Futura Lt BT" charset="0"/>
              </a:rPr>
              <a:t>T. vaginalis</a:t>
            </a:r>
            <a:r>
              <a:rPr lang="en-US" smtClean="0">
                <a:latin typeface="Futura Lt BT" charset="0"/>
              </a:rPr>
              <a:t> should be treated. </a:t>
            </a:r>
          </a:p>
          <a:p>
            <a:pPr eaLnBrk="1" hangingPunct="1">
              <a:buFont typeface="Wingdings" pitchFamily="2" charset="2"/>
              <a:buNone/>
            </a:pPr>
            <a:endParaRPr lang="en-US" smtClean="0">
              <a:latin typeface="Futura Lt BT" charset="0"/>
            </a:endParaRPr>
          </a:p>
          <a:p>
            <a:pPr eaLnBrk="1" hangingPunct="1"/>
            <a:r>
              <a:rPr lang="en-US" smtClean="0">
                <a:latin typeface="Futura Lt BT" charset="0"/>
              </a:rPr>
              <a:t>Patients should be instructed to avoid sex until they and their sex partners are cured.</a:t>
            </a:r>
          </a:p>
        </p:txBody>
      </p:sp>
      <p:sp>
        <p:nvSpPr>
          <p:cNvPr id="60419" name="Title 1"/>
          <p:cNvSpPr>
            <a:spLocks noGrp="1"/>
          </p:cNvSpPr>
          <p:nvPr>
            <p:ph type="title"/>
          </p:nvPr>
        </p:nvSpPr>
        <p:spPr/>
        <p:txBody>
          <a:bodyPr/>
          <a:lstStyle/>
          <a:p>
            <a:pPr eaLnBrk="1" hangingPunct="1"/>
            <a:r>
              <a:rPr lang="en-US" smtClean="0"/>
              <a:t>Trichomonas: Partner Management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20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Effect transition="in" filter="fade">
                                      <p:cBhvr>
                                        <p:cTn id="12" dur="20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552700" y="381000"/>
            <a:ext cx="6591300" cy="1143000"/>
          </a:xfrm>
        </p:spPr>
        <p:txBody>
          <a:bodyPr/>
          <a:lstStyle/>
          <a:p>
            <a:pPr eaLnBrk="1" hangingPunct="1"/>
            <a:r>
              <a:rPr lang="en-US" sz="3200" smtClean="0"/>
              <a:t>How would you treat if Erica was diagnosed with BV?</a:t>
            </a:r>
          </a:p>
        </p:txBody>
      </p:sp>
      <p:graphicFrame>
        <p:nvGraphicFramePr>
          <p:cNvPr id="5" name="Diagram 4"/>
          <p:cNvGraphicFramePr/>
          <p:nvPr/>
        </p:nvGraphicFramePr>
        <p:xfrm>
          <a:off x="914400" y="1447800"/>
          <a:ext cx="7543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0DD689E1-3355-4F78-85C4-79EA5661F5BD}"/>
                                            </p:graphicEl>
                                          </p:spTgt>
                                        </p:tgtEl>
                                        <p:attrNameLst>
                                          <p:attrName>style.visibility</p:attrName>
                                        </p:attrNameLst>
                                      </p:cBhvr>
                                      <p:to>
                                        <p:strVal val="visible"/>
                                      </p:to>
                                    </p:set>
                                    <p:animEffect transition="in" filter="fade">
                                      <p:cBhvr>
                                        <p:cTn id="7" dur="2000"/>
                                        <p:tgtEl>
                                          <p:spTgt spid="5">
                                            <p:graphicEl>
                                              <a:dgm id="{0DD689E1-3355-4F78-85C4-79EA5661F5B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BC33552D-64B9-4C55-A902-F353A39AAFEC}"/>
                                            </p:graphicEl>
                                          </p:spTgt>
                                        </p:tgtEl>
                                        <p:attrNameLst>
                                          <p:attrName>style.visibility</p:attrName>
                                        </p:attrNameLst>
                                      </p:cBhvr>
                                      <p:to>
                                        <p:strVal val="visible"/>
                                      </p:to>
                                    </p:set>
                                    <p:animEffect transition="in" filter="fade">
                                      <p:cBhvr>
                                        <p:cTn id="12" dur="2000"/>
                                        <p:tgtEl>
                                          <p:spTgt spid="5">
                                            <p:graphicEl>
                                              <a:dgm id="{BC33552D-64B9-4C55-A902-F353A39AAFE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68B18A44-57E3-4CF6-A558-8E738EABF6C4}"/>
                                            </p:graphicEl>
                                          </p:spTgt>
                                        </p:tgtEl>
                                        <p:attrNameLst>
                                          <p:attrName>style.visibility</p:attrName>
                                        </p:attrNameLst>
                                      </p:cBhvr>
                                      <p:to>
                                        <p:strVal val="visible"/>
                                      </p:to>
                                    </p:set>
                                    <p:animEffect transition="in" filter="fade">
                                      <p:cBhvr>
                                        <p:cTn id="17" dur="2000"/>
                                        <p:tgtEl>
                                          <p:spTgt spid="5">
                                            <p:graphicEl>
                                              <a:dgm id="{68B18A44-57E3-4CF6-A558-8E738EABF6C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2FC30809-F0B6-4518-BD33-C31BF2BE7526}"/>
                                            </p:graphicEl>
                                          </p:spTgt>
                                        </p:tgtEl>
                                        <p:attrNameLst>
                                          <p:attrName>style.visibility</p:attrName>
                                        </p:attrNameLst>
                                      </p:cBhvr>
                                      <p:to>
                                        <p:strVal val="visible"/>
                                      </p:to>
                                    </p:set>
                                    <p:animEffect transition="in" filter="fade">
                                      <p:cBhvr>
                                        <p:cTn id="22" dur="2000"/>
                                        <p:tgtEl>
                                          <p:spTgt spid="5">
                                            <p:graphicEl>
                                              <a:dgm id="{2FC30809-F0B6-4518-BD33-C31BF2BE752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idx="1"/>
          </p:nvPr>
        </p:nvSpPr>
        <p:spPr/>
        <p:txBody>
          <a:bodyPr/>
          <a:lstStyle/>
          <a:p>
            <a:pPr eaLnBrk="1" hangingPunct="1"/>
            <a:r>
              <a:rPr lang="en-US" smtClean="0">
                <a:latin typeface="Futura Lt BT" charset="0"/>
              </a:rPr>
              <a:t>Clinical trials indicate that a woman’s response to therapy and likelihood of relapse or recurrence are not affected by treatment of her sex partner(s).</a:t>
            </a:r>
          </a:p>
          <a:p>
            <a:pPr eaLnBrk="1" hangingPunct="1">
              <a:buFont typeface="Wingdings" pitchFamily="2" charset="2"/>
              <a:buNone/>
            </a:pPr>
            <a:endParaRPr lang="en-US" smtClean="0">
              <a:latin typeface="Futura Lt BT" charset="0"/>
            </a:endParaRPr>
          </a:p>
          <a:p>
            <a:pPr eaLnBrk="1" hangingPunct="1"/>
            <a:r>
              <a:rPr lang="en-US" smtClean="0">
                <a:latin typeface="Futura Lt BT" charset="0"/>
              </a:rPr>
              <a:t>Routine treatment of sex partners is not recommended.</a:t>
            </a:r>
          </a:p>
        </p:txBody>
      </p:sp>
      <p:sp>
        <p:nvSpPr>
          <p:cNvPr id="62467" name="Title 1"/>
          <p:cNvSpPr>
            <a:spLocks noGrp="1"/>
          </p:cNvSpPr>
          <p:nvPr>
            <p:ph type="title"/>
          </p:nvPr>
        </p:nvSpPr>
        <p:spPr>
          <a:xfrm>
            <a:off x="2362200" y="381000"/>
            <a:ext cx="6591300" cy="1143000"/>
          </a:xfrm>
        </p:spPr>
        <p:txBody>
          <a:bodyPr/>
          <a:lstStyle/>
          <a:p>
            <a:pPr eaLnBrk="1" hangingPunct="1"/>
            <a:r>
              <a:rPr lang="en-US" smtClean="0"/>
              <a:t>BV Diagnosis: Partner Management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2" end="2"/>
                                            </p:txEl>
                                          </p:spTgt>
                                        </p:tgtEl>
                                        <p:attrNameLst>
                                          <p:attrName>style.visibility</p:attrName>
                                        </p:attrNameLst>
                                      </p:cBhvr>
                                      <p:to>
                                        <p:strVal val="visible"/>
                                      </p:to>
                                    </p:set>
                                    <p:animEffect transition="in" filter="fade">
                                      <p:cBhvr>
                                        <p:cTn id="12" dur="20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p:cNvSpPr>
            <a:spLocks noGrp="1"/>
          </p:cNvSpPr>
          <p:nvPr>
            <p:ph type="title"/>
          </p:nvPr>
        </p:nvSpPr>
        <p:spPr>
          <a:xfrm>
            <a:off x="0" y="228600"/>
            <a:ext cx="9144000" cy="1143000"/>
          </a:xfrm>
          <a:gradFill rotWithShape="1">
            <a:gsLst>
              <a:gs pos="0">
                <a:srgbClr val="1C1C96"/>
              </a:gs>
              <a:gs pos="20000">
                <a:srgbClr val="1E1E93"/>
              </a:gs>
              <a:gs pos="100000">
                <a:srgbClr val="14146F"/>
              </a:gs>
            </a:gsLst>
            <a:lin ang="5400000"/>
          </a:gradFill>
          <a:ln cap="flat">
            <a:solidFill>
              <a:srgbClr val="292989"/>
            </a:solidFill>
          </a:ln>
          <a:effectLst>
            <a:outerShdw dist="23000" dir="5400000" rotWithShape="0">
              <a:srgbClr val="000000">
                <a:alpha val="34998"/>
              </a:srgbClr>
            </a:outerShdw>
          </a:effectLst>
        </p:spPr>
        <p:txBody>
          <a:bodyPr/>
          <a:lstStyle/>
          <a:p>
            <a:pPr eaLnBrk="1" hangingPunct="1">
              <a:defRPr/>
            </a:pPr>
            <a:r>
              <a:rPr lang="en-US" dirty="0" smtClean="0">
                <a:solidFill>
                  <a:schemeClr val="lt1"/>
                </a:solidFill>
                <a:latin typeface="Arial Black"/>
                <a:ea typeface="+mn-ea"/>
                <a:cs typeface="Arial Black"/>
              </a:rPr>
              <a:t>How would you treat if Erica was diagnosed with Candida?</a:t>
            </a:r>
          </a:p>
        </p:txBody>
      </p:sp>
      <p:graphicFrame>
        <p:nvGraphicFramePr>
          <p:cNvPr id="8" name="Content Placeholder 7"/>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762000" y="381000"/>
            <a:ext cx="8229600" cy="1143000"/>
          </a:xfrm>
        </p:spPr>
        <p:txBody>
          <a:bodyPr/>
          <a:lstStyle/>
          <a:p>
            <a:pPr eaLnBrk="1" hangingPunct="1"/>
            <a:r>
              <a:rPr lang="en-US" sz="3700" smtClean="0"/>
              <a:t>Biological Risk Factors: </a:t>
            </a:r>
            <a:br>
              <a:rPr lang="en-US" sz="3700" smtClean="0"/>
            </a:br>
            <a:r>
              <a:rPr lang="en-US" sz="3700" smtClean="0"/>
              <a:t>Females</a:t>
            </a:r>
          </a:p>
        </p:txBody>
      </p:sp>
      <p:sp>
        <p:nvSpPr>
          <p:cNvPr id="14339" name="Slide Number Placeholder 4"/>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7" name="Rounded Rectangle 6"/>
          <p:cNvSpPr>
            <a:spLocks noChangeArrowheads="1"/>
          </p:cNvSpPr>
          <p:nvPr/>
        </p:nvSpPr>
        <p:spPr bwMode="auto">
          <a:xfrm>
            <a:off x="1371600" y="1752600"/>
            <a:ext cx="7086600" cy="10668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defRPr/>
            </a:pPr>
            <a:r>
              <a:rPr lang="en-US" sz="3200" b="1" dirty="0">
                <a:solidFill>
                  <a:schemeClr val="lt1"/>
                </a:solidFill>
                <a:latin typeface="Futura Md BT"/>
                <a:cs typeface="+mn-cs"/>
              </a:rPr>
              <a:t>Adolescent cervix</a:t>
            </a:r>
          </a:p>
        </p:txBody>
      </p:sp>
      <p:sp>
        <p:nvSpPr>
          <p:cNvPr id="8" name="Rounded Rectangle 7"/>
          <p:cNvSpPr>
            <a:spLocks noChangeArrowheads="1"/>
          </p:cNvSpPr>
          <p:nvPr/>
        </p:nvSpPr>
        <p:spPr bwMode="auto">
          <a:xfrm>
            <a:off x="1295400" y="2819400"/>
            <a:ext cx="7162800" cy="10668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defRPr/>
            </a:pPr>
            <a:r>
              <a:rPr lang="en-US" sz="3200" b="1">
                <a:solidFill>
                  <a:srgbClr val="FFFFFF"/>
                </a:solidFill>
                <a:latin typeface="Futura Md" charset="0"/>
              </a:rPr>
              <a:t>Lack of immunity from prior infections</a:t>
            </a:r>
            <a:endParaRPr lang="en-US" sz="3200">
              <a:solidFill>
                <a:srgbClr val="FFFFFF"/>
              </a:solidFill>
              <a:latin typeface="Futura Md" charset="0"/>
            </a:endParaRPr>
          </a:p>
        </p:txBody>
      </p:sp>
      <p:sp>
        <p:nvSpPr>
          <p:cNvPr id="9" name="Rounded Rectangle 8"/>
          <p:cNvSpPr>
            <a:spLocks noChangeArrowheads="1"/>
          </p:cNvSpPr>
          <p:nvPr/>
        </p:nvSpPr>
        <p:spPr bwMode="auto">
          <a:xfrm>
            <a:off x="1295400" y="3886200"/>
            <a:ext cx="7162800" cy="10668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defRPr/>
            </a:pPr>
            <a:r>
              <a:rPr lang="en-US" sz="3200" b="1" dirty="0">
                <a:solidFill>
                  <a:schemeClr val="lt1"/>
                </a:solidFill>
                <a:latin typeface="Futura Md BT"/>
                <a:cs typeface="+mn-cs"/>
              </a:rPr>
              <a:t>Smaller </a:t>
            </a:r>
            <a:r>
              <a:rPr lang="en-US" sz="3200" b="1" dirty="0" err="1">
                <a:solidFill>
                  <a:schemeClr val="lt1"/>
                </a:solidFill>
                <a:latin typeface="Futura Md BT"/>
                <a:cs typeface="+mn-cs"/>
              </a:rPr>
              <a:t>introitus</a:t>
            </a:r>
            <a:endParaRPr lang="en-US" sz="3200" b="1" dirty="0">
              <a:solidFill>
                <a:schemeClr val="lt1"/>
              </a:solidFill>
              <a:latin typeface="Futura Md BT"/>
              <a:cs typeface="+mn-cs"/>
            </a:endParaRPr>
          </a:p>
        </p:txBody>
      </p:sp>
      <p:sp>
        <p:nvSpPr>
          <p:cNvPr id="10" name="Rounded Rectangle 9"/>
          <p:cNvSpPr>
            <a:spLocks noChangeArrowheads="1"/>
          </p:cNvSpPr>
          <p:nvPr/>
        </p:nvSpPr>
        <p:spPr bwMode="auto">
          <a:xfrm>
            <a:off x="1295400" y="4953000"/>
            <a:ext cx="7239000" cy="10668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defRPr/>
            </a:pPr>
            <a:r>
              <a:rPr lang="en-US" sz="3200" b="1" dirty="0">
                <a:solidFill>
                  <a:schemeClr val="lt1"/>
                </a:solidFill>
                <a:latin typeface="Futura Md BT"/>
                <a:cs typeface="+mn-cs"/>
              </a:rPr>
              <a:t>Lack of lubrication can lead to dry, traumatic sex</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905000" y="1828800"/>
          <a:ext cx="6248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515" name="Title 1"/>
          <p:cNvSpPr>
            <a:spLocks noGrp="1"/>
          </p:cNvSpPr>
          <p:nvPr>
            <p:ph type="title"/>
          </p:nvPr>
        </p:nvSpPr>
        <p:spPr/>
        <p:txBody>
          <a:bodyPr/>
          <a:lstStyle/>
          <a:p>
            <a:pPr eaLnBrk="1" hangingPunct="1"/>
            <a:r>
              <a:rPr lang="en-US" smtClean="0"/>
              <a:t>Treatment for Candida</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85800" y="1676400"/>
          <a:ext cx="8153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539" name="Title 1"/>
          <p:cNvSpPr>
            <a:spLocks noGrp="1"/>
          </p:cNvSpPr>
          <p:nvPr>
            <p:ph type="title"/>
          </p:nvPr>
        </p:nvSpPr>
        <p:spPr>
          <a:xfrm>
            <a:off x="2552700" y="381000"/>
            <a:ext cx="6591300" cy="1143000"/>
          </a:xfrm>
        </p:spPr>
        <p:txBody>
          <a:bodyPr/>
          <a:lstStyle/>
          <a:p>
            <a:pPr eaLnBrk="1" hangingPunct="1"/>
            <a:r>
              <a:rPr lang="en-US" smtClean="0"/>
              <a:t>Candida: Partner Management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A600DCD-B281-4EB4-B5E7-C65EF50FDCFA}"/>
                                            </p:graphicEl>
                                          </p:spTgt>
                                        </p:tgtEl>
                                        <p:attrNameLst>
                                          <p:attrName>style.visibility</p:attrName>
                                        </p:attrNameLst>
                                      </p:cBhvr>
                                      <p:to>
                                        <p:strVal val="visible"/>
                                      </p:to>
                                    </p:set>
                                    <p:animEffect transition="in" filter="fade">
                                      <p:cBhvr>
                                        <p:cTn id="7" dur="2000"/>
                                        <p:tgtEl>
                                          <p:spTgt spid="5">
                                            <p:graphicEl>
                                              <a:dgm id="{2A600DCD-B281-4EB4-B5E7-C65EF50FDCF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1E25B3DE-917D-4E4F-B48E-814473FF4239}"/>
                                            </p:graphicEl>
                                          </p:spTgt>
                                        </p:tgtEl>
                                        <p:attrNameLst>
                                          <p:attrName>style.visibility</p:attrName>
                                        </p:attrNameLst>
                                      </p:cBhvr>
                                      <p:to>
                                        <p:strVal val="visible"/>
                                      </p:to>
                                    </p:set>
                                    <p:animEffect transition="in" filter="fade">
                                      <p:cBhvr>
                                        <p:cTn id="12" dur="2000"/>
                                        <p:tgtEl>
                                          <p:spTgt spid="5">
                                            <p:graphicEl>
                                              <a:dgm id="{1E25B3DE-917D-4E4F-B48E-814473FF423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0D07427B-6408-4176-ACFA-6A66CE33820A}"/>
                                            </p:graphicEl>
                                          </p:spTgt>
                                        </p:tgtEl>
                                        <p:attrNameLst>
                                          <p:attrName>style.visibility</p:attrName>
                                        </p:attrNameLst>
                                      </p:cBhvr>
                                      <p:to>
                                        <p:strVal val="visible"/>
                                      </p:to>
                                    </p:set>
                                    <p:animEffect transition="in" filter="fade">
                                      <p:cBhvr>
                                        <p:cTn id="17" dur="2000"/>
                                        <p:tgtEl>
                                          <p:spTgt spid="5">
                                            <p:graphicEl>
                                              <a:dgm id="{0D07427B-6408-4176-ACFA-6A66CE3382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24400"/>
            <a:ext cx="8686800" cy="1295400"/>
          </a:xfrm>
        </p:spPr>
        <p:txBody>
          <a:bodyPr/>
          <a:lstStyle/>
          <a:p>
            <a:pPr eaLnBrk="1" hangingPunct="1"/>
            <a:r>
              <a:rPr lang="en-US" dirty="0" smtClean="0">
                <a:latin typeface="Futura Lt BT" charset="0"/>
              </a:rPr>
              <a:t>What are the most common identifiable causes of </a:t>
            </a:r>
            <a:r>
              <a:rPr lang="en-US" dirty="0" err="1" smtClean="0">
                <a:latin typeface="Futura Lt BT" charset="0"/>
              </a:rPr>
              <a:t>cervicitis</a:t>
            </a:r>
            <a:r>
              <a:rPr lang="en-US" dirty="0" smtClean="0">
                <a:latin typeface="Futura Lt BT" charset="0"/>
              </a:rPr>
              <a:t>?</a:t>
            </a:r>
          </a:p>
          <a:p>
            <a:pPr lvl="1" eaLnBrk="1" hangingPunct="1"/>
            <a:r>
              <a:rPr lang="en-US" dirty="0" smtClean="0">
                <a:latin typeface="Futura Lt BT" charset="0"/>
              </a:rPr>
              <a:t>Chlamydia</a:t>
            </a:r>
          </a:p>
          <a:p>
            <a:pPr lvl="1" eaLnBrk="1" hangingPunct="1"/>
            <a:r>
              <a:rPr lang="en-US" dirty="0" smtClean="0">
                <a:latin typeface="Futura Lt BT" charset="0"/>
              </a:rPr>
              <a:t>Gonorrhea</a:t>
            </a:r>
          </a:p>
          <a:p>
            <a:pPr eaLnBrk="1" hangingPunct="1"/>
            <a:endParaRPr lang="en-US" sz="2400" dirty="0" smtClean="0">
              <a:latin typeface="Futura Lt BT" charset="0"/>
            </a:endParaRPr>
          </a:p>
        </p:txBody>
      </p:sp>
      <p:sp>
        <p:nvSpPr>
          <p:cNvPr id="66563" name="Title 1"/>
          <p:cNvSpPr>
            <a:spLocks noGrp="1"/>
          </p:cNvSpPr>
          <p:nvPr>
            <p:ph type="title"/>
          </p:nvPr>
        </p:nvSpPr>
        <p:spPr/>
        <p:txBody>
          <a:bodyPr/>
          <a:lstStyle/>
          <a:p>
            <a:pPr eaLnBrk="1" hangingPunct="1"/>
            <a:r>
              <a:rPr lang="en-US" smtClean="0"/>
              <a:t>Additional Concerns</a:t>
            </a:r>
          </a:p>
        </p:txBody>
      </p:sp>
      <p:sp>
        <p:nvSpPr>
          <p:cNvPr id="9" name="Content Placeholder 2"/>
          <p:cNvSpPr txBox="1">
            <a:spLocks/>
          </p:cNvSpPr>
          <p:nvPr/>
        </p:nvSpPr>
        <p:spPr bwMode="auto">
          <a:xfrm>
            <a:off x="4470400" y="1981200"/>
            <a:ext cx="4445000" cy="1295400"/>
          </a:xfrm>
          <a:prstGeom prst="rect">
            <a:avLst/>
          </a:prstGeom>
          <a:noFill/>
          <a:ln w="9525">
            <a:noFill/>
            <a:miter lim="800000"/>
            <a:headEnd/>
            <a:tailEnd/>
          </a:ln>
        </p:spPr>
        <p:txBody>
          <a:bodyPr/>
          <a:lstStyle/>
          <a:p>
            <a:pPr>
              <a:spcBef>
                <a:spcPct val="20000"/>
              </a:spcBef>
              <a:buClr>
                <a:srgbClr val="FF0000"/>
              </a:buClr>
              <a:buFont typeface="Wingdings" pitchFamily="2" charset="2"/>
              <a:buNone/>
              <a:defRPr/>
            </a:pPr>
            <a:r>
              <a:rPr lang="en-US" sz="3200" kern="0" dirty="0">
                <a:latin typeface="Futura Md" pitchFamily="34" charset="0"/>
                <a:cs typeface="+mn-cs"/>
              </a:rPr>
              <a:t>Because she is a sexually active 16 year old, she is also at risk for </a:t>
            </a:r>
            <a:r>
              <a:rPr lang="en-US" sz="3200" kern="0" dirty="0" err="1">
                <a:latin typeface="Futura Md" pitchFamily="34" charset="0"/>
                <a:cs typeface="+mn-cs"/>
              </a:rPr>
              <a:t>cervicitis</a:t>
            </a:r>
            <a:r>
              <a:rPr lang="en-US" sz="2400" b="1" kern="0" dirty="0">
                <a:latin typeface="Futura Md" pitchFamily="34" charset="0"/>
                <a:cs typeface="+mn-cs"/>
              </a:rPr>
              <a:t>.</a:t>
            </a:r>
          </a:p>
        </p:txBody>
      </p:sp>
      <p:pic>
        <p:nvPicPr>
          <p:cNvPr id="8" name="Picture 7" descr="200299494-001.jpg"/>
          <p:cNvPicPr>
            <a:picLocks noChangeAspect="1"/>
          </p:cNvPicPr>
          <p:nvPr/>
        </p:nvPicPr>
        <p:blipFill>
          <a:blip r:embed="rId3" cstate="print"/>
          <a:stretch>
            <a:fillRect/>
          </a:stretch>
        </p:blipFill>
        <p:spPr>
          <a:xfrm>
            <a:off x="762000" y="1828800"/>
            <a:ext cx="3319284" cy="22098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4" presetClass="emph" presetSubtype="0" fill="hold" nodeType="clickEffect">
                                  <p:stCondLst>
                                    <p:cond delay="0"/>
                                  </p:stCondLst>
                                  <p:childTnLst>
                                    <p:animClr clrSpc="hsl" dir="cw">
                                      <p:cBhvr override="childStyle">
                                        <p:cTn id="26" dur="500" fill="hold"/>
                                        <p:tgtEl>
                                          <p:spTgt spid="3">
                                            <p:txEl>
                                              <p:pRg st="2" end="2"/>
                                            </p:txEl>
                                          </p:spTgt>
                                        </p:tgtEl>
                                        <p:attrNameLst>
                                          <p:attrName>style.color</p:attrName>
                                        </p:attrNameLst>
                                      </p:cBhvr>
                                      <p:by>
                                        <p:hsl h="0" s="-12549" l="-25098"/>
                                      </p:by>
                                    </p:animClr>
                                    <p:animClr clrSpc="hsl" dir="cw">
                                      <p:cBhvr>
                                        <p:cTn id="27" dur="500" fill="hold"/>
                                        <p:tgtEl>
                                          <p:spTgt spid="3">
                                            <p:txEl>
                                              <p:pRg st="2" end="2"/>
                                            </p:txEl>
                                          </p:spTgt>
                                        </p:tgtEl>
                                        <p:attrNameLst>
                                          <p:attrName>fillcolor</p:attrName>
                                        </p:attrNameLst>
                                      </p:cBhvr>
                                      <p:by>
                                        <p:hsl h="0" s="-12549" l="-25098"/>
                                      </p:by>
                                    </p:animClr>
                                    <p:animClr clrSpc="hsl" dir="cw">
                                      <p:cBhvr>
                                        <p:cTn id="28" dur="500" fill="hold"/>
                                        <p:tgtEl>
                                          <p:spTgt spid="3">
                                            <p:txEl>
                                              <p:pRg st="2" end="2"/>
                                            </p:txEl>
                                          </p:spTgt>
                                        </p:tgtEl>
                                        <p:attrNameLst>
                                          <p:attrName>stroke.color</p:attrName>
                                        </p:attrNameLst>
                                      </p:cBhvr>
                                      <p:by>
                                        <p:hsl h="0" s="-12549" l="-25098"/>
                                      </p:by>
                                    </p:animClr>
                                    <p:set>
                                      <p:cBhvr>
                                        <p:cTn id="2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r>
              <a:rPr lang="en-US" dirty="0" smtClean="0"/>
              <a:t>Chlamydia</a:t>
            </a:r>
          </a:p>
        </p:txBody>
      </p:sp>
      <p:sp>
        <p:nvSpPr>
          <p:cNvPr id="67587" name="Slide Number Placeholder 4"/>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dirty="0"/>
          </a:p>
          <a:p>
            <a:pPr algn="ctr"/>
            <a:endParaRPr lang="en-US" dirty="0"/>
          </a:p>
          <a:p>
            <a:pPr algn="ctr"/>
            <a:endParaRPr lang="en-US" dirty="0"/>
          </a:p>
          <a:p>
            <a:pPr algn="ctr"/>
            <a:endParaRPr lang="en-US" dirty="0"/>
          </a:p>
          <a:p>
            <a:pPr algn="ctr"/>
            <a:endParaRPr lang="en-US" dirty="0"/>
          </a:p>
        </p:txBody>
      </p:sp>
      <p:graphicFrame>
        <p:nvGraphicFramePr>
          <p:cNvPr id="7" name="Diagram 6"/>
          <p:cNvGraphicFramePr/>
          <p:nvPr/>
        </p:nvGraphicFramePr>
        <p:xfrm>
          <a:off x="1371600" y="1676400"/>
          <a:ext cx="7315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EE9B0F2A-6D44-4A52-8C4E-248E73E140B9}"/>
                                            </p:graphicEl>
                                          </p:spTgt>
                                        </p:tgtEl>
                                        <p:attrNameLst>
                                          <p:attrName>style.visibility</p:attrName>
                                        </p:attrNameLst>
                                      </p:cBhvr>
                                      <p:to>
                                        <p:strVal val="visible"/>
                                      </p:to>
                                    </p:set>
                                    <p:animEffect transition="in" filter="fade">
                                      <p:cBhvr>
                                        <p:cTn id="7" dur="2000"/>
                                        <p:tgtEl>
                                          <p:spTgt spid="7">
                                            <p:graphicEl>
                                              <a:dgm id="{EE9B0F2A-6D44-4A52-8C4E-248E73E140B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95C94C1E-2177-4AA5-B697-21AE9FEAA226}"/>
                                            </p:graphicEl>
                                          </p:spTgt>
                                        </p:tgtEl>
                                        <p:attrNameLst>
                                          <p:attrName>style.visibility</p:attrName>
                                        </p:attrNameLst>
                                      </p:cBhvr>
                                      <p:to>
                                        <p:strVal val="visible"/>
                                      </p:to>
                                    </p:set>
                                    <p:animEffect transition="in" filter="fade">
                                      <p:cBhvr>
                                        <p:cTn id="12" dur="2000"/>
                                        <p:tgtEl>
                                          <p:spTgt spid="7">
                                            <p:graphicEl>
                                              <a:dgm id="{95C94C1E-2177-4AA5-B697-21AE9FEAA22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E21F1A19-905E-4721-BD80-1FFA0DF0643F}"/>
                                            </p:graphicEl>
                                          </p:spTgt>
                                        </p:tgtEl>
                                        <p:attrNameLst>
                                          <p:attrName>style.visibility</p:attrName>
                                        </p:attrNameLst>
                                      </p:cBhvr>
                                      <p:to>
                                        <p:strVal val="visible"/>
                                      </p:to>
                                    </p:set>
                                    <p:animEffect transition="in" filter="fade">
                                      <p:cBhvr>
                                        <p:cTn id="17" dur="2000"/>
                                        <p:tgtEl>
                                          <p:spTgt spid="7">
                                            <p:graphicEl>
                                              <a:dgm id="{E21F1A19-905E-4721-BD80-1FFA0DF064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36E61E4F-EB64-4018-B13F-A680FD5D58D1}"/>
                                            </p:graphicEl>
                                          </p:spTgt>
                                        </p:tgtEl>
                                        <p:attrNameLst>
                                          <p:attrName>style.visibility</p:attrName>
                                        </p:attrNameLst>
                                      </p:cBhvr>
                                      <p:to>
                                        <p:strVal val="visible"/>
                                      </p:to>
                                    </p:set>
                                    <p:animEffect transition="in" filter="fade">
                                      <p:cBhvr>
                                        <p:cTn id="22" dur="2000"/>
                                        <p:tgtEl>
                                          <p:spTgt spid="7">
                                            <p:graphicEl>
                                              <a:dgm id="{36E61E4F-EB64-4018-B13F-A680FD5D58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960438"/>
          </a:xfrm>
        </p:spPr>
        <p:txBody>
          <a:bodyPr/>
          <a:lstStyle/>
          <a:p>
            <a:r>
              <a:rPr lang="en-US" sz="3000" dirty="0"/>
              <a:t>Chlamydia—Rates by Sex, United States, </a:t>
            </a:r>
            <a:r>
              <a:rPr lang="en-US" sz="3000" dirty="0" smtClean="0"/>
              <a:t>1992–2012</a:t>
            </a:r>
            <a:endParaRPr lang="en-US" sz="3000" dirty="0"/>
          </a:p>
        </p:txBody>
      </p:sp>
      <p:sp>
        <p:nvSpPr>
          <p:cNvPr id="1901" name="TextBox 1900"/>
          <p:cNvSpPr txBox="1"/>
          <p:nvPr/>
        </p:nvSpPr>
        <p:spPr>
          <a:xfrm>
            <a:off x="444256" y="6553200"/>
            <a:ext cx="698744" cy="169277"/>
          </a:xfrm>
          <a:prstGeom prst="rect">
            <a:avLst/>
          </a:prstGeom>
          <a:noFill/>
        </p:spPr>
        <p:txBody>
          <a:bodyPr wrap="square" rtlCol="0">
            <a:spAutoFit/>
          </a:bodyPr>
          <a:lstStyle/>
          <a:p>
            <a:r>
              <a:rPr lang="en-US" sz="500" dirty="0">
                <a:solidFill>
                  <a:srgbClr val="0039A6"/>
                </a:solidFill>
              </a:rPr>
              <a:t>2011-Fig 1.  SR</a:t>
            </a:r>
          </a:p>
        </p:txBody>
      </p:sp>
      <p:pic>
        <p:nvPicPr>
          <p:cNvPr id="6" name="Picture 5" descr="Chlamydia—Rates by Sex, United States, 1992–20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600200"/>
            <a:ext cx="8610600" cy="5105400"/>
          </a:xfrm>
          <a:prstGeom prst="rect">
            <a:avLst/>
          </a:prstGeom>
          <a:solidFill>
            <a:schemeClr val="bg1"/>
          </a:solidFill>
        </p:spPr>
      </p:pic>
    </p:spTree>
    <p:extLst>
      <p:ext uri="{BB962C8B-B14F-4D97-AF65-F5344CB8AC3E}">
        <p14:creationId xmlns:p14="http://schemas.microsoft.com/office/powerpoint/2010/main" val="3861695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74638"/>
            <a:ext cx="8610600" cy="1143000"/>
          </a:xfrm>
        </p:spPr>
        <p:txBody>
          <a:bodyPr/>
          <a:lstStyle/>
          <a:p>
            <a:r>
              <a:rPr lang="en-US" sz="2800" dirty="0"/>
              <a:t>Chlamydia—Rates by </a:t>
            </a:r>
            <a:r>
              <a:rPr lang="en-US" sz="2800" dirty="0" smtClean="0"/>
              <a:t>Age and Sex, </a:t>
            </a:r>
            <a:r>
              <a:rPr lang="en-US" sz="2800" dirty="0"/>
              <a:t>United States, </a:t>
            </a:r>
            <a:r>
              <a:rPr lang="en-US" sz="2800" dirty="0" smtClean="0"/>
              <a:t>2012</a:t>
            </a:r>
            <a:endParaRPr lang="en-US" sz="2800" dirty="0"/>
          </a:p>
        </p:txBody>
      </p:sp>
      <p:sp>
        <p:nvSpPr>
          <p:cNvPr id="6" name="TextBox 5"/>
          <p:cNvSpPr txBox="1"/>
          <p:nvPr/>
        </p:nvSpPr>
        <p:spPr>
          <a:xfrm>
            <a:off x="444256" y="6553200"/>
            <a:ext cx="698744" cy="169277"/>
          </a:xfrm>
          <a:prstGeom prst="rect">
            <a:avLst/>
          </a:prstGeom>
          <a:noFill/>
        </p:spPr>
        <p:txBody>
          <a:bodyPr wrap="square" rtlCol="0">
            <a:spAutoFit/>
          </a:bodyPr>
          <a:lstStyle/>
          <a:p>
            <a:r>
              <a:rPr lang="en-US" sz="500" dirty="0">
                <a:solidFill>
                  <a:srgbClr val="0039A6"/>
                </a:solidFill>
              </a:rPr>
              <a:t>2011-Fig 5.  SR</a:t>
            </a:r>
          </a:p>
        </p:txBody>
      </p:sp>
      <p:pic>
        <p:nvPicPr>
          <p:cNvPr id="5" name="Picture 4" descr="Chlamydia—Rates by Age and Sex, United States, 20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729" y="1752600"/>
            <a:ext cx="8393271" cy="4953000"/>
          </a:xfrm>
          <a:prstGeom prst="rect">
            <a:avLst/>
          </a:prstGeom>
          <a:solidFill>
            <a:schemeClr val="bg1"/>
          </a:solidFill>
        </p:spPr>
      </p:pic>
    </p:spTree>
    <p:extLst>
      <p:ext uri="{BB962C8B-B14F-4D97-AF65-F5344CB8AC3E}">
        <p14:creationId xmlns:p14="http://schemas.microsoft.com/office/powerpoint/2010/main" val="25323344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7038"/>
            <a:ext cx="8534400" cy="944562"/>
          </a:xfrm>
        </p:spPr>
        <p:txBody>
          <a:bodyPr/>
          <a:lstStyle/>
          <a:p>
            <a:r>
              <a:rPr lang="en-US" sz="2800" dirty="0"/>
              <a:t>Chlamydia—Rates by </a:t>
            </a:r>
            <a:r>
              <a:rPr lang="en-US" sz="2800" dirty="0" smtClean="0"/>
              <a:t>Race/Ethnicity, </a:t>
            </a:r>
            <a:r>
              <a:rPr lang="en-US" sz="2800" dirty="0"/>
              <a:t>United States, </a:t>
            </a:r>
            <a:r>
              <a:rPr lang="en-US" sz="2800" dirty="0" smtClean="0"/>
              <a:t>2008-2012</a:t>
            </a:r>
            <a:endParaRPr lang="en-US" sz="2800" dirty="0"/>
          </a:p>
        </p:txBody>
      </p:sp>
      <p:sp>
        <p:nvSpPr>
          <p:cNvPr id="5" name="TextBox 4"/>
          <p:cNvSpPr txBox="1"/>
          <p:nvPr/>
        </p:nvSpPr>
        <p:spPr>
          <a:xfrm>
            <a:off x="444256" y="6553200"/>
            <a:ext cx="698744" cy="169277"/>
          </a:xfrm>
          <a:prstGeom prst="rect">
            <a:avLst/>
          </a:prstGeom>
          <a:noFill/>
        </p:spPr>
        <p:txBody>
          <a:bodyPr wrap="square" rtlCol="0">
            <a:spAutoFit/>
          </a:bodyPr>
          <a:lstStyle/>
          <a:p>
            <a:r>
              <a:rPr lang="en-US" sz="500" dirty="0">
                <a:solidFill>
                  <a:srgbClr val="0039A6"/>
                </a:solidFill>
              </a:rPr>
              <a:t>2011-Fig O.  SR</a:t>
            </a:r>
          </a:p>
        </p:txBody>
      </p:sp>
      <p:pic>
        <p:nvPicPr>
          <p:cNvPr id="6" name="Picture 5" descr="Chlamydia—Rates by Race/Ethnicity, United States, 2008–20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228" y="1600200"/>
            <a:ext cx="8382000" cy="5029200"/>
          </a:xfrm>
          <a:prstGeom prst="rect">
            <a:avLst/>
          </a:prstGeom>
          <a:solidFill>
            <a:schemeClr val="bg1"/>
          </a:solidFill>
        </p:spPr>
      </p:pic>
    </p:spTree>
    <p:extLst>
      <p:ext uri="{BB962C8B-B14F-4D97-AF65-F5344CB8AC3E}">
        <p14:creationId xmlns:p14="http://schemas.microsoft.com/office/powerpoint/2010/main" val="3645555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Chlamydia Symptoms</a:t>
            </a:r>
          </a:p>
        </p:txBody>
      </p:sp>
      <p:sp>
        <p:nvSpPr>
          <p:cNvPr id="6" name="Rounded Rectangle 5"/>
          <p:cNvSpPr/>
          <p:nvPr/>
        </p:nvSpPr>
        <p:spPr>
          <a:xfrm>
            <a:off x="3048000" y="1676400"/>
            <a:ext cx="5562600" cy="22098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chor="ctr"/>
          <a:lstStyle/>
          <a:p>
            <a:pPr>
              <a:buFont typeface="Arial" charset="0"/>
              <a:buChar char="•"/>
              <a:defRPr/>
            </a:pPr>
            <a:r>
              <a:rPr lang="en-US" sz="2800">
                <a:solidFill>
                  <a:schemeClr val="bg1"/>
                </a:solidFill>
                <a:latin typeface="Futura Md" charset="0"/>
                <a:ea typeface="Arial" charset="0"/>
              </a:rPr>
              <a:t>Heavy or prolonged menses</a:t>
            </a:r>
          </a:p>
          <a:p>
            <a:pPr>
              <a:buFont typeface="Arial" charset="0"/>
              <a:buChar char="•"/>
              <a:defRPr/>
            </a:pPr>
            <a:r>
              <a:rPr lang="en-US" sz="2800">
                <a:solidFill>
                  <a:schemeClr val="bg1"/>
                </a:solidFill>
                <a:latin typeface="Futura Md" charset="0"/>
                <a:ea typeface="Arial" charset="0"/>
              </a:rPr>
              <a:t>Spotting</a:t>
            </a:r>
          </a:p>
          <a:p>
            <a:pPr>
              <a:buFont typeface="Arial" charset="0"/>
              <a:buChar char="•"/>
              <a:defRPr/>
            </a:pPr>
            <a:r>
              <a:rPr lang="en-US" sz="2800">
                <a:solidFill>
                  <a:schemeClr val="bg1"/>
                </a:solidFill>
                <a:latin typeface="Futura Md" charset="0"/>
                <a:ea typeface="Arial" charset="0"/>
              </a:rPr>
              <a:t>Dysmenorrhea</a:t>
            </a:r>
          </a:p>
          <a:p>
            <a:pPr>
              <a:buFont typeface="Arial" charset="0"/>
              <a:buChar char="•"/>
              <a:defRPr/>
            </a:pPr>
            <a:r>
              <a:rPr lang="en-US" sz="2800">
                <a:solidFill>
                  <a:schemeClr val="bg1"/>
                </a:solidFill>
                <a:latin typeface="Futura Md" charset="0"/>
                <a:ea typeface="Arial" charset="0"/>
              </a:rPr>
              <a:t>Dyspareunia</a:t>
            </a:r>
          </a:p>
          <a:p>
            <a:pPr>
              <a:buFont typeface="Arial" charset="0"/>
              <a:buChar char="•"/>
              <a:defRPr/>
            </a:pPr>
            <a:r>
              <a:rPr lang="en-US" sz="2800">
                <a:solidFill>
                  <a:schemeClr val="bg1"/>
                </a:solidFill>
                <a:latin typeface="Futura Md" charset="0"/>
                <a:ea typeface="Arial" charset="0"/>
              </a:rPr>
              <a:t>Vaginal discharge</a:t>
            </a:r>
          </a:p>
        </p:txBody>
      </p:sp>
      <p:sp>
        <p:nvSpPr>
          <p:cNvPr id="5" name="Rounded Rectangle 4"/>
          <p:cNvSpPr>
            <a:spLocks noChangeArrowheads="1"/>
          </p:cNvSpPr>
          <p:nvPr/>
        </p:nvSpPr>
        <p:spPr bwMode="auto">
          <a:xfrm>
            <a:off x="457200" y="1752600"/>
            <a:ext cx="2590800" cy="18288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2600" dirty="0">
                <a:solidFill>
                  <a:schemeClr val="lt1"/>
                </a:solidFill>
                <a:latin typeface="+mn-lt"/>
                <a:cs typeface="+mn-cs"/>
              </a:rPr>
              <a:t>Females:</a:t>
            </a:r>
          </a:p>
          <a:p>
            <a:pPr algn="ctr">
              <a:defRPr/>
            </a:pPr>
            <a:r>
              <a:rPr lang="en-US" sz="2600" dirty="0">
                <a:solidFill>
                  <a:schemeClr val="lt1"/>
                </a:solidFill>
                <a:latin typeface="+mn-lt"/>
                <a:cs typeface="+mn-cs"/>
              </a:rPr>
              <a:t>Up to </a:t>
            </a:r>
            <a:r>
              <a:rPr lang="en-US" sz="2600" dirty="0" smtClean="0">
                <a:solidFill>
                  <a:schemeClr val="lt1"/>
                </a:solidFill>
                <a:latin typeface="+mn-lt"/>
                <a:cs typeface="+mn-cs"/>
              </a:rPr>
              <a:t>~80-90% </a:t>
            </a:r>
            <a:r>
              <a:rPr lang="en-US" sz="2600" dirty="0">
                <a:solidFill>
                  <a:schemeClr val="lt1"/>
                </a:solidFill>
                <a:latin typeface="+mn-lt"/>
                <a:cs typeface="+mn-cs"/>
              </a:rPr>
              <a:t>asymptomatic</a:t>
            </a:r>
          </a:p>
        </p:txBody>
      </p:sp>
      <p:sp>
        <p:nvSpPr>
          <p:cNvPr id="8" name="Rounded Rectangle 7"/>
          <p:cNvSpPr/>
          <p:nvPr/>
        </p:nvSpPr>
        <p:spPr>
          <a:xfrm>
            <a:off x="2895600" y="4191000"/>
            <a:ext cx="5638800" cy="19812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chor="ctr"/>
          <a:lstStyle/>
          <a:p>
            <a:pPr>
              <a:buFont typeface="Arial" pitchFamily="34" charset="0"/>
              <a:buChar char="•"/>
              <a:defRPr/>
            </a:pPr>
            <a:r>
              <a:rPr lang="en-US" sz="2800" dirty="0" smtClean="0"/>
              <a:t>Penile discharge</a:t>
            </a:r>
          </a:p>
          <a:p>
            <a:pPr>
              <a:buFont typeface="Arial" pitchFamily="34" charset="0"/>
              <a:buChar char="•"/>
              <a:defRPr/>
            </a:pPr>
            <a:r>
              <a:rPr lang="en-US" sz="2800" dirty="0" err="1" smtClean="0"/>
              <a:t>Dysuria</a:t>
            </a:r>
            <a:r>
              <a:rPr lang="en-US" sz="2800" dirty="0" smtClean="0"/>
              <a:t> </a:t>
            </a:r>
            <a:endParaRPr lang="en-US" sz="2800" dirty="0">
              <a:solidFill>
                <a:schemeClr val="bg1"/>
              </a:solidFill>
              <a:latin typeface="Futura Md" pitchFamily="34" charset="0"/>
            </a:endParaRPr>
          </a:p>
        </p:txBody>
      </p:sp>
      <p:sp>
        <p:nvSpPr>
          <p:cNvPr id="7" name="Rounded Rectangle 6"/>
          <p:cNvSpPr>
            <a:spLocks noChangeArrowheads="1"/>
          </p:cNvSpPr>
          <p:nvPr/>
        </p:nvSpPr>
        <p:spPr bwMode="auto">
          <a:xfrm>
            <a:off x="533400" y="4343400"/>
            <a:ext cx="2438400" cy="17526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2600" dirty="0">
                <a:solidFill>
                  <a:schemeClr val="lt1"/>
                </a:solidFill>
                <a:latin typeface="+mn-lt"/>
                <a:cs typeface="+mn-cs"/>
              </a:rPr>
              <a:t>Males: Up to </a:t>
            </a:r>
            <a:r>
              <a:rPr lang="en-US" sz="2600" dirty="0" smtClean="0">
                <a:solidFill>
                  <a:schemeClr val="lt1"/>
                </a:solidFill>
                <a:latin typeface="+mn-lt"/>
                <a:cs typeface="+mn-cs"/>
              </a:rPr>
              <a:t>90</a:t>
            </a:r>
            <a:r>
              <a:rPr lang="en-US" sz="2600" dirty="0">
                <a:solidFill>
                  <a:schemeClr val="lt1"/>
                </a:solidFill>
                <a:latin typeface="+mn-lt"/>
                <a:cs typeface="+mn-cs"/>
              </a:rPr>
              <a:t>% asymptomatic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19200" y="2286000"/>
          <a:ext cx="7488264"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683" name="Title 2"/>
          <p:cNvSpPr>
            <a:spLocks noGrp="1"/>
          </p:cNvSpPr>
          <p:nvPr>
            <p:ph type="title"/>
          </p:nvPr>
        </p:nvSpPr>
        <p:spPr>
          <a:xfrm>
            <a:off x="1943100" y="457200"/>
            <a:ext cx="7200900" cy="1143000"/>
          </a:xfrm>
        </p:spPr>
        <p:txBody>
          <a:bodyPr/>
          <a:lstStyle/>
          <a:p>
            <a:pPr eaLnBrk="1" hangingPunct="1"/>
            <a:r>
              <a:rPr lang="en-US" smtClean="0"/>
              <a:t>Sequelae Untreated Chlamydia: Females</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a:xfrm>
            <a:off x="236538" y="381000"/>
            <a:ext cx="8907462" cy="1143000"/>
          </a:xfrm>
        </p:spPr>
        <p:txBody>
          <a:bodyPr/>
          <a:lstStyle/>
          <a:p>
            <a:pPr eaLnBrk="1" hangingPunct="1"/>
            <a:r>
              <a:rPr lang="en-US" smtClean="0"/>
              <a:t>Sequelae Untreated Chlamydia: </a:t>
            </a:r>
            <a:br>
              <a:rPr lang="en-US" smtClean="0"/>
            </a:br>
            <a:r>
              <a:rPr lang="en-US" smtClean="0"/>
              <a:t>Males </a:t>
            </a:r>
          </a:p>
        </p:txBody>
      </p:sp>
      <p:graphicFrame>
        <p:nvGraphicFramePr>
          <p:cNvPr id="5" name="Diagram 4"/>
          <p:cNvGraphicFramePr/>
          <p:nvPr/>
        </p:nvGraphicFramePr>
        <p:xfrm>
          <a:off x="1600200" y="2057400"/>
          <a:ext cx="7162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3306" name="Picture 10" descr="Disseminated gonococcal infection"/>
          <p:cNvPicPr>
            <a:picLocks noChangeAspect="1" noChangeArrowheads="1"/>
          </p:cNvPicPr>
          <p:nvPr/>
        </p:nvPicPr>
        <p:blipFill>
          <a:blip r:embed="rId8" cstate="print"/>
          <a:srcRect/>
          <a:stretch>
            <a:fillRect/>
          </a:stretch>
        </p:blipFill>
        <p:spPr bwMode="auto">
          <a:xfrm>
            <a:off x="5943600" y="1752600"/>
            <a:ext cx="2524125" cy="1676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graphicEl>
                                              <a:dgm id="{250F4BE5-C335-4921-AEC2-80B1FF0FA220}"/>
                                            </p:graphicEl>
                                          </p:spTgt>
                                        </p:tgtEl>
                                        <p:attrNameLst>
                                          <p:attrName>style.visibility</p:attrName>
                                        </p:attrNameLst>
                                      </p:cBhvr>
                                      <p:to>
                                        <p:strVal val="visible"/>
                                      </p:to>
                                    </p:set>
                                    <p:animEffect transition="in" filter="fade">
                                      <p:cBhvr>
                                        <p:cTn id="11" dur="2000"/>
                                        <p:tgtEl>
                                          <p:spTgt spid="5">
                                            <p:graphicEl>
                                              <a:dgm id="{250F4BE5-C335-4921-AEC2-80B1FF0FA220}"/>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graphicEl>
                                              <a:dgm id="{8F4BB3C2-B79D-4F30-BDAF-C19D909A8915}"/>
                                            </p:graphicEl>
                                          </p:spTgt>
                                        </p:tgtEl>
                                        <p:attrNameLst>
                                          <p:attrName>style.visibility</p:attrName>
                                        </p:attrNameLst>
                                      </p:cBhvr>
                                      <p:to>
                                        <p:strVal val="visible"/>
                                      </p:to>
                                    </p:set>
                                    <p:animEffect transition="in" filter="fade">
                                      <p:cBhvr>
                                        <p:cTn id="16" dur="2000"/>
                                        <p:tgtEl>
                                          <p:spTgt spid="5">
                                            <p:graphicEl>
                                              <a:dgm id="{8F4BB3C2-B79D-4F30-BDAF-C19D909A891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graphicEl>
                                              <a:dgm id="{E013D100-C7A9-46E9-B5CD-270EB89708B5}"/>
                                            </p:graphicEl>
                                          </p:spTgt>
                                        </p:tgtEl>
                                        <p:attrNameLst>
                                          <p:attrName>style.visibility</p:attrName>
                                        </p:attrNameLst>
                                      </p:cBhvr>
                                      <p:to>
                                        <p:strVal val="visible"/>
                                      </p:to>
                                    </p:set>
                                    <p:animEffect transition="in" filter="fade">
                                      <p:cBhvr>
                                        <p:cTn id="21" dur="2000"/>
                                        <p:tgtEl>
                                          <p:spTgt spid="5">
                                            <p:graphicEl>
                                              <a:dgm id="{E013D100-C7A9-46E9-B5CD-270EB89708B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dgm id="{BB90010D-E773-4F4F-8393-3AC72B99D21A}"/>
                                            </p:graphicEl>
                                          </p:spTgt>
                                        </p:tgtEl>
                                        <p:attrNameLst>
                                          <p:attrName>style.visibility</p:attrName>
                                        </p:attrNameLst>
                                      </p:cBhvr>
                                      <p:to>
                                        <p:strVal val="visible"/>
                                      </p:to>
                                    </p:set>
                                    <p:animEffect transition="in" filter="fade">
                                      <p:cBhvr>
                                        <p:cTn id="26" dur="2000"/>
                                        <p:tgtEl>
                                          <p:spTgt spid="5">
                                            <p:graphicEl>
                                              <a:dgm id="{BB90010D-E773-4F4F-8393-3AC72B99D2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52700" y="457200"/>
            <a:ext cx="6591300" cy="1143000"/>
          </a:xfrm>
        </p:spPr>
        <p:txBody>
          <a:bodyPr/>
          <a:lstStyle/>
          <a:p>
            <a:pPr eaLnBrk="1" hangingPunct="1"/>
            <a:r>
              <a:rPr lang="en-US" smtClean="0"/>
              <a:t>Biological Risk Factors: Males</a:t>
            </a:r>
          </a:p>
        </p:txBody>
      </p:sp>
      <p:sp>
        <p:nvSpPr>
          <p:cNvPr id="4" name="Rounded Rectangle 3"/>
          <p:cNvSpPr>
            <a:spLocks noChangeArrowheads="1"/>
          </p:cNvSpPr>
          <p:nvPr/>
        </p:nvSpPr>
        <p:spPr bwMode="auto">
          <a:xfrm>
            <a:off x="914400" y="2895600"/>
            <a:ext cx="7239000" cy="10668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defRPr/>
            </a:pPr>
            <a:r>
              <a:rPr lang="en-US" sz="3600" dirty="0">
                <a:solidFill>
                  <a:schemeClr val="lt1"/>
                </a:solidFill>
                <a:latin typeface="+mn-lt"/>
                <a:cs typeface="+mn-cs"/>
              </a:rPr>
              <a:t>Circumcision may help prevent STIs and HIV</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Rot="1" noChangeArrowheads="1"/>
          </p:cNvSpPr>
          <p:nvPr>
            <p:ph type="title"/>
          </p:nvPr>
        </p:nvSpPr>
        <p:spPr>
          <a:xfrm>
            <a:off x="2057400" y="457200"/>
            <a:ext cx="7086600" cy="990600"/>
          </a:xfrm>
        </p:spPr>
        <p:txBody>
          <a:bodyPr/>
          <a:lstStyle/>
          <a:p>
            <a:pPr eaLnBrk="1" hangingPunct="1"/>
            <a:r>
              <a:rPr lang="en-US" smtClean="0"/>
              <a:t>Chlamydia Screening: Sexually Active Females</a:t>
            </a:r>
          </a:p>
        </p:txBody>
      </p:sp>
      <p:sp>
        <p:nvSpPr>
          <p:cNvPr id="73731" name="Slide Number Placeholder 4"/>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graphicFrame>
        <p:nvGraphicFramePr>
          <p:cNvPr id="6" name="Diagram 5"/>
          <p:cNvGraphicFramePr/>
          <p:nvPr/>
        </p:nvGraphicFramePr>
        <p:xfrm>
          <a:off x="381000" y="17526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733" name="Text Box 1028"/>
          <p:cNvSpPr txBox="1">
            <a:spLocks noChangeArrowheads="1"/>
          </p:cNvSpPr>
          <p:nvPr/>
        </p:nvSpPr>
        <p:spPr bwMode="auto">
          <a:xfrm>
            <a:off x="3505200" y="6491288"/>
            <a:ext cx="2162175" cy="366712"/>
          </a:xfrm>
          <a:prstGeom prst="rect">
            <a:avLst/>
          </a:prstGeom>
          <a:noFill/>
          <a:ln w="9525">
            <a:noFill/>
            <a:miter lim="800000"/>
            <a:headEnd/>
            <a:tailEnd/>
          </a:ln>
        </p:spPr>
        <p:txBody>
          <a:bodyPr>
            <a:spAutoFit/>
          </a:bodyPr>
          <a:lstStyle/>
          <a:p>
            <a:endParaRPr lang="en-US"/>
          </a:p>
        </p:txBody>
      </p:sp>
      <p:sp>
        <p:nvSpPr>
          <p:cNvPr id="7" name="TextBox 6"/>
          <p:cNvSpPr txBox="1"/>
          <p:nvPr/>
        </p:nvSpPr>
        <p:spPr>
          <a:xfrm>
            <a:off x="2819400" y="6488668"/>
            <a:ext cx="4245265" cy="400110"/>
          </a:xfrm>
          <a:prstGeom prst="rect">
            <a:avLst/>
          </a:prstGeom>
          <a:noFill/>
        </p:spPr>
        <p:txBody>
          <a:bodyPr wrap="none" rtlCol="0">
            <a:spAutoFit/>
          </a:bodyPr>
          <a:lstStyle/>
          <a:p>
            <a:r>
              <a:rPr lang="en-US" sz="2000" b="1" dirty="0" smtClean="0">
                <a:solidFill>
                  <a:srgbClr val="FFFF00"/>
                </a:solidFill>
              </a:rPr>
              <a:t>AAP and CDC Recommendations</a:t>
            </a:r>
            <a:endParaRPr lang="en-US" sz="2000" b="1" dirty="0">
              <a:solidFill>
                <a:srgbClr val="FFFF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24C667C-AB2D-4658-ACF6-2989A69DB69B}"/>
                                            </p:graphicEl>
                                          </p:spTgt>
                                        </p:tgtEl>
                                        <p:attrNameLst>
                                          <p:attrName>style.visibility</p:attrName>
                                        </p:attrNameLst>
                                      </p:cBhvr>
                                      <p:to>
                                        <p:strVal val="visible"/>
                                      </p:to>
                                    </p:set>
                                    <p:animEffect transition="in" filter="fade">
                                      <p:cBhvr>
                                        <p:cTn id="7" dur="2000"/>
                                        <p:tgtEl>
                                          <p:spTgt spid="6">
                                            <p:graphicEl>
                                              <a:dgm id="{724C667C-AB2D-4658-ACF6-2989A69DB69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3EE0EBE4-4506-478A-816C-618BB3171781}"/>
                                            </p:graphicEl>
                                          </p:spTgt>
                                        </p:tgtEl>
                                        <p:attrNameLst>
                                          <p:attrName>style.visibility</p:attrName>
                                        </p:attrNameLst>
                                      </p:cBhvr>
                                      <p:to>
                                        <p:strVal val="visible"/>
                                      </p:to>
                                    </p:set>
                                    <p:animEffect transition="in" filter="fade">
                                      <p:cBhvr>
                                        <p:cTn id="12" dur="2000"/>
                                        <p:tgtEl>
                                          <p:spTgt spid="6">
                                            <p:graphicEl>
                                              <a:dgm id="{3EE0EBE4-4506-478A-816C-618BB317178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13AF2DFF-6322-4855-8DFA-2670775F5E5E}"/>
                                            </p:graphicEl>
                                          </p:spTgt>
                                        </p:tgtEl>
                                        <p:attrNameLst>
                                          <p:attrName>style.visibility</p:attrName>
                                        </p:attrNameLst>
                                      </p:cBhvr>
                                      <p:to>
                                        <p:strVal val="visible"/>
                                      </p:to>
                                    </p:set>
                                    <p:animEffect transition="in" filter="fade">
                                      <p:cBhvr>
                                        <p:cTn id="15" dur="2000"/>
                                        <p:tgtEl>
                                          <p:spTgt spid="6">
                                            <p:graphicEl>
                                              <a:dgm id="{13AF2DFF-6322-4855-8DFA-2670775F5E5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89BA4302-35C0-4C2B-B9C2-1F499391C8C4}"/>
                                            </p:graphicEl>
                                          </p:spTgt>
                                        </p:tgtEl>
                                        <p:attrNameLst>
                                          <p:attrName>style.visibility</p:attrName>
                                        </p:attrNameLst>
                                      </p:cBhvr>
                                      <p:to>
                                        <p:strVal val="visible"/>
                                      </p:to>
                                    </p:set>
                                    <p:animEffect transition="in" filter="fade">
                                      <p:cBhvr>
                                        <p:cTn id="18" dur="2000"/>
                                        <p:tgtEl>
                                          <p:spTgt spid="6">
                                            <p:graphicEl>
                                              <a:dgm id="{89BA4302-35C0-4C2B-B9C2-1F499391C8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smtClean="0"/>
              <a:t>Chlamydia Screening: Males</a:t>
            </a:r>
          </a:p>
        </p:txBody>
      </p:sp>
      <p:sp>
        <p:nvSpPr>
          <p:cNvPr id="6" name="TextBox 5"/>
          <p:cNvSpPr txBox="1">
            <a:spLocks noChangeArrowheads="1"/>
          </p:cNvSpPr>
          <p:nvPr/>
        </p:nvSpPr>
        <p:spPr bwMode="auto">
          <a:xfrm>
            <a:off x="685800" y="1905000"/>
            <a:ext cx="3429000" cy="830997"/>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smtClean="0">
                <a:solidFill>
                  <a:schemeClr val="lt1"/>
                </a:solidFill>
                <a:latin typeface="+mn-lt"/>
                <a:cs typeface="+mn-cs"/>
              </a:rPr>
              <a:t>Routine Screening NOT recommended for Men</a:t>
            </a:r>
            <a:endParaRPr lang="en-US" sz="2400" dirty="0">
              <a:solidFill>
                <a:schemeClr val="lt1"/>
              </a:solidFill>
              <a:latin typeface="+mn-lt"/>
              <a:cs typeface="+mn-cs"/>
            </a:endParaRPr>
          </a:p>
        </p:txBody>
      </p:sp>
      <p:sp>
        <p:nvSpPr>
          <p:cNvPr id="10" name="TextBox 9"/>
          <p:cNvSpPr txBox="1">
            <a:spLocks noChangeArrowheads="1"/>
          </p:cNvSpPr>
          <p:nvPr/>
        </p:nvSpPr>
        <p:spPr bwMode="auto">
          <a:xfrm>
            <a:off x="4800600" y="1905000"/>
            <a:ext cx="4038600" cy="466725"/>
          </a:xfrm>
          <a:prstGeom prst="rect">
            <a:avLst/>
          </a:prstGeom>
          <a:gradFill rotWithShape="1">
            <a:gsLst>
              <a:gs pos="0">
                <a:srgbClr val="85AAAD"/>
              </a:gs>
              <a:gs pos="80000">
                <a:srgbClr val="AFDEE2"/>
              </a:gs>
              <a:gs pos="100000">
                <a:srgbClr val="AFE0E4"/>
              </a:gs>
            </a:gsLst>
            <a:lin ang="16200000"/>
          </a:gradFill>
          <a:ln w="9525">
            <a:solidFill>
              <a:srgbClr val="B6DCDF"/>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a:solidFill>
                  <a:schemeClr val="bg2"/>
                </a:solidFill>
                <a:latin typeface="+mn-lt"/>
                <a:cs typeface="+mn-cs"/>
              </a:rPr>
              <a:t>Correctional facilities</a:t>
            </a:r>
          </a:p>
        </p:txBody>
      </p:sp>
      <p:sp>
        <p:nvSpPr>
          <p:cNvPr id="11" name="TextBox 10"/>
          <p:cNvSpPr txBox="1">
            <a:spLocks noChangeArrowheads="1"/>
          </p:cNvSpPr>
          <p:nvPr/>
        </p:nvSpPr>
        <p:spPr bwMode="auto">
          <a:xfrm>
            <a:off x="4800600" y="2743200"/>
            <a:ext cx="4038600" cy="466725"/>
          </a:xfrm>
          <a:prstGeom prst="rect">
            <a:avLst/>
          </a:prstGeom>
          <a:gradFill rotWithShape="1">
            <a:gsLst>
              <a:gs pos="0">
                <a:srgbClr val="85AAAD"/>
              </a:gs>
              <a:gs pos="80000">
                <a:srgbClr val="AFDEE2"/>
              </a:gs>
              <a:gs pos="100000">
                <a:srgbClr val="AFE0E4"/>
              </a:gs>
            </a:gsLst>
            <a:lin ang="16200000"/>
          </a:gradFill>
          <a:ln w="9525">
            <a:solidFill>
              <a:srgbClr val="B6DCDF"/>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a:solidFill>
                  <a:schemeClr val="bg2"/>
                </a:solidFill>
                <a:latin typeface="+mn-lt"/>
                <a:cs typeface="+mn-cs"/>
              </a:rPr>
              <a:t>STD clinics</a:t>
            </a:r>
          </a:p>
        </p:txBody>
      </p:sp>
      <p:sp>
        <p:nvSpPr>
          <p:cNvPr id="12" name="TextBox 11"/>
          <p:cNvSpPr txBox="1">
            <a:spLocks noChangeArrowheads="1"/>
          </p:cNvSpPr>
          <p:nvPr/>
        </p:nvSpPr>
        <p:spPr bwMode="auto">
          <a:xfrm>
            <a:off x="4800600" y="3657600"/>
            <a:ext cx="4038600" cy="466725"/>
          </a:xfrm>
          <a:prstGeom prst="rect">
            <a:avLst/>
          </a:prstGeom>
          <a:gradFill rotWithShape="1">
            <a:gsLst>
              <a:gs pos="0">
                <a:srgbClr val="85AAAD"/>
              </a:gs>
              <a:gs pos="80000">
                <a:srgbClr val="AFDEE2"/>
              </a:gs>
              <a:gs pos="100000">
                <a:srgbClr val="AFE0E4"/>
              </a:gs>
            </a:gsLst>
            <a:lin ang="16200000"/>
          </a:gradFill>
          <a:ln w="9525">
            <a:solidFill>
              <a:srgbClr val="B6DCDF"/>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a:solidFill>
                  <a:schemeClr val="bg2"/>
                </a:solidFill>
                <a:latin typeface="+mn-lt"/>
                <a:cs typeface="+mn-cs"/>
              </a:rPr>
              <a:t>Adolescent-serving clinics</a:t>
            </a:r>
          </a:p>
        </p:txBody>
      </p:sp>
      <p:sp>
        <p:nvSpPr>
          <p:cNvPr id="13" name="TextBox 12"/>
          <p:cNvSpPr txBox="1">
            <a:spLocks noChangeArrowheads="1"/>
          </p:cNvSpPr>
          <p:nvPr/>
        </p:nvSpPr>
        <p:spPr bwMode="auto">
          <a:xfrm>
            <a:off x="4800600" y="4419600"/>
            <a:ext cx="4038600" cy="466725"/>
          </a:xfrm>
          <a:prstGeom prst="rect">
            <a:avLst/>
          </a:prstGeom>
          <a:gradFill rotWithShape="1">
            <a:gsLst>
              <a:gs pos="0">
                <a:srgbClr val="85AAAD"/>
              </a:gs>
              <a:gs pos="80000">
                <a:srgbClr val="AFDEE2"/>
              </a:gs>
              <a:gs pos="100000">
                <a:srgbClr val="AFE0E4"/>
              </a:gs>
            </a:gsLst>
            <a:lin ang="16200000"/>
          </a:gradFill>
          <a:ln w="9525">
            <a:solidFill>
              <a:srgbClr val="B6DCDF"/>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a:solidFill>
                  <a:schemeClr val="bg2"/>
                </a:solidFill>
                <a:latin typeface="+mn-lt"/>
                <a:cs typeface="+mn-cs"/>
              </a:rPr>
              <a:t>MSM</a:t>
            </a:r>
          </a:p>
        </p:txBody>
      </p:sp>
      <p:sp>
        <p:nvSpPr>
          <p:cNvPr id="14" name="TextBox 13"/>
          <p:cNvSpPr txBox="1">
            <a:spLocks noChangeArrowheads="1"/>
          </p:cNvSpPr>
          <p:nvPr/>
        </p:nvSpPr>
        <p:spPr bwMode="auto">
          <a:xfrm>
            <a:off x="4800600" y="5257800"/>
            <a:ext cx="4038600" cy="466725"/>
          </a:xfrm>
          <a:prstGeom prst="rect">
            <a:avLst/>
          </a:prstGeom>
          <a:gradFill rotWithShape="1">
            <a:gsLst>
              <a:gs pos="0">
                <a:srgbClr val="85AAAD"/>
              </a:gs>
              <a:gs pos="80000">
                <a:srgbClr val="AFDEE2"/>
              </a:gs>
              <a:gs pos="100000">
                <a:srgbClr val="AFE0E4"/>
              </a:gs>
            </a:gsLst>
            <a:lin ang="16200000"/>
          </a:gradFill>
          <a:ln w="9525">
            <a:solidFill>
              <a:srgbClr val="B6DCDF"/>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a:solidFill>
                  <a:schemeClr val="bg2"/>
                </a:solidFill>
                <a:latin typeface="+mn-lt"/>
                <a:cs typeface="+mn-cs"/>
              </a:rPr>
              <a:t>Multiple partners</a:t>
            </a:r>
          </a:p>
        </p:txBody>
      </p:sp>
      <p:cxnSp>
        <p:nvCxnSpPr>
          <p:cNvPr id="17" name="Straight Connector 16"/>
          <p:cNvCxnSpPr/>
          <p:nvPr/>
        </p:nvCxnSpPr>
        <p:spPr>
          <a:xfrm rot="5400000" flipH="1" flipV="1">
            <a:off x="3429000" y="2895600"/>
            <a:ext cx="1981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1" idx="1"/>
          </p:cNvCxnSpPr>
          <p:nvPr/>
        </p:nvCxnSpPr>
        <p:spPr>
          <a:xfrm rot="5400000" flipH="1" flipV="1">
            <a:off x="3925094" y="3166269"/>
            <a:ext cx="1065212"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2" idx="1"/>
          </p:cNvCxnSpPr>
          <p:nvPr/>
        </p:nvCxnSpPr>
        <p:spPr>
          <a:xfrm>
            <a:off x="3810000" y="3889375"/>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3" idx="1"/>
          </p:cNvCxnSpPr>
          <p:nvPr/>
        </p:nvCxnSpPr>
        <p:spPr>
          <a:xfrm rot="16200000" flipH="1">
            <a:off x="4114006" y="3966369"/>
            <a:ext cx="763588"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3656806" y="4191794"/>
            <a:ext cx="1525588"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762000" y="3352800"/>
            <a:ext cx="3429000" cy="1569660"/>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a:solidFill>
                  <a:schemeClr val="lt1"/>
                </a:solidFill>
                <a:latin typeface="+mn-lt"/>
                <a:cs typeface="+mn-cs"/>
              </a:rPr>
              <a:t>Selective screening in high-prevalence populations </a:t>
            </a:r>
            <a:r>
              <a:rPr lang="en-US" sz="2400" dirty="0" smtClean="0">
                <a:solidFill>
                  <a:schemeClr val="lt1"/>
                </a:solidFill>
                <a:latin typeface="+mn-lt"/>
                <a:cs typeface="+mn-cs"/>
              </a:rPr>
              <a:t>should be considered</a:t>
            </a:r>
            <a:endParaRPr lang="en-US" sz="2400" dirty="0">
              <a:solidFill>
                <a:schemeClr val="lt1"/>
              </a:solidFill>
              <a:latin typeface="+mn-lt"/>
              <a:cs typeface="+mn-cs"/>
            </a:endParaRPr>
          </a:p>
        </p:txBody>
      </p:sp>
      <p:sp>
        <p:nvSpPr>
          <p:cNvPr id="15" name="TextBox 14"/>
          <p:cNvSpPr txBox="1"/>
          <p:nvPr/>
        </p:nvSpPr>
        <p:spPr>
          <a:xfrm>
            <a:off x="1981200" y="6457890"/>
            <a:ext cx="5714770" cy="400110"/>
          </a:xfrm>
          <a:prstGeom prst="rect">
            <a:avLst/>
          </a:prstGeom>
          <a:noFill/>
        </p:spPr>
        <p:txBody>
          <a:bodyPr wrap="none" rtlCol="0">
            <a:spAutoFit/>
          </a:bodyPr>
          <a:lstStyle/>
          <a:p>
            <a:r>
              <a:rPr lang="en-US" sz="2000" b="1" dirty="0" smtClean="0">
                <a:solidFill>
                  <a:srgbClr val="FFFF00"/>
                </a:solidFill>
              </a:rPr>
              <a:t>AAFP, CDC, USPSTF, AAP Recommendations</a:t>
            </a:r>
            <a:endParaRPr lang="en-US" sz="2000" b="1" dirty="0">
              <a:solidFill>
                <a:srgbClr val="FFFF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419600"/>
          </a:xfrm>
        </p:spPr>
        <p:txBody>
          <a:bodyPr/>
          <a:lstStyle/>
          <a:p>
            <a:r>
              <a:rPr lang="en-US" dirty="0" smtClean="0"/>
              <a:t>Reported # of cases higher among women</a:t>
            </a:r>
          </a:p>
          <a:p>
            <a:r>
              <a:rPr lang="en-US" dirty="0" smtClean="0"/>
              <a:t>Higher rates among15-19 and 20-24 year old females</a:t>
            </a:r>
          </a:p>
          <a:p>
            <a:pPr lvl="1"/>
            <a:r>
              <a:rPr lang="en-US" dirty="0" smtClean="0"/>
              <a:t>could be due to screening recommendations</a:t>
            </a:r>
          </a:p>
          <a:p>
            <a:r>
              <a:rPr lang="en-US" dirty="0" smtClean="0"/>
              <a:t>Racial disparities persist</a:t>
            </a:r>
          </a:p>
          <a:p>
            <a:pPr lvl="1"/>
            <a:r>
              <a:rPr lang="en-US" dirty="0" smtClean="0"/>
              <a:t>Reported rates/prevalence higher among blacks compared to other racial/ethnic groups</a:t>
            </a:r>
          </a:p>
          <a:p>
            <a:endParaRPr lang="en-US" dirty="0"/>
          </a:p>
        </p:txBody>
      </p:sp>
      <p:sp>
        <p:nvSpPr>
          <p:cNvPr id="3" name="Title 2"/>
          <p:cNvSpPr>
            <a:spLocks noGrp="1"/>
          </p:cNvSpPr>
          <p:nvPr>
            <p:ph type="title"/>
          </p:nvPr>
        </p:nvSpPr>
        <p:spPr/>
        <p:txBody>
          <a:bodyPr/>
          <a:lstStyle/>
          <a:p>
            <a:r>
              <a:rPr lang="en-US" dirty="0" smtClean="0"/>
              <a:t>Chlamydia Summary</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6019800" cy="4267200"/>
          </a:xfrm>
        </p:spPr>
        <p:txBody>
          <a:bodyPr/>
          <a:lstStyle/>
          <a:p>
            <a:pPr eaLnBrk="1" hangingPunct="1"/>
            <a:r>
              <a:rPr lang="en-US" smtClean="0">
                <a:latin typeface="Futura Lt BT" charset="0"/>
              </a:rPr>
              <a:t>Because Erica is a sexually active 16 year old, she is also at risk for cervicitis.</a:t>
            </a:r>
          </a:p>
          <a:p>
            <a:pPr eaLnBrk="1" hangingPunct="1"/>
            <a:endParaRPr lang="en-US" smtClean="0">
              <a:latin typeface="Futura Lt BT" charset="0"/>
            </a:endParaRPr>
          </a:p>
          <a:p>
            <a:pPr eaLnBrk="1" hangingPunct="1"/>
            <a:r>
              <a:rPr lang="en-US" smtClean="0">
                <a:latin typeface="Futura Lt BT" charset="0"/>
              </a:rPr>
              <a:t>What are the most common causes of cervicitis?</a:t>
            </a:r>
          </a:p>
          <a:p>
            <a:pPr lvl="1" eaLnBrk="1" hangingPunct="1"/>
            <a:r>
              <a:rPr lang="en-US" smtClean="0">
                <a:solidFill>
                  <a:schemeClr val="bg1"/>
                </a:solidFill>
                <a:latin typeface="Futura Lt BT" charset="0"/>
              </a:rPr>
              <a:t>Chlamydia</a:t>
            </a:r>
          </a:p>
          <a:p>
            <a:pPr lvl="1" eaLnBrk="1" hangingPunct="1"/>
            <a:r>
              <a:rPr lang="en-US" smtClean="0">
                <a:latin typeface="Futura Lt BT" charset="0"/>
              </a:rPr>
              <a:t>Gonorrhea</a:t>
            </a:r>
          </a:p>
          <a:p>
            <a:pPr eaLnBrk="1" hangingPunct="1"/>
            <a:endParaRPr lang="en-US" smtClean="0">
              <a:latin typeface="Futura Lt BT" charset="0"/>
            </a:endParaRPr>
          </a:p>
        </p:txBody>
      </p:sp>
      <p:sp>
        <p:nvSpPr>
          <p:cNvPr id="75779" name="Title 1"/>
          <p:cNvSpPr>
            <a:spLocks noGrp="1"/>
          </p:cNvSpPr>
          <p:nvPr>
            <p:ph type="title"/>
          </p:nvPr>
        </p:nvSpPr>
        <p:spPr/>
        <p:txBody>
          <a:bodyPr/>
          <a:lstStyle/>
          <a:p>
            <a:pPr eaLnBrk="1" hangingPunct="1"/>
            <a:r>
              <a:rPr lang="en-US" smtClean="0"/>
              <a:t>Additional Concerns</a:t>
            </a:r>
          </a:p>
        </p:txBody>
      </p:sp>
      <p:sp>
        <p:nvSpPr>
          <p:cNvPr id="75780"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pic>
        <p:nvPicPr>
          <p:cNvPr id="5" name="Picture 4" descr="200299490-001.jpg"/>
          <p:cNvPicPr>
            <a:picLocks noChangeAspect="1"/>
          </p:cNvPicPr>
          <p:nvPr/>
        </p:nvPicPr>
        <p:blipFill>
          <a:blip r:embed="rId3" cstate="print"/>
          <a:stretch>
            <a:fillRect/>
          </a:stretch>
        </p:blipFill>
        <p:spPr>
          <a:xfrm>
            <a:off x="6629400" y="1981200"/>
            <a:ext cx="2206643" cy="3314543"/>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533400" y="533400"/>
            <a:ext cx="8229600" cy="838200"/>
          </a:xfrm>
        </p:spPr>
        <p:txBody>
          <a:bodyPr/>
          <a:lstStyle/>
          <a:p>
            <a:pPr eaLnBrk="1" hangingPunct="1"/>
            <a:r>
              <a:rPr lang="en-US" smtClean="0">
                <a:ln>
                  <a:noFill/>
                </a:ln>
                <a:solidFill>
                  <a:srgbClr val="F2F2F2"/>
                </a:solidFill>
              </a:rPr>
              <a:t>Gonorrhea</a:t>
            </a:r>
            <a:endParaRPr lang="en-US" smtClean="0">
              <a:ln>
                <a:noFill/>
              </a:ln>
              <a:solidFill>
                <a:schemeClr val="hlink"/>
              </a:solidFill>
            </a:endParaRPr>
          </a:p>
        </p:txBody>
      </p:sp>
      <p:sp>
        <p:nvSpPr>
          <p:cNvPr id="76803" name="Slide Number Placeholder 5"/>
          <p:cNvSpPr>
            <a:spLocks noGrp="1"/>
          </p:cNvSpPr>
          <p:nvPr>
            <p:ph type="sldNum" sz="quarter" idx="4294967295"/>
          </p:nvPr>
        </p:nvSpPr>
        <p:spPr bwMode="auto">
          <a:xfrm>
            <a:off x="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graphicFrame>
        <p:nvGraphicFramePr>
          <p:cNvPr id="5" name="Diagram 4"/>
          <p:cNvGraphicFramePr/>
          <p:nvPr/>
        </p:nvGraphicFramePr>
        <p:xfrm>
          <a:off x="1371600" y="1981200"/>
          <a:ext cx="7239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072208AE-4B31-4418-ABF6-504D6C28022F}"/>
                                            </p:graphicEl>
                                          </p:spTgt>
                                        </p:tgtEl>
                                        <p:attrNameLst>
                                          <p:attrName>style.visibility</p:attrName>
                                        </p:attrNameLst>
                                      </p:cBhvr>
                                      <p:to>
                                        <p:strVal val="visible"/>
                                      </p:to>
                                    </p:set>
                                    <p:animEffect transition="in" filter="fade">
                                      <p:cBhvr>
                                        <p:cTn id="7" dur="2000"/>
                                        <p:tgtEl>
                                          <p:spTgt spid="5">
                                            <p:graphicEl>
                                              <a:dgm id="{072208AE-4B31-4418-ABF6-504D6C28022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FF87E1C7-34BC-44CD-94C8-5E0DCD295377}"/>
                                            </p:graphicEl>
                                          </p:spTgt>
                                        </p:tgtEl>
                                        <p:attrNameLst>
                                          <p:attrName>style.visibility</p:attrName>
                                        </p:attrNameLst>
                                      </p:cBhvr>
                                      <p:to>
                                        <p:strVal val="visible"/>
                                      </p:to>
                                    </p:set>
                                    <p:animEffect transition="in" filter="fade">
                                      <p:cBhvr>
                                        <p:cTn id="12" dur="2000"/>
                                        <p:tgtEl>
                                          <p:spTgt spid="5">
                                            <p:graphicEl>
                                              <a:dgm id="{FF87E1C7-34BC-44CD-94C8-5E0DCD29537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DC3EA816-6E52-4021-BBE0-40192814766F}"/>
                                            </p:graphicEl>
                                          </p:spTgt>
                                        </p:tgtEl>
                                        <p:attrNameLst>
                                          <p:attrName>style.visibility</p:attrName>
                                        </p:attrNameLst>
                                      </p:cBhvr>
                                      <p:to>
                                        <p:strVal val="visible"/>
                                      </p:to>
                                    </p:set>
                                    <p:animEffect transition="in" filter="fade">
                                      <p:cBhvr>
                                        <p:cTn id="17" dur="2000"/>
                                        <p:tgtEl>
                                          <p:spTgt spid="5">
                                            <p:graphicEl>
                                              <a:dgm id="{DC3EA816-6E52-4021-BBE0-40192814766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304DFDCA-5B64-4542-884D-1A132571F151}"/>
                                            </p:graphicEl>
                                          </p:spTgt>
                                        </p:tgtEl>
                                        <p:attrNameLst>
                                          <p:attrName>style.visibility</p:attrName>
                                        </p:attrNameLst>
                                      </p:cBhvr>
                                      <p:to>
                                        <p:strVal val="visible"/>
                                      </p:to>
                                    </p:set>
                                    <p:animEffect transition="in" filter="fade">
                                      <p:cBhvr>
                                        <p:cTn id="22" dur="2000"/>
                                        <p:tgtEl>
                                          <p:spTgt spid="5">
                                            <p:graphicEl>
                                              <a:dgm id="{304DFDCA-5B64-4542-884D-1A132571F1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2209800"/>
            <a:ext cx="8229600" cy="3657600"/>
          </a:xfrm>
        </p:spPr>
        <p:txBody>
          <a:bodyPr/>
          <a:lstStyle/>
          <a:p>
            <a:r>
              <a:rPr lang="en-US" sz="2800" dirty="0" smtClean="0"/>
              <a:t>Physician diagnosis no longer establishes a case of gonorrhea</a:t>
            </a:r>
          </a:p>
          <a:p>
            <a:endParaRPr lang="en-US" sz="2800" dirty="0" smtClean="0"/>
          </a:p>
          <a:p>
            <a:r>
              <a:rPr lang="en-US" sz="2800" dirty="0" smtClean="0"/>
              <a:t>Cases must have laboratory evidence of </a:t>
            </a:r>
            <a:r>
              <a:rPr lang="en-US" sz="2800" dirty="0" err="1" smtClean="0"/>
              <a:t>gonococcal</a:t>
            </a:r>
            <a:r>
              <a:rPr lang="en-US" sz="2800" dirty="0" smtClean="0"/>
              <a:t> infection, as defined by the surveillance case definitions. </a:t>
            </a:r>
          </a:p>
          <a:p>
            <a:endParaRPr lang="en-US" sz="2800" dirty="0" smtClean="0"/>
          </a:p>
          <a:p>
            <a:r>
              <a:rPr lang="en-US" sz="2800" dirty="0" smtClean="0"/>
              <a:t>Not anticipated to have any impact upon program activity.</a:t>
            </a:r>
            <a:endParaRPr lang="en-US" sz="2800" dirty="0"/>
          </a:p>
        </p:txBody>
      </p:sp>
      <p:sp>
        <p:nvSpPr>
          <p:cNvPr id="7" name="Title 6"/>
          <p:cNvSpPr>
            <a:spLocks noGrp="1"/>
          </p:cNvSpPr>
          <p:nvPr>
            <p:ph type="title"/>
          </p:nvPr>
        </p:nvSpPr>
        <p:spPr>
          <a:xfrm>
            <a:off x="762000" y="381000"/>
            <a:ext cx="8115300" cy="1143000"/>
          </a:xfrm>
        </p:spPr>
        <p:txBody>
          <a:bodyPr/>
          <a:lstStyle/>
          <a:p>
            <a:r>
              <a:rPr lang="en-US" dirty="0" smtClean="0"/>
              <a:t>UPDATE: </a:t>
            </a:r>
            <a:br>
              <a:rPr lang="en-US" dirty="0" smtClean="0"/>
            </a:br>
            <a:r>
              <a:rPr lang="en-US" dirty="0" smtClean="0"/>
              <a:t>Gonorrhea Case Definition</a:t>
            </a:r>
            <a:endParaRPr lang="en-US" dirty="0"/>
          </a:p>
        </p:txBody>
      </p:sp>
      <p:sp>
        <p:nvSpPr>
          <p:cNvPr id="9" name="TextBox 8"/>
          <p:cNvSpPr txBox="1"/>
          <p:nvPr/>
        </p:nvSpPr>
        <p:spPr>
          <a:xfrm>
            <a:off x="7239000" y="1600200"/>
            <a:ext cx="1905000" cy="369332"/>
          </a:xfrm>
          <a:prstGeom prst="rect">
            <a:avLst/>
          </a:prstGeom>
          <a:noFill/>
        </p:spPr>
        <p:txBody>
          <a:bodyPr wrap="square" rtlCol="0">
            <a:spAutoFit/>
          </a:bodyPr>
          <a:lstStyle/>
          <a:p>
            <a:r>
              <a:rPr lang="en-US" b="1" dirty="0" smtClean="0">
                <a:solidFill>
                  <a:srgbClr val="FFFF00"/>
                </a:solidFill>
              </a:rPr>
              <a:t>JANUARY 2014</a:t>
            </a:r>
            <a:endParaRPr lang="en-US" b="1" dirty="0">
              <a:solidFill>
                <a:srgbClr val="FFFF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0" y="579438"/>
            <a:ext cx="8229600" cy="868362"/>
          </a:xfrm>
          <a:prstGeom prst="rect">
            <a:avLst/>
          </a:prstGeom>
        </p:spPr>
        <p:txBody>
          <a:bodyPr/>
          <a:lstStyle/>
          <a:p>
            <a:r>
              <a:rPr lang="en-US" dirty="0" smtClean="0"/>
              <a:t>Gonorrhea—Rates by Sex, United States, 1992–2012</a:t>
            </a:r>
            <a:endParaRPr lang="en-US" dirty="0"/>
          </a:p>
        </p:txBody>
      </p:sp>
      <p:sp>
        <p:nvSpPr>
          <p:cNvPr id="5" name="TextBox 4"/>
          <p:cNvSpPr txBox="1"/>
          <p:nvPr/>
        </p:nvSpPr>
        <p:spPr>
          <a:xfrm>
            <a:off x="444256" y="6553200"/>
            <a:ext cx="698744" cy="169277"/>
          </a:xfrm>
          <a:prstGeom prst="rect">
            <a:avLst/>
          </a:prstGeom>
          <a:noFill/>
        </p:spPr>
        <p:txBody>
          <a:bodyPr wrap="square" rtlCol="0">
            <a:spAutoFit/>
          </a:bodyPr>
          <a:lstStyle/>
          <a:p>
            <a:r>
              <a:rPr lang="en-US" sz="500" dirty="0" smtClean="0"/>
              <a:t>2011-Fig 17.  SR</a:t>
            </a:r>
            <a:endParaRPr lang="en-US" sz="500" dirty="0"/>
          </a:p>
        </p:txBody>
      </p:sp>
      <p:pic>
        <p:nvPicPr>
          <p:cNvPr id="21506" name="Picture 2" descr="Figure 12"/>
          <p:cNvPicPr>
            <a:picLocks noChangeAspect="1" noChangeArrowheads="1"/>
          </p:cNvPicPr>
          <p:nvPr/>
        </p:nvPicPr>
        <p:blipFill>
          <a:blip r:embed="rId3"/>
          <a:srcRect/>
          <a:stretch>
            <a:fillRect/>
          </a:stretch>
        </p:blipFill>
        <p:spPr bwMode="auto">
          <a:xfrm>
            <a:off x="0" y="1676400"/>
            <a:ext cx="9144000" cy="4953000"/>
          </a:xfrm>
          <a:prstGeom prst="rect">
            <a:avLst/>
          </a:prstGeom>
          <a:noFill/>
        </p:spPr>
      </p:pic>
    </p:spTree>
    <p:extLst>
      <p:ext uri="{BB962C8B-B14F-4D97-AF65-F5344CB8AC3E}">
        <p14:creationId xmlns:p14="http://schemas.microsoft.com/office/powerpoint/2010/main" val="337757204"/>
      </p:ext>
    </p:extLst>
  </p:cSld>
  <p:clrMapOvr>
    <a:masterClrMapping/>
  </p:clrMapOvr>
  <p:transition xmlns:p14="http://schemas.microsoft.com/office/powerpoint/2010/mai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idx="4294967295"/>
          </p:nvPr>
        </p:nvSpPr>
        <p:spPr>
          <a:xfrm>
            <a:off x="609600" y="350838"/>
            <a:ext cx="8534400" cy="1096962"/>
          </a:xfrm>
          <a:prstGeom prst="rect">
            <a:avLst/>
          </a:prstGeom>
        </p:spPr>
        <p:txBody>
          <a:bodyPr/>
          <a:lstStyle/>
          <a:p>
            <a:pPr>
              <a:lnSpc>
                <a:spcPct val="100000"/>
              </a:lnSpc>
            </a:pPr>
            <a:r>
              <a:rPr lang="en-US" sz="2800" dirty="0" smtClean="0"/>
              <a:t>Gonorrhea—Rates by Age and Sex, United States, 2012</a:t>
            </a:r>
            <a:endParaRPr lang="en-US" sz="2800" dirty="0"/>
          </a:p>
        </p:txBody>
      </p:sp>
      <p:pic>
        <p:nvPicPr>
          <p:cNvPr id="4" name="Picture 3" descr="Gonorrhea—Rates by Age and Sex, United States, 20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56566"/>
            <a:ext cx="8763000" cy="4949034"/>
          </a:xfrm>
          <a:prstGeom prst="rect">
            <a:avLst/>
          </a:prstGeom>
          <a:solidFill>
            <a:schemeClr val="bg1"/>
          </a:solidFill>
        </p:spPr>
      </p:pic>
    </p:spTree>
    <p:extLst>
      <p:ext uri="{BB962C8B-B14F-4D97-AF65-F5344CB8AC3E}">
        <p14:creationId xmlns:p14="http://schemas.microsoft.com/office/powerpoint/2010/main" val="14098006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609600"/>
            <a:ext cx="8229600" cy="685800"/>
          </a:xfrm>
        </p:spPr>
        <p:txBody>
          <a:bodyPr>
            <a:noAutofit/>
          </a:bodyPr>
          <a:lstStyle/>
          <a:p>
            <a:pPr algn="ctr"/>
            <a:r>
              <a:rPr lang="en-US" sz="2400" b="1" dirty="0"/>
              <a:t>Gonorrhea—Rates by Race/Ethnicity and </a:t>
            </a:r>
            <a:r>
              <a:rPr lang="en-US" sz="2400" b="1" dirty="0" smtClean="0"/>
              <a:t>Sex, U.S., </a:t>
            </a:r>
            <a:r>
              <a:rPr lang="en-US" sz="2400" b="1" dirty="0"/>
              <a:t>2011</a:t>
            </a:r>
          </a:p>
        </p:txBody>
      </p:sp>
      <p:sp>
        <p:nvSpPr>
          <p:cNvPr id="4" name="TextBox 3"/>
          <p:cNvSpPr txBox="1"/>
          <p:nvPr/>
        </p:nvSpPr>
        <p:spPr>
          <a:xfrm>
            <a:off x="1676400" y="5715000"/>
            <a:ext cx="6359754" cy="707886"/>
          </a:xfrm>
          <a:prstGeom prst="rect">
            <a:avLst/>
          </a:prstGeom>
          <a:noFill/>
        </p:spPr>
        <p:txBody>
          <a:bodyPr wrap="none" rtlCol="0">
            <a:spAutoFit/>
          </a:bodyPr>
          <a:lstStyle/>
          <a:p>
            <a:pPr marL="293688" indent="-293688">
              <a:buClr>
                <a:schemeClr val="accent3"/>
              </a:buClr>
              <a:buFont typeface="Wingdings" pitchFamily="2" charset="2"/>
              <a:buChar char="§"/>
            </a:pPr>
            <a:r>
              <a:rPr lang="en-US" sz="2000" b="1" dirty="0">
                <a:solidFill>
                  <a:srgbClr val="002060"/>
                </a:solidFill>
                <a:latin typeface="Myriad Web Pro"/>
              </a:rPr>
              <a:t> </a:t>
            </a:r>
            <a:r>
              <a:rPr lang="en-US" sz="2000" b="1" dirty="0" smtClean="0">
                <a:solidFill>
                  <a:srgbClr val="FFC000"/>
                </a:solidFill>
                <a:latin typeface="Myriad Web Pro"/>
              </a:rPr>
              <a:t>63%</a:t>
            </a:r>
            <a:r>
              <a:rPr lang="en-US" sz="2000" dirty="0" smtClean="0">
                <a:solidFill>
                  <a:srgbClr val="FFC000"/>
                </a:solidFill>
                <a:latin typeface="Myriad Web Pro"/>
              </a:rPr>
              <a:t> </a:t>
            </a:r>
            <a:r>
              <a:rPr lang="en-US" sz="2000" dirty="0">
                <a:solidFill>
                  <a:srgbClr val="FFC000"/>
                </a:solidFill>
                <a:latin typeface="Myriad Web Pro"/>
              </a:rPr>
              <a:t>all reported GC cases occurred among blacks </a:t>
            </a:r>
          </a:p>
          <a:p>
            <a:pPr marL="293688" indent="-293688">
              <a:buClr>
                <a:schemeClr val="accent3"/>
              </a:buClr>
              <a:buFont typeface="Wingdings" pitchFamily="2" charset="2"/>
              <a:buChar char="§"/>
            </a:pPr>
            <a:r>
              <a:rPr lang="en-US" sz="2000" dirty="0">
                <a:solidFill>
                  <a:srgbClr val="FFC000"/>
                </a:solidFill>
                <a:latin typeface="Myriad Web Pro"/>
              </a:rPr>
              <a:t> GC rate among blacks </a:t>
            </a:r>
            <a:r>
              <a:rPr lang="en-US" sz="2000" b="1" dirty="0" smtClean="0">
                <a:solidFill>
                  <a:srgbClr val="FFC000"/>
                </a:solidFill>
                <a:latin typeface="Myriad Web Pro"/>
              </a:rPr>
              <a:t>15 </a:t>
            </a:r>
            <a:r>
              <a:rPr lang="en-US" sz="2000" b="1" dirty="0">
                <a:solidFill>
                  <a:srgbClr val="FFC000"/>
                </a:solidFill>
                <a:latin typeface="Myriad Web Pro"/>
              </a:rPr>
              <a:t>times </a:t>
            </a:r>
            <a:r>
              <a:rPr lang="en-US" sz="2000" dirty="0">
                <a:solidFill>
                  <a:srgbClr val="FFC000"/>
                </a:solidFill>
                <a:latin typeface="Myriad Web Pro"/>
              </a:rPr>
              <a:t>rate among </a:t>
            </a:r>
            <a:r>
              <a:rPr lang="en-US" sz="2000" dirty="0" smtClean="0">
                <a:solidFill>
                  <a:srgbClr val="FFC000"/>
                </a:solidFill>
                <a:latin typeface="Myriad Web Pro"/>
              </a:rPr>
              <a:t>whites</a:t>
            </a:r>
            <a:endParaRPr lang="en-US" sz="2000" dirty="0">
              <a:solidFill>
                <a:srgbClr val="FFC000"/>
              </a:solidFill>
              <a:latin typeface="Myriad Web Pro"/>
            </a:endParaRPr>
          </a:p>
        </p:txBody>
      </p:sp>
      <p:sp>
        <p:nvSpPr>
          <p:cNvPr id="5" name="TextBox 4"/>
          <p:cNvSpPr txBox="1"/>
          <p:nvPr/>
        </p:nvSpPr>
        <p:spPr>
          <a:xfrm>
            <a:off x="228600" y="6550223"/>
            <a:ext cx="3744167" cy="307777"/>
          </a:xfrm>
          <a:prstGeom prst="rect">
            <a:avLst/>
          </a:prstGeom>
          <a:noFill/>
        </p:spPr>
        <p:txBody>
          <a:bodyPr wrap="none" rtlCol="0">
            <a:spAutoFit/>
          </a:bodyPr>
          <a:lstStyle/>
          <a:p>
            <a:r>
              <a:rPr lang="en-US" sz="1400" dirty="0">
                <a:solidFill>
                  <a:srgbClr val="FFFF00"/>
                </a:solidFill>
              </a:rPr>
              <a:t>http://www.cdc.gov/std/stats11/minorities.htm</a:t>
            </a:r>
          </a:p>
        </p:txBody>
      </p:sp>
      <p:pic>
        <p:nvPicPr>
          <p:cNvPr id="6" name="Picture 5" descr="Gonorrhea—Rates by Race/Ethnicity, &#10;United States,  2008–20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752600"/>
            <a:ext cx="8426873" cy="3810000"/>
          </a:xfrm>
          <a:prstGeom prst="rect">
            <a:avLst/>
          </a:prstGeom>
          <a:solidFill>
            <a:schemeClr val="bg1"/>
          </a:solidFill>
        </p:spPr>
      </p:pic>
    </p:spTree>
    <p:extLst>
      <p:ext uri="{BB962C8B-B14F-4D97-AF65-F5344CB8AC3E}">
        <p14:creationId xmlns:p14="http://schemas.microsoft.com/office/powerpoint/2010/main" val="34585423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title"/>
          </p:nvPr>
        </p:nvSpPr>
        <p:spPr>
          <a:xfrm>
            <a:off x="685800" y="457200"/>
            <a:ext cx="7772400" cy="1143000"/>
          </a:xfrm>
        </p:spPr>
        <p:txBody>
          <a:bodyPr/>
          <a:lstStyle/>
          <a:p>
            <a:r>
              <a:rPr lang="en-US" dirty="0" smtClean="0">
                <a:ea typeface="ＭＳ Ｐゴシック"/>
                <a:cs typeface="ＭＳ Ｐゴシック"/>
              </a:rPr>
              <a:t>Transmission</a:t>
            </a:r>
          </a:p>
        </p:txBody>
      </p:sp>
      <p:sp>
        <p:nvSpPr>
          <p:cNvPr id="149506" name="Rectangle 8"/>
          <p:cNvSpPr>
            <a:spLocks noGrp="1" noChangeArrowheads="1"/>
          </p:cNvSpPr>
          <p:nvPr>
            <p:ph idx="1"/>
          </p:nvPr>
        </p:nvSpPr>
        <p:spPr>
          <a:xfrm>
            <a:off x="685800" y="1676400"/>
            <a:ext cx="7772400" cy="4572000"/>
          </a:xfrm>
        </p:spPr>
        <p:txBody>
          <a:bodyPr/>
          <a:lstStyle/>
          <a:p>
            <a:pPr>
              <a:lnSpc>
                <a:spcPct val="90000"/>
              </a:lnSpc>
              <a:buSzPct val="100000"/>
              <a:buFont typeface="Wingdings" pitchFamily="2" charset="2"/>
              <a:buChar char="§"/>
            </a:pPr>
            <a:r>
              <a:rPr lang="en-US" smtClean="0">
                <a:ea typeface="ＭＳ Ｐゴシック"/>
                <a:cs typeface="ＭＳ Ｐゴシック"/>
              </a:rPr>
              <a:t>Efficiently transmitted by</a:t>
            </a:r>
          </a:p>
          <a:p>
            <a:pPr lvl="1">
              <a:lnSpc>
                <a:spcPct val="90000"/>
              </a:lnSpc>
              <a:buSzPct val="100000"/>
              <a:buFont typeface="Wingdings" pitchFamily="2" charset="2"/>
              <a:buChar char="§"/>
            </a:pPr>
            <a:r>
              <a:rPr lang="en-US" smtClean="0">
                <a:ea typeface="ＭＳ Ｐゴシック"/>
                <a:cs typeface="ＭＳ Ｐゴシック"/>
              </a:rPr>
              <a:t>Male to female via semen </a:t>
            </a:r>
          </a:p>
          <a:p>
            <a:pPr lvl="1">
              <a:lnSpc>
                <a:spcPct val="90000"/>
              </a:lnSpc>
              <a:buSzPct val="100000"/>
              <a:buFont typeface="Wingdings" pitchFamily="2" charset="2"/>
              <a:buChar char="§"/>
            </a:pPr>
            <a:r>
              <a:rPr lang="en-US" smtClean="0">
                <a:ea typeface="ＭＳ Ｐゴシック"/>
                <a:cs typeface="ＭＳ Ｐゴシック"/>
              </a:rPr>
              <a:t>Vagina to male urethra</a:t>
            </a:r>
          </a:p>
          <a:p>
            <a:pPr lvl="1">
              <a:lnSpc>
                <a:spcPct val="90000"/>
              </a:lnSpc>
              <a:buSzPct val="100000"/>
              <a:buFont typeface="Wingdings" pitchFamily="2" charset="2"/>
              <a:buChar char="§"/>
            </a:pPr>
            <a:r>
              <a:rPr lang="en-US" smtClean="0">
                <a:ea typeface="ＭＳ Ｐゴシック"/>
                <a:cs typeface="ＭＳ Ｐゴシック"/>
              </a:rPr>
              <a:t>Rectal intercourse </a:t>
            </a:r>
          </a:p>
          <a:p>
            <a:pPr lvl="1">
              <a:lnSpc>
                <a:spcPct val="90000"/>
              </a:lnSpc>
              <a:buSzPct val="100000"/>
              <a:buFont typeface="Wingdings" pitchFamily="2" charset="2"/>
              <a:buChar char="§"/>
            </a:pPr>
            <a:r>
              <a:rPr lang="en-US" smtClean="0">
                <a:ea typeface="ＭＳ Ｐゴシック"/>
                <a:cs typeface="ＭＳ Ｐゴシック"/>
              </a:rPr>
              <a:t>Fellatio (pharyngeal infection)</a:t>
            </a:r>
          </a:p>
          <a:p>
            <a:pPr lvl="1">
              <a:lnSpc>
                <a:spcPct val="90000"/>
              </a:lnSpc>
              <a:buSzPct val="100000"/>
              <a:buFont typeface="Wingdings" pitchFamily="2" charset="2"/>
              <a:buChar char="§"/>
            </a:pPr>
            <a:r>
              <a:rPr lang="en-US" smtClean="0">
                <a:ea typeface="ＭＳ Ｐゴシック"/>
                <a:cs typeface="ＭＳ Ｐゴシック"/>
              </a:rPr>
              <a:t>Perinatal transmission (mother to infant) </a:t>
            </a:r>
          </a:p>
          <a:p>
            <a:pPr lvl="1">
              <a:lnSpc>
                <a:spcPct val="90000"/>
              </a:lnSpc>
              <a:spcBef>
                <a:spcPct val="0"/>
              </a:spcBef>
              <a:buSzPct val="100000"/>
              <a:buFont typeface="Wingdings" pitchFamily="2" charset="2"/>
              <a:buChar char="§"/>
            </a:pPr>
            <a:endParaRPr lang="en-US" smtClean="0">
              <a:ea typeface="ＭＳ Ｐゴシック"/>
              <a:cs typeface="ＭＳ Ｐゴシック"/>
            </a:endParaRPr>
          </a:p>
          <a:p>
            <a:pPr>
              <a:lnSpc>
                <a:spcPct val="90000"/>
              </a:lnSpc>
              <a:buSzPct val="100000"/>
              <a:buFont typeface="Wingdings" pitchFamily="2" charset="2"/>
              <a:buChar char="§"/>
            </a:pPr>
            <a:r>
              <a:rPr lang="en-US" smtClean="0">
                <a:ea typeface="ＭＳ Ｐゴシック"/>
                <a:cs typeface="ＭＳ Ｐゴシック"/>
              </a:rPr>
              <a:t>Gonorrhea associated with increased transmission of and susceptibility to HIV infection</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990600" y="1828800"/>
            <a:ext cx="7620000" cy="4724400"/>
          </a:xfrm>
        </p:spPr>
        <p:txBody>
          <a:bodyPr/>
          <a:lstStyle/>
          <a:p>
            <a:pPr eaLnBrk="1" hangingPunct="1">
              <a:lnSpc>
                <a:spcPct val="115000"/>
              </a:lnSpc>
              <a:spcAft>
                <a:spcPct val="15000"/>
              </a:spcAft>
            </a:pPr>
            <a:r>
              <a:rPr lang="en-US" sz="3000" dirty="0" smtClean="0">
                <a:latin typeface="Futura Lt BT" charset="0"/>
              </a:rPr>
              <a:t>Early adolescence: concrete thinking</a:t>
            </a:r>
          </a:p>
          <a:p>
            <a:pPr lvl="1" eaLnBrk="1" hangingPunct="1">
              <a:lnSpc>
                <a:spcPct val="115000"/>
              </a:lnSpc>
              <a:spcAft>
                <a:spcPct val="15000"/>
              </a:spcAft>
            </a:pPr>
            <a:r>
              <a:rPr lang="en-US" dirty="0" smtClean="0">
                <a:latin typeface="Futura Lt BT" charset="0"/>
              </a:rPr>
              <a:t>Often unable to plan ahead for condoms</a:t>
            </a:r>
          </a:p>
          <a:p>
            <a:pPr eaLnBrk="1" hangingPunct="1">
              <a:lnSpc>
                <a:spcPct val="115000"/>
              </a:lnSpc>
              <a:spcAft>
                <a:spcPct val="15000"/>
              </a:spcAft>
            </a:pPr>
            <a:r>
              <a:rPr lang="en-US" sz="3000" dirty="0" smtClean="0">
                <a:latin typeface="Futura Lt BT" charset="0"/>
              </a:rPr>
              <a:t>Serial monogamy in relationships leading to multiple partners</a:t>
            </a:r>
          </a:p>
          <a:p>
            <a:pPr eaLnBrk="1" hangingPunct="1">
              <a:lnSpc>
                <a:spcPct val="115000"/>
              </a:lnSpc>
              <a:spcAft>
                <a:spcPct val="15000"/>
              </a:spcAft>
            </a:pPr>
            <a:r>
              <a:rPr lang="en-US" sz="3000" dirty="0" smtClean="0">
                <a:latin typeface="Futura Lt BT" charset="0"/>
              </a:rPr>
              <a:t>Personal fable</a:t>
            </a:r>
          </a:p>
          <a:p>
            <a:pPr lvl="1" eaLnBrk="1" hangingPunct="1">
              <a:lnSpc>
                <a:spcPct val="115000"/>
              </a:lnSpc>
              <a:spcAft>
                <a:spcPct val="15000"/>
              </a:spcAft>
            </a:pPr>
            <a:r>
              <a:rPr lang="en-US" sz="2400" dirty="0" smtClean="0">
                <a:latin typeface="Futura Lt BT" charset="0"/>
              </a:rPr>
              <a:t>Unable to judge risk for STIs </a:t>
            </a:r>
          </a:p>
          <a:p>
            <a:pPr lvl="1" eaLnBrk="1" hangingPunct="1">
              <a:lnSpc>
                <a:spcPct val="115000"/>
              </a:lnSpc>
              <a:spcAft>
                <a:spcPct val="15000"/>
              </a:spcAft>
            </a:pPr>
            <a:r>
              <a:rPr lang="en-US" sz="2400" dirty="0" smtClean="0">
                <a:latin typeface="Futura Lt BT" charset="0"/>
              </a:rPr>
              <a:t>“</a:t>
            </a:r>
            <a:r>
              <a:rPr lang="en-US" sz="2400" i="1" dirty="0" smtClean="0">
                <a:latin typeface="Futura Lt BT" charset="0"/>
              </a:rPr>
              <a:t>Other people</a:t>
            </a:r>
            <a:r>
              <a:rPr lang="en-US" sz="2400" dirty="0" smtClean="0">
                <a:latin typeface="Futura Lt BT" charset="0"/>
              </a:rPr>
              <a:t> get STIs”</a:t>
            </a:r>
          </a:p>
        </p:txBody>
      </p:sp>
      <p:sp>
        <p:nvSpPr>
          <p:cNvPr id="16387" name="Rectangle 2"/>
          <p:cNvSpPr>
            <a:spLocks noGrp="1" noRot="1" noChangeArrowheads="1"/>
          </p:cNvSpPr>
          <p:nvPr>
            <p:ph type="title"/>
          </p:nvPr>
        </p:nvSpPr>
        <p:spPr>
          <a:xfrm>
            <a:off x="0" y="457200"/>
            <a:ext cx="8915400" cy="1143000"/>
          </a:xfrm>
        </p:spPr>
        <p:txBody>
          <a:bodyPr/>
          <a:lstStyle/>
          <a:p>
            <a:pPr eaLnBrk="1" hangingPunct="1"/>
            <a:r>
              <a:rPr lang="en-US" smtClean="0"/>
              <a:t>Cognitive Risk Factors </a:t>
            </a:r>
            <a:br>
              <a:rPr lang="en-US" smtClean="0"/>
            </a:br>
            <a:r>
              <a:rPr lang="en-US" smtClean="0"/>
              <a:t>for STIs in Adolescents</a:t>
            </a:r>
          </a:p>
        </p:txBody>
      </p:sp>
      <p:sp>
        <p:nvSpPr>
          <p:cNvPr id="16388" name="Slide Number Placeholder 4"/>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pic>
        <p:nvPicPr>
          <p:cNvPr id="19461" name="Picture 5" descr="200307055-001.jpg"/>
          <p:cNvPicPr>
            <a:picLocks noChangeAspect="1"/>
          </p:cNvPicPr>
          <p:nvPr/>
        </p:nvPicPr>
        <p:blipFill>
          <a:blip r:embed="rId3" cstate="print"/>
          <a:srcRect/>
          <a:stretch>
            <a:fillRect/>
          </a:stretch>
        </p:blipFill>
        <p:spPr bwMode="auto">
          <a:xfrm>
            <a:off x="6883855" y="4038600"/>
            <a:ext cx="1498146" cy="225224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p:cNvPicPr>
            <a:picLocks noChangeAspect="1" noChangeArrowheads="1"/>
          </p:cNvPicPr>
          <p:nvPr/>
        </p:nvPicPr>
        <p:blipFill>
          <a:blip r:embed="rId2" cstate="print"/>
          <a:srcRect l="11195" t="22269" r="20433" b="14719"/>
          <a:stretch>
            <a:fillRect/>
          </a:stretch>
        </p:blipFill>
        <p:spPr bwMode="auto">
          <a:xfrm>
            <a:off x="42863" y="1676400"/>
            <a:ext cx="8994775" cy="4572000"/>
          </a:xfrm>
          <a:prstGeom prst="rect">
            <a:avLst/>
          </a:prstGeom>
          <a:noFill/>
          <a:ln w="9525">
            <a:noFill/>
            <a:miter lim="800000"/>
            <a:headEnd/>
            <a:tailEnd/>
          </a:ln>
        </p:spPr>
      </p:pic>
      <p:sp>
        <p:nvSpPr>
          <p:cNvPr id="151554" name="TextBox 3"/>
          <p:cNvSpPr txBox="1">
            <a:spLocks noChangeArrowheads="1"/>
          </p:cNvSpPr>
          <p:nvPr/>
        </p:nvSpPr>
        <p:spPr bwMode="auto">
          <a:xfrm>
            <a:off x="4114800" y="6518275"/>
            <a:ext cx="3914775" cy="339725"/>
          </a:xfrm>
          <a:prstGeom prst="rect">
            <a:avLst/>
          </a:prstGeom>
          <a:noFill/>
          <a:ln w="9525">
            <a:noFill/>
            <a:miter lim="800000"/>
            <a:headEnd/>
            <a:tailEnd/>
          </a:ln>
        </p:spPr>
        <p:txBody>
          <a:bodyPr wrap="none">
            <a:spAutoFit/>
          </a:bodyPr>
          <a:lstStyle/>
          <a:p>
            <a:r>
              <a:rPr lang="en-US" sz="1600" dirty="0"/>
              <a:t>Bernstein KT, et al. CID 2009; 49:1793–7</a:t>
            </a: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mtClean="0"/>
              <a:t>Gonorrhea Symptoms</a:t>
            </a:r>
          </a:p>
        </p:txBody>
      </p:sp>
      <p:sp>
        <p:nvSpPr>
          <p:cNvPr id="6" name="Rounded Rectangle 5"/>
          <p:cNvSpPr/>
          <p:nvPr/>
        </p:nvSpPr>
        <p:spPr>
          <a:xfrm>
            <a:off x="4038600" y="1981200"/>
            <a:ext cx="4648200" cy="19812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chor="ctr"/>
          <a:lstStyle/>
          <a:p>
            <a:pPr>
              <a:buFont typeface="Arial" pitchFamily="34" charset="0"/>
              <a:buChar char="•"/>
              <a:defRPr/>
            </a:pPr>
            <a:r>
              <a:rPr lang="en-US" sz="2800" dirty="0">
                <a:solidFill>
                  <a:schemeClr val="bg1"/>
                </a:solidFill>
                <a:latin typeface="Futura Md" pitchFamily="34" charset="0"/>
              </a:rPr>
              <a:t>Yellow or bloody vaginal   discharge</a:t>
            </a:r>
          </a:p>
          <a:p>
            <a:pPr>
              <a:buFont typeface="Arial" pitchFamily="34" charset="0"/>
              <a:buChar char="•"/>
              <a:defRPr/>
            </a:pPr>
            <a:r>
              <a:rPr lang="en-US" sz="2800" dirty="0" smtClean="0">
                <a:solidFill>
                  <a:schemeClr val="bg1"/>
                </a:solidFill>
                <a:latin typeface="Futura Md" pitchFamily="34" charset="0"/>
              </a:rPr>
              <a:t>Burning/Painful </a:t>
            </a:r>
            <a:r>
              <a:rPr lang="en-US" sz="2800" dirty="0">
                <a:solidFill>
                  <a:schemeClr val="bg1"/>
                </a:solidFill>
                <a:latin typeface="Futura Md" pitchFamily="34" charset="0"/>
              </a:rPr>
              <a:t>urination</a:t>
            </a:r>
          </a:p>
          <a:p>
            <a:pPr>
              <a:buFont typeface="Arial" pitchFamily="34" charset="0"/>
              <a:buChar char="•"/>
              <a:defRPr/>
            </a:pPr>
            <a:r>
              <a:rPr lang="en-US" sz="2800" dirty="0" smtClean="0">
                <a:solidFill>
                  <a:schemeClr val="bg1"/>
                </a:solidFill>
                <a:latin typeface="Futura Md" pitchFamily="34" charset="0"/>
              </a:rPr>
              <a:t>Bleeding with vaginal intercourse</a:t>
            </a:r>
            <a:endParaRPr lang="en-US" sz="2800" dirty="0">
              <a:solidFill>
                <a:schemeClr val="bg1"/>
              </a:solidFill>
              <a:latin typeface="Futura Md" pitchFamily="34" charset="0"/>
            </a:endParaRPr>
          </a:p>
        </p:txBody>
      </p:sp>
      <p:sp>
        <p:nvSpPr>
          <p:cNvPr id="5" name="Rounded Rectangle 4"/>
          <p:cNvSpPr>
            <a:spLocks noChangeArrowheads="1"/>
          </p:cNvSpPr>
          <p:nvPr/>
        </p:nvSpPr>
        <p:spPr bwMode="auto">
          <a:xfrm>
            <a:off x="1524000" y="1905000"/>
            <a:ext cx="2590800" cy="19812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2600" dirty="0">
                <a:solidFill>
                  <a:schemeClr val="lt1"/>
                </a:solidFill>
                <a:latin typeface="+mn-lt"/>
                <a:cs typeface="+mn-cs"/>
              </a:rPr>
              <a:t>Females:</a:t>
            </a:r>
          </a:p>
          <a:p>
            <a:pPr algn="ctr">
              <a:defRPr/>
            </a:pPr>
            <a:r>
              <a:rPr lang="en-US" sz="2600" dirty="0">
                <a:solidFill>
                  <a:schemeClr val="lt1"/>
                </a:solidFill>
                <a:latin typeface="+mn-lt"/>
                <a:cs typeface="+mn-cs"/>
              </a:rPr>
              <a:t>~50% are asymptomatic</a:t>
            </a:r>
          </a:p>
        </p:txBody>
      </p:sp>
      <p:sp>
        <p:nvSpPr>
          <p:cNvPr id="8" name="Rounded Rectangle 7"/>
          <p:cNvSpPr/>
          <p:nvPr/>
        </p:nvSpPr>
        <p:spPr>
          <a:xfrm>
            <a:off x="4114800" y="4267200"/>
            <a:ext cx="4648200" cy="19812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chor="ctr"/>
          <a:lstStyle/>
          <a:p>
            <a:pPr>
              <a:buFont typeface="Arial" pitchFamily="34" charset="0"/>
              <a:buChar char="•"/>
              <a:defRPr/>
            </a:pPr>
            <a:r>
              <a:rPr lang="en-US" sz="2800" dirty="0" smtClean="0">
                <a:solidFill>
                  <a:schemeClr val="bg1"/>
                </a:solidFill>
                <a:latin typeface="Futura Md" pitchFamily="34" charset="0"/>
              </a:rPr>
              <a:t>White, yellow/green pus </a:t>
            </a:r>
            <a:r>
              <a:rPr lang="en-US" sz="2800" dirty="0">
                <a:solidFill>
                  <a:schemeClr val="bg1"/>
                </a:solidFill>
                <a:latin typeface="Futura Md" pitchFamily="34" charset="0"/>
              </a:rPr>
              <a:t>from the penis with pain</a:t>
            </a:r>
          </a:p>
          <a:p>
            <a:pPr>
              <a:buFont typeface="Arial" pitchFamily="34" charset="0"/>
              <a:buChar char="•"/>
              <a:defRPr/>
            </a:pPr>
            <a:r>
              <a:rPr lang="en-US" sz="2800" dirty="0">
                <a:solidFill>
                  <a:schemeClr val="bg1"/>
                </a:solidFill>
                <a:latin typeface="Futura Md" pitchFamily="34" charset="0"/>
              </a:rPr>
              <a:t>Burning during urination</a:t>
            </a:r>
          </a:p>
          <a:p>
            <a:pPr>
              <a:buFont typeface="Arial" pitchFamily="34" charset="0"/>
              <a:buChar char="•"/>
              <a:defRPr/>
            </a:pPr>
            <a:r>
              <a:rPr lang="en-US" sz="2800" dirty="0" smtClean="0">
                <a:solidFill>
                  <a:schemeClr val="bg1"/>
                </a:solidFill>
                <a:latin typeface="Futura Md" pitchFamily="34" charset="0"/>
              </a:rPr>
              <a:t>Swollen/painful </a:t>
            </a:r>
            <a:r>
              <a:rPr lang="en-US" sz="2800" dirty="0">
                <a:solidFill>
                  <a:schemeClr val="bg1"/>
                </a:solidFill>
                <a:latin typeface="Futura Md" pitchFamily="34" charset="0"/>
              </a:rPr>
              <a:t>testicles</a:t>
            </a:r>
          </a:p>
        </p:txBody>
      </p:sp>
      <p:sp>
        <p:nvSpPr>
          <p:cNvPr id="7" name="Rounded Rectangle 6"/>
          <p:cNvSpPr>
            <a:spLocks noChangeArrowheads="1"/>
          </p:cNvSpPr>
          <p:nvPr/>
        </p:nvSpPr>
        <p:spPr bwMode="auto">
          <a:xfrm>
            <a:off x="1524000" y="4191000"/>
            <a:ext cx="2667000" cy="20574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2600" dirty="0">
                <a:solidFill>
                  <a:schemeClr val="lt1"/>
                </a:solidFill>
                <a:latin typeface="+mn-lt"/>
                <a:cs typeface="+mn-cs"/>
              </a:rPr>
              <a:t>Males: Up to 50% asymptomatic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533400"/>
            <a:ext cx="7772400" cy="1362075"/>
          </a:xfrm>
        </p:spPr>
        <p:txBody>
          <a:bodyPr/>
          <a:lstStyle/>
          <a:p>
            <a:pPr>
              <a:defRPr/>
            </a:pPr>
            <a:r>
              <a:rPr lang="en-US" sz="3600" dirty="0" smtClean="0">
                <a:ea typeface="ＭＳ Ｐゴシック" charset="-128"/>
              </a:rPr>
              <a:t>Clinical Manifestations</a:t>
            </a:r>
          </a:p>
        </p:txBody>
      </p:sp>
      <p:sp>
        <p:nvSpPr>
          <p:cNvPr id="158722" name="Text Placeholder 1"/>
          <p:cNvSpPr>
            <a:spLocks noGrp="1"/>
          </p:cNvSpPr>
          <p:nvPr>
            <p:ph type="body" idx="1"/>
          </p:nvPr>
        </p:nvSpPr>
        <p:spPr>
          <a:xfrm>
            <a:off x="838200" y="2743201"/>
            <a:ext cx="7772400" cy="1600200"/>
          </a:xfrm>
        </p:spPr>
        <p:txBody>
          <a:bodyPr/>
          <a:lstStyle/>
          <a:p>
            <a:pPr>
              <a:buFont typeface="Wingdings" pitchFamily="2" charset="2"/>
              <a:buChar char="q"/>
            </a:pPr>
            <a:r>
              <a:rPr lang="en-US" sz="4000" dirty="0" smtClean="0"/>
              <a:t>Males</a:t>
            </a:r>
          </a:p>
          <a:p>
            <a:pPr>
              <a:buFont typeface="Wingdings" pitchFamily="2" charset="2"/>
              <a:buChar char="q"/>
            </a:pPr>
            <a:r>
              <a:rPr lang="en-US" sz="4000" dirty="0" smtClean="0"/>
              <a:t>Females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title"/>
          </p:nvPr>
        </p:nvSpPr>
        <p:spPr>
          <a:xfrm>
            <a:off x="457200" y="457200"/>
            <a:ext cx="8229600" cy="838200"/>
          </a:xfrm>
        </p:spPr>
        <p:txBody>
          <a:bodyPr/>
          <a:lstStyle/>
          <a:p>
            <a:r>
              <a:rPr lang="en-US" sz="3600" smtClean="0">
                <a:ea typeface="ＭＳ Ｐゴシック"/>
                <a:cs typeface="ＭＳ Ｐゴシック"/>
              </a:rPr>
              <a:t>Male Genital Infection </a:t>
            </a:r>
          </a:p>
        </p:txBody>
      </p:sp>
      <p:sp>
        <p:nvSpPr>
          <p:cNvPr id="160770" name="Rectangle 8"/>
          <p:cNvSpPr>
            <a:spLocks noGrp="1" noChangeArrowheads="1"/>
          </p:cNvSpPr>
          <p:nvPr>
            <p:ph idx="1"/>
          </p:nvPr>
        </p:nvSpPr>
        <p:spPr/>
        <p:txBody>
          <a:bodyPr/>
          <a:lstStyle/>
          <a:p>
            <a:pPr>
              <a:lnSpc>
                <a:spcPct val="150000"/>
              </a:lnSpc>
            </a:pPr>
            <a:r>
              <a:rPr lang="en-US" smtClean="0">
                <a:ea typeface="ＭＳ Ｐゴシック"/>
                <a:cs typeface="ＭＳ Ｐゴシック"/>
              </a:rPr>
              <a:t>Urethritis – Inflammation of urethra</a:t>
            </a:r>
          </a:p>
          <a:p>
            <a:pPr>
              <a:lnSpc>
                <a:spcPct val="150000"/>
              </a:lnSpc>
            </a:pPr>
            <a:r>
              <a:rPr lang="en-US" smtClean="0">
                <a:ea typeface="ＭＳ Ｐゴシック"/>
                <a:cs typeface="ＭＳ Ｐゴシック"/>
              </a:rPr>
              <a:t>Epididymitis – Inflammation of the epididymis</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457200" y="457200"/>
            <a:ext cx="8229600" cy="1066800"/>
          </a:xfrm>
        </p:spPr>
        <p:txBody>
          <a:bodyPr/>
          <a:lstStyle/>
          <a:p>
            <a:r>
              <a:rPr lang="en-US" sz="3200" dirty="0" err="1" smtClean="0">
                <a:ea typeface="ＭＳ Ｐゴシック"/>
                <a:cs typeface="ＭＳ Ｐゴシック"/>
              </a:rPr>
              <a:t>Gonococcal</a:t>
            </a:r>
            <a:r>
              <a:rPr lang="en-US" sz="3200" dirty="0" smtClean="0">
                <a:ea typeface="ＭＳ Ｐゴシック"/>
                <a:cs typeface="ＭＳ Ｐゴシック"/>
              </a:rPr>
              <a:t> </a:t>
            </a:r>
            <a:r>
              <a:rPr lang="en-US" sz="3200" dirty="0" err="1" smtClean="0">
                <a:ea typeface="ＭＳ Ｐゴシック"/>
                <a:cs typeface="ＭＳ Ｐゴシック"/>
              </a:rPr>
              <a:t>Urethritis</a:t>
            </a:r>
            <a:r>
              <a:rPr lang="en-US" sz="3200" dirty="0" smtClean="0">
                <a:ea typeface="ＭＳ Ｐゴシック"/>
                <a:cs typeface="ＭＳ Ｐゴシック"/>
              </a:rPr>
              <a:t>: Purulent Discharge</a:t>
            </a:r>
          </a:p>
        </p:txBody>
      </p:sp>
      <p:pic>
        <p:nvPicPr>
          <p:cNvPr id="164866" name="Picture 8" descr="Gonococcal urethritis Purulent Discharge"/>
          <p:cNvPicPr>
            <a:picLocks noGrp="1" noChangeAspect="1" noChangeArrowheads="1"/>
          </p:cNvPicPr>
          <p:nvPr>
            <p:ph idx="1"/>
          </p:nvPr>
        </p:nvPicPr>
        <p:blipFill>
          <a:blip r:embed="rId3" cstate="print"/>
          <a:srcRect/>
          <a:stretch>
            <a:fillRect/>
          </a:stretch>
        </p:blipFill>
        <p:spPr>
          <a:xfrm>
            <a:off x="2971800" y="1828800"/>
            <a:ext cx="2892425" cy="4343400"/>
          </a:xfrm>
        </p:spPr>
      </p:pic>
      <p:sp>
        <p:nvSpPr>
          <p:cNvPr id="164867" name="Text Box 6"/>
          <p:cNvSpPr txBox="1">
            <a:spLocks noChangeArrowheads="1"/>
          </p:cNvSpPr>
          <p:nvPr/>
        </p:nvSpPr>
        <p:spPr bwMode="auto">
          <a:xfrm>
            <a:off x="228600" y="6324600"/>
            <a:ext cx="7848600" cy="452438"/>
          </a:xfrm>
          <a:prstGeom prst="rect">
            <a:avLst/>
          </a:prstGeom>
          <a:noFill/>
          <a:ln w="28575">
            <a:noFill/>
            <a:miter lim="800000"/>
            <a:headEnd/>
            <a:tailEnd/>
          </a:ln>
        </p:spPr>
        <p:txBody>
          <a:bodyPr>
            <a:spAutoFit/>
          </a:bodyPr>
          <a:lstStyle/>
          <a:p>
            <a:pPr>
              <a:lnSpc>
                <a:spcPct val="60000"/>
              </a:lnSpc>
              <a:spcBef>
                <a:spcPct val="50000"/>
              </a:spcBef>
            </a:pPr>
            <a:r>
              <a:rPr lang="en-US" sz="1400" i="1"/>
              <a:t>Source</a:t>
            </a:r>
            <a:r>
              <a:rPr lang="en-US" sz="1400"/>
              <a:t>: Seattle STD/HIV Prevention Training Center at the University of Washington: </a:t>
            </a:r>
          </a:p>
          <a:p>
            <a:pPr>
              <a:lnSpc>
                <a:spcPct val="60000"/>
              </a:lnSpc>
              <a:spcBef>
                <a:spcPct val="50000"/>
              </a:spcBef>
            </a:pPr>
            <a:r>
              <a:rPr lang="en-US" sz="1400"/>
              <a:t>Connie Celum and Walter Stamm</a:t>
            </a: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457200" y="457200"/>
            <a:ext cx="8229600" cy="838200"/>
          </a:xfrm>
        </p:spPr>
        <p:txBody>
          <a:bodyPr/>
          <a:lstStyle/>
          <a:p>
            <a:r>
              <a:rPr lang="en-US" sz="3200" smtClean="0">
                <a:ea typeface="ＭＳ Ｐゴシック"/>
                <a:cs typeface="ＭＳ Ｐゴシック"/>
              </a:rPr>
              <a:t>Swollen or Tender Testicle (Epididymitis)</a:t>
            </a:r>
          </a:p>
        </p:txBody>
      </p:sp>
      <p:pic>
        <p:nvPicPr>
          <p:cNvPr id="168962" name="Picture 6" descr="Swollen or Tender Testicles (Epididymitis)"/>
          <p:cNvPicPr>
            <a:picLocks noGrp="1" noChangeAspect="1" noChangeArrowheads="1"/>
          </p:cNvPicPr>
          <p:nvPr>
            <p:ph idx="1"/>
          </p:nvPr>
        </p:nvPicPr>
        <p:blipFill>
          <a:blip r:embed="rId3" cstate="print"/>
          <a:srcRect/>
          <a:stretch>
            <a:fillRect/>
          </a:stretch>
        </p:blipFill>
        <p:spPr>
          <a:xfrm>
            <a:off x="1524000" y="1981200"/>
            <a:ext cx="5889625" cy="3944938"/>
          </a:xfrm>
        </p:spPr>
      </p:pic>
      <p:sp>
        <p:nvSpPr>
          <p:cNvPr id="168963" name="Text Box 8"/>
          <p:cNvSpPr txBox="1">
            <a:spLocks noChangeArrowheads="1"/>
          </p:cNvSpPr>
          <p:nvPr/>
        </p:nvSpPr>
        <p:spPr bwMode="auto">
          <a:xfrm>
            <a:off x="107950" y="6559550"/>
            <a:ext cx="7588250" cy="219075"/>
          </a:xfrm>
          <a:prstGeom prst="rect">
            <a:avLst/>
          </a:prstGeom>
          <a:noFill/>
          <a:ln w="28575">
            <a:noFill/>
            <a:miter lim="800000"/>
            <a:headEnd/>
            <a:tailEnd/>
          </a:ln>
        </p:spPr>
        <p:txBody>
          <a:bodyPr>
            <a:spAutoFit/>
          </a:bodyPr>
          <a:lstStyle/>
          <a:p>
            <a:pPr>
              <a:lnSpc>
                <a:spcPct val="60000"/>
              </a:lnSpc>
              <a:spcBef>
                <a:spcPct val="50000"/>
              </a:spcBef>
            </a:pPr>
            <a:r>
              <a:rPr lang="en-US" sz="1400" i="1"/>
              <a:t>Source</a:t>
            </a:r>
            <a:r>
              <a:rPr lang="en-US" sz="1400"/>
              <a:t>: Seattle STD/HIV Prevention Training Center at the University of Washington</a:t>
            </a: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7"/>
          <p:cNvSpPr>
            <a:spLocks noGrp="1" noChangeArrowheads="1"/>
          </p:cNvSpPr>
          <p:nvPr>
            <p:ph type="title"/>
          </p:nvPr>
        </p:nvSpPr>
        <p:spPr>
          <a:xfrm>
            <a:off x="457200" y="457200"/>
            <a:ext cx="8229600" cy="838200"/>
          </a:xfrm>
        </p:spPr>
        <p:txBody>
          <a:bodyPr/>
          <a:lstStyle/>
          <a:p>
            <a:r>
              <a:rPr lang="en-US" sz="3600" smtClean="0">
                <a:ea typeface="ＭＳ Ｐゴシック"/>
                <a:cs typeface="ＭＳ Ｐゴシック"/>
              </a:rPr>
              <a:t>Female Genital Infection</a:t>
            </a:r>
          </a:p>
        </p:txBody>
      </p:sp>
      <p:sp>
        <p:nvSpPr>
          <p:cNvPr id="171010" name="Rectangle 18"/>
          <p:cNvSpPr>
            <a:spLocks noGrp="1" noChangeArrowheads="1"/>
          </p:cNvSpPr>
          <p:nvPr>
            <p:ph idx="1"/>
          </p:nvPr>
        </p:nvSpPr>
        <p:spPr>
          <a:xfrm>
            <a:off x="457200" y="1828800"/>
            <a:ext cx="7467600" cy="4114800"/>
          </a:xfrm>
        </p:spPr>
        <p:txBody>
          <a:bodyPr/>
          <a:lstStyle/>
          <a:p>
            <a:pPr>
              <a:lnSpc>
                <a:spcPct val="180000"/>
              </a:lnSpc>
            </a:pPr>
            <a:r>
              <a:rPr lang="en-US" smtClean="0">
                <a:ea typeface="ＭＳ Ｐゴシック"/>
                <a:cs typeface="ＭＳ Ｐゴシック"/>
              </a:rPr>
              <a:t>Most</a:t>
            </a:r>
            <a:r>
              <a:rPr lang="en-US" sz="2000" smtClean="0">
                <a:ea typeface="ＭＳ Ｐゴシック"/>
                <a:cs typeface="ＭＳ Ｐゴシック"/>
              </a:rPr>
              <a:t> </a:t>
            </a:r>
            <a:r>
              <a:rPr lang="en-US" smtClean="0">
                <a:ea typeface="ＭＳ Ｐゴシック"/>
                <a:cs typeface="ＭＳ Ｐゴシック"/>
              </a:rPr>
              <a:t>infections asymptomatic</a:t>
            </a:r>
          </a:p>
          <a:p>
            <a:pPr>
              <a:lnSpc>
                <a:spcPct val="180000"/>
              </a:lnSpc>
            </a:pPr>
            <a:r>
              <a:rPr lang="en-US" smtClean="0">
                <a:ea typeface="ＭＳ Ｐゴシック"/>
                <a:cs typeface="ＭＳ Ｐゴシック"/>
              </a:rPr>
              <a:t>Cervicitis – inflammation of the cervix</a:t>
            </a:r>
          </a:p>
          <a:p>
            <a:pPr>
              <a:lnSpc>
                <a:spcPct val="180000"/>
              </a:lnSpc>
            </a:pPr>
            <a:r>
              <a:rPr lang="en-US" smtClean="0">
                <a:ea typeface="ＭＳ Ｐゴシック"/>
                <a:cs typeface="ＭＳ Ｐゴシック"/>
              </a:rPr>
              <a:t>Urethritis – inflammation of the urethra</a:t>
            </a:r>
          </a:p>
          <a:p>
            <a:pPr>
              <a:lnSpc>
                <a:spcPct val="180000"/>
              </a:lnSpc>
            </a:pPr>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a:xfrm>
            <a:off x="685800" y="457200"/>
            <a:ext cx="7772400" cy="457200"/>
          </a:xfrm>
        </p:spPr>
        <p:txBody>
          <a:bodyPr/>
          <a:lstStyle/>
          <a:p>
            <a:r>
              <a:rPr lang="en-US" sz="3200" smtClean="0">
                <a:ea typeface="ＭＳ Ｐゴシック"/>
                <a:cs typeface="ＭＳ Ｐゴシック"/>
              </a:rPr>
              <a:t>Gonococcal Cervicitis</a:t>
            </a:r>
          </a:p>
        </p:txBody>
      </p:sp>
      <p:pic>
        <p:nvPicPr>
          <p:cNvPr id="175106" name="Picture 3" descr="Gonococcal Cervicitis"/>
          <p:cNvPicPr>
            <a:picLocks noChangeAspect="1" noChangeArrowheads="1"/>
          </p:cNvPicPr>
          <p:nvPr/>
        </p:nvPicPr>
        <p:blipFill>
          <a:blip r:embed="rId3" cstate="print"/>
          <a:srcRect/>
          <a:stretch>
            <a:fillRect/>
          </a:stretch>
        </p:blipFill>
        <p:spPr bwMode="auto">
          <a:xfrm>
            <a:off x="1219200" y="1600200"/>
            <a:ext cx="6705600" cy="4457700"/>
          </a:xfrm>
          <a:prstGeom prst="rect">
            <a:avLst/>
          </a:prstGeom>
          <a:noFill/>
          <a:ln w="9525">
            <a:noFill/>
            <a:miter lim="800000"/>
            <a:headEnd/>
            <a:tailEnd/>
          </a:ln>
        </p:spPr>
      </p:pic>
      <p:sp>
        <p:nvSpPr>
          <p:cNvPr id="175107" name="Text Box 6"/>
          <p:cNvSpPr txBox="1">
            <a:spLocks noChangeArrowheads="1"/>
          </p:cNvSpPr>
          <p:nvPr/>
        </p:nvSpPr>
        <p:spPr bwMode="auto">
          <a:xfrm>
            <a:off x="107950" y="6559550"/>
            <a:ext cx="6445250" cy="219075"/>
          </a:xfrm>
          <a:prstGeom prst="rect">
            <a:avLst/>
          </a:prstGeom>
          <a:noFill/>
          <a:ln w="28575">
            <a:noFill/>
            <a:miter lim="800000"/>
            <a:headEnd/>
            <a:tailEnd/>
          </a:ln>
        </p:spPr>
        <p:txBody>
          <a:bodyPr>
            <a:spAutoFit/>
          </a:bodyPr>
          <a:lstStyle/>
          <a:p>
            <a:pPr>
              <a:lnSpc>
                <a:spcPct val="60000"/>
              </a:lnSpc>
              <a:spcBef>
                <a:spcPct val="50000"/>
              </a:spcBef>
            </a:pPr>
            <a:r>
              <a:rPr lang="en-US" sz="1400" i="1"/>
              <a:t>Source</a:t>
            </a:r>
            <a:r>
              <a:rPr lang="en-US" sz="1400"/>
              <a:t>: CDC/NCHSTP/Division of STD Prevention, </a:t>
            </a:r>
            <a:r>
              <a:rPr lang="en-US" sz="1400">
                <a:latin typeface="Verdana" pitchFamily="34" charset="0"/>
              </a:rPr>
              <a:t>STD Clinical Slides </a:t>
            </a: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0" y="381000"/>
            <a:ext cx="8877300" cy="1143000"/>
          </a:xfrm>
        </p:spPr>
        <p:txBody>
          <a:bodyPr/>
          <a:lstStyle/>
          <a:p>
            <a:pPr eaLnBrk="1" hangingPunct="1"/>
            <a:r>
              <a:rPr lang="en-US" dirty="0" err="1" smtClean="0"/>
              <a:t>Sequelae</a:t>
            </a:r>
            <a:r>
              <a:rPr lang="en-US" dirty="0" smtClean="0"/>
              <a:t> of Untreated Gonorrhea</a:t>
            </a:r>
          </a:p>
        </p:txBody>
      </p:sp>
      <p:sp>
        <p:nvSpPr>
          <p:cNvPr id="5" name="Rounded Rectangle 4"/>
          <p:cNvSpPr>
            <a:spLocks noChangeArrowheads="1"/>
          </p:cNvSpPr>
          <p:nvPr/>
        </p:nvSpPr>
        <p:spPr bwMode="auto">
          <a:xfrm>
            <a:off x="1524000" y="1905000"/>
            <a:ext cx="2590800" cy="19812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2600" dirty="0" smtClean="0">
                <a:solidFill>
                  <a:schemeClr val="lt1"/>
                </a:solidFill>
                <a:latin typeface="+mn-lt"/>
                <a:cs typeface="+mn-cs"/>
              </a:rPr>
              <a:t>Cramps and Pain, vomiting, fever</a:t>
            </a:r>
            <a:endParaRPr lang="en-US" sz="2600" dirty="0">
              <a:solidFill>
                <a:schemeClr val="lt1"/>
              </a:solidFill>
              <a:latin typeface="+mn-lt"/>
              <a:cs typeface="+mn-cs"/>
            </a:endParaRPr>
          </a:p>
        </p:txBody>
      </p:sp>
      <p:sp>
        <p:nvSpPr>
          <p:cNvPr id="7" name="Rounded Rectangle 6"/>
          <p:cNvSpPr>
            <a:spLocks noChangeArrowheads="1"/>
          </p:cNvSpPr>
          <p:nvPr/>
        </p:nvSpPr>
        <p:spPr bwMode="auto">
          <a:xfrm>
            <a:off x="1524000" y="4191000"/>
            <a:ext cx="2438400" cy="20574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2600" dirty="0">
                <a:solidFill>
                  <a:schemeClr val="lt1"/>
                </a:solidFill>
                <a:latin typeface="+mn-lt"/>
                <a:cs typeface="+mn-cs"/>
              </a:rPr>
              <a:t>Rare</a:t>
            </a:r>
          </a:p>
        </p:txBody>
      </p:sp>
      <p:pic>
        <p:nvPicPr>
          <p:cNvPr id="80901" name="Picture 4" descr="C:\Documents and Settings\Kevin Lerner\Local Settings\Temporary Internet Files\Content.IE5\IJOLA5U7\MCj02931920000[1].wmf"/>
          <p:cNvPicPr>
            <a:picLocks noChangeAspect="1" noChangeArrowheads="1"/>
          </p:cNvPicPr>
          <p:nvPr/>
        </p:nvPicPr>
        <p:blipFill>
          <a:blip r:embed="rId3" cstate="print">
            <a:lum bright="100000"/>
            <a:grayscl/>
            <a:biLevel thresh="50000"/>
          </a:blip>
          <a:srcRect/>
          <a:stretch>
            <a:fillRect/>
          </a:stretch>
        </p:blipFill>
        <p:spPr bwMode="auto">
          <a:xfrm>
            <a:off x="533400" y="2362200"/>
            <a:ext cx="654050" cy="914400"/>
          </a:xfrm>
          <a:prstGeom prst="rect">
            <a:avLst/>
          </a:prstGeom>
          <a:noFill/>
          <a:ln w="9525">
            <a:noFill/>
            <a:miter lim="800000"/>
            <a:headEnd/>
            <a:tailEnd/>
          </a:ln>
        </p:spPr>
      </p:pic>
      <p:pic>
        <p:nvPicPr>
          <p:cNvPr id="80902" name="Picture 5" descr="C:\Documents and Settings\Kevin Lerner\Local Settings\Temporary Internet Files\Content.IE5\2XCDIHAD\MCj02931940000[1].wmf"/>
          <p:cNvPicPr>
            <a:picLocks noChangeAspect="1" noChangeArrowheads="1"/>
          </p:cNvPicPr>
          <p:nvPr/>
        </p:nvPicPr>
        <p:blipFill>
          <a:blip r:embed="rId4" cstate="print">
            <a:lum bright="100000"/>
            <a:grayscl/>
            <a:biLevel thresh="50000"/>
          </a:blip>
          <a:srcRect/>
          <a:stretch>
            <a:fillRect/>
          </a:stretch>
        </p:blipFill>
        <p:spPr bwMode="auto">
          <a:xfrm>
            <a:off x="457200" y="4572000"/>
            <a:ext cx="803275" cy="714375"/>
          </a:xfrm>
          <a:prstGeom prst="rect">
            <a:avLst/>
          </a:prstGeom>
          <a:noFill/>
          <a:ln w="9525">
            <a:noFill/>
            <a:miter lim="800000"/>
            <a:headEnd/>
            <a:tailEnd/>
          </a:ln>
        </p:spPr>
      </p:pic>
      <p:sp>
        <p:nvSpPr>
          <p:cNvPr id="11" name="Right Arrow 10"/>
          <p:cNvSpPr/>
          <p:nvPr/>
        </p:nvSpPr>
        <p:spPr>
          <a:xfrm>
            <a:off x="4267200" y="2286000"/>
            <a:ext cx="1371600" cy="1371600"/>
          </a:xfrm>
          <a:prstGeom prst="rightArrow">
            <a:avLst/>
          </a:prstGeom>
          <a:solidFill>
            <a:srgbClr val="99CC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Can lead to</a:t>
            </a:r>
          </a:p>
        </p:txBody>
      </p:sp>
      <p:sp>
        <p:nvSpPr>
          <p:cNvPr id="12" name="Right Arrow 11"/>
          <p:cNvSpPr/>
          <p:nvPr/>
        </p:nvSpPr>
        <p:spPr>
          <a:xfrm>
            <a:off x="4114800" y="4572000"/>
            <a:ext cx="1752600" cy="1371600"/>
          </a:xfrm>
          <a:prstGeom prst="rightArrow">
            <a:avLst/>
          </a:prstGeom>
          <a:solidFill>
            <a:srgbClr val="99CC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t>Left Untreated</a:t>
            </a:r>
            <a:endParaRPr lang="en-US" sz="2000" b="1" dirty="0"/>
          </a:p>
        </p:txBody>
      </p:sp>
      <p:sp>
        <p:nvSpPr>
          <p:cNvPr id="13" name="Rounded Rectangle 12"/>
          <p:cNvSpPr/>
          <p:nvPr/>
        </p:nvSpPr>
        <p:spPr>
          <a:xfrm>
            <a:off x="5715000" y="1752600"/>
            <a:ext cx="3124200" cy="22098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chor="ctr"/>
          <a:lstStyle/>
          <a:p>
            <a:pPr>
              <a:buFont typeface="Arial" pitchFamily="34" charset="0"/>
              <a:buChar char="•"/>
              <a:defRPr/>
            </a:pPr>
            <a:r>
              <a:rPr lang="en-US" sz="2800" dirty="0" smtClean="0">
                <a:solidFill>
                  <a:schemeClr val="bg1"/>
                </a:solidFill>
                <a:latin typeface="Futura Md" charset="0"/>
              </a:rPr>
              <a:t>PID</a:t>
            </a:r>
          </a:p>
          <a:p>
            <a:pPr>
              <a:buFont typeface="Arial" pitchFamily="34" charset="0"/>
              <a:buChar char="•"/>
              <a:defRPr/>
            </a:pPr>
            <a:r>
              <a:rPr lang="en-US" sz="2800" dirty="0" smtClean="0">
                <a:solidFill>
                  <a:schemeClr val="bg1"/>
                </a:solidFill>
                <a:latin typeface="Futura Md" charset="0"/>
              </a:rPr>
              <a:t>Infertility</a:t>
            </a:r>
          </a:p>
          <a:p>
            <a:pPr>
              <a:buFont typeface="Arial" pitchFamily="34" charset="0"/>
              <a:buChar char="•"/>
              <a:defRPr/>
            </a:pPr>
            <a:r>
              <a:rPr lang="en-US" sz="2800" dirty="0" smtClean="0">
                <a:solidFill>
                  <a:schemeClr val="bg1"/>
                </a:solidFill>
                <a:latin typeface="Futura Md" charset="0"/>
              </a:rPr>
              <a:t>Ectopic Pregnancy </a:t>
            </a:r>
          </a:p>
          <a:p>
            <a:pPr>
              <a:buFont typeface="Arial" pitchFamily="34" charset="0"/>
              <a:buChar char="•"/>
              <a:defRPr/>
            </a:pPr>
            <a:r>
              <a:rPr lang="en-US" sz="2800" dirty="0" smtClean="0">
                <a:solidFill>
                  <a:schemeClr val="bg1"/>
                </a:solidFill>
                <a:latin typeface="Futura Md" charset="0"/>
              </a:rPr>
              <a:t>HIV</a:t>
            </a:r>
            <a:endParaRPr lang="en-US" sz="2800" dirty="0">
              <a:solidFill>
                <a:schemeClr val="bg1"/>
              </a:solidFill>
              <a:latin typeface="Futura Md" charset="0"/>
            </a:endParaRPr>
          </a:p>
        </p:txBody>
      </p:sp>
      <p:sp>
        <p:nvSpPr>
          <p:cNvPr id="14" name="Rounded Rectangle 13"/>
          <p:cNvSpPr/>
          <p:nvPr/>
        </p:nvSpPr>
        <p:spPr>
          <a:xfrm>
            <a:off x="5867400" y="4267200"/>
            <a:ext cx="2895600" cy="19812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chor="ctr"/>
          <a:lstStyle/>
          <a:p>
            <a:pPr>
              <a:buFont typeface="Arial" pitchFamily="34" charset="0"/>
              <a:buChar char="•"/>
              <a:defRPr/>
            </a:pPr>
            <a:r>
              <a:rPr lang="en-US" sz="2800" dirty="0" smtClean="0">
                <a:solidFill>
                  <a:schemeClr val="bg1"/>
                </a:solidFill>
                <a:latin typeface="Futura Md" pitchFamily="34" charset="0"/>
              </a:rPr>
              <a:t>Prostate Complications</a:t>
            </a:r>
          </a:p>
          <a:p>
            <a:pPr>
              <a:buFont typeface="Arial" pitchFamily="34" charset="0"/>
              <a:buChar char="•"/>
              <a:defRPr/>
            </a:pPr>
            <a:r>
              <a:rPr lang="en-US" sz="2800" dirty="0" err="1" smtClean="0">
                <a:solidFill>
                  <a:schemeClr val="bg1"/>
                </a:solidFill>
                <a:latin typeface="Futura Md" pitchFamily="34" charset="0"/>
              </a:rPr>
              <a:t>Epididymis</a:t>
            </a:r>
            <a:endParaRPr lang="en-US" sz="2800" dirty="0" smtClean="0">
              <a:solidFill>
                <a:schemeClr val="bg1"/>
              </a:solidFill>
              <a:latin typeface="Futura Md" pitchFamily="34" charset="0"/>
            </a:endParaRPr>
          </a:p>
          <a:p>
            <a:pPr>
              <a:buFont typeface="Arial" pitchFamily="34" charset="0"/>
              <a:buChar char="•"/>
              <a:defRPr/>
            </a:pPr>
            <a:r>
              <a:rPr lang="en-US" sz="2800" dirty="0" smtClean="0">
                <a:solidFill>
                  <a:schemeClr val="bg1"/>
                </a:solidFill>
                <a:latin typeface="Futura Md" pitchFamily="34" charset="0"/>
              </a:rPr>
              <a:t>HIV</a:t>
            </a:r>
            <a:endParaRPr lang="en-US" sz="2800" dirty="0">
              <a:solidFill>
                <a:schemeClr val="bg1"/>
              </a:solidFill>
              <a:latin typeface="Futura Md"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762000" y="381000"/>
            <a:ext cx="8115300" cy="1143000"/>
          </a:xfrm>
        </p:spPr>
        <p:txBody>
          <a:bodyPr/>
          <a:lstStyle/>
          <a:p>
            <a:pPr eaLnBrk="1" hangingPunct="1"/>
            <a:r>
              <a:rPr lang="en-US" dirty="0" smtClean="0"/>
              <a:t>Gonorrhea Screening: Females</a:t>
            </a:r>
          </a:p>
        </p:txBody>
      </p:sp>
      <p:sp>
        <p:nvSpPr>
          <p:cNvPr id="6" name="Rounded Rectangle 5"/>
          <p:cNvSpPr/>
          <p:nvPr/>
        </p:nvSpPr>
        <p:spPr>
          <a:xfrm>
            <a:off x="3962400" y="2286000"/>
            <a:ext cx="4876800" cy="2667000"/>
          </a:xfrm>
          <a:prstGeom prst="roundRect">
            <a:avLst/>
          </a:prstGeom>
          <a:solidFill>
            <a:srgbClr val="006699"/>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chor="ctr"/>
          <a:lstStyle/>
          <a:p>
            <a:pPr>
              <a:buFont typeface="Arial" charset="0"/>
              <a:buChar char="•"/>
              <a:defRPr/>
            </a:pPr>
            <a:r>
              <a:rPr lang="en-US" sz="2800" dirty="0">
                <a:solidFill>
                  <a:schemeClr val="bg1"/>
                </a:solidFill>
                <a:ea typeface="Arial" charset="0"/>
              </a:rPr>
              <a:t> </a:t>
            </a:r>
            <a:r>
              <a:rPr lang="en-US" sz="2800" u="sng" dirty="0">
                <a:solidFill>
                  <a:schemeClr val="bg1"/>
                </a:solidFill>
                <a:ea typeface="Arial" charset="0"/>
              </a:rPr>
              <a:t>Under age 25 yrs</a:t>
            </a:r>
          </a:p>
          <a:p>
            <a:pPr>
              <a:buFont typeface="Arial" charset="0"/>
              <a:buChar char="•"/>
              <a:defRPr/>
            </a:pPr>
            <a:r>
              <a:rPr lang="en-US" sz="2800" dirty="0">
                <a:solidFill>
                  <a:schemeClr val="bg1"/>
                </a:solidFill>
                <a:ea typeface="Arial" charset="0"/>
              </a:rPr>
              <a:t> History of STI</a:t>
            </a:r>
          </a:p>
          <a:p>
            <a:pPr>
              <a:buFont typeface="Arial" charset="0"/>
              <a:buChar char="•"/>
              <a:defRPr/>
            </a:pPr>
            <a:r>
              <a:rPr lang="en-US" sz="2800" dirty="0">
                <a:solidFill>
                  <a:schemeClr val="bg1"/>
                </a:solidFill>
                <a:ea typeface="Arial" charset="0"/>
              </a:rPr>
              <a:t> Multiple or new sexual partners</a:t>
            </a:r>
          </a:p>
          <a:p>
            <a:pPr>
              <a:buFont typeface="Arial" charset="0"/>
              <a:buChar char="•"/>
              <a:defRPr/>
            </a:pPr>
            <a:r>
              <a:rPr lang="en-US" sz="2800" dirty="0">
                <a:solidFill>
                  <a:schemeClr val="bg1"/>
                </a:solidFill>
                <a:ea typeface="Arial" charset="0"/>
              </a:rPr>
              <a:t> Inconsistent condom use</a:t>
            </a:r>
          </a:p>
          <a:p>
            <a:pPr>
              <a:buFont typeface="Arial" charset="0"/>
              <a:buChar char="•"/>
              <a:defRPr/>
            </a:pPr>
            <a:r>
              <a:rPr lang="en-US" sz="2800" dirty="0">
                <a:solidFill>
                  <a:schemeClr val="bg1"/>
                </a:solidFill>
                <a:ea typeface="Arial" charset="0"/>
              </a:rPr>
              <a:t> Areas of high prevalence</a:t>
            </a:r>
          </a:p>
        </p:txBody>
      </p:sp>
      <p:sp>
        <p:nvSpPr>
          <p:cNvPr id="5" name="Rounded Rectangle 4"/>
          <p:cNvSpPr>
            <a:spLocks noChangeArrowheads="1"/>
          </p:cNvSpPr>
          <p:nvPr/>
        </p:nvSpPr>
        <p:spPr bwMode="auto">
          <a:xfrm>
            <a:off x="762000" y="1981200"/>
            <a:ext cx="3276600" cy="30480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a:defRPr/>
            </a:pPr>
            <a:r>
              <a:rPr lang="en-US" sz="2800" dirty="0">
                <a:solidFill>
                  <a:schemeClr val="lt1"/>
                </a:solidFill>
                <a:latin typeface="+mn-lt"/>
                <a:cs typeface="+mn-cs"/>
              </a:rPr>
              <a:t>Annual screening for sexually active females at high risk including:</a:t>
            </a:r>
          </a:p>
        </p:txBody>
      </p:sp>
      <p:sp>
        <p:nvSpPr>
          <p:cNvPr id="7" name="TextBox 6"/>
          <p:cNvSpPr txBox="1"/>
          <p:nvPr/>
        </p:nvSpPr>
        <p:spPr>
          <a:xfrm>
            <a:off x="1981200" y="6457890"/>
            <a:ext cx="5714770" cy="400110"/>
          </a:xfrm>
          <a:prstGeom prst="rect">
            <a:avLst/>
          </a:prstGeom>
          <a:noFill/>
        </p:spPr>
        <p:txBody>
          <a:bodyPr wrap="none" rtlCol="0">
            <a:spAutoFit/>
          </a:bodyPr>
          <a:lstStyle/>
          <a:p>
            <a:r>
              <a:rPr lang="en-US" sz="2000" b="1" dirty="0" smtClean="0">
                <a:solidFill>
                  <a:srgbClr val="FFFF00"/>
                </a:solidFill>
              </a:rPr>
              <a:t>AAFP, CDC, USPSTF, AAP Recommendations</a:t>
            </a:r>
            <a:endParaRPr lang="en-US" sz="2000" b="1" dirty="0">
              <a:solidFill>
                <a:srgbClr val="FFFF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2362200" y="655638"/>
            <a:ext cx="6781800" cy="944562"/>
          </a:xfrm>
        </p:spPr>
        <p:txBody>
          <a:bodyPr/>
          <a:lstStyle/>
          <a:p>
            <a:pPr eaLnBrk="1" hangingPunct="1">
              <a:lnSpc>
                <a:spcPct val="80000"/>
              </a:lnSpc>
            </a:pPr>
            <a:r>
              <a:rPr lang="en-US" smtClean="0"/>
              <a:t>Behavioral Risk Factors </a:t>
            </a:r>
            <a:br>
              <a:rPr lang="en-US" smtClean="0"/>
            </a:br>
            <a:endParaRPr lang="en-US" smtClean="0"/>
          </a:p>
        </p:txBody>
      </p:sp>
      <p:sp>
        <p:nvSpPr>
          <p:cNvPr id="17411" name="Slide Number Placeholder 4"/>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17412" name="Slide Number Placeholder 2"/>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endParaRPr lang="en-US" sz="1400">
              <a:latin typeface="Futura Md BT" charset="0"/>
            </a:endParaRPr>
          </a:p>
          <a:p>
            <a:pPr algn="ctr"/>
            <a:endParaRPr lang="en-US" sz="1400">
              <a:latin typeface="Futura Md BT" charset="0"/>
            </a:endParaRPr>
          </a:p>
          <a:p>
            <a:pPr algn="ctr"/>
            <a:endParaRPr lang="en-US" sz="1400">
              <a:latin typeface="Futura Md BT" charset="0"/>
            </a:endParaRPr>
          </a:p>
          <a:p>
            <a:pPr algn="ctr"/>
            <a:endParaRPr lang="en-US" sz="1400">
              <a:latin typeface="Futura Md BT" charset="0"/>
            </a:endParaRPr>
          </a:p>
          <a:p>
            <a:pPr algn="ctr"/>
            <a:endParaRPr lang="en-US" sz="1400">
              <a:latin typeface="Futura Md BT" charset="0"/>
            </a:endParaRPr>
          </a:p>
        </p:txBody>
      </p:sp>
      <p:graphicFrame>
        <p:nvGraphicFramePr>
          <p:cNvPr id="9" name="Diagram 8"/>
          <p:cNvGraphicFramePr/>
          <p:nvPr/>
        </p:nvGraphicFramePr>
        <p:xfrm>
          <a:off x="381000" y="1524000"/>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7CFC7BB8-4CF7-4C83-8D8E-329F15F17055}"/>
                                            </p:graphicEl>
                                          </p:spTgt>
                                        </p:tgtEl>
                                        <p:attrNameLst>
                                          <p:attrName>style.visibility</p:attrName>
                                        </p:attrNameLst>
                                      </p:cBhvr>
                                      <p:to>
                                        <p:strVal val="visible"/>
                                      </p:to>
                                    </p:set>
                                    <p:animEffect transition="in" filter="fade">
                                      <p:cBhvr>
                                        <p:cTn id="7" dur="2000"/>
                                        <p:tgtEl>
                                          <p:spTgt spid="9">
                                            <p:graphicEl>
                                              <a:dgm id="{7CFC7BB8-4CF7-4C83-8D8E-329F15F1705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AFF4395B-D4E4-4C92-8A00-1C0BFDED6BC8}"/>
                                            </p:graphicEl>
                                          </p:spTgt>
                                        </p:tgtEl>
                                        <p:attrNameLst>
                                          <p:attrName>style.visibility</p:attrName>
                                        </p:attrNameLst>
                                      </p:cBhvr>
                                      <p:to>
                                        <p:strVal val="visible"/>
                                      </p:to>
                                    </p:set>
                                    <p:animEffect transition="in" filter="fade">
                                      <p:cBhvr>
                                        <p:cTn id="12" dur="2000"/>
                                        <p:tgtEl>
                                          <p:spTgt spid="9">
                                            <p:graphicEl>
                                              <a:dgm id="{AFF4395B-D4E4-4C92-8A00-1C0BFDED6BC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ADB9F44A-C9B0-417B-B953-6318DFE30525}"/>
                                            </p:graphicEl>
                                          </p:spTgt>
                                        </p:tgtEl>
                                        <p:attrNameLst>
                                          <p:attrName>style.visibility</p:attrName>
                                        </p:attrNameLst>
                                      </p:cBhvr>
                                      <p:to>
                                        <p:strVal val="visible"/>
                                      </p:to>
                                    </p:set>
                                    <p:animEffect transition="in" filter="fade">
                                      <p:cBhvr>
                                        <p:cTn id="15" dur="2000"/>
                                        <p:tgtEl>
                                          <p:spTgt spid="9">
                                            <p:graphicEl>
                                              <a:dgm id="{ADB9F44A-C9B0-417B-B953-6318DFE3052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2A5AE72B-962E-4806-9E83-22E25E8F6537}"/>
                                            </p:graphicEl>
                                          </p:spTgt>
                                        </p:tgtEl>
                                        <p:attrNameLst>
                                          <p:attrName>style.visibility</p:attrName>
                                        </p:attrNameLst>
                                      </p:cBhvr>
                                      <p:to>
                                        <p:strVal val="visible"/>
                                      </p:to>
                                    </p:set>
                                    <p:animEffect transition="in" filter="fade">
                                      <p:cBhvr>
                                        <p:cTn id="20" dur="2000"/>
                                        <p:tgtEl>
                                          <p:spTgt spid="9">
                                            <p:graphicEl>
                                              <a:dgm id="{2A5AE72B-962E-4806-9E83-22E25E8F653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873C109C-189F-483C-8873-5760DA3831E0}"/>
                                            </p:graphicEl>
                                          </p:spTgt>
                                        </p:tgtEl>
                                        <p:attrNameLst>
                                          <p:attrName>style.visibility</p:attrName>
                                        </p:attrNameLst>
                                      </p:cBhvr>
                                      <p:to>
                                        <p:strVal val="visible"/>
                                      </p:to>
                                    </p:set>
                                    <p:animEffect transition="in" filter="fade">
                                      <p:cBhvr>
                                        <p:cTn id="23" dur="2000"/>
                                        <p:tgtEl>
                                          <p:spTgt spid="9">
                                            <p:graphicEl>
                                              <a:dgm id="{873C109C-189F-483C-8873-5760DA3831E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17FD3FAE-0972-40A6-90A0-98C1A96226CE}"/>
                                            </p:graphicEl>
                                          </p:spTgt>
                                        </p:tgtEl>
                                        <p:attrNameLst>
                                          <p:attrName>style.visibility</p:attrName>
                                        </p:attrNameLst>
                                      </p:cBhvr>
                                      <p:to>
                                        <p:strVal val="visible"/>
                                      </p:to>
                                    </p:set>
                                    <p:animEffect transition="in" filter="fade">
                                      <p:cBhvr>
                                        <p:cTn id="28" dur="2000"/>
                                        <p:tgtEl>
                                          <p:spTgt spid="9">
                                            <p:graphicEl>
                                              <a:dgm id="{17FD3FAE-0972-40A6-90A0-98C1A96226C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C1EAFC68-4DBD-42AA-94B2-14918D24F24C}"/>
                                            </p:graphicEl>
                                          </p:spTgt>
                                        </p:tgtEl>
                                        <p:attrNameLst>
                                          <p:attrName>style.visibility</p:attrName>
                                        </p:attrNameLst>
                                      </p:cBhvr>
                                      <p:to>
                                        <p:strVal val="visible"/>
                                      </p:to>
                                    </p:set>
                                    <p:animEffect transition="in" filter="fade">
                                      <p:cBhvr>
                                        <p:cTn id="31" dur="2000"/>
                                        <p:tgtEl>
                                          <p:spTgt spid="9">
                                            <p:graphicEl>
                                              <a:dgm id="{C1EAFC68-4DBD-42AA-94B2-14918D24F24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6D170309-9C33-4C77-A83F-EC3D9D77B4CF}"/>
                                            </p:graphicEl>
                                          </p:spTgt>
                                        </p:tgtEl>
                                        <p:attrNameLst>
                                          <p:attrName>style.visibility</p:attrName>
                                        </p:attrNameLst>
                                      </p:cBhvr>
                                      <p:to>
                                        <p:strVal val="visible"/>
                                      </p:to>
                                    </p:set>
                                    <p:animEffect transition="in" filter="fade">
                                      <p:cBhvr>
                                        <p:cTn id="36" dur="2000"/>
                                        <p:tgtEl>
                                          <p:spTgt spid="9">
                                            <p:graphicEl>
                                              <a:dgm id="{6D170309-9C33-4C77-A83F-EC3D9D77B4C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E16F602B-0B01-485D-B722-1E72A9489000}"/>
                                            </p:graphicEl>
                                          </p:spTgt>
                                        </p:tgtEl>
                                        <p:attrNameLst>
                                          <p:attrName>style.visibility</p:attrName>
                                        </p:attrNameLst>
                                      </p:cBhvr>
                                      <p:to>
                                        <p:strVal val="visible"/>
                                      </p:to>
                                    </p:set>
                                    <p:animEffect transition="in" filter="fade">
                                      <p:cBhvr>
                                        <p:cTn id="39" dur="2000"/>
                                        <p:tgtEl>
                                          <p:spTgt spid="9">
                                            <p:graphicEl>
                                              <a:dgm id="{E16F602B-0B01-485D-B722-1E72A9489000}"/>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graphicEl>
                                              <a:dgm id="{9CDE2816-DB48-4109-8F7F-27412EFEADBF}"/>
                                            </p:graphicEl>
                                          </p:spTgt>
                                        </p:tgtEl>
                                        <p:attrNameLst>
                                          <p:attrName>style.visibility</p:attrName>
                                        </p:attrNameLst>
                                      </p:cBhvr>
                                      <p:to>
                                        <p:strVal val="visible"/>
                                      </p:to>
                                    </p:set>
                                    <p:animEffect transition="in" filter="fade">
                                      <p:cBhvr>
                                        <p:cTn id="42" dur="2000"/>
                                        <p:tgtEl>
                                          <p:spTgt spid="9">
                                            <p:graphicEl>
                                              <a:dgm id="{9CDE2816-DB48-4109-8F7F-27412EFEAD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533400"/>
          </a:xfrm>
        </p:spPr>
        <p:txBody>
          <a:bodyPr/>
          <a:lstStyle/>
          <a:p>
            <a:r>
              <a:rPr lang="en-US" sz="2800" dirty="0" smtClean="0"/>
              <a:t>USPSTF GC Risk Factors</a:t>
            </a:r>
            <a:endParaRPr lang="en-US" sz="2800" dirty="0"/>
          </a:p>
        </p:txBody>
      </p:sp>
      <p:sp>
        <p:nvSpPr>
          <p:cNvPr id="3" name="Content Placeholder 2"/>
          <p:cNvSpPr>
            <a:spLocks noGrp="1"/>
          </p:cNvSpPr>
          <p:nvPr>
            <p:ph idx="1"/>
          </p:nvPr>
        </p:nvSpPr>
        <p:spPr>
          <a:xfrm>
            <a:off x="457200" y="1981200"/>
            <a:ext cx="8229600" cy="4648200"/>
          </a:xfrm>
        </p:spPr>
        <p:txBody>
          <a:bodyPr/>
          <a:lstStyle/>
          <a:p>
            <a:r>
              <a:rPr lang="en-US" sz="2400" dirty="0" smtClean="0">
                <a:latin typeface="New Century Schoolbook Bold"/>
              </a:rPr>
              <a:t>♀ &amp; ♂ &lt; </a:t>
            </a:r>
            <a:r>
              <a:rPr lang="en-US" sz="2400" dirty="0" smtClean="0"/>
              <a:t>25 yrs are highest </a:t>
            </a:r>
            <a:r>
              <a:rPr lang="en-US" sz="2400" dirty="0"/>
              <a:t>risk </a:t>
            </a:r>
            <a:r>
              <a:rPr lang="en-US" sz="2400" dirty="0" smtClean="0"/>
              <a:t>for GC</a:t>
            </a:r>
          </a:p>
          <a:p>
            <a:endParaRPr lang="en-US" sz="2400" dirty="0" smtClean="0"/>
          </a:p>
          <a:p>
            <a:r>
              <a:rPr lang="en-US" sz="2400" dirty="0" smtClean="0"/>
              <a:t>Population-based factors: </a:t>
            </a:r>
          </a:p>
          <a:p>
            <a:pPr lvl="1"/>
            <a:r>
              <a:rPr lang="en-US" sz="2400" dirty="0" smtClean="0"/>
              <a:t>residence in urban communities and communities with </a:t>
            </a:r>
            <a:r>
              <a:rPr lang="en-US" sz="2400" dirty="0" smtClean="0">
                <a:latin typeface="NewCenturySchlbk"/>
              </a:rPr>
              <a:t>↑ </a:t>
            </a:r>
            <a:r>
              <a:rPr lang="en-US" sz="2400" dirty="0" smtClean="0"/>
              <a:t>poverty rates </a:t>
            </a:r>
          </a:p>
          <a:p>
            <a:endParaRPr lang="en-US" sz="2400" dirty="0" smtClean="0"/>
          </a:p>
          <a:p>
            <a:pPr marL="342900" lvl="1" indent="-342900">
              <a:buClr>
                <a:srgbClr val="92D050"/>
              </a:buClr>
            </a:pPr>
            <a:r>
              <a:rPr lang="en-US" sz="2400" dirty="0" smtClean="0"/>
              <a:t>GC prevalence varies widely among communities &amp; patient populations </a:t>
            </a:r>
          </a:p>
          <a:p>
            <a:pPr marL="742950" lvl="2" indent="-342900">
              <a:buClr>
                <a:srgbClr val="CC99FF"/>
              </a:buClr>
            </a:pPr>
            <a:r>
              <a:rPr lang="en-US" sz="2000" dirty="0" smtClean="0"/>
              <a:t>African Americans and MSM have higher prevalence of infection</a:t>
            </a:r>
          </a:p>
          <a:p>
            <a:pPr marL="342900" lvl="1" indent="-342900">
              <a:buClr>
                <a:srgbClr val="92D050"/>
              </a:buClr>
            </a:pPr>
            <a:endParaRPr lang="en-US" sz="2400" dirty="0" smtClean="0"/>
          </a:p>
          <a:p>
            <a:endParaRPr lang="en-US" sz="2400" dirty="0" smtClean="0"/>
          </a:p>
          <a:p>
            <a:endParaRPr lang="en-US" sz="2000" dirty="0"/>
          </a:p>
        </p:txBody>
      </p:sp>
    </p:spTree>
    <p:extLst>
      <p:ext uri="{BB962C8B-B14F-4D97-AF65-F5344CB8AC3E}">
        <p14:creationId xmlns:p14="http://schemas.microsoft.com/office/powerpoint/2010/main" val="9769575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487362"/>
          </a:xfrm>
        </p:spPr>
        <p:txBody>
          <a:bodyPr>
            <a:noAutofit/>
          </a:bodyPr>
          <a:lstStyle/>
          <a:p>
            <a:r>
              <a:rPr lang="en-US" sz="3200" dirty="0">
                <a:latin typeface="New Century Schoolbook Bold"/>
              </a:rPr>
              <a:t>♂</a:t>
            </a:r>
            <a:r>
              <a:rPr lang="en-US" sz="3200" dirty="0" smtClean="0">
                <a:latin typeface="New Century Schoolbook Bold"/>
              </a:rPr>
              <a:t> </a:t>
            </a:r>
            <a:r>
              <a:rPr lang="en-US" sz="3200" dirty="0" smtClean="0"/>
              <a:t>Routine gonorrhea screening</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0584317"/>
              </p:ext>
            </p:extLst>
          </p:nvPr>
        </p:nvGraphicFramePr>
        <p:xfrm>
          <a:off x="228600" y="1828800"/>
          <a:ext cx="8763000" cy="4419599"/>
        </p:xfrm>
        <a:graphic>
          <a:graphicData uri="http://schemas.openxmlformats.org/drawingml/2006/table">
            <a:tbl>
              <a:tblPr firstRow="1" bandRow="1">
                <a:tableStyleId>{69CF1AB2-1976-4502-BF36-3FF5EA218861}</a:tableStyleId>
              </a:tblPr>
              <a:tblGrid>
                <a:gridCol w="1703917"/>
                <a:gridCol w="7059083"/>
              </a:tblGrid>
              <a:tr h="2091418">
                <a:tc>
                  <a:txBody>
                    <a:bodyPr/>
                    <a:lstStyle/>
                    <a:p>
                      <a:pPr algn="ctr"/>
                      <a:r>
                        <a:rPr lang="en-US" sz="2000" b="0" dirty="0" smtClean="0">
                          <a:solidFill>
                            <a:schemeClr val="bg2"/>
                          </a:solidFill>
                        </a:rPr>
                        <a:t>AAP (draft)</a:t>
                      </a:r>
                      <a:endParaRPr lang="en-US" sz="2000" b="0" dirty="0">
                        <a:solidFill>
                          <a:schemeClr val="bg2"/>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bg2"/>
                          </a:solidFill>
                        </a:rPr>
                        <a:t>MSM (Q</a:t>
                      </a:r>
                      <a:r>
                        <a:rPr lang="en-US" sz="2000" b="1" baseline="-12000" dirty="0" smtClean="0">
                          <a:solidFill>
                            <a:schemeClr val="bg2"/>
                          </a:solidFill>
                        </a:rPr>
                        <a:t>3-6</a:t>
                      </a:r>
                      <a:r>
                        <a:rPr lang="en-US" sz="2000" b="0" dirty="0" smtClean="0">
                          <a:solidFill>
                            <a:schemeClr val="bg2"/>
                          </a:solidFill>
                        </a:rPr>
                        <a:t> </a:t>
                      </a:r>
                      <a:r>
                        <a:rPr lang="en-US" sz="2000" b="0" dirty="0" err="1" smtClean="0">
                          <a:solidFill>
                            <a:schemeClr val="bg2"/>
                          </a:solidFill>
                        </a:rPr>
                        <a:t>mo</a:t>
                      </a:r>
                      <a:r>
                        <a:rPr lang="en-US" sz="2000" b="0" dirty="0" smtClean="0">
                          <a:solidFill>
                            <a:schemeClr val="bg2"/>
                          </a:solidFill>
                        </a:rPr>
                        <a:t> if </a:t>
                      </a:r>
                      <a:r>
                        <a:rPr lang="en-US" sz="2000" b="0" dirty="0" smtClean="0">
                          <a:solidFill>
                            <a:schemeClr val="bg2"/>
                          </a:solidFill>
                          <a:latin typeface="NewCenturySchlbk"/>
                        </a:rPr>
                        <a:t>↑ risk)</a:t>
                      </a:r>
                      <a:r>
                        <a:rPr lang="en-US" sz="2000" b="0" dirty="0" smtClean="0">
                          <a:solidFill>
                            <a:schemeClr val="bg2"/>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bg2"/>
                          </a:solidFill>
                        </a:rPr>
                        <a:t>Contact in past 60 days;</a:t>
                      </a:r>
                    </a:p>
                    <a:p>
                      <a:r>
                        <a:rPr lang="en-US" sz="2000" b="0" dirty="0" smtClean="0">
                          <a:solidFill>
                            <a:schemeClr val="bg2"/>
                          </a:solidFill>
                        </a:rPr>
                        <a:t>Consider screening on basis of individual and population based risk factors (persons of color, </a:t>
                      </a:r>
                      <a:r>
                        <a:rPr lang="en-US" sz="2000" b="0" dirty="0" smtClean="0">
                          <a:solidFill>
                            <a:schemeClr val="bg2"/>
                          </a:solidFill>
                          <a:latin typeface="+mn-lt"/>
                        </a:rPr>
                        <a:t>↑ community prevalence)</a:t>
                      </a:r>
                      <a:endParaRPr lang="en-US" sz="2000" b="0" dirty="0">
                        <a:solidFill>
                          <a:schemeClr val="bg2"/>
                        </a:solidFill>
                        <a:latin typeface="+mn-lt"/>
                      </a:endParaRPr>
                    </a:p>
                  </a:txBody>
                  <a:tcPr anchor="ctr"/>
                </a:tc>
              </a:tr>
              <a:tr h="907596">
                <a:tc>
                  <a:txBody>
                    <a:bodyPr/>
                    <a:lstStyle/>
                    <a:p>
                      <a:pPr lvl="0" algn="ctr" fontAlgn="b"/>
                      <a:r>
                        <a:rPr lang="en-US" sz="2000" b="0" i="0" u="none" strike="noStrike" dirty="0">
                          <a:solidFill>
                            <a:schemeClr val="bg2"/>
                          </a:solidFill>
                          <a:effectLst/>
                          <a:latin typeface="+mn-lt"/>
                        </a:rPr>
                        <a:t>AAFP</a:t>
                      </a:r>
                    </a:p>
                  </a:txBody>
                  <a:tcPr marL="9525" marR="9525" marT="9525" marB="0" anchor="ctr"/>
                </a:tc>
                <a:tc>
                  <a:txBody>
                    <a:bodyPr/>
                    <a:lstStyle/>
                    <a:p>
                      <a:r>
                        <a:rPr lang="en-US" sz="2000" dirty="0" smtClean="0">
                          <a:solidFill>
                            <a:schemeClr val="bg2"/>
                          </a:solidFill>
                        </a:rPr>
                        <a:t>Insufficient evidence to recommend for or against routine GC screening for in ♂ at ↑increased risk for infection </a:t>
                      </a:r>
                    </a:p>
                  </a:txBody>
                  <a:tcPr anchor="ctr"/>
                </a:tc>
              </a:tr>
              <a:tr h="512989">
                <a:tc>
                  <a:txBody>
                    <a:bodyPr/>
                    <a:lstStyle/>
                    <a:p>
                      <a:pPr lvl="0" algn="ctr" fontAlgn="b"/>
                      <a:r>
                        <a:rPr lang="en-US" sz="2000" b="0" i="0" u="none" strike="noStrike" dirty="0">
                          <a:solidFill>
                            <a:schemeClr val="bg2"/>
                          </a:solidFill>
                          <a:effectLst/>
                          <a:latin typeface="+mn-lt"/>
                        </a:rPr>
                        <a:t>CDC</a:t>
                      </a:r>
                    </a:p>
                  </a:txBody>
                  <a:tcPr marL="9525" marR="9525" marT="9525" marB="0" anchor="ctr"/>
                </a:tc>
                <a:tc>
                  <a:txBody>
                    <a:bodyPr/>
                    <a:lstStyle/>
                    <a:p>
                      <a:r>
                        <a:rPr lang="en-US" sz="2000" dirty="0" smtClean="0">
                          <a:solidFill>
                            <a:schemeClr val="bg2"/>
                          </a:solidFill>
                        </a:rPr>
                        <a:t>MSM, contact in past 60 days</a:t>
                      </a:r>
                    </a:p>
                  </a:txBody>
                  <a:tcPr anchor="ctr"/>
                </a:tc>
              </a:tr>
              <a:tr h="907596">
                <a:tc>
                  <a:txBody>
                    <a:bodyPr/>
                    <a:lstStyle/>
                    <a:p>
                      <a:pPr lvl="0" algn="ctr" fontAlgn="b"/>
                      <a:r>
                        <a:rPr lang="en-US" sz="2000" b="0" i="0" u="none" strike="noStrike" dirty="0" smtClean="0">
                          <a:solidFill>
                            <a:schemeClr val="bg2"/>
                          </a:solidFill>
                          <a:effectLst/>
                          <a:latin typeface="+mn-lt"/>
                        </a:rPr>
                        <a:t>USPSTF*</a:t>
                      </a:r>
                      <a:endParaRPr lang="en-US" sz="2000" b="0" i="0" u="none" strike="noStrike" dirty="0">
                        <a:solidFill>
                          <a:schemeClr val="bg2"/>
                        </a:solidFill>
                        <a:effectLst/>
                        <a:latin typeface="+mn-lt"/>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2"/>
                          </a:solidFill>
                        </a:rPr>
                        <a:t>Insufficient evidence to recommend for or against routine GC screening for in </a:t>
                      </a:r>
                      <a:r>
                        <a:rPr lang="en-US" sz="2000" dirty="0" smtClean="0">
                          <a:solidFill>
                            <a:schemeClr val="bg2"/>
                          </a:solidFill>
                          <a:latin typeface="New Century Schoolbook Bold"/>
                        </a:rPr>
                        <a:t>♂ </a:t>
                      </a:r>
                      <a:r>
                        <a:rPr lang="en-US" sz="2000" dirty="0" smtClean="0">
                          <a:solidFill>
                            <a:schemeClr val="bg2"/>
                          </a:solidFill>
                        </a:rPr>
                        <a:t>at </a:t>
                      </a:r>
                      <a:r>
                        <a:rPr lang="en-US" sz="2000" dirty="0" smtClean="0">
                          <a:solidFill>
                            <a:schemeClr val="bg2"/>
                          </a:solidFill>
                          <a:latin typeface="NewCenturySchlbk"/>
                        </a:rPr>
                        <a:t>↑</a:t>
                      </a:r>
                      <a:r>
                        <a:rPr lang="en-US" sz="2000" dirty="0" smtClean="0">
                          <a:solidFill>
                            <a:schemeClr val="bg2"/>
                          </a:solidFill>
                        </a:rPr>
                        <a:t>increased risk for infection </a:t>
                      </a:r>
                    </a:p>
                  </a:txBody>
                  <a:tcPr anchor="ctr"/>
                </a:tc>
              </a:tr>
            </a:tbl>
          </a:graphicData>
        </a:graphic>
      </p:graphicFrame>
      <p:sp>
        <p:nvSpPr>
          <p:cNvPr id="6" name="TextBox 5"/>
          <p:cNvSpPr txBox="1"/>
          <p:nvPr/>
        </p:nvSpPr>
        <p:spPr>
          <a:xfrm>
            <a:off x="4293" y="6457890"/>
            <a:ext cx="184731" cy="400110"/>
          </a:xfrm>
          <a:prstGeom prst="rect">
            <a:avLst/>
          </a:prstGeom>
          <a:noFill/>
        </p:spPr>
        <p:txBody>
          <a:bodyPr wrap="none" rtlCol="0">
            <a:spAutoFit/>
          </a:bodyPr>
          <a:lstStyle/>
          <a:p>
            <a:endParaRPr lang="en-US" sz="2000" dirty="0"/>
          </a:p>
        </p:txBody>
      </p:sp>
      <p:sp>
        <p:nvSpPr>
          <p:cNvPr id="5" name="TextBox 4"/>
          <p:cNvSpPr txBox="1"/>
          <p:nvPr/>
        </p:nvSpPr>
        <p:spPr>
          <a:xfrm>
            <a:off x="381000" y="6334779"/>
            <a:ext cx="2249334" cy="369332"/>
          </a:xfrm>
          <a:prstGeom prst="rect">
            <a:avLst/>
          </a:prstGeom>
          <a:noFill/>
        </p:spPr>
        <p:txBody>
          <a:bodyPr wrap="none" rtlCol="0">
            <a:spAutoFit/>
          </a:bodyPr>
          <a:lstStyle/>
          <a:p>
            <a:r>
              <a:rPr lang="en-US" dirty="0" smtClean="0"/>
              <a:t>*Update in Progress</a:t>
            </a:r>
            <a:endParaRPr lang="en-US" dirty="0"/>
          </a:p>
        </p:txBody>
      </p:sp>
    </p:spTree>
    <p:extLst>
      <p:ext uri="{BB962C8B-B14F-4D97-AF65-F5344CB8AC3E}">
        <p14:creationId xmlns:p14="http://schemas.microsoft.com/office/powerpoint/2010/main" val="11099991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3048000" y="381000"/>
            <a:ext cx="6096000" cy="1143000"/>
          </a:xfrm>
        </p:spPr>
        <p:txBody>
          <a:bodyPr/>
          <a:lstStyle/>
          <a:p>
            <a:pPr eaLnBrk="1" hangingPunct="1"/>
            <a:r>
              <a:rPr lang="en-US" smtClean="0"/>
              <a:t>Case: Evaluating Cervicitis</a:t>
            </a:r>
          </a:p>
        </p:txBody>
      </p:sp>
      <p:sp>
        <p:nvSpPr>
          <p:cNvPr id="86019" name="Slide Number Placeholder 3"/>
          <p:cNvSpPr>
            <a:spLocks noGrp="1"/>
          </p:cNvSpPr>
          <p:nvPr>
            <p:ph type="sldNum" sz="quarter" idx="4294967295"/>
          </p:nvPr>
        </p:nvSpPr>
        <p:spPr bwMode="auto">
          <a:xfrm>
            <a:off x="3124200" y="6245225"/>
            <a:ext cx="2895600" cy="476250"/>
          </a:xfrm>
          <a:prstGeom prst="rect">
            <a:avLst/>
          </a:prstGeom>
          <a:noFill/>
          <a:ln>
            <a:miter lim="800000"/>
            <a:headEnd/>
            <a:tailEnd/>
          </a:ln>
        </p:spPr>
        <p:txBody>
          <a:bodyPr/>
          <a:lstStyle/>
          <a:p>
            <a:pPr algn="ctr"/>
            <a:endParaRPr lang="en-US"/>
          </a:p>
          <a:p>
            <a:pPr algn="ctr"/>
            <a:endParaRPr lang="en-US"/>
          </a:p>
          <a:p>
            <a:pPr algn="ctr"/>
            <a:endParaRPr lang="en-US"/>
          </a:p>
          <a:p>
            <a:pPr algn="ctr"/>
            <a:endParaRPr lang="en-US"/>
          </a:p>
          <a:p>
            <a:pPr algn="ctr"/>
            <a:endParaRPr lang="en-US"/>
          </a:p>
        </p:txBody>
      </p:sp>
      <p:sp>
        <p:nvSpPr>
          <p:cNvPr id="5" name="TextBox 4"/>
          <p:cNvSpPr txBox="1"/>
          <p:nvPr/>
        </p:nvSpPr>
        <p:spPr>
          <a:xfrm>
            <a:off x="457200" y="2438400"/>
            <a:ext cx="5105400" cy="1323975"/>
          </a:xfrm>
          <a:prstGeom prst="rect">
            <a:avLst/>
          </a:prstGeom>
          <a:noFill/>
        </p:spPr>
        <p:txBody>
          <a:bodyPr>
            <a:spAutoFit/>
          </a:bodyPr>
          <a:lstStyle/>
          <a:p>
            <a:pPr>
              <a:defRPr/>
            </a:pPr>
            <a:r>
              <a:rPr lang="en-US" sz="4000" dirty="0">
                <a:latin typeface="+mn-lt"/>
                <a:cs typeface="Arial" charset="0"/>
              </a:rPr>
              <a:t>How do you evaluate Erica for </a:t>
            </a:r>
            <a:r>
              <a:rPr lang="en-US" sz="4000" dirty="0" err="1">
                <a:latin typeface="+mn-lt"/>
                <a:cs typeface="Arial" charset="0"/>
              </a:rPr>
              <a:t>cervicitis</a:t>
            </a:r>
            <a:r>
              <a:rPr lang="en-US" sz="4000" dirty="0">
                <a:latin typeface="+mn-lt"/>
                <a:cs typeface="Arial" charset="0"/>
              </a:rPr>
              <a:t>? </a:t>
            </a:r>
          </a:p>
        </p:txBody>
      </p:sp>
      <p:pic>
        <p:nvPicPr>
          <p:cNvPr id="6" name="Picture 5" descr="200299494-001.jpg"/>
          <p:cNvPicPr>
            <a:picLocks noChangeAspect="1"/>
          </p:cNvPicPr>
          <p:nvPr/>
        </p:nvPicPr>
        <p:blipFill>
          <a:blip r:embed="rId3" cstate="print"/>
          <a:stretch>
            <a:fillRect/>
          </a:stretch>
        </p:blipFill>
        <p:spPr>
          <a:xfrm>
            <a:off x="5638800" y="2286000"/>
            <a:ext cx="2975910" cy="19812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p:cNvSpPr>
          <p:nvPr>
            <p:ph type="title"/>
          </p:nvPr>
        </p:nvSpPr>
        <p:spPr>
          <a:xfrm>
            <a:off x="-609600" y="457200"/>
            <a:ext cx="9525000" cy="990600"/>
          </a:xfrm>
        </p:spPr>
        <p:txBody>
          <a:bodyPr>
            <a:noAutofit/>
          </a:bodyPr>
          <a:lstStyle/>
          <a:p>
            <a:r>
              <a:rPr lang="en-US" sz="3200" dirty="0" smtClean="0"/>
              <a:t>Chlamydia/Gonorrhea NAAT Screening</a:t>
            </a:r>
            <a:br>
              <a:rPr lang="en-US" sz="3200" dirty="0" smtClean="0"/>
            </a:br>
            <a:r>
              <a:rPr lang="en-US" sz="3200" dirty="0" smtClean="0"/>
              <a:t>Preferred Genitourinary Specimens</a:t>
            </a:r>
          </a:p>
        </p:txBody>
      </p:sp>
      <p:sp>
        <p:nvSpPr>
          <p:cNvPr id="67587" name="Rectangle 3"/>
          <p:cNvSpPr>
            <a:spLocks noGrp="1"/>
          </p:cNvSpPr>
          <p:nvPr>
            <p:ph idx="1"/>
          </p:nvPr>
        </p:nvSpPr>
        <p:spPr>
          <a:xfrm>
            <a:off x="0" y="1676400"/>
            <a:ext cx="8839200" cy="4038600"/>
          </a:xfrm>
        </p:spPr>
        <p:txBody>
          <a:bodyPr>
            <a:normAutofit/>
          </a:bodyPr>
          <a:lstStyle/>
          <a:p>
            <a:pPr>
              <a:lnSpc>
                <a:spcPct val="90000"/>
              </a:lnSpc>
              <a:defRPr/>
            </a:pPr>
            <a:r>
              <a:rPr lang="en-US" b="1" dirty="0" smtClean="0">
                <a:latin typeface="New Century Schoolbook Bold"/>
              </a:rPr>
              <a:t>♀</a:t>
            </a:r>
            <a:r>
              <a:rPr lang="en-US" dirty="0" smtClean="0"/>
              <a:t>: </a:t>
            </a:r>
            <a:r>
              <a:rPr lang="en-US" dirty="0" smtClean="0">
                <a:solidFill>
                  <a:srgbClr val="FFFF00"/>
                </a:solidFill>
              </a:rPr>
              <a:t>S</a:t>
            </a:r>
            <a:r>
              <a:rPr lang="en-US" b="1" dirty="0" smtClean="0">
                <a:solidFill>
                  <a:srgbClr val="FFFF00"/>
                </a:solidFill>
              </a:rPr>
              <a:t>elf-collected Vaginal swab is preferred</a:t>
            </a:r>
          </a:p>
          <a:p>
            <a:pPr lvl="1">
              <a:lnSpc>
                <a:spcPct val="90000"/>
              </a:lnSpc>
              <a:buSzPct val="85000"/>
              <a:buFont typeface="Arial" pitchFamily="34" charset="0"/>
              <a:buChar char="•"/>
              <a:defRPr/>
            </a:pPr>
            <a:r>
              <a:rPr lang="en-US" sz="3200" dirty="0" smtClean="0"/>
              <a:t>Urine samples acceptable</a:t>
            </a:r>
          </a:p>
          <a:p>
            <a:pPr lvl="2">
              <a:lnSpc>
                <a:spcPct val="90000"/>
              </a:lnSpc>
              <a:buSzPct val="85000"/>
              <a:defRPr/>
            </a:pPr>
            <a:r>
              <a:rPr lang="en-US" sz="2800" dirty="0" smtClean="0"/>
              <a:t>↓ performance compared to genital swabs</a:t>
            </a:r>
          </a:p>
          <a:p>
            <a:pPr marL="891540" lvl="2" indent="-342900">
              <a:lnSpc>
                <a:spcPct val="90000"/>
              </a:lnSpc>
              <a:buSzPct val="85000"/>
              <a:defRPr/>
            </a:pPr>
            <a:endParaRPr lang="en-US" dirty="0" smtClean="0"/>
          </a:p>
          <a:p>
            <a:pPr>
              <a:lnSpc>
                <a:spcPct val="90000"/>
              </a:lnSpc>
              <a:defRPr/>
            </a:pPr>
            <a:r>
              <a:rPr lang="en-US" b="1" dirty="0" smtClean="0">
                <a:latin typeface="New Century Schoolbook Bold"/>
              </a:rPr>
              <a:t>♂</a:t>
            </a:r>
            <a:r>
              <a:rPr lang="en-US" dirty="0" smtClean="0"/>
              <a:t>: </a:t>
            </a:r>
            <a:r>
              <a:rPr lang="en-US" b="1" dirty="0" smtClean="0">
                <a:solidFill>
                  <a:srgbClr val="FFFF00"/>
                </a:solidFill>
              </a:rPr>
              <a:t>Urine is the preferred specimen</a:t>
            </a:r>
          </a:p>
          <a:p>
            <a:pPr lvl="1">
              <a:lnSpc>
                <a:spcPct val="90000"/>
              </a:lnSpc>
              <a:buFont typeface="Arial" pitchFamily="34" charset="0"/>
              <a:buChar char="•"/>
              <a:defRPr/>
            </a:pPr>
            <a:r>
              <a:rPr lang="en-US" dirty="0" smtClean="0"/>
              <a:t>Urethral swab samples ↓ sensitive than urine</a:t>
            </a:r>
          </a:p>
        </p:txBody>
      </p:sp>
      <p:sp>
        <p:nvSpPr>
          <p:cNvPr id="194563" name="Text Box 5"/>
          <p:cNvSpPr txBox="1">
            <a:spLocks noChangeArrowheads="1"/>
          </p:cNvSpPr>
          <p:nvPr/>
        </p:nvSpPr>
        <p:spPr bwMode="auto">
          <a:xfrm>
            <a:off x="304800" y="6324600"/>
            <a:ext cx="8839200" cy="307777"/>
          </a:xfrm>
          <a:prstGeom prst="rect">
            <a:avLst/>
          </a:prstGeom>
          <a:noFill/>
          <a:ln w="9525">
            <a:noFill/>
            <a:miter lim="800000"/>
            <a:headEnd/>
            <a:tailEnd/>
          </a:ln>
        </p:spPr>
        <p:txBody>
          <a:bodyPr>
            <a:spAutoFit/>
          </a:bodyPr>
          <a:lstStyle/>
          <a:p>
            <a:pPr eaLnBrk="0" hangingPunct="0"/>
            <a:r>
              <a:rPr lang="en-US" sz="1400" dirty="0">
                <a:solidFill>
                  <a:srgbClr val="003399"/>
                </a:solidFill>
                <a:ea typeface="ＭＳ Ｐゴシック"/>
                <a:cs typeface="ＭＳ Ｐゴシック"/>
                <a:hlinkClick r:id="rId3"/>
              </a:rPr>
              <a:t>www.aphl.org/aphlprograms/infectious/std/Documents/CTGCLabGuidelinesMeetingReport.pdf</a:t>
            </a:r>
            <a:r>
              <a:rPr lang="en-US" sz="1400" dirty="0">
                <a:solidFill>
                  <a:srgbClr val="003399"/>
                </a:solidFill>
                <a:ea typeface="ＭＳ Ｐゴシック"/>
                <a:cs typeface="ＭＳ Ｐゴシック"/>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a:xfrm>
            <a:off x="457200" y="609600"/>
            <a:ext cx="8229600" cy="685800"/>
          </a:xfrm>
        </p:spPr>
        <p:txBody>
          <a:bodyPr/>
          <a:lstStyle/>
          <a:p>
            <a:r>
              <a:rPr lang="en-US" sz="3200" dirty="0" smtClean="0"/>
              <a:t>MSM Recommended HIV/STI Screening</a:t>
            </a:r>
          </a:p>
        </p:txBody>
      </p:sp>
      <p:sp>
        <p:nvSpPr>
          <p:cNvPr id="196610" name="Content Placeholder 2"/>
          <p:cNvSpPr>
            <a:spLocks noGrp="1"/>
          </p:cNvSpPr>
          <p:nvPr>
            <p:ph idx="1"/>
          </p:nvPr>
        </p:nvSpPr>
        <p:spPr>
          <a:xfrm>
            <a:off x="457200" y="2209800"/>
            <a:ext cx="8229600" cy="3657600"/>
          </a:xfrm>
        </p:spPr>
        <p:txBody>
          <a:bodyPr/>
          <a:lstStyle/>
          <a:p>
            <a:r>
              <a:rPr lang="en-US" sz="2400" b="1" dirty="0" smtClean="0"/>
              <a:t>Urethral</a:t>
            </a:r>
            <a:r>
              <a:rPr lang="en-US" sz="2400" dirty="0" smtClean="0"/>
              <a:t> </a:t>
            </a:r>
            <a:r>
              <a:rPr lang="en-US" sz="2400" i="1" dirty="0" smtClean="0"/>
              <a:t>N. </a:t>
            </a:r>
            <a:r>
              <a:rPr lang="en-US" sz="2400" i="1" dirty="0" err="1" smtClean="0"/>
              <a:t>gonorrhoeae</a:t>
            </a:r>
            <a:r>
              <a:rPr lang="en-US" sz="2400" dirty="0" smtClean="0"/>
              <a:t> and </a:t>
            </a:r>
            <a:r>
              <a:rPr lang="en-US" sz="2400" i="1" dirty="0" smtClean="0"/>
              <a:t>C. </a:t>
            </a:r>
            <a:r>
              <a:rPr lang="en-US" sz="2400" i="1" dirty="0" err="1" smtClean="0"/>
              <a:t>trachomatis</a:t>
            </a:r>
            <a:r>
              <a:rPr lang="en-US" sz="2400" dirty="0" smtClean="0"/>
              <a:t> in men who have </a:t>
            </a:r>
            <a:r>
              <a:rPr lang="en-US" sz="2400" b="1" dirty="0" err="1" smtClean="0"/>
              <a:t>insertive</a:t>
            </a:r>
            <a:r>
              <a:rPr lang="en-US" sz="2400" dirty="0" smtClean="0"/>
              <a:t> intercourse; </a:t>
            </a:r>
          </a:p>
          <a:p>
            <a:pPr lvl="1"/>
            <a:r>
              <a:rPr lang="en-US" sz="2000" dirty="0" smtClean="0"/>
              <a:t>urine NAAT is preferred;</a:t>
            </a:r>
          </a:p>
          <a:p>
            <a:r>
              <a:rPr lang="en-US" sz="2400" b="1" dirty="0" smtClean="0"/>
              <a:t>Rectal</a:t>
            </a:r>
            <a:r>
              <a:rPr lang="en-US" sz="2400" dirty="0" smtClean="0"/>
              <a:t> </a:t>
            </a:r>
            <a:r>
              <a:rPr lang="en-US" sz="2400" i="1" dirty="0" smtClean="0"/>
              <a:t>N. </a:t>
            </a:r>
            <a:r>
              <a:rPr lang="en-US" sz="2400" i="1" dirty="0" err="1" smtClean="0"/>
              <a:t>gonorrhoeae</a:t>
            </a:r>
            <a:r>
              <a:rPr lang="en-US" sz="2400" dirty="0" smtClean="0"/>
              <a:t> and </a:t>
            </a:r>
            <a:r>
              <a:rPr lang="en-US" sz="2400" i="1" dirty="0" smtClean="0"/>
              <a:t>C. </a:t>
            </a:r>
            <a:r>
              <a:rPr lang="en-US" sz="2400" i="1" dirty="0" err="1" smtClean="0"/>
              <a:t>trachomatis</a:t>
            </a:r>
            <a:r>
              <a:rPr lang="en-US" sz="2400" dirty="0" smtClean="0"/>
              <a:t> in men who have </a:t>
            </a:r>
            <a:r>
              <a:rPr lang="en-US" sz="2400" b="1" dirty="0" smtClean="0"/>
              <a:t>receptive anal </a:t>
            </a:r>
            <a:r>
              <a:rPr lang="en-US" sz="2400" dirty="0" smtClean="0"/>
              <a:t>intercourse</a:t>
            </a:r>
          </a:p>
          <a:p>
            <a:pPr lvl="1"/>
            <a:r>
              <a:rPr lang="en-US" sz="2000" dirty="0" smtClean="0"/>
              <a:t>NAAT of rectal swab is preferred</a:t>
            </a:r>
          </a:p>
          <a:p>
            <a:r>
              <a:rPr lang="en-US" sz="2400" b="1" dirty="0" smtClean="0"/>
              <a:t>Pharyngeal</a:t>
            </a:r>
            <a:r>
              <a:rPr lang="en-US" sz="2400" dirty="0" smtClean="0"/>
              <a:t> </a:t>
            </a:r>
            <a:r>
              <a:rPr lang="en-US" sz="2400" i="1" dirty="0" smtClean="0"/>
              <a:t>N. </a:t>
            </a:r>
            <a:r>
              <a:rPr lang="en-US" sz="2400" i="1" dirty="0" err="1" smtClean="0"/>
              <a:t>gonorrhoeae</a:t>
            </a:r>
            <a:r>
              <a:rPr lang="en-US" sz="2400" dirty="0" smtClean="0"/>
              <a:t> in men who have </a:t>
            </a:r>
            <a:r>
              <a:rPr lang="en-US" sz="2400" b="1" dirty="0" smtClean="0"/>
              <a:t>receptive oral </a:t>
            </a:r>
            <a:r>
              <a:rPr lang="en-US" sz="2400" dirty="0" smtClean="0"/>
              <a:t>intercourse</a:t>
            </a:r>
          </a:p>
          <a:p>
            <a:pPr lvl="1"/>
            <a:r>
              <a:rPr lang="en-US" sz="2000" dirty="0" smtClean="0"/>
              <a:t>NAAT of oral swab is preferred </a:t>
            </a:r>
          </a:p>
          <a:p>
            <a:pPr lvl="1"/>
            <a:r>
              <a:rPr lang="en-US" sz="2000" dirty="0" smtClean="0"/>
              <a:t>pharyngeal</a:t>
            </a:r>
            <a:r>
              <a:rPr lang="en-US" sz="2000" i="1" dirty="0" smtClean="0"/>
              <a:t> C. </a:t>
            </a:r>
            <a:r>
              <a:rPr lang="en-US" sz="2000" i="1" dirty="0" err="1" smtClean="0"/>
              <a:t>trachomatis</a:t>
            </a:r>
            <a:r>
              <a:rPr lang="en-US" sz="2000" dirty="0" smtClean="0"/>
              <a:t> asymptomatic screening </a:t>
            </a:r>
            <a:r>
              <a:rPr lang="en-US" sz="2000" u="sng" dirty="0" smtClean="0"/>
              <a:t>not</a:t>
            </a:r>
            <a:r>
              <a:rPr lang="en-US" sz="2000" dirty="0" smtClean="0"/>
              <a:t> recommended</a:t>
            </a:r>
          </a:p>
          <a:p>
            <a:endParaRPr lang="en-US" sz="2400" dirty="0" smtClean="0"/>
          </a:p>
        </p:txBody>
      </p:sp>
      <p:sp>
        <p:nvSpPr>
          <p:cNvPr id="196611" name="TextBox 4"/>
          <p:cNvSpPr txBox="1">
            <a:spLocks noChangeArrowheads="1"/>
          </p:cNvSpPr>
          <p:nvPr/>
        </p:nvSpPr>
        <p:spPr bwMode="auto">
          <a:xfrm>
            <a:off x="152400" y="6411913"/>
            <a:ext cx="5878513" cy="369887"/>
          </a:xfrm>
          <a:prstGeom prst="rect">
            <a:avLst/>
          </a:prstGeom>
          <a:noFill/>
          <a:ln w="9525">
            <a:noFill/>
            <a:miter lim="800000"/>
            <a:headEnd/>
            <a:tailEnd/>
          </a:ln>
        </p:spPr>
        <p:txBody>
          <a:bodyPr wrap="none">
            <a:spAutoFit/>
          </a:bodyPr>
          <a:lstStyle/>
          <a:p>
            <a:pPr eaLnBrk="0" hangingPunct="0"/>
            <a:r>
              <a:rPr lang="en-US" dirty="0">
                <a:solidFill>
                  <a:srgbClr val="FFC000"/>
                </a:solidFill>
              </a:rPr>
              <a:t>www.cdc.gov/std/treatment/2010/specialpops.htm#msm</a:t>
            </a: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1"/>
          <p:cNvSpPr>
            <a:spLocks noGrp="1"/>
          </p:cNvSpPr>
          <p:nvPr>
            <p:ph idx="1"/>
          </p:nvPr>
        </p:nvSpPr>
        <p:spPr>
          <a:xfrm>
            <a:off x="457200" y="1506538"/>
            <a:ext cx="8229600" cy="3979862"/>
          </a:xfrm>
        </p:spPr>
        <p:txBody>
          <a:bodyPr/>
          <a:lstStyle/>
          <a:p>
            <a:pPr eaLnBrk="1" hangingPunct="1">
              <a:lnSpc>
                <a:spcPct val="85000"/>
              </a:lnSpc>
              <a:buNone/>
            </a:pPr>
            <a:endParaRPr lang="en-US" dirty="0" smtClean="0">
              <a:latin typeface="Futura Lt BT" charset="0"/>
            </a:endParaRPr>
          </a:p>
          <a:p>
            <a:pPr eaLnBrk="1" hangingPunct="1">
              <a:lnSpc>
                <a:spcPct val="85000"/>
              </a:lnSpc>
            </a:pPr>
            <a:r>
              <a:rPr lang="en-US" dirty="0" smtClean="0">
                <a:latin typeface="Futura Lt BT" charset="0"/>
              </a:rPr>
              <a:t>Markedly amplifies target nucleic acids </a:t>
            </a:r>
          </a:p>
          <a:p>
            <a:pPr eaLnBrk="1" hangingPunct="1">
              <a:lnSpc>
                <a:spcPct val="85000"/>
              </a:lnSpc>
            </a:pPr>
            <a:r>
              <a:rPr lang="en-US" dirty="0" smtClean="0">
                <a:latin typeface="Futura Lt BT" charset="0"/>
              </a:rPr>
              <a:t>Increases sensitivity to &gt;90% for cervical and urethral swabs</a:t>
            </a:r>
          </a:p>
          <a:p>
            <a:pPr eaLnBrk="1" hangingPunct="1">
              <a:lnSpc>
                <a:spcPct val="85000"/>
              </a:lnSpc>
            </a:pPr>
            <a:r>
              <a:rPr lang="en-US" dirty="0" smtClean="0">
                <a:latin typeface="Futura Lt BT" charset="0"/>
              </a:rPr>
              <a:t>All can be used on first 10–15 cc of urine specimens from men and women (Must be &gt; 2 hours after last void)</a:t>
            </a:r>
          </a:p>
          <a:p>
            <a:pPr eaLnBrk="1" hangingPunct="1">
              <a:lnSpc>
                <a:spcPct val="85000"/>
              </a:lnSpc>
            </a:pPr>
            <a:r>
              <a:rPr lang="en-US" dirty="0" smtClean="0">
                <a:latin typeface="Futura Lt BT" charset="0"/>
              </a:rPr>
              <a:t>Self-collected vaginal swabs offer another sensitive specimen</a:t>
            </a:r>
          </a:p>
        </p:txBody>
      </p:sp>
      <p:sp>
        <p:nvSpPr>
          <p:cNvPr id="88067" name="Title 2"/>
          <p:cNvSpPr>
            <a:spLocks noGrp="1"/>
          </p:cNvSpPr>
          <p:nvPr>
            <p:ph type="title"/>
          </p:nvPr>
        </p:nvSpPr>
        <p:spPr/>
        <p:txBody>
          <a:bodyPr/>
          <a:lstStyle/>
          <a:p>
            <a:pPr eaLnBrk="1" hangingPunct="1"/>
            <a:r>
              <a:rPr lang="en-US" dirty="0" smtClean="0"/>
              <a:t>Nucleic Acid </a:t>
            </a:r>
            <a:br>
              <a:rPr lang="en-US" dirty="0" smtClean="0"/>
            </a:br>
            <a:r>
              <a:rPr lang="en-US" dirty="0" smtClean="0"/>
              <a:t>Amplified Tests (NAAT)</a:t>
            </a: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mtClean="0"/>
              <a:t>NAAT vs Culture</a:t>
            </a:r>
          </a:p>
        </p:txBody>
      </p:sp>
      <p:graphicFrame>
        <p:nvGraphicFramePr>
          <p:cNvPr id="2050" name="Object 4"/>
          <p:cNvGraphicFramePr>
            <a:graphicFrameLocks noGrp="1" noChangeAspect="1"/>
          </p:cNvGraphicFramePr>
          <p:nvPr>
            <p:ph sz="quarter" idx="1"/>
          </p:nvPr>
        </p:nvGraphicFramePr>
        <p:xfrm>
          <a:off x="685800" y="1828800"/>
          <a:ext cx="8064500" cy="4343400"/>
        </p:xfrm>
        <a:graphic>
          <a:graphicData uri="http://schemas.openxmlformats.org/presentationml/2006/ole">
            <mc:AlternateContent xmlns:mc="http://schemas.openxmlformats.org/markup-compatibility/2006">
              <mc:Choice xmlns:v="urn:schemas-microsoft-com:vml" Requires="v">
                <p:oleObj spid="_x0000_s1028" r:id="rId5" imgW="5535648" imgH="2981202" progId="Excel.Sheet.8">
                  <p:embed/>
                </p:oleObj>
              </mc:Choice>
              <mc:Fallback>
                <p:oleObj r:id="rId5" imgW="5535648" imgH="2981202" progId="Excel.Shee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828800"/>
                        <a:ext cx="8064500"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Box 4"/>
          <p:cNvSpPr txBox="1">
            <a:spLocks noChangeArrowheads="1"/>
          </p:cNvSpPr>
          <p:nvPr/>
        </p:nvSpPr>
        <p:spPr bwMode="auto">
          <a:xfrm>
            <a:off x="76200" y="6473825"/>
            <a:ext cx="4343400" cy="307975"/>
          </a:xfrm>
          <a:prstGeom prst="rect">
            <a:avLst/>
          </a:prstGeom>
          <a:noFill/>
          <a:ln w="9525">
            <a:noFill/>
            <a:miter lim="800000"/>
            <a:headEnd/>
            <a:tailEnd/>
          </a:ln>
        </p:spPr>
        <p:txBody>
          <a:bodyPr>
            <a:spAutoFit/>
          </a:bodyPr>
          <a:lstStyle/>
          <a:p>
            <a:r>
              <a:rPr lang="en-US" sz="1400"/>
              <a:t>Schachter J,et al. </a:t>
            </a:r>
            <a:r>
              <a:rPr lang="en-US" sz="1400" i="1"/>
              <a:t>Sex Transm Dis</a:t>
            </a:r>
            <a:r>
              <a:rPr lang="en-US" sz="1400"/>
              <a:t>. 2008;35:637-42.</a:t>
            </a:r>
            <a:endParaRPr lang="en-US"/>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smtClean="0"/>
              <a:t>Chlamydia Diagnosis</a:t>
            </a:r>
          </a:p>
        </p:txBody>
      </p:sp>
      <p:sp>
        <p:nvSpPr>
          <p:cNvPr id="8" name="TextBox 7"/>
          <p:cNvSpPr txBox="1">
            <a:spLocks noChangeArrowheads="1"/>
          </p:cNvSpPr>
          <p:nvPr/>
        </p:nvSpPr>
        <p:spPr bwMode="auto">
          <a:xfrm>
            <a:off x="152400" y="2438400"/>
            <a:ext cx="1676400" cy="73818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tIns="0" bIns="0">
            <a:spAutoFit/>
          </a:bodyPr>
          <a:lstStyle/>
          <a:p>
            <a:pPr algn="ctr">
              <a:defRPr/>
            </a:pPr>
            <a:r>
              <a:rPr lang="en-US" sz="2400">
                <a:solidFill>
                  <a:srgbClr val="FFFFFF"/>
                </a:solidFill>
                <a:latin typeface="Humanst521 Lt BT" charset="0"/>
              </a:rPr>
              <a:t>Culture</a:t>
            </a:r>
          </a:p>
          <a:p>
            <a:pPr algn="ctr">
              <a:defRPr/>
            </a:pPr>
            <a:endParaRPr lang="en-US" sz="2400">
              <a:solidFill>
                <a:srgbClr val="FFFFFF"/>
              </a:solidFill>
              <a:latin typeface="Humanst521 Lt BT" charset="0"/>
            </a:endParaRPr>
          </a:p>
        </p:txBody>
      </p:sp>
      <p:sp>
        <p:nvSpPr>
          <p:cNvPr id="9" name="TextBox 8"/>
          <p:cNvSpPr txBox="1"/>
          <p:nvPr/>
        </p:nvSpPr>
        <p:spPr>
          <a:xfrm>
            <a:off x="228600" y="3200400"/>
            <a:ext cx="1600200" cy="1415772"/>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tIns="0" bIns="0">
            <a:spAutoFit/>
          </a:bodyPr>
          <a:lstStyle/>
          <a:p>
            <a:pPr>
              <a:defRPr/>
            </a:pPr>
            <a:r>
              <a:rPr lang="en-US" sz="2300">
                <a:solidFill>
                  <a:schemeClr val="bg1"/>
                </a:solidFill>
                <a:latin typeface="Futura Md" charset="0"/>
              </a:rPr>
              <a:t>Sensitivity:    70%</a:t>
            </a:r>
          </a:p>
          <a:p>
            <a:pPr>
              <a:defRPr/>
            </a:pPr>
            <a:r>
              <a:rPr lang="en-US" sz="2300">
                <a:solidFill>
                  <a:schemeClr val="bg1"/>
                </a:solidFill>
                <a:latin typeface="Futura Md" charset="0"/>
              </a:rPr>
              <a:t>Specificity:    85%–95%</a:t>
            </a:r>
          </a:p>
        </p:txBody>
      </p:sp>
      <p:sp>
        <p:nvSpPr>
          <p:cNvPr id="10" name="TextBox 9"/>
          <p:cNvSpPr txBox="1">
            <a:spLocks noChangeArrowheads="1"/>
          </p:cNvSpPr>
          <p:nvPr/>
        </p:nvSpPr>
        <p:spPr bwMode="auto">
          <a:xfrm>
            <a:off x="1981200" y="2438400"/>
            <a:ext cx="1600200" cy="73818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tIns="0" bIns="0">
            <a:spAutoFit/>
          </a:bodyPr>
          <a:lstStyle/>
          <a:p>
            <a:pPr algn="ctr">
              <a:defRPr/>
            </a:pPr>
            <a:r>
              <a:rPr lang="en-US" sz="2400">
                <a:solidFill>
                  <a:srgbClr val="FFFFFF"/>
                </a:solidFill>
                <a:latin typeface="Humanst521 Lt BT" charset="0"/>
              </a:rPr>
              <a:t>NAAT</a:t>
            </a:r>
          </a:p>
          <a:p>
            <a:pPr algn="ctr">
              <a:defRPr/>
            </a:pPr>
            <a:endParaRPr lang="en-US" sz="2400">
              <a:solidFill>
                <a:srgbClr val="FFFFFF"/>
              </a:solidFill>
              <a:latin typeface="Humanst521 Lt BT" charset="0"/>
            </a:endParaRPr>
          </a:p>
        </p:txBody>
      </p:sp>
      <p:sp>
        <p:nvSpPr>
          <p:cNvPr id="11" name="TextBox 10"/>
          <p:cNvSpPr txBox="1"/>
          <p:nvPr/>
        </p:nvSpPr>
        <p:spPr>
          <a:xfrm>
            <a:off x="1981200" y="3200400"/>
            <a:ext cx="1600200" cy="1415772"/>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tIns="0" bIns="0">
            <a:spAutoFit/>
          </a:bodyPr>
          <a:lstStyle/>
          <a:p>
            <a:pPr>
              <a:defRPr/>
            </a:pPr>
            <a:r>
              <a:rPr lang="en-US" sz="2300">
                <a:solidFill>
                  <a:schemeClr val="bg1"/>
                </a:solidFill>
                <a:latin typeface="Futura Md" charset="0"/>
              </a:rPr>
              <a:t>Sensitivity: 85%–90%</a:t>
            </a:r>
          </a:p>
          <a:p>
            <a:pPr>
              <a:defRPr/>
            </a:pPr>
            <a:r>
              <a:rPr lang="en-US" sz="2300">
                <a:solidFill>
                  <a:schemeClr val="bg1"/>
                </a:solidFill>
                <a:latin typeface="Futura Md" charset="0"/>
              </a:rPr>
              <a:t>Specificity: &gt;98%</a:t>
            </a:r>
          </a:p>
        </p:txBody>
      </p:sp>
      <p:sp>
        <p:nvSpPr>
          <p:cNvPr id="7" name="TextBox 5"/>
          <p:cNvSpPr txBox="1">
            <a:spLocks noChangeArrowheads="1"/>
          </p:cNvSpPr>
          <p:nvPr/>
        </p:nvSpPr>
        <p:spPr bwMode="auto">
          <a:xfrm>
            <a:off x="2362200" y="4572000"/>
            <a:ext cx="1146175" cy="369888"/>
          </a:xfrm>
          <a:prstGeom prst="rect">
            <a:avLst/>
          </a:prstGeom>
          <a:solidFill>
            <a:srgbClr val="00B050"/>
          </a:solidFill>
          <a:ln w="9525">
            <a:noFill/>
            <a:miter lim="800000"/>
            <a:headEnd/>
            <a:tailEnd/>
          </a:ln>
        </p:spPr>
        <p:txBody>
          <a:bodyPr wrap="none">
            <a:spAutoFit/>
          </a:bodyPr>
          <a:lstStyle/>
          <a:p>
            <a:r>
              <a:rPr lang="en-US">
                <a:solidFill>
                  <a:schemeClr val="bg2"/>
                </a:solidFill>
              </a:rPr>
              <a:t>Preferred</a:t>
            </a:r>
          </a:p>
        </p:txBody>
      </p:sp>
      <p:sp>
        <p:nvSpPr>
          <p:cNvPr id="12" name="TextBox 11"/>
          <p:cNvSpPr txBox="1">
            <a:spLocks noChangeArrowheads="1"/>
          </p:cNvSpPr>
          <p:nvPr/>
        </p:nvSpPr>
        <p:spPr bwMode="auto">
          <a:xfrm>
            <a:off x="3733800" y="2438400"/>
            <a:ext cx="1676400" cy="73818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tIns="0" bIns="0">
            <a:spAutoFit/>
          </a:bodyPr>
          <a:lstStyle/>
          <a:p>
            <a:pPr algn="ctr">
              <a:defRPr/>
            </a:pPr>
            <a:r>
              <a:rPr lang="en-US" sz="2400">
                <a:solidFill>
                  <a:srgbClr val="FFFFFF"/>
                </a:solidFill>
                <a:latin typeface="Humanst521 Lt BT" charset="0"/>
              </a:rPr>
              <a:t>EIA</a:t>
            </a:r>
          </a:p>
          <a:p>
            <a:pPr algn="ctr">
              <a:defRPr/>
            </a:pPr>
            <a:endParaRPr lang="en-US" sz="2400">
              <a:solidFill>
                <a:srgbClr val="FFFFFF"/>
              </a:solidFill>
              <a:latin typeface="Humanst521 Lt BT" charset="0"/>
            </a:endParaRPr>
          </a:p>
        </p:txBody>
      </p:sp>
      <p:sp>
        <p:nvSpPr>
          <p:cNvPr id="13" name="TextBox 12"/>
          <p:cNvSpPr txBox="1"/>
          <p:nvPr/>
        </p:nvSpPr>
        <p:spPr>
          <a:xfrm>
            <a:off x="3733800" y="3200400"/>
            <a:ext cx="1676400" cy="1415772"/>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tIns="0" bIns="0">
            <a:spAutoFit/>
          </a:bodyPr>
          <a:lstStyle/>
          <a:p>
            <a:pPr>
              <a:defRPr/>
            </a:pPr>
            <a:r>
              <a:rPr lang="en-US" sz="2300">
                <a:solidFill>
                  <a:schemeClr val="bg1"/>
                </a:solidFill>
              </a:rPr>
              <a:t>Sensitivity: 50%–65%</a:t>
            </a:r>
          </a:p>
          <a:p>
            <a:pPr>
              <a:defRPr/>
            </a:pPr>
            <a:r>
              <a:rPr lang="en-US" sz="2300">
                <a:solidFill>
                  <a:schemeClr val="bg1"/>
                </a:solidFill>
              </a:rPr>
              <a:t>Specificity: &gt;95%</a:t>
            </a:r>
          </a:p>
        </p:txBody>
      </p:sp>
      <p:sp>
        <p:nvSpPr>
          <p:cNvPr id="14" name="TextBox 13"/>
          <p:cNvSpPr txBox="1">
            <a:spLocks noChangeArrowheads="1"/>
          </p:cNvSpPr>
          <p:nvPr/>
        </p:nvSpPr>
        <p:spPr bwMode="auto">
          <a:xfrm>
            <a:off x="5562600" y="2438400"/>
            <a:ext cx="1600200" cy="73818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tIns="0" bIns="0">
            <a:spAutoFit/>
          </a:bodyPr>
          <a:lstStyle/>
          <a:p>
            <a:pPr algn="ctr">
              <a:defRPr/>
            </a:pPr>
            <a:r>
              <a:rPr lang="en-US" sz="2400">
                <a:solidFill>
                  <a:srgbClr val="FFFFFF"/>
                </a:solidFill>
                <a:latin typeface="Humanst521 Lt BT" charset="0"/>
              </a:rPr>
              <a:t>DFA</a:t>
            </a:r>
          </a:p>
          <a:p>
            <a:pPr algn="ctr">
              <a:defRPr/>
            </a:pPr>
            <a:endParaRPr lang="en-US" sz="2400">
              <a:solidFill>
                <a:srgbClr val="FFFFFF"/>
              </a:solidFill>
              <a:latin typeface="Humanst521 Lt BT" charset="0"/>
            </a:endParaRPr>
          </a:p>
        </p:txBody>
      </p:sp>
      <p:sp>
        <p:nvSpPr>
          <p:cNvPr id="15" name="TextBox 14"/>
          <p:cNvSpPr txBox="1">
            <a:spLocks noChangeArrowheads="1"/>
          </p:cNvSpPr>
          <p:nvPr/>
        </p:nvSpPr>
        <p:spPr bwMode="auto">
          <a:xfrm>
            <a:off x="7315200" y="2438400"/>
            <a:ext cx="1600200" cy="708025"/>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tIns="0" bIns="0">
            <a:spAutoFit/>
          </a:bodyPr>
          <a:lstStyle/>
          <a:p>
            <a:pPr algn="ctr">
              <a:defRPr/>
            </a:pPr>
            <a:r>
              <a:rPr lang="en-US" sz="2300" dirty="0">
                <a:solidFill>
                  <a:schemeClr val="lt1"/>
                </a:solidFill>
                <a:latin typeface="+mn-lt"/>
                <a:cs typeface="+mn-cs"/>
              </a:rPr>
              <a:t>DNA Probe</a:t>
            </a:r>
          </a:p>
        </p:txBody>
      </p:sp>
      <p:sp>
        <p:nvSpPr>
          <p:cNvPr id="16" name="TextBox 15"/>
          <p:cNvSpPr txBox="1"/>
          <p:nvPr/>
        </p:nvSpPr>
        <p:spPr>
          <a:xfrm>
            <a:off x="5562600" y="3200400"/>
            <a:ext cx="1600200" cy="1415772"/>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tIns="0" bIns="0">
            <a:spAutoFit/>
          </a:bodyPr>
          <a:lstStyle/>
          <a:p>
            <a:pPr>
              <a:defRPr/>
            </a:pPr>
            <a:r>
              <a:rPr lang="en-US" sz="2300">
                <a:solidFill>
                  <a:schemeClr val="bg1"/>
                </a:solidFill>
                <a:latin typeface="Futura Md" charset="0"/>
              </a:rPr>
              <a:t>Sensitivity: 65%–70%</a:t>
            </a:r>
          </a:p>
          <a:p>
            <a:pPr>
              <a:defRPr/>
            </a:pPr>
            <a:r>
              <a:rPr lang="en-US" sz="2300">
                <a:solidFill>
                  <a:schemeClr val="bg1"/>
                </a:solidFill>
                <a:latin typeface="Futura Md" charset="0"/>
              </a:rPr>
              <a:t>Specificity: 95%</a:t>
            </a:r>
          </a:p>
        </p:txBody>
      </p:sp>
      <p:sp>
        <p:nvSpPr>
          <p:cNvPr id="17" name="TextBox 16"/>
          <p:cNvSpPr txBox="1"/>
          <p:nvPr/>
        </p:nvSpPr>
        <p:spPr>
          <a:xfrm>
            <a:off x="7315200" y="3200400"/>
            <a:ext cx="1600200" cy="1415772"/>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tIns="0" bIns="0">
            <a:spAutoFit/>
          </a:bodyPr>
          <a:lstStyle/>
          <a:p>
            <a:pPr>
              <a:defRPr/>
            </a:pPr>
            <a:r>
              <a:rPr lang="en-US" sz="2300">
                <a:solidFill>
                  <a:schemeClr val="bg1"/>
                </a:solidFill>
                <a:latin typeface="Futura Md" charset="0"/>
              </a:rPr>
              <a:t>Sensitivity: 65%–70%</a:t>
            </a:r>
          </a:p>
          <a:p>
            <a:pPr>
              <a:defRPr/>
            </a:pPr>
            <a:r>
              <a:rPr lang="en-US" sz="2300">
                <a:solidFill>
                  <a:schemeClr val="bg1"/>
                </a:solidFill>
                <a:latin typeface="Futura Md" charset="0"/>
              </a:rPr>
              <a:t>Specificity: 95%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P spid="12" grpId="0" animBg="1"/>
      <p:bldP spid="14" grpId="0" animBg="1"/>
      <p:bldP spid="14" grpId="1" animBg="1"/>
      <p:bldP spid="1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smtClean="0"/>
              <a:t>Gonorrhea Diagnosis</a:t>
            </a:r>
          </a:p>
        </p:txBody>
      </p:sp>
      <p:sp>
        <p:nvSpPr>
          <p:cNvPr id="8" name="TextBox 7"/>
          <p:cNvSpPr txBox="1">
            <a:spLocks noChangeArrowheads="1"/>
          </p:cNvSpPr>
          <p:nvPr/>
        </p:nvSpPr>
        <p:spPr bwMode="auto">
          <a:xfrm>
            <a:off x="228600" y="2362200"/>
            <a:ext cx="1676400" cy="73818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tIns="0" bIns="0">
            <a:spAutoFit/>
          </a:bodyPr>
          <a:lstStyle/>
          <a:p>
            <a:pPr algn="ctr">
              <a:defRPr/>
            </a:pPr>
            <a:r>
              <a:rPr lang="en-US" sz="2400">
                <a:solidFill>
                  <a:srgbClr val="FFFFFF"/>
                </a:solidFill>
                <a:latin typeface="Humanst521 Lt BT" charset="0"/>
              </a:rPr>
              <a:t>Culture</a:t>
            </a:r>
          </a:p>
          <a:p>
            <a:pPr algn="ctr">
              <a:defRPr/>
            </a:pPr>
            <a:endParaRPr lang="en-US" sz="2400">
              <a:solidFill>
                <a:srgbClr val="FFFFFF"/>
              </a:solidFill>
              <a:latin typeface="Humanst521 Lt BT" charset="0"/>
            </a:endParaRPr>
          </a:p>
        </p:txBody>
      </p:sp>
      <p:sp>
        <p:nvSpPr>
          <p:cNvPr id="9" name="TextBox 8"/>
          <p:cNvSpPr txBox="1"/>
          <p:nvPr/>
        </p:nvSpPr>
        <p:spPr>
          <a:xfrm>
            <a:off x="228600" y="3048000"/>
            <a:ext cx="1676400" cy="147732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tIns="0" bIns="0">
            <a:spAutoFit/>
          </a:bodyPr>
          <a:lstStyle/>
          <a:p>
            <a:pPr>
              <a:defRPr/>
            </a:pPr>
            <a:r>
              <a:rPr lang="en-US" sz="2400" dirty="0">
                <a:solidFill>
                  <a:schemeClr val="bg1"/>
                </a:solidFill>
                <a:latin typeface="Futura Md" pitchFamily="34" charset="0"/>
              </a:rPr>
              <a:t>Sensitivity:    90%</a:t>
            </a:r>
          </a:p>
          <a:p>
            <a:pPr>
              <a:defRPr/>
            </a:pPr>
            <a:r>
              <a:rPr lang="en-US" sz="2400" dirty="0">
                <a:solidFill>
                  <a:schemeClr val="bg1"/>
                </a:solidFill>
                <a:latin typeface="Futura Md" pitchFamily="34" charset="0"/>
              </a:rPr>
              <a:t>Specificity:    99%</a:t>
            </a:r>
          </a:p>
        </p:txBody>
      </p:sp>
      <p:sp>
        <p:nvSpPr>
          <p:cNvPr id="10" name="TextBox 9"/>
          <p:cNvSpPr txBox="1">
            <a:spLocks noChangeArrowheads="1"/>
          </p:cNvSpPr>
          <p:nvPr/>
        </p:nvSpPr>
        <p:spPr bwMode="auto">
          <a:xfrm>
            <a:off x="2362200" y="2362200"/>
            <a:ext cx="1752600" cy="73818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tIns="0" bIns="0">
            <a:spAutoFit/>
          </a:bodyPr>
          <a:lstStyle/>
          <a:p>
            <a:pPr algn="ctr">
              <a:defRPr/>
            </a:pPr>
            <a:r>
              <a:rPr lang="en-US" sz="2400">
                <a:solidFill>
                  <a:srgbClr val="FFFFFF"/>
                </a:solidFill>
                <a:latin typeface="Humanst521 Lt BT" charset="0"/>
              </a:rPr>
              <a:t>NAAT</a:t>
            </a:r>
          </a:p>
          <a:p>
            <a:pPr algn="ctr">
              <a:defRPr/>
            </a:pPr>
            <a:endParaRPr lang="en-US" sz="2400">
              <a:solidFill>
                <a:srgbClr val="FFFFFF"/>
              </a:solidFill>
              <a:latin typeface="Humanst521 Lt BT" charset="0"/>
            </a:endParaRPr>
          </a:p>
        </p:txBody>
      </p:sp>
      <p:sp>
        <p:nvSpPr>
          <p:cNvPr id="11" name="TextBox 10"/>
          <p:cNvSpPr txBox="1"/>
          <p:nvPr/>
        </p:nvSpPr>
        <p:spPr>
          <a:xfrm>
            <a:off x="2362200" y="3048000"/>
            <a:ext cx="1752600" cy="1447800"/>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tIns="0" bIns="0">
            <a:spAutoFit/>
          </a:bodyPr>
          <a:lstStyle/>
          <a:p>
            <a:pPr>
              <a:defRPr/>
            </a:pPr>
            <a:r>
              <a:rPr lang="en-US" sz="2300">
                <a:solidFill>
                  <a:schemeClr val="bg1"/>
                </a:solidFill>
                <a:latin typeface="Futura Md" charset="0"/>
              </a:rPr>
              <a:t>Sensitivity: 85%–90%</a:t>
            </a:r>
          </a:p>
          <a:p>
            <a:pPr>
              <a:defRPr/>
            </a:pPr>
            <a:r>
              <a:rPr lang="en-US" sz="2300">
                <a:solidFill>
                  <a:schemeClr val="bg1"/>
                </a:solidFill>
                <a:latin typeface="Futura Md" charset="0"/>
              </a:rPr>
              <a:t>Specificity: &gt;98%</a:t>
            </a:r>
          </a:p>
        </p:txBody>
      </p:sp>
      <p:sp>
        <p:nvSpPr>
          <p:cNvPr id="12" name="TextBox 11"/>
          <p:cNvSpPr txBox="1">
            <a:spLocks noChangeArrowheads="1"/>
          </p:cNvSpPr>
          <p:nvPr/>
        </p:nvSpPr>
        <p:spPr bwMode="auto">
          <a:xfrm>
            <a:off x="4648200" y="2362200"/>
            <a:ext cx="1828800" cy="73818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tIns="0" bIns="0">
            <a:spAutoFit/>
          </a:bodyPr>
          <a:lstStyle/>
          <a:p>
            <a:pPr algn="ctr">
              <a:defRPr/>
            </a:pPr>
            <a:r>
              <a:rPr lang="en-US" sz="2400" dirty="0">
                <a:solidFill>
                  <a:schemeClr val="lt1"/>
                </a:solidFill>
                <a:latin typeface="+mn-lt"/>
                <a:cs typeface="+mn-cs"/>
              </a:rPr>
              <a:t>Typical Gram Stain</a:t>
            </a:r>
          </a:p>
        </p:txBody>
      </p:sp>
      <p:sp>
        <p:nvSpPr>
          <p:cNvPr id="13" name="TextBox 12"/>
          <p:cNvSpPr txBox="1"/>
          <p:nvPr/>
        </p:nvSpPr>
        <p:spPr>
          <a:xfrm>
            <a:off x="4648200" y="3124200"/>
            <a:ext cx="1828800" cy="1415772"/>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tIns="0" bIns="0">
            <a:spAutoFit/>
          </a:bodyPr>
          <a:lstStyle/>
          <a:p>
            <a:pPr>
              <a:defRPr/>
            </a:pPr>
            <a:r>
              <a:rPr lang="en-US" sz="2300" dirty="0">
                <a:solidFill>
                  <a:schemeClr val="bg1"/>
                </a:solidFill>
              </a:rPr>
              <a:t>Sensitivity: 80%</a:t>
            </a:r>
          </a:p>
          <a:p>
            <a:pPr>
              <a:defRPr/>
            </a:pPr>
            <a:r>
              <a:rPr lang="en-US" sz="2300" dirty="0">
                <a:solidFill>
                  <a:schemeClr val="bg1"/>
                </a:solidFill>
              </a:rPr>
              <a:t>Specificity: 98%</a:t>
            </a:r>
          </a:p>
        </p:txBody>
      </p:sp>
      <p:sp>
        <p:nvSpPr>
          <p:cNvPr id="7" name="TextBox 6"/>
          <p:cNvSpPr txBox="1"/>
          <p:nvPr/>
        </p:nvSpPr>
        <p:spPr>
          <a:xfrm>
            <a:off x="4419600" y="4495800"/>
            <a:ext cx="2362200" cy="1938992"/>
          </a:xfrm>
          <a:prstGeom prst="rect">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sz="2000" dirty="0"/>
              <a:t>90% sensitive in symptomatic male; only 50% sensitive in females and in asymptomatic males</a:t>
            </a:r>
            <a:r>
              <a:rPr lang="en-US" dirty="0"/>
              <a:t>.</a:t>
            </a:r>
          </a:p>
        </p:txBody>
      </p:sp>
      <p:sp>
        <p:nvSpPr>
          <p:cNvPr id="89096" name="TextBox 5"/>
          <p:cNvSpPr txBox="1">
            <a:spLocks noChangeArrowheads="1"/>
          </p:cNvSpPr>
          <p:nvPr/>
        </p:nvSpPr>
        <p:spPr bwMode="auto">
          <a:xfrm>
            <a:off x="2590800" y="4419600"/>
            <a:ext cx="1146175" cy="369888"/>
          </a:xfrm>
          <a:prstGeom prst="rect">
            <a:avLst/>
          </a:prstGeom>
          <a:solidFill>
            <a:srgbClr val="00B050"/>
          </a:solidFill>
          <a:ln w="9525">
            <a:noFill/>
            <a:miter lim="800000"/>
            <a:headEnd/>
            <a:tailEnd/>
          </a:ln>
        </p:spPr>
        <p:txBody>
          <a:bodyPr wrap="none">
            <a:spAutoFit/>
          </a:bodyPr>
          <a:lstStyle/>
          <a:p>
            <a:r>
              <a:rPr lang="en-US">
                <a:solidFill>
                  <a:schemeClr val="bg2"/>
                </a:solidFill>
              </a:rPr>
              <a:t>Preferred</a:t>
            </a:r>
          </a:p>
        </p:txBody>
      </p:sp>
      <p:sp>
        <p:nvSpPr>
          <p:cNvPr id="14" name="TextBox 13"/>
          <p:cNvSpPr txBox="1">
            <a:spLocks noChangeArrowheads="1"/>
          </p:cNvSpPr>
          <p:nvPr/>
        </p:nvSpPr>
        <p:spPr bwMode="auto">
          <a:xfrm>
            <a:off x="6934200" y="2362200"/>
            <a:ext cx="1828800" cy="73818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tIns="0" bIns="0">
            <a:spAutoFit/>
          </a:bodyPr>
          <a:lstStyle/>
          <a:p>
            <a:pPr algn="ctr">
              <a:defRPr/>
            </a:pPr>
            <a:r>
              <a:rPr lang="en-US" sz="2400" dirty="0">
                <a:solidFill>
                  <a:schemeClr val="lt1"/>
                </a:solidFill>
                <a:latin typeface="+mn-lt"/>
                <a:cs typeface="+mn-cs"/>
              </a:rPr>
              <a:t>DNA </a:t>
            </a:r>
          </a:p>
          <a:p>
            <a:pPr algn="ctr">
              <a:defRPr/>
            </a:pPr>
            <a:r>
              <a:rPr lang="en-US" sz="2400" dirty="0">
                <a:solidFill>
                  <a:schemeClr val="lt1"/>
                </a:solidFill>
                <a:latin typeface="+mn-lt"/>
                <a:cs typeface="+mn-cs"/>
              </a:rPr>
              <a:t>Probe</a:t>
            </a:r>
          </a:p>
        </p:txBody>
      </p:sp>
      <p:sp>
        <p:nvSpPr>
          <p:cNvPr id="15" name="TextBox 14"/>
          <p:cNvSpPr txBox="1"/>
          <p:nvPr/>
        </p:nvSpPr>
        <p:spPr>
          <a:xfrm>
            <a:off x="6934200" y="3124200"/>
            <a:ext cx="1828800" cy="1415772"/>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tIns="0" bIns="0">
            <a:spAutoFit/>
          </a:bodyPr>
          <a:lstStyle/>
          <a:p>
            <a:pPr>
              <a:defRPr/>
            </a:pPr>
            <a:r>
              <a:rPr lang="en-US" sz="2300">
                <a:solidFill>
                  <a:schemeClr val="bg1"/>
                </a:solidFill>
                <a:latin typeface="Futura Md" charset="0"/>
              </a:rPr>
              <a:t>Sensitivity: 35%–45%</a:t>
            </a:r>
          </a:p>
          <a:p>
            <a:pPr>
              <a:defRPr/>
            </a:pPr>
            <a:r>
              <a:rPr lang="en-US" sz="2300">
                <a:solidFill>
                  <a:schemeClr val="bg1"/>
                </a:solidFill>
                <a:latin typeface="Futura Md" charset="0"/>
              </a:rPr>
              <a:t>Specificity: 99%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0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89096" grpId="0" animBg="1"/>
      <p:bldP spid="1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a:xfrm>
            <a:off x="609600" y="533400"/>
            <a:ext cx="8534400" cy="685800"/>
          </a:xfrm>
        </p:spPr>
        <p:txBody>
          <a:bodyPr>
            <a:noAutofit/>
          </a:bodyPr>
          <a:lstStyle/>
          <a:p>
            <a:r>
              <a:rPr lang="en-US" sz="2800" dirty="0" smtClean="0"/>
              <a:t>Performance of NAATs for Diagnosis of </a:t>
            </a:r>
            <a:r>
              <a:rPr lang="en-US" sz="2800" b="1" dirty="0" smtClean="0"/>
              <a:t>Rectal</a:t>
            </a:r>
            <a:r>
              <a:rPr lang="en-US" sz="2800" dirty="0" smtClean="0"/>
              <a:t> </a:t>
            </a:r>
            <a:r>
              <a:rPr lang="en-US" sz="2800" i="1" dirty="0" smtClean="0"/>
              <a:t>N. </a:t>
            </a:r>
            <a:r>
              <a:rPr lang="en-US" sz="2800" i="1" dirty="0" err="1" smtClean="0"/>
              <a:t>gonorrhoeae</a:t>
            </a:r>
            <a:r>
              <a:rPr lang="en-US" sz="2800" dirty="0" smtClean="0"/>
              <a:t> Infection</a:t>
            </a:r>
          </a:p>
        </p:txBody>
      </p:sp>
      <p:graphicFrame>
        <p:nvGraphicFramePr>
          <p:cNvPr id="8" name="Content Placeholder 7"/>
          <p:cNvGraphicFramePr>
            <a:graphicFrameLocks noGrp="1"/>
          </p:cNvGraphicFramePr>
          <p:nvPr>
            <p:ph idx="1"/>
          </p:nvPr>
        </p:nvGraphicFramePr>
        <p:xfrm>
          <a:off x="533400" y="1676400"/>
          <a:ext cx="8077200" cy="4602220"/>
        </p:xfrm>
        <a:graphic>
          <a:graphicData uri="http://schemas.openxmlformats.org/drawingml/2006/table">
            <a:tbl>
              <a:tblPr firstRow="1" bandRow="1">
                <a:tableStyleId>{5C22544A-7EE6-4342-B048-85BDC9FD1C3A}</a:tableStyleId>
              </a:tblPr>
              <a:tblGrid>
                <a:gridCol w="2125579"/>
                <a:gridCol w="2763252"/>
                <a:gridCol w="3188369"/>
              </a:tblGrid>
              <a:tr h="403996">
                <a:tc gridSpan="3">
                  <a:txBody>
                    <a:bodyPr/>
                    <a:lstStyle/>
                    <a:p>
                      <a:pPr algn="ctr"/>
                      <a:r>
                        <a:rPr lang="en-US" sz="2200" dirty="0" smtClean="0"/>
                        <a:t>Rectal Infection</a:t>
                      </a:r>
                      <a:endParaRPr lang="en-US" sz="2200" dirty="0"/>
                    </a:p>
                  </a:txBody>
                  <a:tcPr marT="45707" marB="45707">
                    <a:solidFill>
                      <a:srgbClr val="7394FD"/>
                    </a:solidFill>
                  </a:tcPr>
                </a:tc>
                <a:tc hMerge="1">
                  <a:txBody>
                    <a:bodyPr/>
                    <a:lstStyle/>
                    <a:p>
                      <a:endParaRPr lang="en-US" dirty="0"/>
                    </a:p>
                  </a:txBody>
                  <a:tcPr/>
                </a:tc>
                <a:tc hMerge="1">
                  <a:txBody>
                    <a:bodyPr/>
                    <a:lstStyle/>
                    <a:p>
                      <a:endParaRPr lang="en-US" dirty="0"/>
                    </a:p>
                  </a:txBody>
                  <a:tcPr/>
                </a:tc>
              </a:tr>
              <a:tr h="375138">
                <a:tc>
                  <a:txBody>
                    <a:bodyPr/>
                    <a:lstStyle/>
                    <a:p>
                      <a:endParaRPr lang="en-US" sz="1800" dirty="0"/>
                    </a:p>
                  </a:txBody>
                  <a:tcPr marT="45707" marB="45707">
                    <a:solidFill>
                      <a:srgbClr val="7394F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u="sng" dirty="0" smtClean="0"/>
                        <a:t>C.</a:t>
                      </a:r>
                      <a:r>
                        <a:rPr lang="en-US" sz="2000" u="sng" dirty="0" smtClean="0"/>
                        <a:t> </a:t>
                      </a:r>
                      <a:r>
                        <a:rPr lang="en-US" sz="2000" i="1" u="sng" dirty="0" smtClean="0"/>
                        <a:t>trachomatis</a:t>
                      </a:r>
                      <a:endParaRPr lang="en-US" sz="2000" u="sng" dirty="0" smtClean="0"/>
                    </a:p>
                  </a:txBody>
                  <a:tcPr marT="45707" marB="45707">
                    <a:solidFill>
                      <a:srgbClr val="7394FD"/>
                    </a:solidFill>
                  </a:tcPr>
                </a:tc>
                <a:tc>
                  <a:txBody>
                    <a:bodyPr/>
                    <a:lstStyle/>
                    <a:p>
                      <a:pPr algn="ctr"/>
                      <a:r>
                        <a:rPr lang="en-US" sz="2000" i="1" u="sng" dirty="0" smtClean="0"/>
                        <a:t>N. </a:t>
                      </a:r>
                      <a:r>
                        <a:rPr lang="en-US" sz="2000" i="1" u="sng" dirty="0" err="1" smtClean="0"/>
                        <a:t>Gonorrhoeae</a:t>
                      </a:r>
                      <a:r>
                        <a:rPr lang="en-US" sz="2000" u="sng" dirty="0" smtClean="0"/>
                        <a:t> </a:t>
                      </a:r>
                      <a:endParaRPr lang="en-US" sz="2000" u="sng" dirty="0"/>
                    </a:p>
                  </a:txBody>
                  <a:tcPr marT="45707" marB="45707">
                    <a:solidFill>
                      <a:srgbClr val="7394FD"/>
                    </a:solidFill>
                  </a:tcPr>
                </a:tc>
              </a:tr>
              <a:tr h="375138">
                <a:tc>
                  <a:txBody>
                    <a:bodyPr/>
                    <a:lstStyle/>
                    <a:p>
                      <a:endParaRPr lang="en-US" sz="1800" dirty="0"/>
                    </a:p>
                  </a:txBody>
                  <a:tcPr marT="45707" marB="45707">
                    <a:solidFill>
                      <a:srgbClr val="7394F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 Sensitivity/Specificity</a:t>
                      </a:r>
                    </a:p>
                  </a:txBody>
                  <a:tcPr marT="45707" marB="45707">
                    <a:solidFill>
                      <a:srgbClr val="7394F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 Sensitivity/Specificity</a:t>
                      </a:r>
                    </a:p>
                  </a:txBody>
                  <a:tcPr marT="45707" marB="45707">
                    <a:solidFill>
                      <a:srgbClr val="7394FD"/>
                    </a:solidFill>
                  </a:tcPr>
                </a:tc>
              </a:tr>
              <a:tr h="375138">
                <a:tc>
                  <a:txBody>
                    <a:bodyPr/>
                    <a:lstStyle/>
                    <a:p>
                      <a:r>
                        <a:rPr lang="en-US" sz="2000" dirty="0" err="1" smtClean="0"/>
                        <a:t>ProbeTec</a:t>
                      </a:r>
                      <a:r>
                        <a:rPr lang="en-US" sz="2000" dirty="0" smtClean="0"/>
                        <a:t> (SDA)</a:t>
                      </a:r>
                      <a:endParaRPr lang="en-US" sz="2000" dirty="0"/>
                    </a:p>
                  </a:txBody>
                  <a:tcPr marT="45707" marB="45707">
                    <a:solidFill>
                      <a:srgbClr val="7394FD"/>
                    </a:solidFill>
                  </a:tcPr>
                </a:tc>
                <a:tc>
                  <a:txBody>
                    <a:bodyPr/>
                    <a:lstStyle/>
                    <a:p>
                      <a:pPr algn="ctr"/>
                      <a:r>
                        <a:rPr lang="en-US" sz="2000" dirty="0" smtClean="0"/>
                        <a:t>100/90</a:t>
                      </a:r>
                      <a:endParaRPr lang="en-US" sz="2000" dirty="0"/>
                    </a:p>
                  </a:txBody>
                  <a:tcPr marT="45707" marB="45707">
                    <a:solidFill>
                      <a:srgbClr val="7394FD"/>
                    </a:solidFill>
                  </a:tcPr>
                </a:tc>
                <a:tc>
                  <a:txBody>
                    <a:bodyPr/>
                    <a:lstStyle/>
                    <a:p>
                      <a:pPr algn="ctr"/>
                      <a:r>
                        <a:rPr lang="en-US" sz="2000" dirty="0" smtClean="0"/>
                        <a:t> 100/96</a:t>
                      </a:r>
                      <a:endParaRPr lang="en-US" sz="2000" dirty="0"/>
                    </a:p>
                  </a:txBody>
                  <a:tcPr marT="45707" marB="45707">
                    <a:solidFill>
                      <a:srgbClr val="7394FD"/>
                    </a:solidFill>
                  </a:tcPr>
                </a:tc>
              </a:tr>
              <a:tr h="375138">
                <a:tc>
                  <a:txBody>
                    <a:bodyPr/>
                    <a:lstStyle/>
                    <a:p>
                      <a:endParaRPr lang="en-US" sz="2000" dirty="0"/>
                    </a:p>
                  </a:txBody>
                  <a:tcPr marT="45707" marB="45707">
                    <a:solidFill>
                      <a:srgbClr val="7394FD"/>
                    </a:solidFill>
                  </a:tcPr>
                </a:tc>
                <a:tc>
                  <a:txBody>
                    <a:bodyPr/>
                    <a:lstStyle/>
                    <a:p>
                      <a:pPr algn="ctr"/>
                      <a:endParaRPr lang="en-US" sz="2000" dirty="0"/>
                    </a:p>
                  </a:txBody>
                  <a:tcPr marT="45707" marB="45707">
                    <a:solidFill>
                      <a:srgbClr val="7394FD"/>
                    </a:solidFill>
                  </a:tcPr>
                </a:tc>
                <a:tc>
                  <a:txBody>
                    <a:bodyPr/>
                    <a:lstStyle/>
                    <a:p>
                      <a:pPr algn="ctr"/>
                      <a:endParaRPr lang="en-US" sz="2000" dirty="0"/>
                    </a:p>
                  </a:txBody>
                  <a:tcPr marT="45707" marB="45707">
                    <a:solidFill>
                      <a:srgbClr val="7394FD"/>
                    </a:solidFill>
                  </a:tcPr>
                </a:tc>
              </a:tr>
              <a:tr h="375138">
                <a:tc>
                  <a:txBody>
                    <a:bodyPr/>
                    <a:lstStyle/>
                    <a:p>
                      <a:r>
                        <a:rPr lang="en-US" sz="2000" dirty="0" err="1" smtClean="0"/>
                        <a:t>Amplicor</a:t>
                      </a:r>
                      <a:r>
                        <a:rPr lang="en-US" sz="2000" dirty="0" smtClean="0"/>
                        <a:t> (PCR)</a:t>
                      </a:r>
                      <a:endParaRPr lang="en-US" sz="2000" dirty="0"/>
                    </a:p>
                  </a:txBody>
                  <a:tcPr marT="45707" marB="45707">
                    <a:solidFill>
                      <a:srgbClr val="7394FD"/>
                    </a:solidFill>
                  </a:tcPr>
                </a:tc>
                <a:tc>
                  <a:txBody>
                    <a:bodyPr/>
                    <a:lstStyle/>
                    <a:p>
                      <a:pPr algn="ctr"/>
                      <a:r>
                        <a:rPr lang="en-US" sz="2000" dirty="0" smtClean="0"/>
                        <a:t>96/92</a:t>
                      </a:r>
                      <a:endParaRPr lang="en-US" sz="2000" dirty="0"/>
                    </a:p>
                  </a:txBody>
                  <a:tcPr marT="45707" marB="45707">
                    <a:solidFill>
                      <a:srgbClr val="7394FD"/>
                    </a:solidFill>
                  </a:tcPr>
                </a:tc>
                <a:tc>
                  <a:txBody>
                    <a:bodyPr/>
                    <a:lstStyle/>
                    <a:p>
                      <a:pPr algn="ctr"/>
                      <a:r>
                        <a:rPr lang="en-US" sz="2000" dirty="0" smtClean="0"/>
                        <a:t>96/96</a:t>
                      </a:r>
                      <a:endParaRPr lang="en-US" sz="2000" dirty="0"/>
                    </a:p>
                  </a:txBody>
                  <a:tcPr marT="45707" marB="45707">
                    <a:solidFill>
                      <a:srgbClr val="7394FD"/>
                    </a:solidFill>
                  </a:tcPr>
                </a:tc>
              </a:tr>
              <a:tr h="375138">
                <a:tc>
                  <a:txBody>
                    <a:bodyPr/>
                    <a:lstStyle/>
                    <a:p>
                      <a:endParaRPr lang="en-US" sz="2000" dirty="0"/>
                    </a:p>
                  </a:txBody>
                  <a:tcPr marT="45707" marB="45707">
                    <a:solidFill>
                      <a:srgbClr val="7394FD"/>
                    </a:solidFill>
                  </a:tcPr>
                </a:tc>
                <a:tc>
                  <a:txBody>
                    <a:bodyPr/>
                    <a:lstStyle/>
                    <a:p>
                      <a:pPr algn="ctr"/>
                      <a:endParaRPr lang="en-US" sz="2000" dirty="0"/>
                    </a:p>
                  </a:txBody>
                  <a:tcPr marT="45707" marB="45707">
                    <a:solidFill>
                      <a:srgbClr val="7394FD"/>
                    </a:solidFill>
                  </a:tcPr>
                </a:tc>
                <a:tc>
                  <a:txBody>
                    <a:bodyPr/>
                    <a:lstStyle/>
                    <a:p>
                      <a:pPr algn="ctr"/>
                      <a:endParaRPr lang="en-US" sz="2000" dirty="0"/>
                    </a:p>
                  </a:txBody>
                  <a:tcPr marT="45707" marB="45707">
                    <a:solidFill>
                      <a:srgbClr val="7394FD"/>
                    </a:solidFill>
                  </a:tcPr>
                </a:tc>
              </a:tr>
              <a:tr h="663724">
                <a:tc>
                  <a:txBody>
                    <a:bodyPr/>
                    <a:lstStyle/>
                    <a:p>
                      <a:r>
                        <a:rPr lang="en-US" sz="2000" dirty="0" err="1" smtClean="0"/>
                        <a:t>Aptima</a:t>
                      </a:r>
                      <a:r>
                        <a:rPr lang="en-US" sz="2000" dirty="0" smtClean="0"/>
                        <a:t> Combo2 (TMA)</a:t>
                      </a:r>
                      <a:endParaRPr lang="en-US" sz="2000" dirty="0"/>
                    </a:p>
                  </a:txBody>
                  <a:tcPr marT="45707" marB="45707">
                    <a:solidFill>
                      <a:srgbClr val="7394FD"/>
                    </a:solidFill>
                  </a:tcPr>
                </a:tc>
                <a:tc>
                  <a:txBody>
                    <a:bodyPr/>
                    <a:lstStyle/>
                    <a:p>
                      <a:pPr algn="ctr"/>
                      <a:r>
                        <a:rPr lang="en-US" sz="2000" dirty="0" smtClean="0"/>
                        <a:t>100/89</a:t>
                      </a:r>
                      <a:endParaRPr lang="en-US" sz="2000" dirty="0"/>
                    </a:p>
                  </a:txBody>
                  <a:tcPr marT="45707" marB="45707">
                    <a:solidFill>
                      <a:srgbClr val="7394FD"/>
                    </a:solidFill>
                  </a:tcPr>
                </a:tc>
                <a:tc>
                  <a:txBody>
                    <a:bodyPr/>
                    <a:lstStyle/>
                    <a:p>
                      <a:pPr algn="ctr"/>
                      <a:r>
                        <a:rPr lang="en-US" sz="2000" dirty="0" smtClean="0"/>
                        <a:t>100/96</a:t>
                      </a:r>
                      <a:endParaRPr lang="en-US" sz="2000" dirty="0"/>
                    </a:p>
                  </a:txBody>
                  <a:tcPr marT="45707" marB="45707">
                    <a:solidFill>
                      <a:srgbClr val="7394FD"/>
                    </a:solidFill>
                  </a:tcPr>
                </a:tc>
              </a:tr>
              <a:tr h="375138">
                <a:tc>
                  <a:txBody>
                    <a:bodyPr/>
                    <a:lstStyle/>
                    <a:p>
                      <a:endParaRPr lang="en-US" sz="2000" dirty="0"/>
                    </a:p>
                  </a:txBody>
                  <a:tcPr marT="45707" marB="45707">
                    <a:solidFill>
                      <a:srgbClr val="7394FD"/>
                    </a:solidFill>
                  </a:tcPr>
                </a:tc>
                <a:tc>
                  <a:txBody>
                    <a:bodyPr/>
                    <a:lstStyle/>
                    <a:p>
                      <a:pPr algn="ctr"/>
                      <a:endParaRPr lang="en-US" sz="2000" dirty="0"/>
                    </a:p>
                  </a:txBody>
                  <a:tcPr marT="45707" marB="45707">
                    <a:solidFill>
                      <a:srgbClr val="7394FD"/>
                    </a:solidFill>
                  </a:tcPr>
                </a:tc>
                <a:tc>
                  <a:txBody>
                    <a:bodyPr/>
                    <a:lstStyle/>
                    <a:p>
                      <a:pPr algn="ctr"/>
                      <a:endParaRPr lang="en-US" sz="2000" dirty="0"/>
                    </a:p>
                  </a:txBody>
                  <a:tcPr marT="45707" marB="45707">
                    <a:solidFill>
                      <a:srgbClr val="7394FD"/>
                    </a:solidFill>
                  </a:tcPr>
                </a:tc>
              </a:tr>
              <a:tr h="375138">
                <a:tc>
                  <a:txBody>
                    <a:bodyPr/>
                    <a:lstStyle/>
                    <a:p>
                      <a:r>
                        <a:rPr lang="en-US" sz="2000" dirty="0" smtClean="0"/>
                        <a:t>Culture</a:t>
                      </a:r>
                      <a:endParaRPr lang="en-US" sz="2000" dirty="0"/>
                    </a:p>
                  </a:txBody>
                  <a:tcPr marT="45707" marB="45707">
                    <a:solidFill>
                      <a:srgbClr val="00B0F0"/>
                    </a:solidFill>
                  </a:tcPr>
                </a:tc>
                <a:tc>
                  <a:txBody>
                    <a:bodyPr/>
                    <a:lstStyle/>
                    <a:p>
                      <a:pPr algn="ctr"/>
                      <a:r>
                        <a:rPr lang="en-US" sz="2000" b="1" dirty="0" smtClean="0">
                          <a:solidFill>
                            <a:schemeClr val="tx2"/>
                          </a:solidFill>
                        </a:rPr>
                        <a:t>46</a:t>
                      </a:r>
                      <a:r>
                        <a:rPr lang="en-US" sz="2000" b="0" dirty="0" smtClean="0">
                          <a:solidFill>
                            <a:schemeClr val="tx1"/>
                          </a:solidFill>
                        </a:rPr>
                        <a:t>/99</a:t>
                      </a:r>
                      <a:endParaRPr lang="en-US" sz="2000" b="0" dirty="0">
                        <a:solidFill>
                          <a:schemeClr val="tx1"/>
                        </a:solidFill>
                      </a:endParaRPr>
                    </a:p>
                  </a:txBody>
                  <a:tcPr marT="45707" marB="45707">
                    <a:solidFill>
                      <a:srgbClr val="00B0F0"/>
                    </a:solidFill>
                  </a:tcPr>
                </a:tc>
                <a:tc>
                  <a:txBody>
                    <a:bodyPr/>
                    <a:lstStyle/>
                    <a:p>
                      <a:pPr algn="ctr"/>
                      <a:r>
                        <a:rPr lang="en-US" sz="2000" b="1" dirty="0" smtClean="0">
                          <a:solidFill>
                            <a:schemeClr val="tx2"/>
                          </a:solidFill>
                        </a:rPr>
                        <a:t>72</a:t>
                      </a:r>
                      <a:r>
                        <a:rPr lang="en-US" sz="2000" b="0" dirty="0" smtClean="0">
                          <a:solidFill>
                            <a:schemeClr val="tx1"/>
                          </a:solidFill>
                        </a:rPr>
                        <a:t>/100</a:t>
                      </a:r>
                      <a:endParaRPr lang="en-US" sz="2000" b="0" dirty="0">
                        <a:solidFill>
                          <a:schemeClr val="tx1"/>
                        </a:solidFill>
                      </a:endParaRPr>
                    </a:p>
                  </a:txBody>
                  <a:tcPr marT="45707" marB="45707">
                    <a:solidFill>
                      <a:srgbClr val="00B0F0"/>
                    </a:solidFill>
                  </a:tcPr>
                </a:tc>
              </a:tr>
            </a:tbl>
          </a:graphicData>
        </a:graphic>
      </p:graphicFrame>
      <p:sp>
        <p:nvSpPr>
          <p:cNvPr id="199726" name="TextBox 8"/>
          <p:cNvSpPr txBox="1">
            <a:spLocks noChangeArrowheads="1"/>
          </p:cNvSpPr>
          <p:nvPr/>
        </p:nvSpPr>
        <p:spPr bwMode="auto">
          <a:xfrm>
            <a:off x="1219200" y="6550223"/>
            <a:ext cx="4902048" cy="307777"/>
          </a:xfrm>
          <a:prstGeom prst="rect">
            <a:avLst/>
          </a:prstGeom>
          <a:noFill/>
          <a:ln w="9525">
            <a:noFill/>
            <a:miter lim="800000"/>
            <a:headEnd/>
            <a:tailEnd/>
          </a:ln>
        </p:spPr>
        <p:txBody>
          <a:bodyPr wrap="none">
            <a:spAutoFit/>
          </a:bodyPr>
          <a:lstStyle/>
          <a:p>
            <a:r>
              <a:rPr lang="en-US" sz="1400" dirty="0">
                <a:solidFill>
                  <a:srgbClr val="FFC000"/>
                </a:solidFill>
              </a:rPr>
              <a:t>Bachmann, L et al</a:t>
            </a:r>
            <a:r>
              <a:rPr lang="en-US" sz="1400" i="1" dirty="0">
                <a:solidFill>
                  <a:srgbClr val="FFC000"/>
                </a:solidFill>
              </a:rPr>
              <a:t>. J. </a:t>
            </a:r>
            <a:r>
              <a:rPr lang="en-US" sz="1400" i="1" dirty="0" err="1">
                <a:solidFill>
                  <a:srgbClr val="FFC000"/>
                </a:solidFill>
              </a:rPr>
              <a:t>Clin</a:t>
            </a:r>
            <a:r>
              <a:rPr lang="en-US" sz="1400" i="1" dirty="0">
                <a:solidFill>
                  <a:srgbClr val="FFC000"/>
                </a:solidFill>
              </a:rPr>
              <a:t> </a:t>
            </a:r>
            <a:r>
              <a:rPr lang="en-US" sz="1400" i="1" dirty="0" err="1">
                <a:solidFill>
                  <a:srgbClr val="FFC000"/>
                </a:solidFill>
              </a:rPr>
              <a:t>Microbiol</a:t>
            </a:r>
            <a:r>
              <a:rPr lang="en-US" sz="1400" dirty="0">
                <a:solidFill>
                  <a:srgbClr val="FFC000"/>
                </a:solidFill>
              </a:rPr>
              <a:t>. 2010;48(5);1827-1832.</a:t>
            </a:r>
          </a:p>
        </p:txBody>
      </p:sp>
      <p:cxnSp>
        <p:nvCxnSpPr>
          <p:cNvPr id="199727" name="Straight Arrow Connector 2"/>
          <p:cNvCxnSpPr>
            <a:cxnSpLocks noChangeShapeType="1"/>
          </p:cNvCxnSpPr>
          <p:nvPr/>
        </p:nvCxnSpPr>
        <p:spPr bwMode="auto">
          <a:xfrm>
            <a:off x="2895600" y="5410200"/>
            <a:ext cx="685800" cy="0"/>
          </a:xfrm>
          <a:prstGeom prst="straightConnector1">
            <a:avLst/>
          </a:prstGeom>
          <a:noFill/>
          <a:ln w="38100" algn="ctr">
            <a:solidFill>
              <a:schemeClr val="tx1"/>
            </a:solidFill>
            <a:round/>
            <a:headEnd/>
            <a:tailEnd type="arrow" w="med" len="med"/>
          </a:ln>
        </p:spPr>
      </p:cxnSp>
      <p:cxnSp>
        <p:nvCxnSpPr>
          <p:cNvPr id="199728" name="Straight Arrow Connector 6"/>
          <p:cNvCxnSpPr>
            <a:cxnSpLocks noChangeShapeType="1"/>
          </p:cNvCxnSpPr>
          <p:nvPr/>
        </p:nvCxnSpPr>
        <p:spPr bwMode="auto">
          <a:xfrm>
            <a:off x="5867400" y="5410200"/>
            <a:ext cx="685800" cy="0"/>
          </a:xfrm>
          <a:prstGeom prst="straightConnector1">
            <a:avLst/>
          </a:prstGeom>
          <a:noFill/>
          <a:ln w="38100" algn="ctr">
            <a:solidFill>
              <a:schemeClr val="tx1"/>
            </a:solidFill>
            <a:round/>
            <a:headEnd/>
            <a:tailEnd type="arrow" w="med" len="med"/>
          </a:ln>
        </p:spPr>
      </p:cxn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1_Background 3b">
  <a:themeElements>
    <a:clrScheme name="Custom 1">
      <a:dk1>
        <a:srgbClr val="F8F8F8"/>
      </a:dk1>
      <a:lt1>
        <a:srgbClr val="FFFFFF"/>
      </a:lt1>
      <a:dk2>
        <a:srgbClr val="F8F8F8"/>
      </a:dk2>
      <a:lt2>
        <a:srgbClr val="000000"/>
      </a:lt2>
      <a:accent1>
        <a:srgbClr val="BBE0E3"/>
      </a:accent1>
      <a:accent2>
        <a:srgbClr val="333399"/>
      </a:accent2>
      <a:accent3>
        <a:srgbClr val="FFFFFF"/>
      </a:accent3>
      <a:accent4>
        <a:srgbClr val="D4D4D4"/>
      </a:accent4>
      <a:accent5>
        <a:srgbClr val="DAEDEF"/>
      </a:accent5>
      <a:accent6>
        <a:srgbClr val="2D2D8A"/>
      </a:accent6>
      <a:hlink>
        <a:srgbClr val="FFC000"/>
      </a:hlink>
      <a:folHlink>
        <a:srgbClr val="99CC00"/>
      </a:folHlink>
    </a:clrScheme>
    <a:fontScheme name="5_Custom Design">
      <a:majorFont>
        <a:latin typeface="Humanst521 BT"/>
        <a:ea typeface=""/>
        <a:cs typeface="Arial"/>
      </a:majorFont>
      <a:minorFont>
        <a:latin typeface="Humanst521 Lt B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F8F8F8"/>
        </a:dk1>
        <a:lt1>
          <a:srgbClr val="FFFFFF"/>
        </a:lt1>
        <a:dk2>
          <a:srgbClr val="F8F8F8"/>
        </a:dk2>
        <a:lt2>
          <a:srgbClr val="000000"/>
        </a:lt2>
        <a:accent1>
          <a:srgbClr val="BBE0E3"/>
        </a:accent1>
        <a:accent2>
          <a:srgbClr val="333399"/>
        </a:accent2>
        <a:accent3>
          <a:srgbClr val="FFFFFF"/>
        </a:accent3>
        <a:accent4>
          <a:srgbClr val="D4D4D4"/>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14">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ansition Slide with Header">
  <a:themeElements>
    <a:clrScheme name="5_Custom Design 13">
      <a:dk1>
        <a:srgbClr val="F8F8F8"/>
      </a:dk1>
      <a:lt1>
        <a:srgbClr val="FFFFFF"/>
      </a:lt1>
      <a:dk2>
        <a:srgbClr val="F8F8F8"/>
      </a:dk2>
      <a:lt2>
        <a:srgbClr val="000000"/>
      </a:lt2>
      <a:accent1>
        <a:srgbClr val="BBE0E3"/>
      </a:accent1>
      <a:accent2>
        <a:srgbClr val="333399"/>
      </a:accent2>
      <a:accent3>
        <a:srgbClr val="FFFFFF"/>
      </a:accent3>
      <a:accent4>
        <a:srgbClr val="D4D4D4"/>
      </a:accent4>
      <a:accent5>
        <a:srgbClr val="DAEDEF"/>
      </a:accent5>
      <a:accent6>
        <a:srgbClr val="2D2D8A"/>
      </a:accent6>
      <a:hlink>
        <a:srgbClr val="009999"/>
      </a:hlink>
      <a:folHlink>
        <a:srgbClr val="99CC00"/>
      </a:folHlink>
    </a:clrScheme>
    <a:fontScheme name="5_Custom Design">
      <a:majorFont>
        <a:latin typeface="Humanst521 BT"/>
        <a:ea typeface=""/>
        <a:cs typeface="Arial"/>
      </a:majorFont>
      <a:minorFont>
        <a:latin typeface="Humanst521 Lt B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F8F8F8"/>
        </a:dk1>
        <a:lt1>
          <a:srgbClr val="FFFFFF"/>
        </a:lt1>
        <a:dk2>
          <a:srgbClr val="F8F8F8"/>
        </a:dk2>
        <a:lt2>
          <a:srgbClr val="000000"/>
        </a:lt2>
        <a:accent1>
          <a:srgbClr val="BBE0E3"/>
        </a:accent1>
        <a:accent2>
          <a:srgbClr val="333399"/>
        </a:accent2>
        <a:accent3>
          <a:srgbClr val="FFFFFF"/>
        </a:accent3>
        <a:accent4>
          <a:srgbClr val="D4D4D4"/>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14">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ransition Slide with Header">
  <a:themeElements>
    <a:clrScheme name="5_Custom Design 13">
      <a:dk1>
        <a:srgbClr val="F8F8F8"/>
      </a:dk1>
      <a:lt1>
        <a:srgbClr val="FFFFFF"/>
      </a:lt1>
      <a:dk2>
        <a:srgbClr val="F8F8F8"/>
      </a:dk2>
      <a:lt2>
        <a:srgbClr val="000000"/>
      </a:lt2>
      <a:accent1>
        <a:srgbClr val="BBE0E3"/>
      </a:accent1>
      <a:accent2>
        <a:srgbClr val="333399"/>
      </a:accent2>
      <a:accent3>
        <a:srgbClr val="FFFFFF"/>
      </a:accent3>
      <a:accent4>
        <a:srgbClr val="D4D4D4"/>
      </a:accent4>
      <a:accent5>
        <a:srgbClr val="DAEDEF"/>
      </a:accent5>
      <a:accent6>
        <a:srgbClr val="2D2D8A"/>
      </a:accent6>
      <a:hlink>
        <a:srgbClr val="009999"/>
      </a:hlink>
      <a:folHlink>
        <a:srgbClr val="99CC00"/>
      </a:folHlink>
    </a:clrScheme>
    <a:fontScheme name="5_Custom Design">
      <a:majorFont>
        <a:latin typeface="Humanst521 BT"/>
        <a:ea typeface=""/>
        <a:cs typeface="Arial"/>
      </a:majorFont>
      <a:minorFont>
        <a:latin typeface="Humanst521 Lt B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F8F8F8"/>
        </a:dk1>
        <a:lt1>
          <a:srgbClr val="FFFFFF"/>
        </a:lt1>
        <a:dk2>
          <a:srgbClr val="F8F8F8"/>
        </a:dk2>
        <a:lt2>
          <a:srgbClr val="000000"/>
        </a:lt2>
        <a:accent1>
          <a:srgbClr val="BBE0E3"/>
        </a:accent1>
        <a:accent2>
          <a:srgbClr val="333399"/>
        </a:accent2>
        <a:accent3>
          <a:srgbClr val="FFFFFF"/>
        </a:accent3>
        <a:accent4>
          <a:srgbClr val="D4D4D4"/>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14">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PHRC Template</Template>
  <TotalTime>19812</TotalTime>
  <Words>27804</Words>
  <Application>Microsoft Macintosh PowerPoint</Application>
  <PresentationFormat>On-screen Show (4:3)</PresentationFormat>
  <Paragraphs>3110</Paragraphs>
  <Slides>223</Slides>
  <Notes>214</Notes>
  <HiddenSlides>0</HiddenSlides>
  <MMClips>1</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223</vt:i4>
      </vt:variant>
    </vt:vector>
  </HeadingPairs>
  <TitlesOfParts>
    <vt:vector size="227" baseType="lpstr">
      <vt:lpstr>1_Background 3b</vt:lpstr>
      <vt:lpstr>Transition Slide with Header</vt:lpstr>
      <vt:lpstr>1_Transition Slide with Header</vt:lpstr>
      <vt:lpstr>Excel.Sheet.8</vt:lpstr>
      <vt:lpstr>Adolescent STI Epidemiology, Testing &amp; Treatment</vt:lpstr>
      <vt:lpstr>Objectives</vt:lpstr>
      <vt:lpstr>CDC 2013 Report: STIs and Young People</vt:lpstr>
      <vt:lpstr>Half of New STIs: Ages 15-24</vt:lpstr>
      <vt:lpstr>Adolescents Face Increased Risk for STIs</vt:lpstr>
      <vt:lpstr>Biological Risk Factors:  Females</vt:lpstr>
      <vt:lpstr>Biological Risk Factors: Males</vt:lpstr>
      <vt:lpstr>Cognitive Risk Factors  for STIs in Adolescents</vt:lpstr>
      <vt:lpstr>Behavioral Risk Factors  </vt:lpstr>
      <vt:lpstr>Behavioral Risk Factor: Intimate Partner Violence</vt:lpstr>
      <vt:lpstr>Screening for IPV</vt:lpstr>
      <vt:lpstr>Signs linked to IPV</vt:lpstr>
      <vt:lpstr>Intimate Partner Violence  and Adolescents</vt:lpstr>
      <vt:lpstr>Behavioral Risk Factor:  Older Partners</vt:lpstr>
      <vt:lpstr>Behavioral: Men Who Have Sex With Men</vt:lpstr>
      <vt:lpstr>Behavioral Risk Factors: Condom Use</vt:lpstr>
      <vt:lpstr>Efficacy of Condoms in Preventing STIs</vt:lpstr>
      <vt:lpstr>PowerPoint Presentation</vt:lpstr>
      <vt:lpstr>Risk Factor: Social/Institutional</vt:lpstr>
      <vt:lpstr>STI Protective Factors</vt:lpstr>
      <vt:lpstr>Case: Erica</vt:lpstr>
      <vt:lpstr>Sexual History:  The Five Ps</vt:lpstr>
      <vt:lpstr>Erica: Sexual History Results</vt:lpstr>
      <vt:lpstr>History of Present Illness</vt:lpstr>
      <vt:lpstr>Erica: History of Present Illness Results</vt:lpstr>
      <vt:lpstr>Differential Diagnosis</vt:lpstr>
      <vt:lpstr>Case: Erica</vt:lpstr>
      <vt:lpstr>Pelvic Exam?</vt:lpstr>
      <vt:lpstr>Initiating Cervical Cytology: Updated Guidelines (2012)</vt:lpstr>
      <vt:lpstr>Female Genital Exam</vt:lpstr>
      <vt:lpstr>External Exam</vt:lpstr>
      <vt:lpstr>Speculum Exam</vt:lpstr>
      <vt:lpstr>Bimanual Exam</vt:lpstr>
      <vt:lpstr>Differential Diagnosis</vt:lpstr>
      <vt:lpstr>Differential Diagnosis</vt:lpstr>
      <vt:lpstr>   Trichomonas   </vt:lpstr>
      <vt:lpstr>Trichomonads</vt:lpstr>
      <vt:lpstr>Trichomonads in Real-Time</vt:lpstr>
      <vt:lpstr>Trichomonas Infection: Symptoms</vt:lpstr>
      <vt:lpstr>Trichomonas Infection</vt:lpstr>
      <vt:lpstr>Differential Diagnosis</vt:lpstr>
      <vt:lpstr> Bacterial Vaginosis</vt:lpstr>
      <vt:lpstr>Bacterial Vaginosis </vt:lpstr>
      <vt:lpstr>Differential Diagnosis</vt:lpstr>
      <vt:lpstr>    </vt:lpstr>
      <vt:lpstr>Vaginal Candidiasis</vt:lpstr>
      <vt:lpstr>PowerPoint Presentation</vt:lpstr>
      <vt:lpstr>Vaginal Candidiasis</vt:lpstr>
      <vt:lpstr>Erica’s Cervix</vt:lpstr>
      <vt:lpstr>Evaluating Vaginitis</vt:lpstr>
      <vt:lpstr>Trichomonas Diagnosis </vt:lpstr>
      <vt:lpstr>Candida Diagnosis</vt:lpstr>
      <vt:lpstr>Bacterial Vaginitis Diagnosis</vt:lpstr>
      <vt:lpstr>Treatment</vt:lpstr>
      <vt:lpstr>Trichomonas: Treatment</vt:lpstr>
      <vt:lpstr>Trichomonas: Partner Management</vt:lpstr>
      <vt:lpstr>How would you treat if Erica was diagnosed with BV?</vt:lpstr>
      <vt:lpstr>BV Diagnosis: Partner Management</vt:lpstr>
      <vt:lpstr>How would you treat if Erica was diagnosed with Candida?</vt:lpstr>
      <vt:lpstr>Treatment for Candida</vt:lpstr>
      <vt:lpstr>Candida: Partner Management</vt:lpstr>
      <vt:lpstr>Additional Concerns</vt:lpstr>
      <vt:lpstr>Chlamydia</vt:lpstr>
      <vt:lpstr>Chlamydia—Rates by Sex, United States, 1992–2012</vt:lpstr>
      <vt:lpstr>Chlamydia—Rates by Age and Sex, United States, 2012</vt:lpstr>
      <vt:lpstr>Chlamydia—Rates by Race/Ethnicity, United States, 2008-2012</vt:lpstr>
      <vt:lpstr>Chlamydia Symptoms</vt:lpstr>
      <vt:lpstr>Sequelae Untreated Chlamydia: Females</vt:lpstr>
      <vt:lpstr>Sequelae Untreated Chlamydia:  Males </vt:lpstr>
      <vt:lpstr>Chlamydia Screening: Sexually Active Females</vt:lpstr>
      <vt:lpstr>Chlamydia Screening: Males</vt:lpstr>
      <vt:lpstr>Chlamydia Summary</vt:lpstr>
      <vt:lpstr>Additional Concerns</vt:lpstr>
      <vt:lpstr>Gonorrhea</vt:lpstr>
      <vt:lpstr>UPDATE:  Gonorrhea Case Definition</vt:lpstr>
      <vt:lpstr>Gonorrhea—Rates by Sex, United States, 1992–2012</vt:lpstr>
      <vt:lpstr>Gonorrhea—Rates by Age and Sex, United States, 2012</vt:lpstr>
      <vt:lpstr>Gonorrhea—Rates by Race/Ethnicity and Sex, U.S., 2011</vt:lpstr>
      <vt:lpstr>Transmission</vt:lpstr>
      <vt:lpstr>PowerPoint Presentation</vt:lpstr>
      <vt:lpstr>Gonorrhea Symptoms</vt:lpstr>
      <vt:lpstr>Clinical Manifestations</vt:lpstr>
      <vt:lpstr>Male Genital Infection </vt:lpstr>
      <vt:lpstr>Gonococcal Urethritis: Purulent Discharge</vt:lpstr>
      <vt:lpstr>Swollen or Tender Testicle (Epididymitis)</vt:lpstr>
      <vt:lpstr>Female Genital Infection</vt:lpstr>
      <vt:lpstr>Gonococcal Cervicitis</vt:lpstr>
      <vt:lpstr>Sequelae of Untreated Gonorrhea</vt:lpstr>
      <vt:lpstr>Gonorrhea Screening: Females</vt:lpstr>
      <vt:lpstr>USPSTF GC Risk Factors</vt:lpstr>
      <vt:lpstr>♂ Routine gonorrhea screening</vt:lpstr>
      <vt:lpstr>Case: Evaluating Cervicitis</vt:lpstr>
      <vt:lpstr>Chlamydia/Gonorrhea NAAT Screening Preferred Genitourinary Specimens</vt:lpstr>
      <vt:lpstr>MSM Recommended HIV/STI Screening</vt:lpstr>
      <vt:lpstr>Nucleic Acid  Amplified Tests (NAAT)</vt:lpstr>
      <vt:lpstr>NAAT vs Culture</vt:lpstr>
      <vt:lpstr>Chlamydia Diagnosis</vt:lpstr>
      <vt:lpstr>Gonorrhea Diagnosis</vt:lpstr>
      <vt:lpstr>Performance of NAATs for Diagnosis of Rectal N. gonorrhoeae Infection</vt:lpstr>
      <vt:lpstr>Performance of NAATs for Diagnosis of Pharyngeal N. gonorrhoeae Infection</vt:lpstr>
      <vt:lpstr>Erica: Case Continued</vt:lpstr>
      <vt:lpstr>Erica: Case Continued</vt:lpstr>
      <vt:lpstr>Erica: Case Continued</vt:lpstr>
      <vt:lpstr>Neisseria gonorrhoeae  Antimicrobial Resistance</vt:lpstr>
      <vt:lpstr>Emerging Threat of Cephalosporin-Resistant N. gonorrhoeae</vt:lpstr>
      <vt:lpstr>Treatment for Uncomplicated Gonococcal Infections of the Cervix, Urethra, and Rectum</vt:lpstr>
      <vt:lpstr>Treatment for Uncomplicated Gonococcal Infections of the Cervix, Urethra, and Rectum</vt:lpstr>
      <vt:lpstr>Gonorrhea Treatment Options for pharynx</vt:lpstr>
      <vt:lpstr>Treatment for Uncomplicated Gonococcal Infections of Cervix, Urethra, Rectum, and Pharynx </vt:lpstr>
      <vt:lpstr>Dual Therapy for Gonorrhea Treatment</vt:lpstr>
      <vt:lpstr>GC Follow up testing</vt:lpstr>
      <vt:lpstr>Clinical Management of Treatment Failures</vt:lpstr>
      <vt:lpstr>Positive Gonorrhea: When to Treat for Chlamydia</vt:lpstr>
      <vt:lpstr>Chlamydia Treatment  </vt:lpstr>
      <vt:lpstr>Erica: Case Continued</vt:lpstr>
      <vt:lpstr>STI Partner Management Strategies</vt:lpstr>
      <vt:lpstr>Expedited Partner Therapy (EPT)</vt:lpstr>
      <vt:lpstr> CDC 2010 STD Treatment Guidelines</vt:lpstr>
      <vt:lpstr>EPT Effect on Repeat Chlamydia Infections</vt:lpstr>
      <vt:lpstr>Effect of EPT to Prevent Recurrent/Persistent GC or CT  </vt:lpstr>
      <vt:lpstr>Guidance on the Use of EPT in the Treatment of Gonorrhea </vt:lpstr>
      <vt:lpstr>EPT for Trichomonas</vt:lpstr>
      <vt:lpstr>Behaviors Affecting EPT Effectiveness</vt:lpstr>
      <vt:lpstr>EPT Barriers</vt:lpstr>
      <vt:lpstr>What is next for STI Partner Strategies?</vt:lpstr>
      <vt:lpstr>Erica: Case Continued</vt:lpstr>
      <vt:lpstr>CDC HIV Screening Guidelines</vt:lpstr>
      <vt:lpstr>HIV/AIDS</vt:lpstr>
      <vt:lpstr>HIV Diagnostic Methods</vt:lpstr>
      <vt:lpstr>HIV Testing Technology</vt:lpstr>
      <vt:lpstr>PowerPoint Presentation</vt:lpstr>
      <vt:lpstr>HIV    Positive Diagnosis</vt:lpstr>
      <vt:lpstr>Case: Justin</vt:lpstr>
      <vt:lpstr>Sexual History</vt:lpstr>
      <vt:lpstr>Physical Exam</vt:lpstr>
      <vt:lpstr>Differential Diagnosis</vt:lpstr>
      <vt:lpstr>Genital Herpes  Background</vt:lpstr>
      <vt:lpstr>HSV-2 Seroprevalence NHANES Data in 1999–2004 </vt:lpstr>
      <vt:lpstr>Asymptomatic Viral Shedding</vt:lpstr>
      <vt:lpstr>Asymptomatic Viral Shedding </vt:lpstr>
      <vt:lpstr>Genital Herpes: Symptoms</vt:lpstr>
      <vt:lpstr>Genital Herpes Types of Infection</vt:lpstr>
      <vt:lpstr>Genital Herpes  Primary Lesions</vt:lpstr>
      <vt:lpstr>Genital Herpes  Multiple Ulcers</vt:lpstr>
      <vt:lpstr>Genital Herpes  Recurrent Ulcer</vt:lpstr>
      <vt:lpstr>PowerPoint Presentation</vt:lpstr>
      <vt:lpstr>Genital Herpes Sequelae</vt:lpstr>
      <vt:lpstr>Painless Ulcer</vt:lpstr>
      <vt:lpstr>Syphilis</vt:lpstr>
      <vt:lpstr>UPDATE: Syphilis Case Definition</vt:lpstr>
      <vt:lpstr>Syphilis—Reported Cases by Stage of Infection, United States, 1941–2012</vt:lpstr>
      <vt:lpstr>Primary and Secondary Syphilis—Rates by Age and Sex, United States, 2012</vt:lpstr>
      <vt:lpstr>Primary and Secondary Syphilis—Rates by Race/Ethnicity, United States,  2008–2012</vt:lpstr>
      <vt:lpstr>Primary and Secondary Syphilis—Reported Cases* by Sex, Sexual Behavior, and Race/Ethnicity,  United States, 2012</vt:lpstr>
      <vt:lpstr>Stages of Syphilis</vt:lpstr>
      <vt:lpstr>PowerPoint Presentation</vt:lpstr>
      <vt:lpstr>Syphilis: Secondary </vt:lpstr>
      <vt:lpstr>PowerPoint Presentation</vt:lpstr>
      <vt:lpstr>Sequelae</vt:lpstr>
      <vt:lpstr>Evaluating Genital Ulcers</vt:lpstr>
      <vt:lpstr>Genital Herpes: Screening</vt:lpstr>
      <vt:lpstr>Syphilis: Screening</vt:lpstr>
      <vt:lpstr>HSV Diagnosis </vt:lpstr>
      <vt:lpstr>Syphilis Diagnosis</vt:lpstr>
      <vt:lpstr>Justin: Case Continued</vt:lpstr>
      <vt:lpstr>HSV-2</vt:lpstr>
      <vt:lpstr>Suppressive Therapy</vt:lpstr>
      <vt:lpstr>Counseling: Treatment</vt:lpstr>
      <vt:lpstr> Counseling: Transmission and Prevention</vt:lpstr>
      <vt:lpstr>If Justin Was Positive for Syphilis, How Would You Treat?   </vt:lpstr>
      <vt:lpstr>Syphilis Treatment: Penicillin Allergy </vt:lpstr>
      <vt:lpstr>What Other Tests Should You Order? </vt:lpstr>
      <vt:lpstr>Updates for MSM Screening: Chlamydia &amp; Gonorrhea</vt:lpstr>
      <vt:lpstr>CDC 2010 Guidelines for MSM</vt:lpstr>
      <vt:lpstr>Case Wrap Up: Justin</vt:lpstr>
      <vt:lpstr>Case: Jenna </vt:lpstr>
      <vt:lpstr>Differential Diagnosis</vt:lpstr>
      <vt:lpstr>PowerPoint Presentation</vt:lpstr>
      <vt:lpstr>Differential Diagnosis</vt:lpstr>
      <vt:lpstr>Human Papillomavirus (HPV)</vt:lpstr>
      <vt:lpstr>Incidence and Prevalence</vt:lpstr>
      <vt:lpstr>Human Papillomavirus—Prevalence of High-risk and Low-risk Types Among Females Aged 14–59 Years, National Health and Nutrition Examination Survey, 2003–2006</vt:lpstr>
      <vt:lpstr>Genital Warts—Initial Visits to Physicians’ Offices, United States, 1966–2010</vt:lpstr>
      <vt:lpstr>HPV Clinical Manifestations </vt:lpstr>
      <vt:lpstr>Genital Warts  Appearance</vt:lpstr>
      <vt:lpstr>Genital Warts Sites: Males</vt:lpstr>
      <vt:lpstr>Genital Warts Sites: Females</vt:lpstr>
      <vt:lpstr>Genital Warts Symptoms</vt:lpstr>
      <vt:lpstr>Squamous and Glandular Intraepithelial Lesions: Appearance </vt:lpstr>
      <vt:lpstr>Squamous and Glandular Intraepithelial Lesions: Sites </vt:lpstr>
      <vt:lpstr>Squamous and Glandular Intraepithelial Lesions: Symptoms </vt:lpstr>
      <vt:lpstr>HPV-Associated Cervical Lesions Diagnosis</vt:lpstr>
      <vt:lpstr>HPV-Associated Cervical Lesions Diagnosis: Cytology</vt:lpstr>
      <vt:lpstr>HPV DNA Testing</vt:lpstr>
      <vt:lpstr>HPV Treatment</vt:lpstr>
      <vt:lpstr>Genital Warts: Patient Applied Treatments</vt:lpstr>
      <vt:lpstr>Genital Warts: Costs of Patient Applied Treatments</vt:lpstr>
      <vt:lpstr>Provider-Administered Treatments</vt:lpstr>
      <vt:lpstr>Alternative Regimens</vt:lpstr>
      <vt:lpstr>Would you give Jenna the HPV vaccine? </vt:lpstr>
      <vt:lpstr>HPV Vaccine</vt:lpstr>
      <vt:lpstr>HPV Vaccines:   FDA Approved</vt:lpstr>
      <vt:lpstr>ACIP HPV Vaccine Recommendations for FEMALES</vt:lpstr>
      <vt:lpstr>PowerPoint Presentation</vt:lpstr>
      <vt:lpstr>ACIP HPV Vaccine Recommendations for MALES</vt:lpstr>
      <vt:lpstr>Is HPV vaccination  cost-effective for boys?</vt:lpstr>
      <vt:lpstr>Cost-effectiveness of male vaccination* </vt:lpstr>
      <vt:lpstr>How are we doing with HPV immunization rates?</vt:lpstr>
      <vt:lpstr>Vaccination Coverage among 13-17 yr olds, Males &amp; Females, 2006-20011</vt:lpstr>
      <vt:lpstr>Why are HPV vaccination  rates so low?</vt:lpstr>
      <vt:lpstr>PowerPoint Presentation</vt:lpstr>
      <vt:lpstr>PowerPoint Presentation</vt:lpstr>
      <vt:lpstr> </vt:lpstr>
      <vt:lpstr>Jenna: Case Synopsis</vt:lpstr>
      <vt:lpstr>STD Prophylaxis- Recommended Regimens</vt:lpstr>
      <vt:lpstr>Persons in Correctional Facilities</vt:lpstr>
      <vt:lpstr>Women Who Have Sex with Women (WSW)</vt:lpstr>
      <vt:lpstr>Women Who Have Sex with Women </vt:lpstr>
      <vt:lpstr>Scabies</vt:lpstr>
      <vt:lpstr>Pelvic Inflammatory Disease (PID)</vt:lpstr>
      <vt:lpstr>Provider Resources:  Sexually Transmitted Infections</vt:lpstr>
      <vt:lpstr>Provider Resources</vt:lpstr>
      <vt:lpstr>Please Complete Your Evaluations Now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27</dc:title>
  <dc:creator>Kevin Lerner</dc:creator>
  <cp:lastModifiedBy>Kiersten  LaBracke</cp:lastModifiedBy>
  <cp:revision>465</cp:revision>
  <dcterms:created xsi:type="dcterms:W3CDTF">2010-11-24T14:47:12Z</dcterms:created>
  <dcterms:modified xsi:type="dcterms:W3CDTF">2015-06-11T15:51:12Z</dcterms:modified>
</cp:coreProperties>
</file>