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324" r:id="rId6"/>
    <p:sldId id="318" r:id="rId7"/>
    <p:sldId id="325" r:id="rId8"/>
    <p:sldId id="320" r:id="rId9"/>
    <p:sldId id="343" r:id="rId10"/>
    <p:sldId id="326" r:id="rId11"/>
    <p:sldId id="321" r:id="rId12"/>
    <p:sldId id="345" r:id="rId13"/>
    <p:sldId id="346" r:id="rId14"/>
    <p:sldId id="357" r:id="rId15"/>
    <p:sldId id="355" r:id="rId16"/>
    <p:sldId id="359" r:id="rId17"/>
    <p:sldId id="328" r:id="rId18"/>
    <p:sldId id="358" r:id="rId19"/>
    <p:sldId id="356" r:id="rId20"/>
    <p:sldId id="347" r:id="rId21"/>
    <p:sldId id="348" r:id="rId22"/>
    <p:sldId id="349" r:id="rId23"/>
    <p:sldId id="354" r:id="rId24"/>
    <p:sldId id="350" r:id="rId25"/>
    <p:sldId id="351" r:id="rId26"/>
    <p:sldId id="315" r:id="rId27"/>
  </p:sldIdLst>
  <p:sldSz cx="9144000" cy="5715000" type="screen16x1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18" autoAdjust="0"/>
    <p:restoredTop sz="84821" autoAdjust="0"/>
  </p:normalViewPr>
  <p:slideViewPr>
    <p:cSldViewPr>
      <p:cViewPr varScale="1">
        <p:scale>
          <a:sx n="101" d="100"/>
          <a:sy n="101" d="100"/>
        </p:scale>
        <p:origin x="200" y="7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2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18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28" cy="46498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72" y="1"/>
            <a:ext cx="3039228" cy="46498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57B70B20-B0CC-4A20-B1D9-DB61DAFB00C8}" type="datetimeFigureOut">
              <a:rPr lang="en-US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9228" cy="46498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72" y="8829823"/>
            <a:ext cx="3039228" cy="46498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1DAB4785-7F35-4942-B908-CD829A11D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2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28" cy="46498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572" y="1"/>
            <a:ext cx="3039228" cy="464980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AEBCE05-798B-482A-A352-3F1F2C4316D4}" type="datetime1">
              <a:rPr lang="en-US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9228" cy="46498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572" y="8829823"/>
            <a:ext cx="3039228" cy="464980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6F535A16-7A74-4130-8E1E-5B9E909CD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3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1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7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19600"/>
            <a:ext cx="5607679" cy="4183220"/>
          </a:xfrm>
        </p:spPr>
        <p:txBody>
          <a:bodyPr>
            <a:normAutofit fontScale="77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5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4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26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7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7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03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8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9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3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4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4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8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5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1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0583" lvl="1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5A16-7A74-4130-8E1E-5B9E909CD8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44500"/>
          </a:xfrm>
        </p:spPr>
        <p:txBody>
          <a:bodyPr/>
          <a:lstStyle>
            <a:lvl1pPr>
              <a:defRPr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924302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latin typeface="Calibri" pitchFamily="34" charset="0"/>
              </a:defRPr>
            </a:lvl1pPr>
            <a:lvl2pPr algn="l">
              <a:defRPr sz="2200">
                <a:latin typeface="Calibri" pitchFamily="34" charset="0"/>
              </a:defRPr>
            </a:lvl2pPr>
            <a:lvl3pPr algn="l">
              <a:defRPr sz="2000">
                <a:latin typeface="Calibri" pitchFamily="34" charset="0"/>
              </a:defRPr>
            </a:lvl3pPr>
            <a:lvl4pPr algn="l">
              <a:defRPr sz="1800">
                <a:latin typeface="Calibri" pitchFamily="34" charset="0"/>
              </a:defRPr>
            </a:lvl4pPr>
            <a:lvl5pPr algn="l"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38700"/>
            <a:ext cx="609600" cy="304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B604A5-F0BA-46C6-851E-6B10FD8E4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35063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66938"/>
            <a:ext cx="8229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609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Frutiger 45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14D206-EE41-4C28-AE2C-951226300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50038"/>
          </a:solidFill>
          <a:latin typeface="Frutiger 45"/>
          <a:ea typeface="MS PGothic" pitchFamily="34" charset="-128"/>
          <a:cs typeface="MS PGothic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50038"/>
          </a:solidFill>
          <a:latin typeface="Frutiger 45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Frutiger 45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Frutiger 45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Frutiger 45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Frutiger 45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595959"/>
          </a:solidFill>
          <a:latin typeface="Frutiger 45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7"/>
          <p:cNvSpPr txBox="1">
            <a:spLocks noChangeArrowheads="1"/>
          </p:cNvSpPr>
          <p:nvPr/>
        </p:nvSpPr>
        <p:spPr bwMode="auto">
          <a:xfrm>
            <a:off x="304800" y="4953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4000" dirty="0" smtClean="0">
                <a:solidFill>
                  <a:schemeClr val="bg1"/>
                </a:solidFill>
              </a:rPr>
              <a:t>Legal Confidentiality Requirements for Medical Records of Minors</a:t>
            </a:r>
            <a:endParaRPr lang="en-US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86325"/>
            <a:ext cx="1371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Emancipated Minors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Wisconsin does not have a general express statutory right for an emancipated minor to consent to the release of health information</a:t>
            </a:r>
          </a:p>
          <a:p>
            <a:r>
              <a:rPr lang="en-US" dirty="0" smtClean="0"/>
              <a:t>HIPAA recognizes rights of emancipated minors to exercise their rights under HIPAA but defers to state definitions</a:t>
            </a:r>
          </a:p>
          <a:p>
            <a:r>
              <a:rPr lang="en-US" dirty="0" smtClean="0"/>
              <a:t>Traditional emancipation criteria:</a:t>
            </a:r>
          </a:p>
          <a:p>
            <a:pPr lvl="1"/>
            <a:r>
              <a:rPr lang="en-US" dirty="0" smtClean="0"/>
              <a:t>marriage (only generally recognized statutory criterion in Wisconsin)</a:t>
            </a:r>
          </a:p>
          <a:p>
            <a:pPr lvl="1"/>
            <a:r>
              <a:rPr lang="en-US" dirty="0" smtClean="0"/>
              <a:t>freed </a:t>
            </a:r>
            <a:r>
              <a:rPr lang="en-US" dirty="0"/>
              <a:t>from custody and care of parents with little likelihood of </a:t>
            </a:r>
            <a:r>
              <a:rPr lang="en-US" dirty="0" smtClean="0"/>
              <a:t>returning </a:t>
            </a:r>
          </a:p>
          <a:p>
            <a:pPr lvl="1"/>
            <a:r>
              <a:rPr lang="en-US" dirty="0"/>
              <a:t>military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 smtClean="0"/>
              <a:t>previously </a:t>
            </a:r>
            <a:r>
              <a:rPr lang="en-US" dirty="0"/>
              <a:t>given </a:t>
            </a:r>
            <a:r>
              <a:rPr lang="en-US" dirty="0" smtClean="0"/>
              <a:t>birth (may only apply to abortion)</a:t>
            </a:r>
          </a:p>
          <a:p>
            <a:pPr lvl="1"/>
            <a:r>
              <a:rPr lang="en-US" dirty="0" smtClean="0"/>
              <a:t>court-recognized emancipation</a:t>
            </a:r>
          </a:p>
          <a:p>
            <a:r>
              <a:rPr lang="en-US" dirty="0" smtClean="0"/>
              <a:t>When in doubt, request </a:t>
            </a:r>
            <a:r>
              <a:rPr lang="en-US" dirty="0"/>
              <a:t>court document awarding “emancipation” status to </a:t>
            </a:r>
            <a:r>
              <a:rPr lang="en-US" dirty="0" smtClean="0"/>
              <a:t>minor or obtain parental consent.</a:t>
            </a:r>
          </a:p>
        </p:txBody>
      </p:sp>
    </p:spTree>
    <p:extLst>
      <p:ext uri="{BB962C8B-B14F-4D97-AF65-F5344CB8AC3E}">
        <p14:creationId xmlns:p14="http://schemas.microsoft.com/office/powerpoint/2010/main" val="301353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Parents and Guardians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5" y="1257300"/>
            <a:ext cx="8229600" cy="361950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A biological or adoptive parent is  generally considered to be a </a:t>
            </a:r>
            <a:r>
              <a:rPr lang="en-US" altLang="en-US" dirty="0"/>
              <a:t>personal </a:t>
            </a:r>
            <a:r>
              <a:rPr lang="en-US" altLang="en-US" dirty="0" smtClean="0"/>
              <a:t>representative for an non-emancipated </a:t>
            </a:r>
            <a:r>
              <a:rPr lang="en-US" altLang="en-US" dirty="0"/>
              <a:t>minor </a:t>
            </a:r>
            <a:r>
              <a:rPr lang="en-US" altLang="en-US" dirty="0" smtClean="0"/>
              <a:t>child</a:t>
            </a:r>
          </a:p>
          <a:p>
            <a:pPr lvl="1"/>
            <a:r>
              <a:rPr lang="en-US" altLang="en-US" dirty="0" smtClean="0"/>
              <a:t>except </a:t>
            </a:r>
            <a:r>
              <a:rPr lang="en-US" altLang="en-US" dirty="0"/>
              <a:t>when minors can consent to treatment on </a:t>
            </a:r>
            <a:r>
              <a:rPr lang="en-US" altLang="en-US" dirty="0" smtClean="0"/>
              <a:t>their own</a:t>
            </a:r>
          </a:p>
          <a:p>
            <a:pPr lvl="1"/>
            <a:r>
              <a:rPr lang="en-US" altLang="en-US" dirty="0" smtClean="0"/>
              <a:t>except where parental rights have been terminated by a court</a:t>
            </a:r>
          </a:p>
          <a:p>
            <a:pPr lvl="1"/>
            <a:r>
              <a:rPr lang="en-US" altLang="en-US" dirty="0" smtClean="0"/>
              <a:t>except where </a:t>
            </a:r>
            <a:r>
              <a:rPr lang="en-US" altLang="en-US" dirty="0"/>
              <a:t>abuse, neglect, endangerment are reasonably suspected (i.e. it’s not in the patient’s best interest to treat the person as a personal representative)</a:t>
            </a:r>
          </a:p>
          <a:p>
            <a:r>
              <a:rPr lang="en-US" dirty="0"/>
              <a:t>“Guardian” </a:t>
            </a:r>
            <a:r>
              <a:rPr lang="en-US" dirty="0" smtClean="0"/>
              <a:t>means a </a:t>
            </a:r>
            <a:r>
              <a:rPr lang="en-US" dirty="0"/>
              <a:t>person named by the court having the duty and authority of guardianship. </a:t>
            </a:r>
            <a:endParaRPr lang="en-US" dirty="0" smtClean="0"/>
          </a:p>
          <a:p>
            <a:r>
              <a:rPr lang="en-US" dirty="0" smtClean="0"/>
              <a:t>“Legal custodian” means </a:t>
            </a:r>
            <a:r>
              <a:rPr lang="en-US" dirty="0"/>
              <a:t>a </a:t>
            </a:r>
            <a:r>
              <a:rPr lang="en-US" dirty="0" smtClean="0"/>
              <a:t>person (other </a:t>
            </a:r>
            <a:r>
              <a:rPr lang="en-US" dirty="0"/>
              <a:t>than a parent) </a:t>
            </a:r>
            <a:r>
              <a:rPr lang="en-US" dirty="0" smtClean="0"/>
              <a:t>or agency who </a:t>
            </a:r>
            <a:r>
              <a:rPr lang="en-US" dirty="0"/>
              <a:t>has been granted legal custody of a child by a </a:t>
            </a:r>
            <a:r>
              <a:rPr lang="en-US" dirty="0" smtClean="0"/>
              <a:t>court (beyond physical custody). </a:t>
            </a:r>
          </a:p>
          <a:p>
            <a:r>
              <a:rPr lang="en-US" dirty="0" smtClean="0"/>
              <a:t>A </a:t>
            </a:r>
            <a:r>
              <a:rPr lang="en-US" dirty="0"/>
              <a:t>copy of the court documentation should be obtained and reviewed to determine the scope of the </a:t>
            </a:r>
            <a:r>
              <a:rPr lang="en-US" dirty="0" smtClean="0"/>
              <a:t>guardian’s or legal custodian’s authority – it may be subject to residual rights maintained by the parent</a:t>
            </a:r>
          </a:p>
        </p:txBody>
      </p:sp>
    </p:spTree>
    <p:extLst>
      <p:ext uri="{BB962C8B-B14F-4D97-AF65-F5344CB8AC3E}">
        <p14:creationId xmlns:p14="http://schemas.microsoft.com/office/powerpoint/2010/main" val="9480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229600" cy="444500"/>
          </a:xfrm>
        </p:spPr>
        <p:txBody>
          <a:bodyPr/>
          <a:lstStyle/>
          <a:p>
            <a:r>
              <a:rPr lang="en-US" sz="3600" dirty="0" smtClean="0"/>
              <a:t>Step, Foster and Grandparents (and other relations)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8"/>
            <a:ext cx="8229600" cy="36195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appointed guardian by a court, a </a:t>
            </a:r>
            <a:r>
              <a:rPr lang="en-US" dirty="0"/>
              <a:t>copy of the court </a:t>
            </a:r>
            <a:r>
              <a:rPr lang="en-US" dirty="0" smtClean="0"/>
              <a:t> documentation </a:t>
            </a:r>
            <a:r>
              <a:rPr lang="en-US" dirty="0"/>
              <a:t>should be obtained and reviewed to determine the scope of the guardian’s </a:t>
            </a:r>
            <a:r>
              <a:rPr lang="en-US" dirty="0" smtClean="0"/>
              <a:t>authority</a:t>
            </a:r>
          </a:p>
          <a:p>
            <a:r>
              <a:rPr lang="en-US" dirty="0" smtClean="0"/>
              <a:t>Special Circumstance: When family member or friend brings child to an appointment or calls to make payment on account– </a:t>
            </a:r>
          </a:p>
          <a:p>
            <a:pPr lvl="1"/>
            <a:r>
              <a:rPr lang="en-US" dirty="0" smtClean="0"/>
              <a:t>generally, the provider is permitted to share information directly relevant to that person’s involvement in the minor’s care or payment for care so long as the patient/representative has agreed or not objected and in the provider’s professional judgement it is in the patient’s best interest</a:t>
            </a:r>
          </a:p>
          <a:p>
            <a:pPr lvl="1"/>
            <a:r>
              <a:rPr lang="en-US" dirty="0" smtClean="0"/>
              <a:t>Limit information provided to the minimum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4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oll\AppData\Local\Microsoft\Windows\Temporary Internet Files\Content.IE5\B97M621V\4758428372_7a0e68cca0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3700"/>
            <a:ext cx="2971800" cy="12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Treatment for which Minor can Consent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598"/>
            <a:ext cx="8229600" cy="415290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HIPAA generally grants un-emancipated minors the right to act as an individual with respect to authorizing disclosures of PHI with respect to services for which the minor can consent to on their </a:t>
            </a:r>
            <a:r>
              <a:rPr lang="en-US" altLang="en-US" dirty="0" smtClean="0"/>
              <a:t>own; which were provided at the direction of the court; or where the parent agrees to a confidential relationship between minor and provider.</a:t>
            </a:r>
            <a:endParaRPr lang="en-US" altLang="en-US" dirty="0"/>
          </a:p>
          <a:p>
            <a:pPr lvl="1"/>
            <a:r>
              <a:rPr lang="en-US" altLang="en-US" b="1" u="sng" dirty="0"/>
              <a:t>However, </a:t>
            </a:r>
            <a:r>
              <a:rPr lang="en-US" altLang="en-US" dirty="0"/>
              <a:t>HIPAA indicates this does not affect any applicable </a:t>
            </a:r>
            <a:r>
              <a:rPr lang="en-US" altLang="en-US" dirty="0" smtClean="0"/>
              <a:t>state or other legal rights </a:t>
            </a:r>
            <a:r>
              <a:rPr lang="en-US" altLang="en-US" dirty="0"/>
              <a:t>or </a:t>
            </a:r>
            <a:r>
              <a:rPr lang="en-US" altLang="en-US" dirty="0" smtClean="0"/>
              <a:t>prohibitions </a:t>
            </a:r>
            <a:r>
              <a:rPr lang="en-US" altLang="en-US" dirty="0"/>
              <a:t>on the parent/guardian’s </a:t>
            </a:r>
            <a:r>
              <a:rPr lang="en-US" altLang="en-US" b="1" u="sng" dirty="0"/>
              <a:t>access</a:t>
            </a:r>
            <a:r>
              <a:rPr lang="en-US" altLang="en-US" dirty="0"/>
              <a:t> to records about the minor – and if no such law exists the provider is to exercise professional judgement</a:t>
            </a:r>
            <a:endParaRPr lang="en-US" altLang="en-US" b="1" u="sng" dirty="0"/>
          </a:p>
          <a:p>
            <a:endParaRPr lang="en-US" altLang="en-US" dirty="0" smtClean="0"/>
          </a:p>
          <a:p>
            <a:r>
              <a:rPr lang="en-US" altLang="en-US" dirty="0" smtClean="0"/>
              <a:t>Wisconsin law generally provides parents a right of access and requires parental consent to disclosure unless there is a statutory exception protecting the minor’s privacy (e.g. AODA/HIV), the parent has been denied physical placement, or a minor aged 14 or older has requested nondisclosure of mental health records 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Examples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Substance abuse treatment (12 and </a:t>
            </a:r>
            <a:r>
              <a:rPr lang="en-US" altLang="en-US" dirty="0" smtClean="0"/>
              <a:t>older – automatic) </a:t>
            </a:r>
            <a:endParaRPr lang="en-US" altLang="en-US" dirty="0"/>
          </a:p>
          <a:p>
            <a:pPr lvl="1"/>
            <a:r>
              <a:rPr lang="en-US" altLang="en-US" dirty="0"/>
              <a:t>HIV testing and treatment (14  and </a:t>
            </a:r>
            <a:r>
              <a:rPr lang="en-US" altLang="en-US" dirty="0" smtClean="0"/>
              <a:t>older – automatic)</a:t>
            </a:r>
            <a:endParaRPr lang="en-US" altLang="en-US" dirty="0"/>
          </a:p>
          <a:p>
            <a:pPr lvl="1"/>
            <a:r>
              <a:rPr lang="en-US" altLang="en-US" dirty="0" smtClean="0"/>
              <a:t>Developmentally Disabled/Mental Health (14 </a:t>
            </a:r>
            <a:r>
              <a:rPr lang="en-US" altLang="en-US" dirty="0"/>
              <a:t>and </a:t>
            </a:r>
            <a:r>
              <a:rPr lang="en-US" altLang="en-US" dirty="0" smtClean="0"/>
              <a:t>older – upon request)</a:t>
            </a:r>
            <a:endParaRPr lang="en-US" altLang="en-US" dirty="0"/>
          </a:p>
          <a:p>
            <a:pPr lvl="1"/>
            <a:r>
              <a:rPr lang="en-US" altLang="en-US" dirty="0"/>
              <a:t>Contraceptives, pregnancy testing and prenatal services (seek organizational stance)</a:t>
            </a:r>
          </a:p>
          <a:p>
            <a:pPr lvl="1"/>
            <a:r>
              <a:rPr lang="en-US" altLang="en-US" dirty="0"/>
              <a:t>STD testing and treatment (seek organizational stance</a:t>
            </a:r>
            <a:r>
              <a:rPr lang="en-US" altLang="en-US" dirty="0" smtClean="0"/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Minor Parents: Babies with Babies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Wisconsin law recognizes minor as the legally authorized “adult” for the child so long as the minor retains parental authority (e.g. rights haven’t been terminated, a court hasn’t appointed a different guardian in lieu of the minor, etc.)</a:t>
            </a:r>
          </a:p>
          <a:p>
            <a:r>
              <a:rPr lang="en-US" dirty="0" smtClean="0"/>
              <a:t>The minor would be the one to consent to the disclosure of records for the child – not the minor’s parent or guardian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97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Responding to Requests from Law Enforcement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8"/>
            <a:ext cx="8229600" cy="3924302"/>
          </a:xfrm>
        </p:spPr>
        <p:txBody>
          <a:bodyPr/>
          <a:lstStyle/>
          <a:p>
            <a:r>
              <a:rPr lang="en-US" b="1" u="sng" dirty="0" smtClean="0"/>
              <a:t>Wisconsin law is more restrictive than HIPAA</a:t>
            </a:r>
            <a:r>
              <a:rPr lang="en-US" dirty="0" smtClean="0"/>
              <a:t>!  </a:t>
            </a:r>
          </a:p>
          <a:p>
            <a:pPr lvl="1"/>
            <a:r>
              <a:rPr lang="en-US" dirty="0" smtClean="0"/>
              <a:t>Law enforcement is not always aware of this fact.</a:t>
            </a:r>
          </a:p>
          <a:p>
            <a:pPr lvl="1"/>
            <a:r>
              <a:rPr lang="en-US" dirty="0" smtClean="0"/>
              <a:t>Even where HIPAA applies, it is generally permissive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Wis. Stat. 146.82 – requires authorization or a valid court order</a:t>
            </a:r>
          </a:p>
          <a:p>
            <a:pPr lvl="1"/>
            <a:r>
              <a:rPr lang="en-US" dirty="0" smtClean="0"/>
              <a:t>Warrants, subpoenas summons or other legal processes are not effective unless issued by a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Legal Confidentiality Exceptions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Court order</a:t>
            </a:r>
          </a:p>
          <a:p>
            <a:r>
              <a:rPr lang="en-US" dirty="0">
                <a:solidFill>
                  <a:schemeClr val="tx1"/>
                </a:solidFill>
              </a:rPr>
              <a:t>Medical emergency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Mandatory reporting </a:t>
            </a:r>
            <a:r>
              <a:rPr lang="en-US" dirty="0">
                <a:solidFill>
                  <a:schemeClr val="tx1"/>
                </a:solidFill>
              </a:rPr>
              <a:t>requirements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Duty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warn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38300"/>
            <a:ext cx="28407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Child Abuse Reporting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Wisconsin law requires </a:t>
            </a:r>
            <a:r>
              <a:rPr lang="en-US" dirty="0">
                <a:solidFill>
                  <a:schemeClr val="tx1"/>
                </a:solidFill>
              </a:rPr>
              <a:t>reporting of </a:t>
            </a:r>
            <a:r>
              <a:rPr lang="en-US" dirty="0" smtClean="0">
                <a:solidFill>
                  <a:schemeClr val="tx1"/>
                </a:solidFill>
              </a:rPr>
              <a:t>an abused or neglected child, as defined under the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Mandatory reporters include: social </a:t>
            </a:r>
            <a:r>
              <a:rPr lang="en-US" dirty="0">
                <a:solidFill>
                  <a:schemeClr val="tx1"/>
                </a:solidFill>
              </a:rPr>
              <a:t>workers, </a:t>
            </a:r>
            <a:r>
              <a:rPr lang="en-US" dirty="0" smtClean="0">
                <a:solidFill>
                  <a:schemeClr val="tx1"/>
                </a:solidFill>
              </a:rPr>
              <a:t> marriage </a:t>
            </a:r>
            <a:r>
              <a:rPr lang="en-US" dirty="0">
                <a:solidFill>
                  <a:schemeClr val="tx1"/>
                </a:solidFill>
              </a:rPr>
              <a:t>and family </a:t>
            </a:r>
            <a:r>
              <a:rPr lang="en-US" dirty="0" smtClean="0">
                <a:solidFill>
                  <a:schemeClr val="tx1"/>
                </a:solidFill>
              </a:rPr>
              <a:t>therapists, professional counselors</a:t>
            </a:r>
            <a:r>
              <a:rPr lang="en-US" dirty="0">
                <a:solidFill>
                  <a:schemeClr val="tx1"/>
                </a:solidFill>
              </a:rPr>
              <a:t>, alcohol or other drug abuse </a:t>
            </a:r>
            <a:r>
              <a:rPr lang="en-US" dirty="0" smtClean="0">
                <a:solidFill>
                  <a:schemeClr val="tx1"/>
                </a:solidFill>
              </a:rPr>
              <a:t>counselor, RN, MDs, among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 seen </a:t>
            </a:r>
            <a:r>
              <a:rPr lang="en-US" dirty="0">
                <a:solidFill>
                  <a:schemeClr val="tx1"/>
                </a:solidFill>
              </a:rPr>
              <a:t>in the course of professional </a:t>
            </a:r>
            <a:r>
              <a:rPr lang="en-US" dirty="0" smtClean="0">
                <a:solidFill>
                  <a:schemeClr val="tx1"/>
                </a:solidFill>
              </a:rPr>
              <a:t>duties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easonable cause to suspect the child </a:t>
            </a:r>
            <a:r>
              <a:rPr lang="en-US" dirty="0">
                <a:solidFill>
                  <a:schemeClr val="tx1"/>
                </a:solidFill>
              </a:rPr>
              <a:t>has been abused </a:t>
            </a:r>
            <a:r>
              <a:rPr lang="en-US" dirty="0" smtClean="0">
                <a:solidFill>
                  <a:schemeClr val="tx1"/>
                </a:solidFill>
              </a:rPr>
              <a:t>or neglected or reason to believe has been threatened with abuse or neglect and that it will occur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Child Abuse Reporting (cont’d.)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Immunity from </a:t>
            </a:r>
            <a:r>
              <a:rPr lang="en-US" dirty="0" smtClean="0">
                <a:solidFill>
                  <a:schemeClr val="tx1"/>
                </a:solidFill>
              </a:rPr>
              <a:t>liability for </a:t>
            </a:r>
            <a:r>
              <a:rPr lang="en-US" dirty="0">
                <a:solidFill>
                  <a:schemeClr val="tx1"/>
                </a:solidFill>
              </a:rPr>
              <a:t>good faith reporting</a:t>
            </a:r>
          </a:p>
          <a:p>
            <a:r>
              <a:rPr lang="en-US" dirty="0">
                <a:solidFill>
                  <a:schemeClr val="tx1"/>
                </a:solidFill>
              </a:rPr>
              <a:t>Failure to </a:t>
            </a:r>
            <a:r>
              <a:rPr lang="en-US" dirty="0" smtClean="0">
                <a:solidFill>
                  <a:schemeClr val="tx1"/>
                </a:solidFill>
              </a:rPr>
              <a:t>report may result in: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violation </a:t>
            </a:r>
            <a:r>
              <a:rPr lang="en-US" dirty="0">
                <a:solidFill>
                  <a:schemeClr val="tx1"/>
                </a:solidFill>
              </a:rPr>
              <a:t>of professional licensure </a:t>
            </a:r>
            <a:r>
              <a:rPr lang="en-US" dirty="0" smtClean="0">
                <a:solidFill>
                  <a:schemeClr val="tx1"/>
                </a:solidFill>
              </a:rPr>
              <a:t>standards, </a:t>
            </a:r>
            <a:r>
              <a:rPr lang="en-US" dirty="0">
                <a:solidFill>
                  <a:schemeClr val="tx1"/>
                </a:solidFill>
              </a:rPr>
              <a:t>subject to disciplinary action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fine and/or up to 6 months in </a:t>
            </a:r>
            <a:r>
              <a:rPr lang="en-US" dirty="0" smtClean="0">
                <a:solidFill>
                  <a:schemeClr val="tx1"/>
                </a:solidFill>
              </a:rPr>
              <a:t>prison for intentional violations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69">
            <a:off x="1220079" y="1090134"/>
            <a:ext cx="6019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57249" y="1710145"/>
            <a:ext cx="5886450" cy="55245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020">
            <a:off x="656838" y="3205434"/>
            <a:ext cx="8096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420">
            <a:off x="526669" y="1843223"/>
            <a:ext cx="8220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2622"/>
            <a:ext cx="5505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572">
            <a:off x="825216" y="615061"/>
            <a:ext cx="7226098" cy="7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304800" y="4344769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Presented by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Calibri" pitchFamily="34" charset="0"/>
              </a:rPr>
              <a:t>Stephane P. Fabus, Esq. | 414.721.0904 </a:t>
            </a:r>
            <a:r>
              <a:rPr lang="en-US" altLang="en-US" sz="1800" dirty="0" smtClean="0">
                <a:latin typeface="Calibri" pitchFamily="34" charset="0"/>
              </a:rPr>
              <a:t>| sfabus@hallrender.com </a:t>
            </a: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1663"/>
            <a:ext cx="1295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66700"/>
            <a:ext cx="9144000" cy="1371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50038"/>
                </a:solidFill>
                <a:latin typeface="Frutiger 45"/>
                <a:ea typeface="MS PGothic" pitchFamily="34" charset="-128"/>
                <a:cs typeface="MS PGothic" pitchFamily="34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MS PGothic" pitchFamily="34" charset="-128"/>
                <a:cs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MS PGothic" pitchFamily="34" charset="-128"/>
                <a:cs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MS PGothic" pitchFamily="34" charset="-128"/>
                <a:cs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MS PGothic" pitchFamily="34" charset="-128"/>
                <a:cs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50038"/>
                </a:solidFill>
                <a:latin typeface="Frutiger 45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rgbClr val="B5121B"/>
                </a:solidFill>
                <a:latin typeface="Frutiger 45" charset="0"/>
              </a:rPr>
              <a:t>Legal Confidentiality Requirements for Medical Records of Minors</a:t>
            </a:r>
          </a:p>
          <a:p>
            <a:pPr algn="ctr">
              <a:defRPr/>
            </a:pPr>
            <a:endParaRPr lang="en-US" altLang="en-US" sz="3600" dirty="0" smtClean="0">
              <a:solidFill>
                <a:srgbClr val="B5121B"/>
              </a:solidFill>
              <a:latin typeface="Frutiger 45" charset="0"/>
            </a:endParaRPr>
          </a:p>
          <a:p>
            <a:pPr algn="ctr">
              <a:defRPr/>
            </a:pPr>
            <a:r>
              <a:rPr lang="en-US" sz="2800" dirty="0" smtClean="0"/>
              <a:t>2017 WIAAP </a:t>
            </a:r>
            <a:r>
              <a:rPr lang="en-US" sz="2800" dirty="0"/>
              <a:t>Open Forum: Adolescent Health</a:t>
            </a:r>
            <a:endParaRPr lang="en-US" altLang="en-US" sz="2800" b="1" dirty="0" smtClean="0">
              <a:solidFill>
                <a:schemeClr val="tx1"/>
              </a:solidFill>
              <a:latin typeface="Frutiger 45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87761"/>
            <a:ext cx="3581400" cy="17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Duty to Warn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Tarasoff </a:t>
            </a:r>
            <a:r>
              <a:rPr lang="en-US" dirty="0" smtClean="0">
                <a:solidFill>
                  <a:schemeClr val="tx1"/>
                </a:solidFill>
              </a:rPr>
              <a:t>landmark case establishing the duty to warn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Wisconsin’s Supreme Court addressed in </a:t>
            </a:r>
            <a:r>
              <a:rPr lang="en-US" i="1" dirty="0" smtClean="0">
                <a:solidFill>
                  <a:schemeClr val="tx1"/>
                </a:solidFill>
              </a:rPr>
              <a:t>Schuster </a:t>
            </a:r>
            <a:r>
              <a:rPr lang="en-US" i="1" dirty="0">
                <a:solidFill>
                  <a:schemeClr val="tx1"/>
                </a:solidFill>
              </a:rPr>
              <a:t>v. </a:t>
            </a:r>
            <a:r>
              <a:rPr lang="en-US" i="1" dirty="0" smtClean="0">
                <a:solidFill>
                  <a:schemeClr val="tx1"/>
                </a:solidFill>
              </a:rPr>
              <a:t>Altenberg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rovides </a:t>
            </a:r>
            <a:r>
              <a:rPr lang="en-US" dirty="0">
                <a:solidFill>
                  <a:schemeClr val="tx1"/>
                </a:solidFill>
              </a:rPr>
              <a:t>a common law exception to </a:t>
            </a:r>
            <a:r>
              <a:rPr lang="en-US" dirty="0" smtClean="0">
                <a:solidFill>
                  <a:schemeClr val="tx1"/>
                </a:solidFill>
              </a:rPr>
              <a:t>the patient privilege that </a:t>
            </a:r>
            <a:r>
              <a:rPr lang="en-US" dirty="0">
                <a:solidFill>
                  <a:schemeClr val="tx1"/>
                </a:solidFill>
              </a:rPr>
              <a:t>exists </a:t>
            </a:r>
            <a:r>
              <a:rPr lang="en-US" dirty="0" smtClean="0">
                <a:solidFill>
                  <a:schemeClr val="tx1"/>
                </a:solidFill>
              </a:rPr>
              <a:t>when disclosure </a:t>
            </a:r>
            <a:r>
              <a:rPr lang="en-US" dirty="0">
                <a:solidFill>
                  <a:schemeClr val="tx1"/>
                </a:solidFill>
              </a:rPr>
              <a:t>is necessary to protect the patient or the </a:t>
            </a:r>
            <a:r>
              <a:rPr lang="en-US" dirty="0" smtClean="0">
                <a:solidFill>
                  <a:schemeClr val="tx1"/>
                </a:solidFill>
              </a:rPr>
              <a:t>community from imminent danger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Duty to warn does not require that there is a readily identifiable  victim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Standard is the </a:t>
            </a:r>
            <a:r>
              <a:rPr lang="en-US" dirty="0">
                <a:solidFill>
                  <a:schemeClr val="tx1"/>
                </a:solidFill>
              </a:rPr>
              <a:t>degree of care and skill which is exercised by the average practitioner in the class to which </a:t>
            </a:r>
            <a:r>
              <a:rPr lang="en-US" dirty="0" smtClean="0">
                <a:solidFill>
                  <a:schemeClr val="tx1"/>
                </a:solidFill>
              </a:rPr>
              <a:t>he/she </a:t>
            </a:r>
            <a:r>
              <a:rPr lang="en-US" dirty="0">
                <a:solidFill>
                  <a:schemeClr val="tx1"/>
                </a:solidFill>
              </a:rPr>
              <a:t>belongs, acting in the same or similar </a:t>
            </a:r>
            <a:r>
              <a:rPr lang="en-US" dirty="0" smtClean="0">
                <a:solidFill>
                  <a:schemeClr val="tx1"/>
                </a:solidFill>
              </a:rPr>
              <a:t>circumstances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Duty to Warn (cont’d.)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Facts and circumstances inform what steps to take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duty </a:t>
            </a:r>
            <a:r>
              <a:rPr lang="en-US" dirty="0">
                <a:solidFill>
                  <a:schemeClr val="tx1"/>
                </a:solidFill>
              </a:rPr>
              <a:t>to warn extends to whatever other steps are reasonably necessary under the circumstances, including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ontacting law enforcement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ecommending hospitalization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otifying the intended victim and/or a </a:t>
            </a:r>
            <a:r>
              <a:rPr lang="en-US" dirty="0">
                <a:solidFill>
                  <a:schemeClr val="tx1"/>
                </a:solidFill>
              </a:rPr>
              <a:t>family </a:t>
            </a:r>
            <a:r>
              <a:rPr lang="en-US" dirty="0" smtClean="0">
                <a:solidFill>
                  <a:schemeClr val="tx1"/>
                </a:solidFill>
              </a:rPr>
              <a:t>member, friend </a:t>
            </a:r>
            <a:r>
              <a:rPr lang="en-US" dirty="0">
                <a:solidFill>
                  <a:schemeClr val="tx1"/>
                </a:solidFill>
              </a:rPr>
              <a:t>who can help ensure </a:t>
            </a:r>
            <a:r>
              <a:rPr lang="en-US" dirty="0" smtClean="0">
                <a:solidFill>
                  <a:schemeClr val="tx1"/>
                </a:solidFill>
              </a:rPr>
              <a:t>safety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respect to minors, duty to warn can extent to  school administration in the event the threat is directed at other students or school staff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76700"/>
            <a:ext cx="3308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ontent Placeholder 2"/>
          <p:cNvSpPr txBox="1">
            <a:spLocks/>
          </p:cNvSpPr>
          <p:nvPr/>
        </p:nvSpPr>
        <p:spPr bwMode="auto">
          <a:xfrm>
            <a:off x="269875" y="2354263"/>
            <a:ext cx="8610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Thank you!  Please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visit the Hall Render Blog at </a:t>
            </a:r>
            <a:r>
              <a:rPr lang="en-US" sz="1600" dirty="0">
                <a:latin typeface="+mn-lt"/>
              </a:rPr>
              <a:t>http://</a:t>
            </a:r>
            <a:r>
              <a:rPr lang="en-US" sz="1600" dirty="0" smtClean="0">
                <a:latin typeface="+mn-lt"/>
              </a:rPr>
              <a:t>blogs.hallrender.com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more information on topics related to health care law.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altLang="en-US" sz="1600" dirty="0" smtClean="0">
              <a:solidFill>
                <a:srgbClr val="B5121B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2" descr="http://www.sxc.hu/pic/m/s/sv/svilen001/1147438_question_mark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6563"/>
          <a:stretch>
            <a:fillRect/>
          </a:stretch>
        </p:blipFill>
        <p:spPr bwMode="auto">
          <a:xfrm>
            <a:off x="3252788" y="266700"/>
            <a:ext cx="2438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8"/>
          <p:cNvSpPr txBox="1">
            <a:spLocks noChangeArrowheads="1"/>
          </p:cNvSpPr>
          <p:nvPr/>
        </p:nvSpPr>
        <p:spPr bwMode="auto">
          <a:xfrm>
            <a:off x="3432175" y="3094037"/>
            <a:ext cx="4187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Calibri" pitchFamily="34" charset="0"/>
              </a:rPr>
              <a:t>Stephane P. Fabus, Esq.</a:t>
            </a:r>
            <a:endParaRPr lang="en-US" alt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Calibri" pitchFamily="34" charset="0"/>
              </a:rPr>
              <a:t>414.721.0904</a:t>
            </a:r>
            <a:endParaRPr lang="en-US" alt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sfabus@hallrender.com 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1905000" y="4902200"/>
            <a:ext cx="7239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9pPr>
          </a:lstStyle>
          <a:p>
            <a:pPr algn="r" eaLnBrk="1" hangingPunct="1">
              <a:buFont typeface="Arial" pitchFamily="34" charset="0"/>
              <a:buNone/>
            </a:pPr>
            <a:r>
              <a:rPr lang="en-US" altLang="en-US" sz="900" b="1" dirty="0">
                <a:solidFill>
                  <a:srgbClr val="000000"/>
                </a:solidFill>
                <a:latin typeface="Calibri" pitchFamily="34" charset="0"/>
              </a:rPr>
              <a:t>Anchorage | Annapolis | Dallas | Denver | Detroit | Indianapolis | Louisville | Milwaukee | Philadelphia | Raleigh | Seattle | Washington, D.C.</a:t>
            </a:r>
          </a:p>
          <a:p>
            <a:pPr algn="r" eaLnBrk="1" hangingPunct="1">
              <a:buFont typeface="Arial" pitchFamily="34" charset="0"/>
              <a:buNone/>
            </a:pPr>
            <a:endParaRPr lang="en-US" altLang="en-US" sz="9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5" name="Content Placeholder 2"/>
          <p:cNvSpPr txBox="1">
            <a:spLocks/>
          </p:cNvSpPr>
          <p:nvPr/>
        </p:nvSpPr>
        <p:spPr bwMode="auto">
          <a:xfrm>
            <a:off x="228600" y="43815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595959"/>
                </a:solidFill>
                <a:latin typeface="Frutiger 45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1100" i="1" dirty="0">
                <a:solidFill>
                  <a:srgbClr val="B5121B"/>
                </a:solidFill>
                <a:latin typeface="Calibri" pitchFamily="34" charset="0"/>
                <a:cs typeface="Arial" pitchFamily="34" charset="0"/>
              </a:rPr>
              <a:t>This presentation is solely for educational purposes and the matters presented herein do not constitute legal advice with respect to your particular situation.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24" y="2735703"/>
            <a:ext cx="1233042" cy="154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Disclaimer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Resolution of legal issues depends upon many factors, including variations of facts and interpretations of law. This information is not intended to provide legal advice in a specific situation. The </a:t>
            </a:r>
            <a:r>
              <a:rPr lang="en-US" dirty="0" smtClean="0">
                <a:solidFill>
                  <a:schemeClr val="tx1"/>
                </a:solidFill>
              </a:rPr>
              <a:t>attendee is </a:t>
            </a:r>
            <a:r>
              <a:rPr lang="en-US" dirty="0">
                <a:solidFill>
                  <a:schemeClr val="tx1"/>
                </a:solidFill>
              </a:rPr>
              <a:t>urged to consult legal counsel before taking action with respect to particular circumstances. </a:t>
            </a:r>
          </a:p>
        </p:txBody>
      </p:sp>
    </p:spTree>
    <p:extLst>
      <p:ext uri="{BB962C8B-B14F-4D97-AF65-F5344CB8AC3E}">
        <p14:creationId xmlns:p14="http://schemas.microsoft.com/office/powerpoint/2010/main" val="21654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9243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General Overview of Applicable Laws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HIPAA Harmonization in Wisconsin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Special Considerations regarding Minor Patients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Authorization by Minor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Authorization by Others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Exceptions to Confidentiality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Questions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33700"/>
            <a:ext cx="3048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305800" cy="1143000"/>
          </a:xfrm>
        </p:spPr>
        <p:txBody>
          <a:bodyPr/>
          <a:lstStyle/>
          <a:p>
            <a:r>
              <a:rPr lang="en-US" sz="3600" dirty="0" smtClean="0"/>
              <a:t>Confidentiality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36957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Patient information maintained by an provider may be subject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ederal and Wisconsin laws and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Employer contracts, policies and procedures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greements with patients or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rofessional legal and ethical standards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Important to understand and comply with applicable laws and requirements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1700"/>
            <a:ext cx="17103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Overview of Applicable Laws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Federal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Health Insurance Portability and Accountability Act and related regulations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Health </a:t>
            </a:r>
            <a:r>
              <a:rPr lang="en-US" dirty="0">
                <a:solidFill>
                  <a:schemeClr val="tx1"/>
                </a:solidFill>
              </a:rPr>
              <a:t>Information Technology for Economic and Clinical Health (HITECH) Act (part of the American Recovery and Reinvestment Act of </a:t>
            </a:r>
            <a:r>
              <a:rPr lang="en-US" dirty="0" smtClean="0">
                <a:solidFill>
                  <a:schemeClr val="tx1"/>
                </a:solidFill>
              </a:rPr>
              <a:t>2009)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Genetic </a:t>
            </a:r>
            <a:r>
              <a:rPr lang="en-US" dirty="0">
                <a:solidFill>
                  <a:schemeClr val="tx1"/>
                </a:solidFill>
              </a:rPr>
              <a:t>Information Nondiscrimination Act of 2008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Confidentiality of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Alcohol and Drug Abuse Patient Records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regulations (found at 42 CFR Part 2, pursuant to 42 USC 290dd-2)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Wisconsin Statutes Chapter 146 - Miscellaneous Health Provisions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includes HIPAA Harmonization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Wisconsin Statutes Chapter 51 - </a:t>
            </a:r>
            <a:r>
              <a:rPr lang="en-US" dirty="0" smtClean="0">
                <a:solidFill>
                  <a:schemeClr val="tx1"/>
                </a:solidFill>
              </a:rPr>
              <a:t>State Alcohol, Drug Abuse,  Developmental Disabilities and Mental Health Act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444500"/>
          </a:xfrm>
        </p:spPr>
        <p:txBody>
          <a:bodyPr/>
          <a:lstStyle/>
          <a:p>
            <a:r>
              <a:rPr lang="en-US" altLang="en-US" sz="3600" dirty="0" smtClean="0"/>
              <a:t>Terminology – What’s in a Name?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9243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What information is protected?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HIPAA – “protected health information”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42 CFR 2 – “records”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Wis. </a:t>
            </a:r>
            <a:r>
              <a:rPr lang="en-US" altLang="en-US" dirty="0" smtClean="0">
                <a:solidFill>
                  <a:schemeClr val="tx1"/>
                </a:solidFill>
              </a:rPr>
              <a:t>Stat. Ch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smtClean="0">
                <a:solidFill>
                  <a:schemeClr val="tx1"/>
                </a:solidFill>
              </a:rPr>
              <a:t>146</a:t>
            </a:r>
            <a:r>
              <a:rPr lang="en-US" altLang="en-US" dirty="0">
                <a:solidFill>
                  <a:schemeClr val="tx1"/>
                </a:solidFill>
              </a:rPr>
              <a:t>– “patient health care records</a:t>
            </a:r>
            <a:r>
              <a:rPr lang="en-US" altLang="en-US" dirty="0" smtClean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Wis. Stat. Ch. 51 </a:t>
            </a:r>
            <a:r>
              <a:rPr lang="en-US" altLang="en-US" dirty="0">
                <a:solidFill>
                  <a:schemeClr val="tx1"/>
                </a:solidFill>
              </a:rPr>
              <a:t>– </a:t>
            </a:r>
            <a:r>
              <a:rPr lang="en-US" altLang="en-US" dirty="0" smtClean="0">
                <a:solidFill>
                  <a:schemeClr val="tx1"/>
                </a:solidFill>
              </a:rPr>
              <a:t>“treatment records”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What is the document a patient needs to sign to release confidential medical records called?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HIPAA – “authorization”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42 CFR 2 – “consent” (used to be “release of information” or ROI)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Wis. Stat. Ch. 146/51 – “informed consent”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Not to be confused with treatment informed consent!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/>
          <a:lstStyle/>
          <a:p>
            <a:r>
              <a:rPr lang="en-US" sz="3600" dirty="0" smtClean="0"/>
              <a:t>HIPAA Harmonization for </a:t>
            </a:r>
            <a:r>
              <a:rPr lang="en-US" sz="3600" dirty="0"/>
              <a:t>Mental Health Care Coordination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3238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Wis</a:t>
            </a:r>
            <a:r>
              <a:rPr lang="en-US" b="1" dirty="0"/>
              <a:t>. Stat. 146.816-  In 2013 WI adopted  in an effort to alleviate barriers to coordination of care for patients </a:t>
            </a:r>
            <a:r>
              <a:rPr lang="en-US" b="1" dirty="0" smtClean="0"/>
              <a:t>receiving </a:t>
            </a:r>
            <a:r>
              <a:rPr lang="en-US" b="1" u="sng" dirty="0" smtClean="0"/>
              <a:t>mental </a:t>
            </a:r>
            <a:r>
              <a:rPr lang="en-US" b="1" u="sng" dirty="0"/>
              <a:t>health </a:t>
            </a:r>
            <a:r>
              <a:rPr lang="en-US" b="1" u="sng" dirty="0" smtClean="0"/>
              <a:t>treatment </a:t>
            </a:r>
            <a:r>
              <a:rPr lang="en-US" b="1" dirty="0"/>
              <a:t>by aligning aspects of Wisconsin’s mental health privacy laws and HIPAA.</a:t>
            </a:r>
          </a:p>
          <a:p>
            <a:pPr marL="172719" indent="-172719">
              <a:buFontTx/>
              <a:buChar char="-"/>
            </a:pPr>
            <a:r>
              <a:rPr lang="en-US" b="1" dirty="0" smtClean="0"/>
              <a:t>allows  </a:t>
            </a:r>
            <a:r>
              <a:rPr lang="en-US" dirty="0"/>
              <a:t>covered entities and their business associates to use, disclose or request disclosure of mental health treatment records without a patient authorization for the limited </a:t>
            </a:r>
            <a:r>
              <a:rPr lang="en-US" b="1" dirty="0"/>
              <a:t>purposes of treatment, payment or health care operations, so long as such uses, disclosures or requests for disclosure are otherwise compliant with HIPAA</a:t>
            </a:r>
            <a:r>
              <a:rPr lang="en-US" dirty="0"/>
              <a:t>.  </a:t>
            </a:r>
            <a:endParaRPr lang="en-US" dirty="0" smtClean="0"/>
          </a:p>
          <a:p>
            <a:pPr marL="172719" indent="-172719">
              <a:buFontTx/>
              <a:buChar char="-"/>
            </a:pPr>
            <a:r>
              <a:rPr lang="en-US" dirty="0" smtClean="0"/>
              <a:t>For </a:t>
            </a:r>
            <a:r>
              <a:rPr lang="en-US" dirty="0"/>
              <a:t>these purposes, the Act adopts the HIPAA definitions of business associate, covered entity, use, disclosure, treatment, payment, health care operations and protected health information.  </a:t>
            </a:r>
            <a:endParaRPr lang="en-US" dirty="0" smtClean="0"/>
          </a:p>
          <a:p>
            <a:pPr marL="172719" indent="-172719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Act has no impact on uses or disclosures for purposes other than treatment, payment or health care operations. </a:t>
            </a:r>
            <a:endParaRPr lang="en-US" dirty="0" smtClean="0"/>
          </a:p>
          <a:p>
            <a:pPr marL="172719" indent="-172719">
              <a:buFontTx/>
              <a:buChar char="-"/>
            </a:pPr>
            <a:r>
              <a:rPr lang="en-US" dirty="0" smtClean="0"/>
              <a:t>The Act is </a:t>
            </a:r>
            <a:r>
              <a:rPr lang="en-US" u="sng" dirty="0" smtClean="0"/>
              <a:t>permissive</a:t>
            </a:r>
            <a:r>
              <a:rPr lang="en-US" dirty="0" smtClean="0"/>
              <a:t>.  Disclosures for such purposes are not required.</a:t>
            </a:r>
          </a:p>
          <a:p>
            <a:pPr marL="572769" lvl="1" indent="-172719">
              <a:buFontTx/>
              <a:buChar char="-"/>
            </a:pPr>
            <a:r>
              <a:rPr lang="en-US" dirty="0" smtClean="0"/>
              <a:t>Check with your organization regarding stance taken on implementing HIPAA Harmonization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valid written authorization from a patient/authorized representative must be obtained prior to disclosing/releasing patient information, unless an exception under the law applies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authorization document must comply with the applicable legal requirements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Generally</a:t>
            </a:r>
            <a:r>
              <a:rPr lang="en-US" dirty="0" smtClean="0">
                <a:solidFill>
                  <a:schemeClr val="tx1"/>
                </a:solidFill>
              </a:rPr>
              <a:t>, the individual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the authority to consent to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treatment also has the authority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to consent to the disclosure</a:t>
            </a:r>
            <a:endParaRPr lang="en-US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MAGGIO ALLA FABBRICA DI CIOCCOLA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0543"/>
            <a:ext cx="3810000" cy="172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028700"/>
          </a:xfrm>
        </p:spPr>
        <p:txBody>
          <a:bodyPr/>
          <a:lstStyle/>
          <a:p>
            <a:r>
              <a:rPr lang="en-US" sz="3600" dirty="0" smtClean="0"/>
              <a:t>Authorization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26355"/>
            <a:ext cx="15065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Widescreen_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512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1E920921AA546B16C324DBA9F141F" ma:contentTypeVersion="2" ma:contentTypeDescription="Create a new document." ma:contentTypeScope="" ma:versionID="66b9b1d991d3d11cc586484b5b663b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bbec9582fe8b09e2281042190a68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18B5AB6-BBA1-4266-A35C-19499A850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BCB96C-8788-4084-B2A5-35C8B3D2042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7BC07E-BB2A-4E8E-90A6-C97388E76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5839425-624B-47AA-BACF-1AEABCFD00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1700</Words>
  <Application>Microsoft Macintosh PowerPoint</Application>
  <PresentationFormat>On-screen Show (16:10)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Frutiger 45</vt:lpstr>
      <vt:lpstr>MS PGothic</vt:lpstr>
      <vt:lpstr>ＭＳ Ｐゴシック</vt:lpstr>
      <vt:lpstr>2015_Widescreen_Template</vt:lpstr>
      <vt:lpstr>PowerPoint Presentation</vt:lpstr>
      <vt:lpstr>PowerPoint Presentation</vt:lpstr>
      <vt:lpstr>Disclaimer</vt:lpstr>
      <vt:lpstr>Overview</vt:lpstr>
      <vt:lpstr>Confidentiality Considerations</vt:lpstr>
      <vt:lpstr>General Overview of Applicable Laws</vt:lpstr>
      <vt:lpstr>Terminology – What’s in a Name?</vt:lpstr>
      <vt:lpstr>HIPAA Harmonization for Mental Health Care Coordination Law</vt:lpstr>
      <vt:lpstr>Authorization</vt:lpstr>
      <vt:lpstr>Emancipated Minors</vt:lpstr>
      <vt:lpstr>Parents and Guardians</vt:lpstr>
      <vt:lpstr>Step, Foster and Grandparents (and other relations)</vt:lpstr>
      <vt:lpstr>Treatment for which Minor can Consent</vt:lpstr>
      <vt:lpstr>Minor Parents: Babies with Babies</vt:lpstr>
      <vt:lpstr>Responding to Requests from Law Enforcement</vt:lpstr>
      <vt:lpstr>Legal Confidentiality Exceptions</vt:lpstr>
      <vt:lpstr>Child Abuse Reporting</vt:lpstr>
      <vt:lpstr>Child Abuse Reporting (cont’d.)</vt:lpstr>
      <vt:lpstr>PowerPoint Presentation</vt:lpstr>
      <vt:lpstr>Duty to Warn </vt:lpstr>
      <vt:lpstr>Duty to Warn (cont’d.)</vt:lpstr>
      <vt:lpstr>PowerPoint Presentation</vt:lpstr>
    </vt:vector>
  </TitlesOfParts>
  <Company>
  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cp:lastPrinted>2017-09-29T21:21:53Z</cp:lastPrinted>
  <dcterms:created xsi:type="dcterms:W3CDTF">2017-09-29T21:21:53Z</dcterms:created>
  <dcterms:modified xsi:type="dcterms:W3CDTF">2017-10-04T14:39:22Z</dcterms:modified>
</cp:coreProperties>
</file>