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6" r:id="rId2"/>
    <p:sldId id="258" r:id="rId3"/>
    <p:sldId id="260" r:id="rId4"/>
    <p:sldId id="257" r:id="rId5"/>
    <p:sldId id="308" r:id="rId6"/>
    <p:sldId id="267" r:id="rId7"/>
    <p:sldId id="313" r:id="rId8"/>
    <p:sldId id="264" r:id="rId9"/>
    <p:sldId id="268" r:id="rId10"/>
    <p:sldId id="272" r:id="rId11"/>
    <p:sldId id="271" r:id="rId12"/>
    <p:sldId id="278" r:id="rId13"/>
    <p:sldId id="309" r:id="rId14"/>
    <p:sldId id="275" r:id="rId15"/>
    <p:sldId id="300" r:id="rId16"/>
    <p:sldId id="302" r:id="rId17"/>
    <p:sldId id="301" r:id="rId18"/>
    <p:sldId id="303" r:id="rId19"/>
    <p:sldId id="314" r:id="rId20"/>
    <p:sldId id="307" r:id="rId21"/>
    <p:sldId id="304" r:id="rId22"/>
    <p:sldId id="276" r:id="rId23"/>
    <p:sldId id="279" r:id="rId24"/>
    <p:sldId id="280" r:id="rId25"/>
    <p:sldId id="285" r:id="rId26"/>
    <p:sldId id="287" r:id="rId27"/>
    <p:sldId id="286" r:id="rId28"/>
    <p:sldId id="293" r:id="rId29"/>
    <p:sldId id="296" r:id="rId30"/>
    <p:sldId id="294" r:id="rId31"/>
    <p:sldId id="262" r:id="rId32"/>
    <p:sldId id="289" r:id="rId33"/>
    <p:sldId id="310" r:id="rId34"/>
    <p:sldId id="291" r:id="rId35"/>
    <p:sldId id="292" r:id="rId36"/>
    <p:sldId id="259" r:id="rId37"/>
    <p:sldId id="281" r:id="rId38"/>
    <p:sldId id="282" r:id="rId39"/>
    <p:sldId id="263" r:id="rId40"/>
    <p:sldId id="311" r:id="rId41"/>
    <p:sldId id="312" r:id="rId42"/>
    <p:sldId id="26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08"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7C0D6-8E2B-4858-BB93-A809958A373D}" type="datetimeFigureOut">
              <a:rPr lang="en-US" smtClean="0"/>
              <a:pPr/>
              <a:t>6/4/2015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76D39-4E11-4E64-9FEC-1FA94A2CD415}" type="slidenum">
              <a:rPr lang="en-US" smtClean="0"/>
              <a:pPr/>
              <a:t>‹#›</a:t>
            </a:fld>
            <a:endParaRPr lang="en-US"/>
          </a:p>
        </p:txBody>
      </p:sp>
    </p:spTree>
    <p:extLst>
      <p:ext uri="{BB962C8B-B14F-4D97-AF65-F5344CB8AC3E}">
        <p14:creationId xmlns:p14="http://schemas.microsoft.com/office/powerpoint/2010/main" xmlns="" val="30546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from diagnosis to spectrum</a:t>
            </a:r>
            <a:endParaRPr lang="en-US" dirty="0"/>
          </a:p>
        </p:txBody>
      </p:sp>
      <p:sp>
        <p:nvSpPr>
          <p:cNvPr id="4" name="Slide Number Placeholder 3"/>
          <p:cNvSpPr>
            <a:spLocks noGrp="1"/>
          </p:cNvSpPr>
          <p:nvPr>
            <p:ph type="sldNum" sz="quarter" idx="10"/>
          </p:nvPr>
        </p:nvSpPr>
        <p:spPr/>
        <p:txBody>
          <a:bodyPr/>
          <a:lstStyle/>
          <a:p>
            <a:fld id="{17476D39-4E11-4E64-9FEC-1FA94A2CD415}" type="slidenum">
              <a:rPr lang="en-US" smtClean="0"/>
              <a:pPr/>
              <a:t>6</a:t>
            </a:fld>
            <a:endParaRPr lang="en-US"/>
          </a:p>
        </p:txBody>
      </p:sp>
    </p:spTree>
    <p:extLst>
      <p:ext uri="{BB962C8B-B14F-4D97-AF65-F5344CB8AC3E}">
        <p14:creationId xmlns:p14="http://schemas.microsoft.com/office/powerpoint/2010/main" xmlns="" val="146231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from diagnosis to spectrum</a:t>
            </a:r>
            <a:endParaRPr lang="en-US" dirty="0"/>
          </a:p>
        </p:txBody>
      </p:sp>
      <p:sp>
        <p:nvSpPr>
          <p:cNvPr id="4" name="Slide Number Placeholder 3"/>
          <p:cNvSpPr>
            <a:spLocks noGrp="1"/>
          </p:cNvSpPr>
          <p:nvPr>
            <p:ph type="sldNum" sz="quarter" idx="10"/>
          </p:nvPr>
        </p:nvSpPr>
        <p:spPr/>
        <p:txBody>
          <a:bodyPr/>
          <a:lstStyle/>
          <a:p>
            <a:fld id="{17476D39-4E11-4E64-9FEC-1FA94A2CD415}" type="slidenum">
              <a:rPr lang="en-US" smtClean="0"/>
              <a:pPr/>
              <a:t>7</a:t>
            </a:fld>
            <a:endParaRPr lang="en-US"/>
          </a:p>
        </p:txBody>
      </p:sp>
    </p:spTree>
    <p:extLst>
      <p:ext uri="{BB962C8B-B14F-4D97-AF65-F5344CB8AC3E}">
        <p14:creationId xmlns:p14="http://schemas.microsoft.com/office/powerpoint/2010/main" xmlns="" val="146231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Prevalence refers to the actual number of breast cancer patients in the city that is a ratio you can calculate by dividing cancer patients with the total population of your city. While calculating prevalence, those diagnosed this year are also taken into account. It is the burden of a disease that is new cases plus old cases.</a:t>
            </a:r>
          </a:p>
          <a:p>
            <a:endParaRPr lang="en-US" dirty="0" smtClean="0">
              <a:effectLst/>
            </a:endParaRPr>
          </a:p>
          <a:p>
            <a:r>
              <a:rPr lang="en-US" dirty="0" smtClean="0">
                <a:effectLst/>
              </a:rPr>
              <a:t>On the other hand, incidence refers to the new cases of breast cancer in a single year that has surfaced in your city. This is again a ratio where you divide the new cases of breast cancer with the total population. Obviously incidence is a ratio that is always smaller than prevalence. While prevalence takes into consideration new cases plus old cases, incidence relates to new cases only</a:t>
            </a:r>
            <a:endParaRPr lang="en-US" dirty="0"/>
          </a:p>
        </p:txBody>
      </p:sp>
      <p:sp>
        <p:nvSpPr>
          <p:cNvPr id="4" name="Slide Number Placeholder 3"/>
          <p:cNvSpPr>
            <a:spLocks noGrp="1"/>
          </p:cNvSpPr>
          <p:nvPr>
            <p:ph type="sldNum" sz="quarter" idx="10"/>
          </p:nvPr>
        </p:nvSpPr>
        <p:spPr/>
        <p:txBody>
          <a:bodyPr/>
          <a:lstStyle/>
          <a:p>
            <a:fld id="{17476D39-4E11-4E64-9FEC-1FA94A2CD415}" type="slidenum">
              <a:rPr lang="en-US" smtClean="0"/>
              <a:pPr/>
              <a:t>8</a:t>
            </a:fld>
            <a:endParaRPr lang="en-US"/>
          </a:p>
        </p:txBody>
      </p:sp>
    </p:spTree>
    <p:extLst>
      <p:ext uri="{BB962C8B-B14F-4D97-AF65-F5344CB8AC3E}">
        <p14:creationId xmlns:p14="http://schemas.microsoft.com/office/powerpoint/2010/main" xmlns="" val="104556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over higher than general population likely because women self selected to contact</a:t>
            </a:r>
            <a:r>
              <a:rPr lang="en-US" baseline="0" dirty="0" smtClean="0"/>
              <a:t> </a:t>
            </a:r>
            <a:r>
              <a:rPr lang="en-US" baseline="0" dirty="0" err="1" smtClean="0"/>
              <a:t>Motherisk</a:t>
            </a:r>
            <a:r>
              <a:rPr lang="en-US" baseline="0" dirty="0" smtClean="0"/>
              <a:t>; 240 total participants</a:t>
            </a:r>
            <a:endParaRPr lang="en-US" dirty="0"/>
          </a:p>
        </p:txBody>
      </p:sp>
      <p:sp>
        <p:nvSpPr>
          <p:cNvPr id="4" name="Slide Number Placeholder 3"/>
          <p:cNvSpPr>
            <a:spLocks noGrp="1"/>
          </p:cNvSpPr>
          <p:nvPr>
            <p:ph type="sldNum" sz="quarter" idx="10"/>
          </p:nvPr>
        </p:nvSpPr>
        <p:spPr/>
        <p:txBody>
          <a:bodyPr/>
          <a:lstStyle/>
          <a:p>
            <a:fld id="{17476D39-4E11-4E64-9FEC-1FA94A2CD415}" type="slidenum">
              <a:rPr lang="en-US" smtClean="0"/>
              <a:pPr/>
              <a:t>16</a:t>
            </a:fld>
            <a:endParaRPr lang="en-US"/>
          </a:p>
        </p:txBody>
      </p:sp>
    </p:spTree>
    <p:extLst>
      <p:ext uri="{BB962C8B-B14F-4D97-AF65-F5344CB8AC3E}">
        <p14:creationId xmlns:p14="http://schemas.microsoft.com/office/powerpoint/2010/main" xmlns="" val="59647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Attachment</a:t>
            </a:r>
            <a:r>
              <a:rPr lang="en-US" baseline="0" dirty="0" smtClean="0"/>
              <a:t> – when a young child uses a caregiver as a secure base from which to explore and, when necessary, as a haven of safety and source for comfort</a:t>
            </a:r>
            <a:endParaRPr lang="en-US" dirty="0"/>
          </a:p>
        </p:txBody>
      </p:sp>
      <p:sp>
        <p:nvSpPr>
          <p:cNvPr id="4" name="Slide Number Placeholder 3"/>
          <p:cNvSpPr>
            <a:spLocks noGrp="1"/>
          </p:cNvSpPr>
          <p:nvPr>
            <p:ph type="sldNum" sz="quarter" idx="10"/>
          </p:nvPr>
        </p:nvSpPr>
        <p:spPr/>
        <p:txBody>
          <a:bodyPr/>
          <a:lstStyle/>
          <a:p>
            <a:fld id="{17476D39-4E11-4E64-9FEC-1FA94A2CD415}" type="slidenum">
              <a:rPr lang="en-US" smtClean="0"/>
              <a:pPr/>
              <a:t>21</a:t>
            </a:fld>
            <a:endParaRPr lang="en-US"/>
          </a:p>
        </p:txBody>
      </p:sp>
    </p:spTree>
    <p:extLst>
      <p:ext uri="{BB962C8B-B14F-4D97-AF65-F5344CB8AC3E}">
        <p14:creationId xmlns:p14="http://schemas.microsoft.com/office/powerpoint/2010/main" xmlns="" val="49859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unplanned C-section, complications at delivery, a baby who has medical issues, breastfeeding difficulties; all of these can be destabilizing and may be triggers for depression in many women, especially those who do not have adequate supports.</a:t>
            </a:r>
          </a:p>
        </p:txBody>
      </p:sp>
      <p:sp>
        <p:nvSpPr>
          <p:cNvPr id="4" name="Slide Number Placeholder 3"/>
          <p:cNvSpPr>
            <a:spLocks noGrp="1"/>
          </p:cNvSpPr>
          <p:nvPr>
            <p:ph type="sldNum" sz="quarter" idx="10"/>
          </p:nvPr>
        </p:nvSpPr>
        <p:spPr/>
        <p:txBody>
          <a:bodyPr/>
          <a:lstStyle/>
          <a:p>
            <a:fld id="{17476D39-4E11-4E64-9FEC-1FA94A2CD415}" type="slidenum">
              <a:rPr lang="en-US" smtClean="0"/>
              <a:pPr/>
              <a:t>29</a:t>
            </a:fld>
            <a:endParaRPr lang="en-US"/>
          </a:p>
        </p:txBody>
      </p:sp>
    </p:spTree>
    <p:extLst>
      <p:ext uri="{BB962C8B-B14F-4D97-AF65-F5344CB8AC3E}">
        <p14:creationId xmlns:p14="http://schemas.microsoft.com/office/powerpoint/2010/main" xmlns="" val="370944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A56A7CE-1D72-41A7-88DB-CB6930B6A77A}" type="datetimeFigureOut">
              <a:rPr lang="en-US" smtClean="0"/>
              <a:pPr/>
              <a:t>6/4/2015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E530AD8-3C1F-49A0-9854-95193E007D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6A7CE-1D72-41A7-88DB-CB6930B6A77A}" type="datetimeFigureOut">
              <a:rPr lang="en-US" smtClean="0"/>
              <a:pPr/>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30AD8-3C1F-49A0-9854-95193E007D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6A7CE-1D72-41A7-88DB-CB6930B6A77A}" type="datetimeFigureOut">
              <a:rPr lang="en-US" smtClean="0"/>
              <a:pPr/>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30AD8-3C1F-49A0-9854-95193E007D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6A7CE-1D72-41A7-88DB-CB6930B6A77A}" type="datetimeFigureOut">
              <a:rPr lang="en-US" smtClean="0"/>
              <a:pPr/>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30AD8-3C1F-49A0-9854-95193E007D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56A7CE-1D72-41A7-88DB-CB6930B6A77A}" type="datetimeFigureOut">
              <a:rPr lang="en-US" smtClean="0"/>
              <a:pPr/>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30AD8-3C1F-49A0-9854-95193E007D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56A7CE-1D72-41A7-88DB-CB6930B6A77A}" type="datetimeFigureOut">
              <a:rPr lang="en-US" smtClean="0"/>
              <a:pPr/>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30AD8-3C1F-49A0-9854-95193E007D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56A7CE-1D72-41A7-88DB-CB6930B6A77A}" type="datetimeFigureOut">
              <a:rPr lang="en-US" smtClean="0"/>
              <a:pPr/>
              <a:t>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30AD8-3C1F-49A0-9854-95193E007D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56A7CE-1D72-41A7-88DB-CB6930B6A77A}" type="datetimeFigureOut">
              <a:rPr lang="en-US" smtClean="0"/>
              <a:pPr/>
              <a:t>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30AD8-3C1F-49A0-9854-95193E007D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6A7CE-1D72-41A7-88DB-CB6930B6A77A}" type="datetimeFigureOut">
              <a:rPr lang="en-US" smtClean="0"/>
              <a:pPr/>
              <a:t>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30AD8-3C1F-49A0-9854-95193E007D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56A7CE-1D72-41A7-88DB-CB6930B6A77A}" type="datetimeFigureOut">
              <a:rPr lang="en-US" smtClean="0"/>
              <a:pPr/>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30AD8-3C1F-49A0-9854-95193E007D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56A7CE-1D72-41A7-88DB-CB6930B6A77A}" type="datetimeFigureOut">
              <a:rPr lang="en-US" smtClean="0"/>
              <a:pPr/>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E530AD8-3C1F-49A0-9854-95193E007D2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56A7CE-1D72-41A7-88DB-CB6930B6A77A}" type="datetimeFigureOut">
              <a:rPr lang="en-US" smtClean="0"/>
              <a:pPr/>
              <a:t>6/4/2015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E530AD8-3C1F-49A0-9854-95193E007D2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cbi.nlm.nih.gov/pubmed/23128923"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ubmed/23128923"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www.ncbi.nlm.nih.gov/pubmed/23128923"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2312892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uptodat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Postpartum Depression</a:t>
            </a:r>
            <a:endParaRPr lang="en-US" dirty="0"/>
          </a:p>
        </p:txBody>
      </p:sp>
      <p:sp>
        <p:nvSpPr>
          <p:cNvPr id="3" name="Subtitle 2"/>
          <p:cNvSpPr>
            <a:spLocks noGrp="1"/>
          </p:cNvSpPr>
          <p:nvPr>
            <p:ph type="subTitle" idx="1"/>
          </p:nvPr>
        </p:nvSpPr>
        <p:spPr/>
        <p:txBody>
          <a:bodyPr>
            <a:normAutofit/>
          </a:bodyPr>
          <a:lstStyle/>
          <a:p>
            <a:r>
              <a:rPr lang="en-US" dirty="0" smtClean="0"/>
              <a:t>Leah Ederer, MD</a:t>
            </a:r>
          </a:p>
          <a:p>
            <a:r>
              <a:rPr lang="en-US" dirty="0" smtClean="0"/>
              <a:t>Group Health Cooperative </a:t>
            </a:r>
          </a:p>
          <a:p>
            <a:r>
              <a:rPr lang="en-US" dirty="0" smtClean="0"/>
              <a:t>of South Central Wisconsin</a:t>
            </a:r>
            <a:endParaRPr lang="en-US" dirty="0"/>
          </a:p>
        </p:txBody>
      </p:sp>
    </p:spTree>
    <p:extLst>
      <p:ext uri="{BB962C8B-B14F-4D97-AF65-F5344CB8AC3E}">
        <p14:creationId xmlns:p14="http://schemas.microsoft.com/office/powerpoint/2010/main" xmlns="" val="1798194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a:t>
            </a:r>
            <a:endParaRPr lang="en-US" dirty="0"/>
          </a:p>
        </p:txBody>
      </p:sp>
      <p:sp>
        <p:nvSpPr>
          <p:cNvPr id="3" name="Content Placeholder 2"/>
          <p:cNvSpPr>
            <a:spLocks noGrp="1"/>
          </p:cNvSpPr>
          <p:nvPr>
            <p:ph idx="1"/>
          </p:nvPr>
        </p:nvSpPr>
        <p:spPr/>
        <p:txBody>
          <a:bodyPr/>
          <a:lstStyle/>
          <a:p>
            <a:r>
              <a:rPr lang="en-US" dirty="0"/>
              <a:t>Past history of depression </a:t>
            </a:r>
            <a:endParaRPr lang="en-US" dirty="0" smtClean="0"/>
          </a:p>
          <a:p>
            <a:pPr lvl="1"/>
            <a:r>
              <a:rPr lang="en-US" dirty="0" smtClean="0"/>
              <a:t>Discontinuation </a:t>
            </a:r>
            <a:r>
              <a:rPr lang="en-US" dirty="0"/>
              <a:t>of antidepressants at </a:t>
            </a:r>
            <a:r>
              <a:rPr lang="en-US" dirty="0" smtClean="0"/>
              <a:t>conception resulted in 68</a:t>
            </a:r>
            <a:r>
              <a:rPr lang="en-US" dirty="0"/>
              <a:t>% </a:t>
            </a:r>
            <a:r>
              <a:rPr lang="en-US" dirty="0" smtClean="0"/>
              <a:t>relapse</a:t>
            </a:r>
            <a:endParaRPr lang="en-US" dirty="0"/>
          </a:p>
          <a:p>
            <a:pPr lvl="1"/>
            <a:r>
              <a:rPr lang="en-US" dirty="0"/>
              <a:t>26% relapsed if remained on antidepressants during pregnancy</a:t>
            </a:r>
          </a:p>
          <a:p>
            <a:endParaRPr lang="en-US" dirty="0" smtClean="0"/>
          </a:p>
          <a:p>
            <a:r>
              <a:rPr lang="en-US" dirty="0" smtClean="0"/>
              <a:t>Mode of delivery is not associated with depression</a:t>
            </a:r>
          </a:p>
        </p:txBody>
      </p:sp>
      <p:sp>
        <p:nvSpPr>
          <p:cNvPr id="4" name="TextBox 3"/>
          <p:cNvSpPr txBox="1"/>
          <p:nvPr/>
        </p:nvSpPr>
        <p:spPr>
          <a:xfrm>
            <a:off x="609600" y="5791200"/>
            <a:ext cx="7848600" cy="461665"/>
          </a:xfrm>
          <a:prstGeom prst="rect">
            <a:avLst/>
          </a:prstGeom>
          <a:noFill/>
        </p:spPr>
        <p:txBody>
          <a:bodyPr wrap="square" rtlCol="0">
            <a:spAutoFit/>
          </a:bodyPr>
          <a:lstStyle/>
          <a:p>
            <a:r>
              <a:rPr lang="en-US" sz="1200" dirty="0" smtClean="0"/>
              <a:t>Cohen LS, </a:t>
            </a:r>
            <a:r>
              <a:rPr lang="en-US" sz="1200" dirty="0" err="1" smtClean="0"/>
              <a:t>Altchuler</a:t>
            </a:r>
            <a:r>
              <a:rPr lang="en-US" sz="1200" dirty="0" smtClean="0"/>
              <a:t> LL, Harlow BL et al. </a:t>
            </a:r>
            <a:r>
              <a:rPr lang="en-US" sz="1200" i="1" dirty="0" smtClean="0"/>
              <a:t>Relapse of major depression during pregnancy in women who maintained of discontinued antidepressants treatment. </a:t>
            </a:r>
            <a:r>
              <a:rPr lang="en-US" sz="1200" dirty="0" smtClean="0"/>
              <a:t>JAMA 2006; 295:499-507</a:t>
            </a:r>
            <a:endParaRPr lang="en-U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752475"/>
            <a:ext cx="1356242" cy="1304925"/>
          </a:xfrm>
          <a:prstGeom prst="rect">
            <a:avLst/>
          </a:prstGeom>
        </p:spPr>
      </p:pic>
    </p:spTree>
    <p:extLst>
      <p:ext uri="{BB962C8B-B14F-4D97-AF65-F5344CB8AC3E}">
        <p14:creationId xmlns:p14="http://schemas.microsoft.com/office/powerpoint/2010/main" xmlns="" val="388975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Text Placeholder 2"/>
          <p:cNvSpPr>
            <a:spLocks noGrp="1"/>
          </p:cNvSpPr>
          <p:nvPr>
            <p:ph type="body" idx="1"/>
          </p:nvPr>
        </p:nvSpPr>
        <p:spPr/>
        <p:txBody>
          <a:bodyPr/>
          <a:lstStyle/>
          <a:p>
            <a:r>
              <a:rPr lang="en-US" dirty="0" smtClean="0"/>
              <a:t>Depression</a:t>
            </a:r>
            <a:endParaRPr lang="en-US" dirty="0"/>
          </a:p>
        </p:txBody>
      </p:sp>
      <p:sp>
        <p:nvSpPr>
          <p:cNvPr id="4" name="Text Placeholder 3"/>
          <p:cNvSpPr>
            <a:spLocks noGrp="1"/>
          </p:cNvSpPr>
          <p:nvPr>
            <p:ph type="body" sz="half" idx="3"/>
          </p:nvPr>
        </p:nvSpPr>
        <p:spPr/>
        <p:txBody>
          <a:bodyPr/>
          <a:lstStyle/>
          <a:p>
            <a:r>
              <a:rPr lang="en-US" dirty="0" smtClean="0"/>
              <a:t>Pregnancy/Postpartum</a:t>
            </a:r>
            <a:endParaRPr lang="en-US" dirty="0"/>
          </a:p>
        </p:txBody>
      </p:sp>
      <p:sp>
        <p:nvSpPr>
          <p:cNvPr id="5" name="Content Placeholder 4"/>
          <p:cNvSpPr>
            <a:spLocks noGrp="1"/>
          </p:cNvSpPr>
          <p:nvPr>
            <p:ph sz="quarter" idx="2"/>
          </p:nvPr>
        </p:nvSpPr>
        <p:spPr/>
        <p:txBody>
          <a:bodyPr/>
          <a:lstStyle/>
          <a:p>
            <a:r>
              <a:rPr lang="en-US" dirty="0" smtClean="0"/>
              <a:t>Poor sleep/fatigue</a:t>
            </a:r>
          </a:p>
          <a:p>
            <a:r>
              <a:rPr lang="en-US" dirty="0" smtClean="0"/>
              <a:t>Appetite changes</a:t>
            </a:r>
          </a:p>
          <a:p>
            <a:r>
              <a:rPr lang="en-US" dirty="0" smtClean="0"/>
              <a:t>Decreased energy</a:t>
            </a:r>
          </a:p>
          <a:p>
            <a:r>
              <a:rPr lang="en-US" dirty="0" smtClean="0"/>
              <a:t>Decreased libido</a:t>
            </a:r>
          </a:p>
          <a:p>
            <a:r>
              <a:rPr lang="en-US" b="1" dirty="0" smtClean="0"/>
              <a:t>“How do you feel about the pregnancy/baby?”</a:t>
            </a:r>
          </a:p>
          <a:p>
            <a:r>
              <a:rPr lang="en-US" b="1" dirty="0" smtClean="0"/>
              <a:t>“Are you having trouble sleeping even when your are exhausted and your baby is sleeping?”	</a:t>
            </a:r>
          </a:p>
        </p:txBody>
      </p:sp>
      <p:sp>
        <p:nvSpPr>
          <p:cNvPr id="8" name="Content Placeholder 7"/>
          <p:cNvSpPr>
            <a:spLocks noGrp="1"/>
          </p:cNvSpPr>
          <p:nvPr>
            <p:ph sz="quarter" idx="4"/>
          </p:nvPr>
        </p:nvSpPr>
        <p:spPr/>
        <p:txBody>
          <a:bodyPr/>
          <a:lstStyle/>
          <a:p>
            <a:r>
              <a:rPr lang="en-US" dirty="0" smtClean="0"/>
              <a:t>Poor sleep/fatigue</a:t>
            </a:r>
          </a:p>
          <a:p>
            <a:r>
              <a:rPr lang="en-US" dirty="0" smtClean="0"/>
              <a:t>Appetite changes</a:t>
            </a:r>
          </a:p>
          <a:p>
            <a:r>
              <a:rPr lang="en-US" dirty="0" smtClean="0"/>
              <a:t>Decreased energy</a:t>
            </a:r>
          </a:p>
          <a:p>
            <a:r>
              <a:rPr lang="en-US" dirty="0" smtClean="0"/>
              <a:t>Decreased libido</a:t>
            </a:r>
          </a:p>
          <a:p>
            <a:pPr marL="0" indent="0">
              <a:buNone/>
            </a:pPr>
            <a:endParaRPr lang="en-US" dirty="0"/>
          </a:p>
        </p:txBody>
      </p:sp>
    </p:spTree>
    <p:extLst>
      <p:ext uri="{BB962C8B-B14F-4D97-AF65-F5344CB8AC3E}">
        <p14:creationId xmlns:p14="http://schemas.microsoft.com/office/powerpoint/2010/main" xmlns="" val="394663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100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care</a:t>
            </a:r>
            <a:endParaRPr lang="en-US" dirty="0"/>
          </a:p>
        </p:txBody>
      </p:sp>
      <p:sp>
        <p:nvSpPr>
          <p:cNvPr id="3" name="Content Placeholder 2"/>
          <p:cNvSpPr>
            <a:spLocks noGrp="1"/>
          </p:cNvSpPr>
          <p:nvPr>
            <p:ph idx="1"/>
          </p:nvPr>
        </p:nvSpPr>
        <p:spPr/>
        <p:txBody>
          <a:bodyPr/>
          <a:lstStyle/>
          <a:p>
            <a:r>
              <a:rPr lang="en-US" dirty="0" smtClean="0"/>
              <a:t>Embarrassed to acknowledge feelings other than happiness even with friends</a:t>
            </a:r>
          </a:p>
          <a:p>
            <a:r>
              <a:rPr lang="en-US" dirty="0" smtClean="0"/>
              <a:t>Fear they will be labeled “crazy” or that their children will be taken away.</a:t>
            </a:r>
            <a:endParaRPr lang="en-US" dirty="0"/>
          </a:p>
        </p:txBody>
      </p:sp>
    </p:spTree>
    <p:extLst>
      <p:ext uri="{BB962C8B-B14F-4D97-AF65-F5344CB8AC3E}">
        <p14:creationId xmlns:p14="http://schemas.microsoft.com/office/powerpoint/2010/main" xmlns="" val="3456217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You are 2 weeks postpartum and take your baby to the grocery store.  While your cart is half full he wakes up and is hungry and crying.  What do you do?</a:t>
            </a:r>
          </a:p>
          <a:p>
            <a:pPr lvl="1"/>
            <a:r>
              <a:rPr lang="en-US" dirty="0" smtClean="0"/>
              <a:t>A – Ditch your cart full of food </a:t>
            </a:r>
          </a:p>
          <a:p>
            <a:pPr lvl="1"/>
            <a:r>
              <a:rPr lang="en-US" dirty="0" smtClean="0"/>
              <a:t>B – Start nursing in store</a:t>
            </a:r>
          </a:p>
          <a:p>
            <a:pPr lvl="1"/>
            <a:r>
              <a:rPr lang="en-US" dirty="0" smtClean="0"/>
              <a:t>C – Quickly try to pay for groceries </a:t>
            </a:r>
          </a:p>
          <a:p>
            <a:pPr lvl="1"/>
            <a:r>
              <a:rPr lang="en-US" dirty="0" smtClean="0"/>
              <a:t>D – Keep shopping with screaming child</a:t>
            </a:r>
          </a:p>
        </p:txBody>
      </p:sp>
    </p:spTree>
    <p:extLst>
      <p:ext uri="{BB962C8B-B14F-4D97-AF65-F5344CB8AC3E}">
        <p14:creationId xmlns:p14="http://schemas.microsoft.com/office/powerpoint/2010/main" xmlns="" val="12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chemeClr val="accent2"/>
                                        </p:clrVal>
                                      </p:to>
                                    </p:set>
                                    <p:set>
                                      <p:cBhvr>
                                        <p:cTn id="7" dur="500" fill="hold"/>
                                        <p:tgtEl>
                                          <p:spTgt spid="3">
                                            <p:txEl>
                                              <p:pRg st="3" end="3"/>
                                            </p:txEl>
                                          </p:spTgt>
                                        </p:tgtEl>
                                        <p:attrNameLst>
                                          <p:attrName>fillcolor</p:attrName>
                                        </p:attrNameLst>
                                      </p:cBhvr>
                                      <p:to>
                                        <p:clrVal>
                                          <a:schemeClr val="accent2"/>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the blue hair</a:t>
            </a:r>
            <a:endParaRPr lang="en-US" dirty="0"/>
          </a:p>
        </p:txBody>
      </p:sp>
      <p:sp>
        <p:nvSpPr>
          <p:cNvPr id="3" name="Content Placeholder 2"/>
          <p:cNvSpPr>
            <a:spLocks noGrp="1"/>
          </p:cNvSpPr>
          <p:nvPr>
            <p:ph sz="half" idx="1"/>
          </p:nvPr>
        </p:nvSpPr>
        <p:spPr/>
        <p:txBody>
          <a:bodyPr/>
          <a:lstStyle/>
          <a:p>
            <a:endParaRPr lang="en-U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029200" y="1963084"/>
            <a:ext cx="3343079" cy="4437716"/>
          </a:xfrm>
        </p:spPr>
      </p:pic>
    </p:spTree>
    <p:extLst>
      <p:ext uri="{BB962C8B-B14F-4D97-AF65-F5344CB8AC3E}">
        <p14:creationId xmlns:p14="http://schemas.microsoft.com/office/powerpoint/2010/main" xmlns="" val="4075424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Adverse outcomes and impact on Family Dynamics</a:t>
            </a:r>
            <a:endParaRPr lang="en-US" dirty="0"/>
          </a:p>
        </p:txBody>
      </p:sp>
      <p:sp>
        <p:nvSpPr>
          <p:cNvPr id="3" name="Content Placeholder 2"/>
          <p:cNvSpPr>
            <a:spLocks noGrp="1"/>
          </p:cNvSpPr>
          <p:nvPr>
            <p:ph idx="1"/>
          </p:nvPr>
        </p:nvSpPr>
        <p:spPr/>
        <p:txBody>
          <a:bodyPr/>
          <a:lstStyle/>
          <a:p>
            <a:r>
              <a:rPr lang="en-US" dirty="0" smtClean="0"/>
              <a:t>Impaired bonding</a:t>
            </a:r>
          </a:p>
          <a:p>
            <a:r>
              <a:rPr lang="en-US" dirty="0" smtClean="0"/>
              <a:t>Impaired infant and child development</a:t>
            </a:r>
          </a:p>
          <a:p>
            <a:r>
              <a:rPr lang="en-US" dirty="0" smtClean="0"/>
              <a:t>Child behavior problems</a:t>
            </a:r>
          </a:p>
          <a:p>
            <a:r>
              <a:rPr lang="en-US" dirty="0" smtClean="0"/>
              <a:t>Marital discord</a:t>
            </a:r>
            <a:endParaRPr lang="en-US" dirty="0"/>
          </a:p>
        </p:txBody>
      </p:sp>
    </p:spTree>
    <p:extLst>
      <p:ext uri="{BB962C8B-B14F-4D97-AF65-F5344CB8AC3E}">
        <p14:creationId xmlns:p14="http://schemas.microsoft.com/office/powerpoint/2010/main" xmlns="" val="279190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outcomes</a:t>
            </a:r>
            <a:endParaRPr lang="en-US" dirty="0"/>
          </a:p>
        </p:txBody>
      </p:sp>
      <p:sp>
        <p:nvSpPr>
          <p:cNvPr id="4" name="Text Placeholder 3"/>
          <p:cNvSpPr>
            <a:spLocks noGrp="1"/>
          </p:cNvSpPr>
          <p:nvPr>
            <p:ph type="body" idx="1"/>
          </p:nvPr>
        </p:nvSpPr>
        <p:spPr/>
        <p:txBody>
          <a:bodyPr/>
          <a:lstStyle/>
          <a:p>
            <a:r>
              <a:rPr lang="en-US" dirty="0" smtClean="0"/>
              <a:t>Intervention		</a:t>
            </a:r>
            <a:endParaRPr lang="en-US" dirty="0"/>
          </a:p>
        </p:txBody>
      </p:sp>
      <p:sp>
        <p:nvSpPr>
          <p:cNvPr id="8" name="Text Placeholder 7"/>
          <p:cNvSpPr>
            <a:spLocks noGrp="1"/>
          </p:cNvSpPr>
          <p:nvPr>
            <p:ph type="body" sz="half" idx="3"/>
          </p:nvPr>
        </p:nvSpPr>
        <p:spPr>
          <a:xfrm>
            <a:off x="4876800" y="1859757"/>
            <a:ext cx="3810000" cy="654843"/>
          </a:xfrm>
        </p:spPr>
        <p:txBody>
          <a:bodyPr/>
          <a:lstStyle/>
          <a:p>
            <a:r>
              <a:rPr lang="en-US" dirty="0" smtClean="0"/>
              <a:t>IQ level</a:t>
            </a:r>
            <a:endParaRPr lang="en-US" dirty="0"/>
          </a:p>
        </p:txBody>
      </p:sp>
      <p:sp>
        <p:nvSpPr>
          <p:cNvPr id="3" name="Content Placeholder 2"/>
          <p:cNvSpPr>
            <a:spLocks noGrp="1"/>
          </p:cNvSpPr>
          <p:nvPr>
            <p:ph sz="quarter" idx="2"/>
          </p:nvPr>
        </p:nvSpPr>
        <p:spPr>
          <a:xfrm>
            <a:off x="457200" y="2514600"/>
            <a:ext cx="4343400" cy="3845720"/>
          </a:xfrm>
        </p:spPr>
        <p:txBody>
          <a:bodyPr>
            <a:normAutofit/>
          </a:bodyPr>
          <a:lstStyle/>
          <a:p>
            <a:r>
              <a:rPr lang="en-US" dirty="0" smtClean="0"/>
              <a:t>Venlafaxine		</a:t>
            </a:r>
          </a:p>
          <a:p>
            <a:r>
              <a:rPr lang="en-US" dirty="0" smtClean="0"/>
              <a:t>SSRI			</a:t>
            </a:r>
          </a:p>
          <a:p>
            <a:r>
              <a:rPr lang="en-US" dirty="0"/>
              <a:t>U</a:t>
            </a:r>
            <a:r>
              <a:rPr lang="en-US" dirty="0" smtClean="0"/>
              <a:t>ntreated maternal depression</a:t>
            </a:r>
          </a:p>
          <a:p>
            <a:r>
              <a:rPr lang="en-US" dirty="0" err="1" smtClean="0"/>
              <a:t>Nondepressed</a:t>
            </a:r>
            <a:r>
              <a:rPr lang="en-US" dirty="0" smtClean="0"/>
              <a:t> mothers	</a:t>
            </a:r>
            <a:endParaRPr lang="en-US" dirty="0"/>
          </a:p>
        </p:txBody>
      </p:sp>
      <p:sp>
        <p:nvSpPr>
          <p:cNvPr id="9" name="Content Placeholder 8"/>
          <p:cNvSpPr>
            <a:spLocks noGrp="1"/>
          </p:cNvSpPr>
          <p:nvPr>
            <p:ph sz="quarter" idx="4"/>
          </p:nvPr>
        </p:nvSpPr>
        <p:spPr>
          <a:xfrm>
            <a:off x="4953000" y="2514600"/>
            <a:ext cx="3733800" cy="3845720"/>
          </a:xfrm>
        </p:spPr>
        <p:txBody>
          <a:bodyPr/>
          <a:lstStyle/>
          <a:p>
            <a:r>
              <a:rPr lang="en-US" dirty="0" smtClean="0"/>
              <a:t>105</a:t>
            </a:r>
          </a:p>
          <a:p>
            <a:r>
              <a:rPr lang="en-US" dirty="0" smtClean="0"/>
              <a:t>105</a:t>
            </a:r>
          </a:p>
          <a:p>
            <a:r>
              <a:rPr lang="en-US" dirty="0" smtClean="0"/>
              <a:t>108</a:t>
            </a:r>
          </a:p>
          <a:p>
            <a:r>
              <a:rPr lang="en-US" dirty="0" smtClean="0"/>
              <a:t>112</a:t>
            </a:r>
          </a:p>
          <a:p>
            <a:pPr marL="548640" lvl="2" indent="-274320">
              <a:buClr>
                <a:schemeClr val="accent3"/>
              </a:buClr>
              <a:buSzPct val="95000"/>
            </a:pPr>
            <a:endParaRPr lang="en-US" dirty="0" smtClean="0"/>
          </a:p>
          <a:p>
            <a:pPr marL="548640" lvl="2" indent="-274320">
              <a:buClr>
                <a:schemeClr val="accent3"/>
              </a:buClr>
              <a:buSzPct val="95000"/>
            </a:pPr>
            <a:r>
              <a:rPr lang="en-US" dirty="0" smtClean="0"/>
              <a:t>Based </a:t>
            </a:r>
            <a:r>
              <a:rPr lang="en-US" dirty="0"/>
              <a:t>on Wechsler Preschool and Primary Scale of intelligence – Third Edition</a:t>
            </a:r>
          </a:p>
          <a:p>
            <a:endParaRPr lang="en-US" dirty="0"/>
          </a:p>
        </p:txBody>
      </p:sp>
      <p:sp>
        <p:nvSpPr>
          <p:cNvPr id="6" name="TextBox 5"/>
          <p:cNvSpPr txBox="1"/>
          <p:nvPr/>
        </p:nvSpPr>
        <p:spPr>
          <a:xfrm>
            <a:off x="457200" y="6019800"/>
            <a:ext cx="8305800" cy="738664"/>
          </a:xfrm>
          <a:prstGeom prst="rect">
            <a:avLst/>
          </a:prstGeom>
          <a:noFill/>
        </p:spPr>
        <p:txBody>
          <a:bodyPr wrap="square" rtlCol="0">
            <a:spAutoFit/>
          </a:bodyPr>
          <a:lstStyle/>
          <a:p>
            <a:r>
              <a:rPr lang="en-US" sz="1200" dirty="0" err="1"/>
              <a:t>Nulman</a:t>
            </a:r>
            <a:r>
              <a:rPr lang="en-US" sz="1200" dirty="0"/>
              <a:t> I, </a:t>
            </a:r>
            <a:r>
              <a:rPr lang="en-US" sz="1200" dirty="0" err="1"/>
              <a:t>Koren</a:t>
            </a:r>
            <a:r>
              <a:rPr lang="en-US" sz="1200" dirty="0"/>
              <a:t> G, </a:t>
            </a:r>
            <a:r>
              <a:rPr lang="en-US" sz="1200" dirty="0" err="1"/>
              <a:t>Rovet</a:t>
            </a:r>
            <a:r>
              <a:rPr lang="en-US" sz="1200" dirty="0"/>
              <a:t> J et al. </a:t>
            </a:r>
            <a:r>
              <a:rPr lang="en-US" sz="1200" i="1" dirty="0"/>
              <a:t>Neurodevelopment of children following prenatal exposure to venlafaxine, selective serotonin reuptake inhibitors, or untreated maternal depression.</a:t>
            </a:r>
            <a:r>
              <a:rPr lang="en-US" sz="1200" i="1" dirty="0">
                <a:hlinkClick r:id="rId3" tooltip="The American journal of psychiatry."/>
              </a:rPr>
              <a:t> </a:t>
            </a:r>
            <a:r>
              <a:rPr lang="en-US" sz="1200" dirty="0"/>
              <a:t>Am J Psychiatry. 2012 Nov;169(11):1165-74.</a:t>
            </a:r>
          </a:p>
          <a:p>
            <a:endParaRPr lang="en-US" dirty="0"/>
          </a:p>
        </p:txBody>
      </p:sp>
    </p:spTree>
    <p:extLst>
      <p:ext uri="{BB962C8B-B14F-4D97-AF65-F5344CB8AC3E}">
        <p14:creationId xmlns:p14="http://schemas.microsoft.com/office/powerpoint/2010/main" xmlns="" val="3427219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Behavior problems</a:t>
            </a:r>
            <a:endParaRPr lang="en-US" dirty="0"/>
          </a:p>
        </p:txBody>
      </p:sp>
      <p:sp>
        <p:nvSpPr>
          <p:cNvPr id="3" name="Content Placeholder 2"/>
          <p:cNvSpPr>
            <a:spLocks noGrp="1"/>
          </p:cNvSpPr>
          <p:nvPr>
            <p:ph sz="half" idx="1"/>
          </p:nvPr>
        </p:nvSpPr>
        <p:spPr/>
        <p:txBody>
          <a:bodyPr/>
          <a:lstStyle/>
          <a:p>
            <a:r>
              <a:rPr lang="en-US" dirty="0" smtClean="0"/>
              <a:t>Internalizing problems</a:t>
            </a:r>
          </a:p>
          <a:p>
            <a:pPr lvl="1"/>
            <a:r>
              <a:rPr lang="en-US" dirty="0"/>
              <a:t>Separation anxiety and phobias</a:t>
            </a:r>
          </a:p>
          <a:p>
            <a:r>
              <a:rPr lang="en-US" dirty="0" smtClean="0"/>
              <a:t>Externalizing problems</a:t>
            </a:r>
          </a:p>
          <a:p>
            <a:pPr lvl="1"/>
            <a:r>
              <a:rPr lang="en-US" dirty="0" smtClean="0"/>
              <a:t>ADHD, oppositional defiant disorder and conduct disorder</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2438400"/>
            <a:ext cx="4697412" cy="3138488"/>
          </a:xfrm>
          <a:prstGeom prst="rect">
            <a:avLst/>
          </a:prstGeom>
          <a:solidFill>
            <a:srgbClr val="993333"/>
          </a:solidFill>
          <a:ln>
            <a:noFill/>
          </a:ln>
          <a:effectLst/>
          <a:extLst>
            <a:ext uri="{91240B29-F687-4F45-9708-019B960494DF}">
              <a14:hiddenLine xmlns:a14="http://schemas.microsoft.com/office/drawing/2010/main" xmlns="" w="25560"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Box 5"/>
          <p:cNvSpPr txBox="1"/>
          <p:nvPr/>
        </p:nvSpPr>
        <p:spPr>
          <a:xfrm>
            <a:off x="457200" y="6019800"/>
            <a:ext cx="8305800" cy="738664"/>
          </a:xfrm>
          <a:prstGeom prst="rect">
            <a:avLst/>
          </a:prstGeom>
          <a:noFill/>
        </p:spPr>
        <p:txBody>
          <a:bodyPr wrap="square" rtlCol="0">
            <a:spAutoFit/>
          </a:bodyPr>
          <a:lstStyle/>
          <a:p>
            <a:r>
              <a:rPr lang="en-US" sz="1200" dirty="0" err="1"/>
              <a:t>Nulman</a:t>
            </a:r>
            <a:r>
              <a:rPr lang="en-US" sz="1200" dirty="0"/>
              <a:t> I, </a:t>
            </a:r>
            <a:r>
              <a:rPr lang="en-US" sz="1200" dirty="0" err="1"/>
              <a:t>Koren</a:t>
            </a:r>
            <a:r>
              <a:rPr lang="en-US" sz="1200" dirty="0"/>
              <a:t> G, </a:t>
            </a:r>
            <a:r>
              <a:rPr lang="en-US" sz="1200" dirty="0" err="1"/>
              <a:t>Rovet</a:t>
            </a:r>
            <a:r>
              <a:rPr lang="en-US" sz="1200" dirty="0"/>
              <a:t> J et al. </a:t>
            </a:r>
            <a:r>
              <a:rPr lang="en-US" sz="1200" i="1" dirty="0"/>
              <a:t>Neurodevelopment of children following prenatal exposure to venlafaxine, selective serotonin reuptake inhibitors, or untreated maternal depression.</a:t>
            </a:r>
            <a:r>
              <a:rPr lang="en-US" sz="1200" i="1" dirty="0">
                <a:hlinkClick r:id="rId3" tooltip="The American journal of psychiatry."/>
              </a:rPr>
              <a:t> </a:t>
            </a:r>
            <a:r>
              <a:rPr lang="en-US" sz="1200" dirty="0"/>
              <a:t>Am J Psychiatry. 2012 Nov;169(11):1165-74.</a:t>
            </a:r>
          </a:p>
          <a:p>
            <a:endParaRPr lang="en-US" dirty="0"/>
          </a:p>
        </p:txBody>
      </p:sp>
    </p:spTree>
    <p:extLst>
      <p:ext uri="{BB962C8B-B14F-4D97-AF65-F5344CB8AC3E}">
        <p14:creationId xmlns:p14="http://schemas.microsoft.com/office/powerpoint/2010/main" xmlns="" val="773847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457200" y="1920085"/>
            <a:ext cx="8077200" cy="4434840"/>
          </a:xfrm>
        </p:spPr>
        <p:txBody>
          <a:bodyPr/>
          <a:lstStyle/>
          <a:p>
            <a:r>
              <a:rPr lang="en-US" dirty="0" smtClean="0"/>
              <a:t>Failed to find an effect of antidepressant medication on child’s intellectual of behavior outcomes</a:t>
            </a:r>
          </a:p>
          <a:p>
            <a:r>
              <a:rPr lang="en-US" dirty="0" smtClean="0"/>
              <a:t>Child exposure to maternal depression is significant predictor of child behavior problems and risk for long-term child psychopathology</a:t>
            </a:r>
            <a:endParaRPr lang="en-US" dirty="0"/>
          </a:p>
          <a:p>
            <a:r>
              <a:rPr lang="en-US" dirty="0" smtClean="0"/>
              <a:t>14 children had poor neonatal adaptation signs </a:t>
            </a:r>
          </a:p>
          <a:p>
            <a:pPr lvl="1"/>
            <a:r>
              <a:rPr lang="en-US" dirty="0" smtClean="0"/>
              <a:t>these did not differ in intelligence </a:t>
            </a:r>
          </a:p>
          <a:p>
            <a:pPr lvl="1"/>
            <a:r>
              <a:rPr lang="en-US" dirty="0" smtClean="0"/>
              <a:t>Therefore transient neonatal signs did not have long-lasting impact on aptitude </a:t>
            </a:r>
            <a:endParaRPr lang="en-US" dirty="0"/>
          </a:p>
        </p:txBody>
      </p:sp>
      <p:sp>
        <p:nvSpPr>
          <p:cNvPr id="6" name="TextBox 5"/>
          <p:cNvSpPr txBox="1"/>
          <p:nvPr/>
        </p:nvSpPr>
        <p:spPr>
          <a:xfrm>
            <a:off x="457200" y="6019800"/>
            <a:ext cx="8305800" cy="738664"/>
          </a:xfrm>
          <a:prstGeom prst="rect">
            <a:avLst/>
          </a:prstGeom>
          <a:noFill/>
        </p:spPr>
        <p:txBody>
          <a:bodyPr wrap="square" rtlCol="0">
            <a:spAutoFit/>
          </a:bodyPr>
          <a:lstStyle/>
          <a:p>
            <a:r>
              <a:rPr lang="en-US" sz="1200" dirty="0" err="1"/>
              <a:t>Nulman</a:t>
            </a:r>
            <a:r>
              <a:rPr lang="en-US" sz="1200" dirty="0"/>
              <a:t> I, </a:t>
            </a:r>
            <a:r>
              <a:rPr lang="en-US" sz="1200" dirty="0" err="1"/>
              <a:t>Koren</a:t>
            </a:r>
            <a:r>
              <a:rPr lang="en-US" sz="1200" dirty="0"/>
              <a:t> G, </a:t>
            </a:r>
            <a:r>
              <a:rPr lang="en-US" sz="1200" dirty="0" err="1"/>
              <a:t>Rovet</a:t>
            </a:r>
            <a:r>
              <a:rPr lang="en-US" sz="1200" dirty="0"/>
              <a:t> J et al. </a:t>
            </a:r>
            <a:r>
              <a:rPr lang="en-US" sz="1200" i="1" dirty="0"/>
              <a:t>Neurodevelopment of children following prenatal exposure to venlafaxine, selective serotonin reuptake inhibitors, or untreated maternal depression.</a:t>
            </a:r>
            <a:r>
              <a:rPr lang="en-US" sz="1200" i="1" dirty="0">
                <a:hlinkClick r:id="rId2" tooltip="The American journal of psychiatry."/>
              </a:rPr>
              <a:t> </a:t>
            </a:r>
            <a:r>
              <a:rPr lang="en-US" sz="1200" dirty="0"/>
              <a:t>Am J Psychiatry. 2012 Nov;169(11):1165-74.</a:t>
            </a:r>
          </a:p>
          <a:p>
            <a:endParaRPr lang="en-US" dirty="0"/>
          </a:p>
        </p:txBody>
      </p:sp>
    </p:spTree>
    <p:extLst>
      <p:ext uri="{BB962C8B-B14F-4D97-AF65-F5344CB8AC3E}">
        <p14:creationId xmlns:p14="http://schemas.microsoft.com/office/powerpoint/2010/main" xmlns="" val="35959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Neonatal Adaptation Syndrome</a:t>
            </a:r>
            <a:endParaRPr lang="en-US" dirty="0"/>
          </a:p>
        </p:txBody>
      </p:sp>
      <p:sp>
        <p:nvSpPr>
          <p:cNvPr id="3" name="Content Placeholder 2"/>
          <p:cNvSpPr>
            <a:spLocks noGrp="1"/>
          </p:cNvSpPr>
          <p:nvPr>
            <p:ph idx="1"/>
          </p:nvPr>
        </p:nvSpPr>
        <p:spPr/>
        <p:txBody>
          <a:bodyPr/>
          <a:lstStyle/>
          <a:p>
            <a:r>
              <a:rPr lang="en-US" dirty="0"/>
              <a:t>Insomnia or somnolence </a:t>
            </a:r>
          </a:p>
          <a:p>
            <a:r>
              <a:rPr lang="en-US" dirty="0"/>
              <a:t>Agitation , tremors, jitteriness, shivering and/ or altered tone </a:t>
            </a:r>
          </a:p>
          <a:p>
            <a:r>
              <a:rPr lang="en-US" dirty="0"/>
              <a:t>Restlessness, irritability &amp;constant crying </a:t>
            </a:r>
          </a:p>
          <a:p>
            <a:r>
              <a:rPr lang="en-US" dirty="0"/>
              <a:t>Poor feeding, vomiting or </a:t>
            </a:r>
            <a:r>
              <a:rPr lang="en-US" dirty="0" smtClean="0"/>
              <a:t>diarrhea </a:t>
            </a:r>
            <a:endParaRPr lang="en-US" dirty="0"/>
          </a:p>
          <a:p>
            <a:r>
              <a:rPr lang="en-US" dirty="0"/>
              <a:t>Poor temperature control, </a:t>
            </a:r>
            <a:r>
              <a:rPr lang="en-US" dirty="0" smtClean="0"/>
              <a:t>hypoglycemia </a:t>
            </a:r>
            <a:endParaRPr lang="en-US" dirty="0"/>
          </a:p>
          <a:p>
            <a:r>
              <a:rPr lang="en-US" dirty="0" smtClean="0"/>
              <a:t>Tachypnea, </a:t>
            </a:r>
            <a:r>
              <a:rPr lang="en-US" dirty="0"/>
              <a:t>respiratory distress, nasal congestion or cyanosis </a:t>
            </a:r>
          </a:p>
          <a:p>
            <a:r>
              <a:rPr lang="en-US" dirty="0"/>
              <a:t>Seizures</a:t>
            </a:r>
          </a:p>
          <a:p>
            <a:endParaRPr lang="en-US" dirty="0"/>
          </a:p>
        </p:txBody>
      </p:sp>
    </p:spTree>
    <p:extLst>
      <p:ext uri="{BB962C8B-B14F-4D97-AF65-F5344CB8AC3E}">
        <p14:creationId xmlns:p14="http://schemas.microsoft.com/office/powerpoint/2010/main" xmlns="" val="58273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Leah Ederer, MD</a:t>
            </a:r>
            <a:endParaRPr lang="en-US" dirty="0"/>
          </a:p>
        </p:txBody>
      </p:sp>
      <p:sp>
        <p:nvSpPr>
          <p:cNvPr id="3" name="Text Placeholder 2"/>
          <p:cNvSpPr>
            <a:spLocks noGrp="1"/>
          </p:cNvSpPr>
          <p:nvPr>
            <p:ph type="body" sz="half" idx="2"/>
          </p:nvPr>
        </p:nvSpPr>
        <p:spPr>
          <a:xfrm>
            <a:off x="609600" y="2828784"/>
            <a:ext cx="2209800" cy="2810016"/>
          </a:xfrm>
        </p:spPr>
        <p:txBody>
          <a:bodyPr>
            <a:normAutofit/>
          </a:bodyPr>
          <a:lstStyle/>
          <a:p>
            <a:pPr marL="285750" indent="-285750">
              <a:buFontTx/>
              <a:buChar char="-"/>
            </a:pPr>
            <a:r>
              <a:rPr lang="en-US" dirty="0" smtClean="0"/>
              <a:t>Graduated University of Pittsburgh School of Medicine 2000</a:t>
            </a:r>
          </a:p>
          <a:p>
            <a:pPr marL="285750" indent="-285750">
              <a:buFontTx/>
              <a:buChar char="-"/>
            </a:pPr>
            <a:r>
              <a:rPr lang="en-US" dirty="0" smtClean="0"/>
              <a:t>Completed University of Wisconsin Family Medicine Residency 2007</a:t>
            </a:r>
          </a:p>
          <a:p>
            <a:pPr marL="285750" indent="-285750">
              <a:buFontTx/>
              <a:buChar char="-"/>
            </a:pPr>
            <a:r>
              <a:rPr lang="en-US" dirty="0" smtClean="0"/>
              <a:t>Family Physician at GHC with a busy OB Practice with 100 deliveries a year</a:t>
            </a:r>
          </a:p>
          <a:p>
            <a:pPr marL="285750" indent="-285750">
              <a:buFontTx/>
              <a:buChar char="-"/>
            </a:pPr>
            <a:r>
              <a:rPr lang="en-US" dirty="0" smtClean="0"/>
              <a:t>Struggled with postpartum </a:t>
            </a:r>
            <a:r>
              <a:rPr lang="en-US" dirty="0"/>
              <a:t>d</a:t>
            </a:r>
            <a:r>
              <a:rPr lang="en-US" dirty="0" smtClean="0"/>
              <a:t>epression personally</a:t>
            </a:r>
            <a:endParaRPr lang="en-US" dirty="0"/>
          </a:p>
        </p:txBody>
      </p:sp>
      <p:pic>
        <p:nvPicPr>
          <p:cNvPr id="5" name="Picture Placeholder 4"/>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t="13596" r="10579" b="13131"/>
          <a:stretch/>
        </p:blipFill>
        <p:spPr>
          <a:xfrm rot="420000">
            <a:off x="4155655" y="789683"/>
            <a:ext cx="3237952" cy="4620065"/>
          </a:xfrm>
        </p:spPr>
      </p:pic>
    </p:spTree>
    <p:extLst>
      <p:ext uri="{BB962C8B-B14F-4D97-AF65-F5344CB8AC3E}">
        <p14:creationId xmlns:p14="http://schemas.microsoft.com/office/powerpoint/2010/main" xmlns="" val="344666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impacts</a:t>
            </a:r>
            <a:endParaRPr lang="en-US" dirty="0"/>
          </a:p>
        </p:txBody>
      </p:sp>
      <p:sp>
        <p:nvSpPr>
          <p:cNvPr id="3" name="Content Placeholder 2"/>
          <p:cNvSpPr>
            <a:spLocks noGrp="1"/>
          </p:cNvSpPr>
          <p:nvPr>
            <p:ph idx="1"/>
          </p:nvPr>
        </p:nvSpPr>
        <p:spPr/>
        <p:txBody>
          <a:bodyPr>
            <a:normAutofit lnSpcReduction="10000"/>
          </a:bodyPr>
          <a:lstStyle/>
          <a:p>
            <a:r>
              <a:rPr lang="en-US" dirty="0" smtClean="0"/>
              <a:t>Emotional Regulation</a:t>
            </a:r>
          </a:p>
          <a:p>
            <a:pPr lvl="1"/>
            <a:r>
              <a:rPr lang="en-US" dirty="0"/>
              <a:t>Poor social competence in school years</a:t>
            </a:r>
          </a:p>
          <a:p>
            <a:pPr lvl="1"/>
            <a:r>
              <a:rPr lang="en-US" dirty="0"/>
              <a:t>Increased risk of depression during adolescence </a:t>
            </a:r>
            <a:endParaRPr lang="en-US" dirty="0" smtClean="0"/>
          </a:p>
          <a:p>
            <a:r>
              <a:rPr lang="en-US" dirty="0" smtClean="0"/>
              <a:t>Cognitive Development</a:t>
            </a:r>
          </a:p>
          <a:p>
            <a:pPr lvl="1"/>
            <a:r>
              <a:rPr lang="en-US" dirty="0"/>
              <a:t>Impaired infant ability to learn</a:t>
            </a:r>
          </a:p>
          <a:p>
            <a:pPr lvl="1"/>
            <a:r>
              <a:rPr lang="en-US" dirty="0"/>
              <a:t>Delayed developmental milestones</a:t>
            </a:r>
          </a:p>
          <a:p>
            <a:pPr lvl="1"/>
            <a:r>
              <a:rPr lang="en-US" dirty="0"/>
              <a:t>Impaired language</a:t>
            </a:r>
          </a:p>
          <a:p>
            <a:r>
              <a:rPr lang="en-US" dirty="0" smtClean="0"/>
              <a:t>Physical Development</a:t>
            </a:r>
          </a:p>
          <a:p>
            <a:pPr lvl="1"/>
            <a:r>
              <a:rPr lang="en-US" dirty="0" smtClean="0"/>
              <a:t>Underweight in infancy</a:t>
            </a:r>
          </a:p>
          <a:p>
            <a:pPr lvl="1"/>
            <a:r>
              <a:rPr lang="en-US" dirty="0" smtClean="0"/>
              <a:t>Overweight in childhood</a:t>
            </a:r>
          </a:p>
        </p:txBody>
      </p:sp>
      <p:sp>
        <p:nvSpPr>
          <p:cNvPr id="5" name="TextBox 4"/>
          <p:cNvSpPr txBox="1"/>
          <p:nvPr/>
        </p:nvSpPr>
        <p:spPr>
          <a:xfrm>
            <a:off x="533400" y="6178705"/>
            <a:ext cx="8229600" cy="461665"/>
          </a:xfrm>
          <a:prstGeom prst="rect">
            <a:avLst/>
          </a:prstGeom>
          <a:noFill/>
        </p:spPr>
        <p:txBody>
          <a:bodyPr wrap="square" rtlCol="0">
            <a:spAutoFit/>
          </a:bodyPr>
          <a:lstStyle/>
          <a:p>
            <a:r>
              <a:rPr lang="en-US" sz="1200" dirty="0" smtClean="0"/>
              <a:t>Stein A, Pearson R, Goodman S, et al. </a:t>
            </a:r>
            <a:r>
              <a:rPr lang="en-US" sz="1200" i="1" dirty="0" smtClean="0"/>
              <a:t>Effects of perinatal mental disorders on the fetus and child. </a:t>
            </a:r>
            <a:r>
              <a:rPr lang="en-US" sz="1200" dirty="0" smtClean="0"/>
              <a:t>The Lancet. 2014 Nov; (384) 1800-1819</a:t>
            </a:r>
            <a:endParaRPr lang="en-US" sz="1200" dirty="0"/>
          </a:p>
        </p:txBody>
      </p:sp>
      <p:pic>
        <p:nvPicPr>
          <p:cNvPr id="5122" name="Picture 2" descr="C:\Users\lederer\AppData\Local\Microsoft\Windows\Temporary Internet Files\Content.IE5\EG20ELBO\blockpage[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0225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Impact</a:t>
            </a:r>
            <a:endParaRPr lang="en-US" dirty="0"/>
          </a:p>
        </p:txBody>
      </p:sp>
      <p:sp>
        <p:nvSpPr>
          <p:cNvPr id="3" name="Content Placeholder 2"/>
          <p:cNvSpPr>
            <a:spLocks noGrp="1"/>
          </p:cNvSpPr>
          <p:nvPr>
            <p:ph sz="half" idx="1"/>
          </p:nvPr>
        </p:nvSpPr>
        <p:spPr>
          <a:xfrm>
            <a:off x="457200" y="1920085"/>
            <a:ext cx="8077200" cy="4434840"/>
          </a:xfrm>
        </p:spPr>
        <p:txBody>
          <a:bodyPr/>
          <a:lstStyle/>
          <a:p>
            <a:r>
              <a:rPr lang="en-US" dirty="0" smtClean="0"/>
              <a:t>Prenatal Impact</a:t>
            </a:r>
          </a:p>
          <a:p>
            <a:pPr lvl="1"/>
            <a:r>
              <a:rPr lang="en-US" dirty="0" smtClean="0"/>
              <a:t>Increased risk for premature delivery</a:t>
            </a:r>
          </a:p>
          <a:p>
            <a:pPr lvl="1"/>
            <a:r>
              <a:rPr lang="en-US" dirty="0" smtClean="0"/>
              <a:t>Depression-associated stress and anxiety are thought to disrupt fetal neurodevelopment due to inhibition of neurogenesis resulting in decreased gray mater.</a:t>
            </a:r>
          </a:p>
          <a:p>
            <a:r>
              <a:rPr lang="en-US" dirty="0" smtClean="0"/>
              <a:t> Postpartum Impact</a:t>
            </a:r>
          </a:p>
          <a:p>
            <a:pPr lvl="1"/>
            <a:r>
              <a:rPr lang="en-US" dirty="0" smtClean="0"/>
              <a:t>Less </a:t>
            </a:r>
            <a:r>
              <a:rPr lang="en-US" dirty="0"/>
              <a:t>interactive and supportive </a:t>
            </a:r>
            <a:r>
              <a:rPr lang="en-US" dirty="0" smtClean="0"/>
              <a:t>environment </a:t>
            </a:r>
          </a:p>
          <a:p>
            <a:pPr lvl="1"/>
            <a:r>
              <a:rPr lang="en-US" dirty="0" smtClean="0"/>
              <a:t>Decreased maternal responsiveness  </a:t>
            </a:r>
            <a:endParaRPr lang="en-US" dirty="0"/>
          </a:p>
          <a:p>
            <a:endParaRPr lang="en-US" dirty="0"/>
          </a:p>
        </p:txBody>
      </p:sp>
      <p:sp>
        <p:nvSpPr>
          <p:cNvPr id="6" name="TextBox 5"/>
          <p:cNvSpPr txBox="1"/>
          <p:nvPr/>
        </p:nvSpPr>
        <p:spPr>
          <a:xfrm>
            <a:off x="457200" y="6019800"/>
            <a:ext cx="8305800" cy="738664"/>
          </a:xfrm>
          <a:prstGeom prst="rect">
            <a:avLst/>
          </a:prstGeom>
          <a:noFill/>
        </p:spPr>
        <p:txBody>
          <a:bodyPr wrap="square" rtlCol="0">
            <a:spAutoFit/>
          </a:bodyPr>
          <a:lstStyle/>
          <a:p>
            <a:r>
              <a:rPr lang="en-US" sz="1200" dirty="0" err="1"/>
              <a:t>Nulman</a:t>
            </a:r>
            <a:r>
              <a:rPr lang="en-US" sz="1200" dirty="0"/>
              <a:t> I, </a:t>
            </a:r>
            <a:r>
              <a:rPr lang="en-US" sz="1200" dirty="0" err="1"/>
              <a:t>Koren</a:t>
            </a:r>
            <a:r>
              <a:rPr lang="en-US" sz="1200" dirty="0"/>
              <a:t> G, </a:t>
            </a:r>
            <a:r>
              <a:rPr lang="en-US" sz="1200" dirty="0" err="1"/>
              <a:t>Rovet</a:t>
            </a:r>
            <a:r>
              <a:rPr lang="en-US" sz="1200" dirty="0"/>
              <a:t> J et al. </a:t>
            </a:r>
            <a:r>
              <a:rPr lang="en-US" sz="1200" i="1" dirty="0"/>
              <a:t>Neurodevelopment of children following prenatal exposure to venlafaxine, selective serotonin reuptake inhibitors, or untreated maternal depression.</a:t>
            </a:r>
            <a:r>
              <a:rPr lang="en-US" sz="1200" i="1" dirty="0">
                <a:hlinkClick r:id="rId3" tooltip="The American journal of psychiatry."/>
              </a:rPr>
              <a:t> </a:t>
            </a:r>
            <a:r>
              <a:rPr lang="en-US" sz="1200" dirty="0"/>
              <a:t>Am J Psychiatry. 2012 Nov;169(11):1165-74.</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67600" y="762000"/>
            <a:ext cx="1381125" cy="1328866"/>
          </a:xfrm>
          <a:prstGeom prst="rect">
            <a:avLst/>
          </a:prstGeom>
        </p:spPr>
      </p:pic>
    </p:spTree>
    <p:extLst>
      <p:ext uri="{BB962C8B-B14F-4D97-AF65-F5344CB8AC3E}">
        <p14:creationId xmlns:p14="http://schemas.microsoft.com/office/powerpoint/2010/main" xmlns="" val="3467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 treatment</a:t>
            </a:r>
            <a:endParaRPr lang="en-US" dirty="0"/>
          </a:p>
        </p:txBody>
      </p:sp>
      <p:sp>
        <p:nvSpPr>
          <p:cNvPr id="3" name="Content Placeholder 2"/>
          <p:cNvSpPr>
            <a:spLocks noGrp="1"/>
          </p:cNvSpPr>
          <p:nvPr>
            <p:ph idx="1"/>
          </p:nvPr>
        </p:nvSpPr>
        <p:spPr/>
        <p:txBody>
          <a:bodyPr/>
          <a:lstStyle/>
          <a:p>
            <a:r>
              <a:rPr lang="en-US" dirty="0" smtClean="0"/>
              <a:t>If previously had done well on another antidepressant medication and no contraindications restart previous treatment</a:t>
            </a:r>
            <a:endParaRPr lang="en-US" dirty="0"/>
          </a:p>
        </p:txBody>
      </p:sp>
      <p:sp>
        <p:nvSpPr>
          <p:cNvPr id="4" name="TextBox 3"/>
          <p:cNvSpPr txBox="1"/>
          <p:nvPr/>
        </p:nvSpPr>
        <p:spPr>
          <a:xfrm>
            <a:off x="304800" y="6186744"/>
            <a:ext cx="8458200" cy="461665"/>
          </a:xfrm>
          <a:prstGeom prst="rect">
            <a:avLst/>
          </a:prstGeom>
          <a:noFill/>
        </p:spPr>
        <p:txBody>
          <a:bodyPr wrap="square" rtlCol="0">
            <a:spAutoFit/>
          </a:bodyPr>
          <a:lstStyle/>
          <a:p>
            <a:r>
              <a:rPr lang="en-US" sz="1200" dirty="0"/>
              <a:t>ABM Clinical Protocol #18 Use of Antidepressants in Nursing Mothers </a:t>
            </a:r>
            <a:r>
              <a:rPr lang="en-US" sz="1200" i="1" dirty="0"/>
              <a:t>Breastfeeding Medicine</a:t>
            </a:r>
            <a:r>
              <a:rPr lang="en-US" sz="1200" dirty="0"/>
              <a:t> (2008) Volume 3, Number 1, 44-52.</a:t>
            </a:r>
          </a:p>
        </p:txBody>
      </p:sp>
    </p:spTree>
    <p:extLst>
      <p:ext uri="{BB962C8B-B14F-4D97-AF65-F5344CB8AC3E}">
        <p14:creationId xmlns:p14="http://schemas.microsoft.com/office/powerpoint/2010/main" xmlns="" val="4199753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 treatment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3800" y="762000"/>
            <a:ext cx="1328159" cy="1277904"/>
          </a:xfrm>
          <a:prstGeom prst="rect">
            <a:avLst/>
          </a:prstGeom>
        </p:spPr>
      </p:pic>
      <p:sp>
        <p:nvSpPr>
          <p:cNvPr id="3" name="Content Placeholder 2"/>
          <p:cNvSpPr>
            <a:spLocks noGrp="1"/>
          </p:cNvSpPr>
          <p:nvPr>
            <p:ph idx="1"/>
          </p:nvPr>
        </p:nvSpPr>
        <p:spPr/>
        <p:txBody>
          <a:bodyPr/>
          <a:lstStyle/>
          <a:p>
            <a:r>
              <a:rPr lang="en-US" dirty="0" smtClean="0"/>
              <a:t>First-line for mild to moderate depression is psychotherapy</a:t>
            </a:r>
          </a:p>
          <a:p>
            <a:pPr lvl="1"/>
            <a:r>
              <a:rPr lang="en-US" dirty="0" smtClean="0"/>
              <a:t>No side-effects</a:t>
            </a:r>
          </a:p>
          <a:p>
            <a:pPr lvl="1"/>
            <a:r>
              <a:rPr lang="en-US" dirty="0" smtClean="0"/>
              <a:t>Safe with breastfeeding</a:t>
            </a:r>
          </a:p>
          <a:p>
            <a:pPr lvl="1"/>
            <a:r>
              <a:rPr lang="en-US" dirty="0" smtClean="0"/>
              <a:t>May provide lasting changes in coping skills</a:t>
            </a:r>
          </a:p>
          <a:p>
            <a:pPr lvl="2"/>
            <a:r>
              <a:rPr lang="en-US" dirty="0" smtClean="0"/>
              <a:t>Amelioration of depressive symptoms alone has not been shown to improve mother-child interaction</a:t>
            </a:r>
          </a:p>
          <a:p>
            <a:pPr lvl="2"/>
            <a:r>
              <a:rPr lang="en-US" dirty="0" smtClean="0"/>
              <a:t>Associated with fewer toddler behavioral problems at 18 months than assigned to routine care</a:t>
            </a:r>
            <a:endParaRPr lang="en-US" dirty="0"/>
          </a:p>
        </p:txBody>
      </p:sp>
      <p:sp>
        <p:nvSpPr>
          <p:cNvPr id="4" name="TextBox 3"/>
          <p:cNvSpPr txBox="1"/>
          <p:nvPr/>
        </p:nvSpPr>
        <p:spPr>
          <a:xfrm>
            <a:off x="337559" y="5678912"/>
            <a:ext cx="8458200" cy="1015663"/>
          </a:xfrm>
          <a:prstGeom prst="rect">
            <a:avLst/>
          </a:prstGeom>
          <a:noFill/>
        </p:spPr>
        <p:txBody>
          <a:bodyPr wrap="square" rtlCol="0">
            <a:spAutoFit/>
          </a:bodyPr>
          <a:lstStyle/>
          <a:p>
            <a:r>
              <a:rPr lang="en-US" sz="1200" dirty="0"/>
              <a:t>ABM Clinical Protocol #18 Use of Antidepressants in Nursing Mothers </a:t>
            </a:r>
            <a:r>
              <a:rPr lang="en-US" sz="1200" i="1" dirty="0"/>
              <a:t>Breastfeeding Medicine</a:t>
            </a:r>
            <a:r>
              <a:rPr lang="en-US" sz="1200" dirty="0"/>
              <a:t> (2008) Volume 3, Number 1, 44-52</a:t>
            </a:r>
            <a:r>
              <a:rPr lang="en-US" sz="1200" dirty="0" smtClean="0"/>
              <a:t>.</a:t>
            </a:r>
          </a:p>
          <a:p>
            <a:r>
              <a:rPr lang="en-US" sz="1200" dirty="0"/>
              <a:t>Stein A, Pearson R, Goodman S, et al. </a:t>
            </a:r>
            <a:r>
              <a:rPr lang="en-US" sz="1200" i="1" dirty="0"/>
              <a:t>Effects of perinatal mental disorders on the fetus and child. </a:t>
            </a:r>
            <a:r>
              <a:rPr lang="en-US" sz="1200" dirty="0"/>
              <a:t>The Lancet. 2014 Nov; (384) 1800-1819</a:t>
            </a:r>
          </a:p>
          <a:p>
            <a:endParaRPr lang="en-US" sz="1200" dirty="0"/>
          </a:p>
        </p:txBody>
      </p:sp>
    </p:spTree>
    <p:extLst>
      <p:ext uri="{BB962C8B-B14F-4D97-AF65-F5344CB8AC3E}">
        <p14:creationId xmlns:p14="http://schemas.microsoft.com/office/powerpoint/2010/main" xmlns="" val="202588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 treatment</a:t>
            </a:r>
            <a:endParaRPr lang="en-US" dirty="0"/>
          </a:p>
        </p:txBody>
      </p:sp>
      <p:sp>
        <p:nvSpPr>
          <p:cNvPr id="3" name="Content Placeholder 2"/>
          <p:cNvSpPr>
            <a:spLocks noGrp="1"/>
          </p:cNvSpPr>
          <p:nvPr>
            <p:ph idx="1"/>
          </p:nvPr>
        </p:nvSpPr>
        <p:spPr>
          <a:xfrm>
            <a:off x="457200" y="1935480"/>
            <a:ext cx="8229600" cy="4160520"/>
          </a:xfrm>
        </p:spPr>
        <p:txBody>
          <a:bodyPr/>
          <a:lstStyle/>
          <a:p>
            <a:r>
              <a:rPr lang="en-US" dirty="0" smtClean="0"/>
              <a:t>First-line for severe depression is medication</a:t>
            </a:r>
          </a:p>
          <a:p>
            <a:r>
              <a:rPr lang="en-US" dirty="0" smtClean="0"/>
              <a:t>All pass into </a:t>
            </a:r>
            <a:r>
              <a:rPr lang="en-US" dirty="0" err="1" smtClean="0"/>
              <a:t>breastmilk</a:t>
            </a:r>
            <a:r>
              <a:rPr lang="en-US" dirty="0" smtClean="0"/>
              <a:t> but not all were found in infant serum</a:t>
            </a:r>
          </a:p>
          <a:p>
            <a:r>
              <a:rPr lang="en-US" dirty="0" smtClean="0"/>
              <a:t>Recommended less than 10% of maternal level</a:t>
            </a:r>
          </a:p>
          <a:p>
            <a:r>
              <a:rPr lang="en-US" dirty="0" smtClean="0"/>
              <a:t>Aim for medications with shorter half-lives , greater protein binding and/or no active metabolites</a:t>
            </a:r>
          </a:p>
          <a:p>
            <a:r>
              <a:rPr lang="en-US" dirty="0" smtClean="0"/>
              <a:t>If resistant to initial treatment switch antidepressant rather than augmentation</a:t>
            </a:r>
          </a:p>
          <a:p>
            <a:endParaRPr lang="en-US" dirty="0"/>
          </a:p>
        </p:txBody>
      </p:sp>
      <p:sp>
        <p:nvSpPr>
          <p:cNvPr id="4" name="TextBox 3"/>
          <p:cNvSpPr txBox="1"/>
          <p:nvPr/>
        </p:nvSpPr>
        <p:spPr>
          <a:xfrm>
            <a:off x="304800" y="6186744"/>
            <a:ext cx="8458200" cy="461665"/>
          </a:xfrm>
          <a:prstGeom prst="rect">
            <a:avLst/>
          </a:prstGeom>
          <a:noFill/>
        </p:spPr>
        <p:txBody>
          <a:bodyPr wrap="square" rtlCol="0">
            <a:spAutoFit/>
          </a:bodyPr>
          <a:lstStyle/>
          <a:p>
            <a:r>
              <a:rPr lang="en-US" sz="1200" dirty="0"/>
              <a:t>ABM Clinical Protocol #18 Use of Antidepressants in Nursing Mothers </a:t>
            </a:r>
            <a:r>
              <a:rPr lang="en-US" sz="1200" i="1" dirty="0"/>
              <a:t>Breastfeeding Medicine</a:t>
            </a:r>
            <a:r>
              <a:rPr lang="en-US" sz="1200" dirty="0"/>
              <a:t> (2008) Volume 3, Number 1, 44-52.</a:t>
            </a:r>
          </a:p>
        </p:txBody>
      </p:sp>
    </p:spTree>
    <p:extLst>
      <p:ext uri="{BB962C8B-B14F-4D97-AF65-F5344CB8AC3E}">
        <p14:creationId xmlns:p14="http://schemas.microsoft.com/office/powerpoint/2010/main" xmlns="" val="2025881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rmAutofit fontScale="90000"/>
          </a:bodyPr>
          <a:lstStyle/>
          <a:p>
            <a:r>
              <a:rPr lang="en-US" dirty="0"/>
              <a:t>Specific </a:t>
            </a:r>
            <a:r>
              <a:rPr lang="en-US" dirty="0" smtClean="0"/>
              <a:t>Antidepressants (SSRI/SNRI) </a:t>
            </a:r>
            <a:endParaRPr lang="en-US" dirty="0"/>
          </a:p>
        </p:txBody>
      </p:sp>
      <p:sp>
        <p:nvSpPr>
          <p:cNvPr id="3" name="Text Placeholder 2"/>
          <p:cNvSpPr>
            <a:spLocks noGrp="1"/>
          </p:cNvSpPr>
          <p:nvPr>
            <p:ph type="body" idx="1"/>
          </p:nvPr>
        </p:nvSpPr>
        <p:spPr/>
        <p:txBody>
          <a:bodyPr/>
          <a:lstStyle/>
          <a:p>
            <a:r>
              <a:rPr lang="en-US" dirty="0" smtClean="0"/>
              <a:t>Drug	</a:t>
            </a:r>
            <a:endParaRPr lang="en-US" dirty="0"/>
          </a:p>
        </p:txBody>
      </p:sp>
      <p:sp>
        <p:nvSpPr>
          <p:cNvPr id="4" name="Text Placeholder 3"/>
          <p:cNvSpPr>
            <a:spLocks noGrp="1"/>
          </p:cNvSpPr>
          <p:nvPr>
            <p:ph type="body" sz="half" idx="3"/>
          </p:nvPr>
        </p:nvSpPr>
        <p:spPr/>
        <p:txBody>
          <a:bodyPr/>
          <a:lstStyle/>
          <a:p>
            <a:r>
              <a:rPr lang="en-US" dirty="0" smtClean="0"/>
              <a:t>Infant Serum Level</a:t>
            </a:r>
            <a:endParaRPr lang="en-US" dirty="0"/>
          </a:p>
        </p:txBody>
      </p:sp>
      <p:sp>
        <p:nvSpPr>
          <p:cNvPr id="5" name="Content Placeholder 4"/>
          <p:cNvSpPr>
            <a:spLocks noGrp="1"/>
          </p:cNvSpPr>
          <p:nvPr>
            <p:ph sz="quarter" idx="2"/>
          </p:nvPr>
        </p:nvSpPr>
        <p:spPr>
          <a:xfrm>
            <a:off x="457200" y="2514600"/>
            <a:ext cx="4040188" cy="3541931"/>
          </a:xfrm>
        </p:spPr>
        <p:txBody>
          <a:bodyPr/>
          <a:lstStyle/>
          <a:p>
            <a:r>
              <a:rPr lang="en-US" dirty="0" smtClean="0"/>
              <a:t>Paroxetine</a:t>
            </a:r>
          </a:p>
          <a:p>
            <a:r>
              <a:rPr lang="en-US" dirty="0" smtClean="0"/>
              <a:t>Sertraline</a:t>
            </a:r>
          </a:p>
          <a:p>
            <a:r>
              <a:rPr lang="en-US" dirty="0" smtClean="0"/>
              <a:t>Citalopram</a:t>
            </a:r>
          </a:p>
          <a:p>
            <a:r>
              <a:rPr lang="en-US" dirty="0" smtClean="0"/>
              <a:t>Fluoxetine</a:t>
            </a:r>
          </a:p>
          <a:p>
            <a:r>
              <a:rPr lang="en-US" dirty="0" smtClean="0"/>
              <a:t>Venlafaxine</a:t>
            </a:r>
            <a:endParaRPr lang="en-US" dirty="0"/>
          </a:p>
        </p:txBody>
      </p:sp>
      <p:sp>
        <p:nvSpPr>
          <p:cNvPr id="6" name="Content Placeholder 5"/>
          <p:cNvSpPr>
            <a:spLocks noGrp="1"/>
          </p:cNvSpPr>
          <p:nvPr>
            <p:ph sz="quarter" idx="4"/>
          </p:nvPr>
        </p:nvSpPr>
        <p:spPr/>
        <p:txBody>
          <a:bodyPr/>
          <a:lstStyle/>
          <a:p>
            <a:r>
              <a:rPr lang="en-US" dirty="0" smtClean="0"/>
              <a:t>2 %</a:t>
            </a:r>
          </a:p>
          <a:p>
            <a:r>
              <a:rPr lang="en-US" dirty="0" smtClean="0"/>
              <a:t>7 %</a:t>
            </a:r>
          </a:p>
          <a:p>
            <a:r>
              <a:rPr lang="en-US" dirty="0" smtClean="0"/>
              <a:t>17 %</a:t>
            </a:r>
          </a:p>
          <a:p>
            <a:r>
              <a:rPr lang="en-US" dirty="0" smtClean="0"/>
              <a:t>22 %</a:t>
            </a:r>
          </a:p>
          <a:p>
            <a:r>
              <a:rPr lang="en-US" dirty="0"/>
              <a:t>20-107</a:t>
            </a:r>
            <a:r>
              <a:rPr lang="en-US" dirty="0" smtClean="0"/>
              <a:t>%</a:t>
            </a:r>
            <a:endParaRPr lang="en-US" dirty="0"/>
          </a:p>
        </p:txBody>
      </p:sp>
      <p:sp>
        <p:nvSpPr>
          <p:cNvPr id="7" name="TextBox 6"/>
          <p:cNvSpPr txBox="1"/>
          <p:nvPr/>
        </p:nvSpPr>
        <p:spPr>
          <a:xfrm>
            <a:off x="531620" y="6172200"/>
            <a:ext cx="8002780" cy="461665"/>
          </a:xfrm>
          <a:prstGeom prst="rect">
            <a:avLst/>
          </a:prstGeom>
          <a:noFill/>
        </p:spPr>
        <p:txBody>
          <a:bodyPr wrap="square" rtlCol="0">
            <a:spAutoFit/>
          </a:bodyPr>
          <a:lstStyle/>
          <a:p>
            <a:r>
              <a:rPr lang="en-US" sz="1200" dirty="0" err="1" smtClean="0"/>
              <a:t>Weissman</a:t>
            </a:r>
            <a:r>
              <a:rPr lang="en-US" sz="1200" dirty="0" smtClean="0"/>
              <a:t> AM, Levy BT, </a:t>
            </a:r>
            <a:r>
              <a:rPr lang="en-US" sz="1200" dirty="0" err="1" smtClean="0"/>
              <a:t>Hartz</a:t>
            </a:r>
            <a:r>
              <a:rPr lang="en-US" sz="1200" dirty="0" smtClean="0"/>
              <a:t> AJ, Et Al. </a:t>
            </a:r>
            <a:r>
              <a:rPr lang="en-US" sz="1200" i="1" dirty="0" smtClean="0"/>
              <a:t>Pooled analysis of antidepressant levels in lactating mothers, </a:t>
            </a:r>
            <a:r>
              <a:rPr lang="en-US" sz="1200" i="1" dirty="0" err="1" smtClean="0"/>
              <a:t>breastmilk</a:t>
            </a:r>
            <a:r>
              <a:rPr lang="en-US" sz="1200" i="1" dirty="0" smtClean="0"/>
              <a:t> and nursing infants. </a:t>
            </a:r>
            <a:r>
              <a:rPr lang="en-US" sz="1200" dirty="0" smtClean="0"/>
              <a:t>Am J Psychiatry 2004; 161:1066-1078</a:t>
            </a:r>
            <a:endParaRPr lang="en-US" sz="1200" dirty="0"/>
          </a:p>
        </p:txBody>
      </p:sp>
    </p:spTree>
    <p:extLst>
      <p:ext uri="{BB962C8B-B14F-4D97-AF65-F5344CB8AC3E}">
        <p14:creationId xmlns:p14="http://schemas.microsoft.com/office/powerpoint/2010/main" xmlns="" val="2687201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rmAutofit/>
          </a:bodyPr>
          <a:lstStyle/>
          <a:p>
            <a:r>
              <a:rPr lang="en-US" dirty="0"/>
              <a:t>Specific </a:t>
            </a:r>
            <a:r>
              <a:rPr lang="en-US" dirty="0" smtClean="0"/>
              <a:t>Antidepressants (other) </a:t>
            </a:r>
            <a:endParaRPr lang="en-US" dirty="0"/>
          </a:p>
        </p:txBody>
      </p:sp>
      <p:sp>
        <p:nvSpPr>
          <p:cNvPr id="3" name="Text Placeholder 2"/>
          <p:cNvSpPr>
            <a:spLocks noGrp="1"/>
          </p:cNvSpPr>
          <p:nvPr>
            <p:ph type="body" idx="1"/>
          </p:nvPr>
        </p:nvSpPr>
        <p:spPr/>
        <p:txBody>
          <a:bodyPr/>
          <a:lstStyle/>
          <a:p>
            <a:r>
              <a:rPr lang="en-US" dirty="0" smtClean="0"/>
              <a:t>Drug	</a:t>
            </a:r>
            <a:endParaRPr lang="en-US" dirty="0"/>
          </a:p>
        </p:txBody>
      </p:sp>
      <p:sp>
        <p:nvSpPr>
          <p:cNvPr id="4" name="Text Placeholder 3"/>
          <p:cNvSpPr>
            <a:spLocks noGrp="1"/>
          </p:cNvSpPr>
          <p:nvPr>
            <p:ph type="body" sz="half" idx="3"/>
          </p:nvPr>
        </p:nvSpPr>
        <p:spPr/>
        <p:txBody>
          <a:bodyPr/>
          <a:lstStyle/>
          <a:p>
            <a:r>
              <a:rPr lang="en-US" dirty="0" smtClean="0"/>
              <a:t>Infant Serum Level</a:t>
            </a:r>
            <a:endParaRPr lang="en-US" dirty="0"/>
          </a:p>
        </p:txBody>
      </p:sp>
      <p:sp>
        <p:nvSpPr>
          <p:cNvPr id="5" name="Content Placeholder 4"/>
          <p:cNvSpPr>
            <a:spLocks noGrp="1"/>
          </p:cNvSpPr>
          <p:nvPr>
            <p:ph sz="quarter" idx="2"/>
          </p:nvPr>
        </p:nvSpPr>
        <p:spPr>
          <a:xfrm>
            <a:off x="457200" y="2514600"/>
            <a:ext cx="4040188" cy="3541931"/>
          </a:xfrm>
        </p:spPr>
        <p:txBody>
          <a:bodyPr/>
          <a:lstStyle/>
          <a:p>
            <a:r>
              <a:rPr lang="en-US" dirty="0" err="1" smtClean="0"/>
              <a:t>Lorazepam</a:t>
            </a:r>
            <a:endParaRPr lang="en-US" dirty="0" smtClean="0"/>
          </a:p>
          <a:p>
            <a:r>
              <a:rPr lang="en-US" dirty="0" err="1" smtClean="0"/>
              <a:t>Nortriptyline</a:t>
            </a:r>
            <a:r>
              <a:rPr lang="en-US" dirty="0" smtClean="0"/>
              <a:t>*</a:t>
            </a:r>
          </a:p>
        </p:txBody>
      </p:sp>
      <p:sp>
        <p:nvSpPr>
          <p:cNvPr id="6" name="Content Placeholder 5"/>
          <p:cNvSpPr>
            <a:spLocks noGrp="1"/>
          </p:cNvSpPr>
          <p:nvPr>
            <p:ph sz="quarter" idx="4"/>
          </p:nvPr>
        </p:nvSpPr>
        <p:spPr/>
        <p:txBody>
          <a:bodyPr/>
          <a:lstStyle/>
          <a:p>
            <a:r>
              <a:rPr lang="en-US" dirty="0" smtClean="0"/>
              <a:t>No active metabolites</a:t>
            </a:r>
          </a:p>
          <a:p>
            <a:r>
              <a:rPr lang="en-US" dirty="0" smtClean="0"/>
              <a:t>10 %</a:t>
            </a:r>
          </a:p>
        </p:txBody>
      </p:sp>
      <p:sp>
        <p:nvSpPr>
          <p:cNvPr id="7" name="TextBox 6"/>
          <p:cNvSpPr txBox="1"/>
          <p:nvPr/>
        </p:nvSpPr>
        <p:spPr>
          <a:xfrm>
            <a:off x="531620" y="5410200"/>
            <a:ext cx="7543800" cy="646331"/>
          </a:xfrm>
          <a:prstGeom prst="rect">
            <a:avLst/>
          </a:prstGeom>
          <a:noFill/>
        </p:spPr>
        <p:txBody>
          <a:bodyPr wrap="square" rtlCol="0">
            <a:spAutoFit/>
          </a:bodyPr>
          <a:lstStyle/>
          <a:p>
            <a:r>
              <a:rPr lang="en-US" dirty="0" smtClean="0"/>
              <a:t>* Despite being effective and inexpensive not widely used secondary to significant uncomfortable side effects.</a:t>
            </a:r>
            <a:endParaRPr lang="en-US" dirty="0"/>
          </a:p>
        </p:txBody>
      </p:sp>
    </p:spTree>
    <p:extLst>
      <p:ext uri="{BB962C8B-B14F-4D97-AF65-F5344CB8AC3E}">
        <p14:creationId xmlns:p14="http://schemas.microsoft.com/office/powerpoint/2010/main" xmlns="" val="3613305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 treatment</a:t>
            </a:r>
            <a:endParaRPr lang="en-US" dirty="0"/>
          </a:p>
        </p:txBody>
      </p:sp>
      <p:sp>
        <p:nvSpPr>
          <p:cNvPr id="3" name="Content Placeholder 2"/>
          <p:cNvSpPr>
            <a:spLocks noGrp="1"/>
          </p:cNvSpPr>
          <p:nvPr>
            <p:ph idx="1"/>
          </p:nvPr>
        </p:nvSpPr>
        <p:spPr/>
        <p:txBody>
          <a:bodyPr>
            <a:normAutofit/>
          </a:bodyPr>
          <a:lstStyle/>
          <a:p>
            <a:r>
              <a:rPr lang="en-US" dirty="0" smtClean="0"/>
              <a:t>Omega-3 Fatty Acid</a:t>
            </a:r>
          </a:p>
          <a:p>
            <a:pPr lvl="1"/>
            <a:r>
              <a:rPr lang="en-US" dirty="0" smtClean="0"/>
              <a:t>do </a:t>
            </a:r>
            <a:r>
              <a:rPr lang="en-US" dirty="0"/>
              <a:t>not appear to prevent postnatal </a:t>
            </a:r>
            <a:r>
              <a:rPr lang="en-US" dirty="0" smtClean="0"/>
              <a:t>depression if taken during pregnancy according to 6 m0 RCT</a:t>
            </a:r>
          </a:p>
          <a:p>
            <a:r>
              <a:rPr lang="en-US" dirty="0"/>
              <a:t>St. John’s </a:t>
            </a:r>
            <a:r>
              <a:rPr lang="en-US" dirty="0" err="1"/>
              <a:t>Wort</a:t>
            </a:r>
            <a:endParaRPr lang="en-US" dirty="0"/>
          </a:p>
          <a:p>
            <a:pPr lvl="1"/>
            <a:r>
              <a:rPr lang="en-US" dirty="0"/>
              <a:t>One study showed increase in colic, drowsiness and lethargy but overall poor study.</a:t>
            </a:r>
          </a:p>
          <a:p>
            <a:endParaRPr lang="en-US" dirty="0" smtClean="0"/>
          </a:p>
          <a:p>
            <a:endParaRPr lang="en-US" dirty="0" smtClean="0"/>
          </a:p>
          <a:p>
            <a:pPr marL="393192" lvl="1" indent="0">
              <a:buNone/>
            </a:pPr>
            <a:endParaRPr lang="en-US" dirty="0"/>
          </a:p>
        </p:txBody>
      </p:sp>
      <p:sp>
        <p:nvSpPr>
          <p:cNvPr id="4" name="TextBox 3"/>
          <p:cNvSpPr txBox="1"/>
          <p:nvPr/>
        </p:nvSpPr>
        <p:spPr>
          <a:xfrm>
            <a:off x="304800" y="6186744"/>
            <a:ext cx="8458200" cy="461665"/>
          </a:xfrm>
          <a:prstGeom prst="rect">
            <a:avLst/>
          </a:prstGeom>
          <a:noFill/>
        </p:spPr>
        <p:txBody>
          <a:bodyPr wrap="square" rtlCol="0">
            <a:spAutoFit/>
          </a:bodyPr>
          <a:lstStyle/>
          <a:p>
            <a:r>
              <a:rPr lang="en-US" sz="1200" dirty="0"/>
              <a:t>ABM Clinical Protocol #18 Use of Antidepressants in Nursing Mothers </a:t>
            </a:r>
            <a:r>
              <a:rPr lang="en-US" sz="1200" i="1" dirty="0"/>
              <a:t>Breastfeeding Medicine</a:t>
            </a:r>
            <a:r>
              <a:rPr lang="en-US" sz="1200" dirty="0"/>
              <a:t> (2008) Volume 3, Number 1, 44-52.</a:t>
            </a:r>
          </a:p>
        </p:txBody>
      </p:sp>
    </p:spTree>
    <p:extLst>
      <p:ext uri="{BB962C8B-B14F-4D97-AF65-F5344CB8AC3E}">
        <p14:creationId xmlns:p14="http://schemas.microsoft.com/office/powerpoint/2010/main" xmlns="" val="134738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and PPD</a:t>
            </a:r>
            <a:endParaRPr lang="en-US" dirty="0"/>
          </a:p>
        </p:txBody>
      </p:sp>
      <p:sp>
        <p:nvSpPr>
          <p:cNvPr id="3" name="Content Placeholder 2"/>
          <p:cNvSpPr>
            <a:spLocks noGrp="1"/>
          </p:cNvSpPr>
          <p:nvPr>
            <p:ph idx="1"/>
          </p:nvPr>
        </p:nvSpPr>
        <p:spPr/>
        <p:txBody>
          <a:bodyPr>
            <a:normAutofit/>
          </a:bodyPr>
          <a:lstStyle/>
          <a:p>
            <a:r>
              <a:rPr lang="en-US" dirty="0" smtClean="0"/>
              <a:t>Several </a:t>
            </a:r>
            <a:r>
              <a:rPr lang="en-US" dirty="0"/>
              <a:t>studies have demonstrated an association between longer breastfeeding durations and a lower prevalence of PPD; however, other studies have indicated that breastfeeding mothers are not protected from PPD. </a:t>
            </a:r>
            <a:endParaRPr lang="en-US" dirty="0" smtClean="0"/>
          </a:p>
          <a:p>
            <a:r>
              <a:rPr lang="en-US" dirty="0" smtClean="0"/>
              <a:t>Thus</a:t>
            </a:r>
            <a:r>
              <a:rPr lang="en-US" dirty="0"/>
              <a:t>, it has been difficult to ascertain whether breastfeeding reduces the risk of PPD or if, instead, successful breastfeeding is more prevalent among mothers at lower risk for </a:t>
            </a:r>
            <a:r>
              <a:rPr lang="en-US" dirty="0" smtClean="0"/>
              <a:t>PPD</a:t>
            </a:r>
          </a:p>
          <a:p>
            <a:pPr marL="0" indent="0">
              <a:buNone/>
            </a:pPr>
            <a:endParaRPr lang="en-US" dirty="0"/>
          </a:p>
        </p:txBody>
      </p:sp>
      <p:sp>
        <p:nvSpPr>
          <p:cNvPr id="4" name="TextBox 3"/>
          <p:cNvSpPr txBox="1"/>
          <p:nvPr/>
        </p:nvSpPr>
        <p:spPr>
          <a:xfrm>
            <a:off x="457200" y="6172200"/>
            <a:ext cx="8305800" cy="461665"/>
          </a:xfrm>
          <a:prstGeom prst="rect">
            <a:avLst/>
          </a:prstGeom>
          <a:noFill/>
        </p:spPr>
        <p:txBody>
          <a:bodyPr wrap="square" rtlCol="0">
            <a:spAutoFit/>
          </a:bodyPr>
          <a:lstStyle/>
          <a:p>
            <a:r>
              <a:rPr lang="en-US" sz="1200" dirty="0" err="1"/>
              <a:t>Borra</a:t>
            </a:r>
            <a:r>
              <a:rPr lang="en-US" sz="1200" dirty="0"/>
              <a:t> C, </a:t>
            </a:r>
            <a:r>
              <a:rPr lang="en-US" sz="1200" dirty="0" err="1"/>
              <a:t>Iacovou</a:t>
            </a:r>
            <a:r>
              <a:rPr lang="en-US" sz="1200" dirty="0"/>
              <a:t> M, </a:t>
            </a:r>
            <a:r>
              <a:rPr lang="en-US" sz="1200" dirty="0" err="1"/>
              <a:t>Sevilla</a:t>
            </a:r>
            <a:r>
              <a:rPr lang="en-US" sz="1200" dirty="0"/>
              <a:t> A. </a:t>
            </a:r>
            <a:r>
              <a:rPr lang="en-US" sz="1200" i="1" dirty="0" smtClean="0"/>
              <a:t>New Evidence on Breastfeeding and Postpartum Depression: The Importance of Understanding Women’s Intentions. </a:t>
            </a:r>
            <a:r>
              <a:rPr lang="en-US" sz="1200" dirty="0" smtClean="0"/>
              <a:t>Maternal </a:t>
            </a:r>
            <a:r>
              <a:rPr lang="en-US" sz="1200" dirty="0"/>
              <a:t>Child Health J. 2014 Aug 21.</a:t>
            </a:r>
          </a:p>
        </p:txBody>
      </p:sp>
    </p:spTree>
    <p:extLst>
      <p:ext uri="{BB962C8B-B14F-4D97-AF65-F5344CB8AC3E}">
        <p14:creationId xmlns:p14="http://schemas.microsoft.com/office/powerpoint/2010/main" xmlns="" val="10066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and PPD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a:t>
            </a:r>
            <a:r>
              <a:rPr lang="en-US" dirty="0"/>
              <a:t>estimated effect of breastfeeding on PPD differed according to whether women had planned to breastfeed their babies, and by whether they had shown signs of depression during pregnancy. </a:t>
            </a:r>
            <a:endParaRPr lang="en-US" dirty="0" smtClean="0"/>
          </a:p>
          <a:p>
            <a:r>
              <a:rPr lang="en-US" dirty="0" smtClean="0"/>
              <a:t>For </a:t>
            </a:r>
            <a:r>
              <a:rPr lang="en-US" dirty="0"/>
              <a:t>mothers who were not depressed during pregnancy, the lowest risk of PPD was found among women who had planned to breastfeed, and who had actually breastfed their babies, while the highest risk was found among women who had planned to breastfeed and had not gone on to breastfeed. </a:t>
            </a:r>
            <a:endParaRPr lang="en-US" dirty="0" smtClean="0"/>
          </a:p>
          <a:p>
            <a:pPr marL="0" indent="0">
              <a:buNone/>
            </a:pP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88907" y="3048000"/>
            <a:ext cx="3823932" cy="2396331"/>
          </a:xfrm>
        </p:spPr>
      </p:pic>
      <p:sp>
        <p:nvSpPr>
          <p:cNvPr id="4" name="TextBox 3"/>
          <p:cNvSpPr txBox="1"/>
          <p:nvPr/>
        </p:nvSpPr>
        <p:spPr>
          <a:xfrm>
            <a:off x="304800" y="6250016"/>
            <a:ext cx="8534400" cy="461665"/>
          </a:xfrm>
          <a:prstGeom prst="rect">
            <a:avLst/>
          </a:prstGeom>
          <a:noFill/>
        </p:spPr>
        <p:txBody>
          <a:bodyPr wrap="square" rtlCol="0">
            <a:spAutoFit/>
          </a:bodyPr>
          <a:lstStyle/>
          <a:p>
            <a:r>
              <a:rPr lang="en-US" sz="1200" dirty="0" err="1"/>
              <a:t>Borra</a:t>
            </a:r>
            <a:r>
              <a:rPr lang="en-US" sz="1200" dirty="0"/>
              <a:t> C, </a:t>
            </a:r>
            <a:r>
              <a:rPr lang="en-US" sz="1200" dirty="0" err="1"/>
              <a:t>Iacovou</a:t>
            </a:r>
            <a:r>
              <a:rPr lang="en-US" sz="1200" dirty="0"/>
              <a:t> M, </a:t>
            </a:r>
            <a:r>
              <a:rPr lang="en-US" sz="1200" dirty="0" err="1"/>
              <a:t>Sevilla</a:t>
            </a:r>
            <a:r>
              <a:rPr lang="en-US" sz="1200" dirty="0"/>
              <a:t> A. </a:t>
            </a:r>
            <a:r>
              <a:rPr lang="en-US" sz="1200" i="1" dirty="0" smtClean="0"/>
              <a:t>New Evidence on Breastfeeding and Postpartum Depression: The Importance of Understanding Women’s Intentions. </a:t>
            </a:r>
            <a:r>
              <a:rPr lang="en-US" sz="1200" dirty="0" smtClean="0"/>
              <a:t>Maternal </a:t>
            </a:r>
            <a:r>
              <a:rPr lang="en-US" sz="1200" dirty="0"/>
              <a:t>Child Health J. 2014 Aug 21.</a:t>
            </a:r>
          </a:p>
        </p:txBody>
      </p:sp>
      <p:sp>
        <p:nvSpPr>
          <p:cNvPr id="7" name="Rectangle 6"/>
          <p:cNvSpPr/>
          <p:nvPr/>
        </p:nvSpPr>
        <p:spPr>
          <a:xfrm>
            <a:off x="4876800" y="2438400"/>
            <a:ext cx="362508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Expectation vs. Reality</a:t>
            </a:r>
            <a:endParaRPr lang="en-US" sz="2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129040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a:t>
            </a:r>
            <a:endParaRPr lang="en-US" dirty="0"/>
          </a:p>
        </p:txBody>
      </p:sp>
      <p:sp>
        <p:nvSpPr>
          <p:cNvPr id="3" name="Content Placeholder 2"/>
          <p:cNvSpPr>
            <a:spLocks noGrp="1"/>
          </p:cNvSpPr>
          <p:nvPr>
            <p:ph idx="1"/>
          </p:nvPr>
        </p:nvSpPr>
        <p:spPr/>
        <p:txBody>
          <a:bodyPr/>
          <a:lstStyle/>
          <a:p>
            <a:r>
              <a:rPr lang="en-US" dirty="0" smtClean="0"/>
              <a:t>I have nothing to disclose </a:t>
            </a:r>
          </a:p>
          <a:p>
            <a:pPr marL="0" indent="0">
              <a:buNone/>
            </a:pPr>
            <a:endParaRPr lang="en-US" dirty="0"/>
          </a:p>
        </p:txBody>
      </p:sp>
    </p:spTree>
    <p:extLst>
      <p:ext uri="{BB962C8B-B14F-4D97-AF65-F5344CB8AC3E}">
        <p14:creationId xmlns:p14="http://schemas.microsoft.com/office/powerpoint/2010/main" xmlns="" val="297430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and PPD</a:t>
            </a:r>
            <a:endParaRPr lang="en-US" dirty="0"/>
          </a:p>
        </p:txBody>
      </p:sp>
      <p:sp>
        <p:nvSpPr>
          <p:cNvPr id="3" name="Content Placeholder 2"/>
          <p:cNvSpPr>
            <a:spLocks noGrp="1"/>
          </p:cNvSpPr>
          <p:nvPr>
            <p:ph idx="1"/>
          </p:nvPr>
        </p:nvSpPr>
        <p:spPr/>
        <p:txBody>
          <a:bodyPr>
            <a:normAutofit/>
          </a:bodyPr>
          <a:lstStyle/>
          <a:p>
            <a:r>
              <a:rPr lang="en-US" dirty="0" smtClean="0"/>
              <a:t>Breastfeeding is related to a reduction in anxiety and depression</a:t>
            </a:r>
          </a:p>
          <a:p>
            <a:pPr lvl="1"/>
            <a:r>
              <a:rPr lang="en-US" dirty="0" smtClean="0"/>
              <a:t>Anxiolytic affects of oxytocin</a:t>
            </a:r>
          </a:p>
          <a:p>
            <a:r>
              <a:rPr lang="en-US" dirty="0" err="1" smtClean="0"/>
              <a:t>Prepartum</a:t>
            </a:r>
            <a:r>
              <a:rPr lang="en-US" dirty="0" smtClean="0"/>
              <a:t> anxiety is related to breastfeeding cessation</a:t>
            </a:r>
          </a:p>
          <a:p>
            <a:pPr lvl="1"/>
            <a:r>
              <a:rPr lang="en-US" dirty="0" smtClean="0"/>
              <a:t>Worried baby isn’t getting enough</a:t>
            </a:r>
          </a:p>
          <a:p>
            <a:r>
              <a:rPr lang="en-US" dirty="0" smtClean="0"/>
              <a:t>Bottle feeding has worse implications than mixed breastfeeding </a:t>
            </a:r>
          </a:p>
          <a:p>
            <a:r>
              <a:rPr lang="en-US" dirty="0" smtClean="0"/>
              <a:t>On-site lactation services</a:t>
            </a:r>
            <a:endParaRPr lang="en-US" dirty="0"/>
          </a:p>
        </p:txBody>
      </p:sp>
      <p:sp>
        <p:nvSpPr>
          <p:cNvPr id="4" name="TextBox 3"/>
          <p:cNvSpPr txBox="1"/>
          <p:nvPr/>
        </p:nvSpPr>
        <p:spPr>
          <a:xfrm>
            <a:off x="838200" y="6324600"/>
            <a:ext cx="7696200" cy="461665"/>
          </a:xfrm>
          <a:prstGeom prst="rect">
            <a:avLst/>
          </a:prstGeom>
          <a:noFill/>
        </p:spPr>
        <p:txBody>
          <a:bodyPr wrap="square" rtlCol="0">
            <a:spAutoFit/>
          </a:bodyPr>
          <a:lstStyle/>
          <a:p>
            <a:r>
              <a:rPr lang="en-US" sz="1200" dirty="0" err="1" smtClean="0"/>
              <a:t>Ystrom</a:t>
            </a:r>
            <a:r>
              <a:rPr lang="en-US" sz="1200" dirty="0" smtClean="0"/>
              <a:t> E. </a:t>
            </a:r>
            <a:r>
              <a:rPr lang="en-US" sz="1200" i="1" dirty="0"/>
              <a:t>Breastfeeding cessation and symptoms of </a:t>
            </a:r>
            <a:r>
              <a:rPr lang="en-US" sz="1200" i="1" dirty="0" smtClean="0"/>
              <a:t>anxiety and </a:t>
            </a:r>
            <a:r>
              <a:rPr lang="en-US" sz="1200" i="1" dirty="0"/>
              <a:t>depression: a longitudinal cohort </a:t>
            </a:r>
            <a:r>
              <a:rPr lang="en-US" sz="1200" i="1" dirty="0" smtClean="0"/>
              <a:t>study. </a:t>
            </a:r>
            <a:r>
              <a:rPr lang="en-US" sz="1200" dirty="0"/>
              <a:t>BMC Pregnancy and </a:t>
            </a:r>
            <a:r>
              <a:rPr lang="en-US" sz="1200" dirty="0" smtClean="0"/>
              <a:t>Childbirth </a:t>
            </a:r>
            <a:r>
              <a:rPr lang="en-US" sz="1200" dirty="0"/>
              <a:t>2012, 12:36</a:t>
            </a:r>
          </a:p>
        </p:txBody>
      </p:sp>
    </p:spTree>
    <p:extLst>
      <p:ext uri="{BB962C8B-B14F-4D97-AF65-F5344CB8AC3E}">
        <p14:creationId xmlns:p14="http://schemas.microsoft.com/office/powerpoint/2010/main" xmlns="" val="1856228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screening and education</a:t>
            </a:r>
            <a:endParaRPr lang="en-US" dirty="0"/>
          </a:p>
        </p:txBody>
      </p:sp>
      <p:sp>
        <p:nvSpPr>
          <p:cNvPr id="3" name="Content Placeholder 2"/>
          <p:cNvSpPr>
            <a:spLocks noGrp="1"/>
          </p:cNvSpPr>
          <p:nvPr>
            <p:ph idx="1"/>
          </p:nvPr>
        </p:nvSpPr>
        <p:spPr/>
        <p:txBody>
          <a:bodyPr>
            <a:normAutofit/>
          </a:bodyPr>
          <a:lstStyle/>
          <a:p>
            <a:r>
              <a:rPr lang="en-US" dirty="0" smtClean="0"/>
              <a:t>33-34 week gestation</a:t>
            </a:r>
          </a:p>
          <a:p>
            <a:r>
              <a:rPr lang="en-US" dirty="0" smtClean="0"/>
              <a:t>2 week well child check</a:t>
            </a:r>
          </a:p>
          <a:p>
            <a:r>
              <a:rPr lang="en-US" dirty="0" smtClean="0"/>
              <a:t>6 week postpartum check</a:t>
            </a:r>
          </a:p>
          <a:p>
            <a:r>
              <a:rPr lang="en-US" dirty="0" smtClean="0"/>
              <a:t>Group Prenatal visits</a:t>
            </a:r>
          </a:p>
        </p:txBody>
      </p:sp>
    </p:spTree>
    <p:extLst>
      <p:ext uri="{BB962C8B-B14F-4D97-AF65-F5344CB8AC3E}">
        <p14:creationId xmlns:p14="http://schemas.microsoft.com/office/powerpoint/2010/main" xmlns="" val="391415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33-34 weeks gestation</a:t>
            </a:r>
            <a:endParaRPr lang="en-US" dirty="0"/>
          </a:p>
        </p:txBody>
      </p:sp>
      <p:sp>
        <p:nvSpPr>
          <p:cNvPr id="3" name="Content Placeholder 2"/>
          <p:cNvSpPr>
            <a:spLocks noGrp="1"/>
          </p:cNvSpPr>
          <p:nvPr>
            <p:ph sz="half" idx="1"/>
          </p:nvPr>
        </p:nvSpPr>
        <p:spPr>
          <a:xfrm>
            <a:off x="304800" y="1920085"/>
            <a:ext cx="8458200" cy="4434840"/>
          </a:xfrm>
        </p:spPr>
        <p:txBody>
          <a:bodyPr/>
          <a:lstStyle/>
          <a:p>
            <a:r>
              <a:rPr lang="en-US" dirty="0" smtClean="0"/>
              <a:t>Discussion</a:t>
            </a:r>
          </a:p>
          <a:p>
            <a:pPr lvl="1"/>
            <a:r>
              <a:rPr lang="en-US" dirty="0" smtClean="0"/>
              <a:t>Difference between baby blues vs. postpartum depression</a:t>
            </a:r>
          </a:p>
          <a:p>
            <a:pPr lvl="1"/>
            <a:r>
              <a:rPr lang="en-US" dirty="0" smtClean="0"/>
              <a:t>Suggest being proactive</a:t>
            </a:r>
          </a:p>
          <a:p>
            <a:pPr lvl="1"/>
            <a:r>
              <a:rPr lang="en-US" dirty="0" smtClean="0"/>
              <a:t>Feel comfortable coming to me with concerns</a:t>
            </a:r>
          </a:p>
          <a:p>
            <a:r>
              <a:rPr lang="en-US" dirty="0" smtClean="0"/>
              <a:t>Handout </a:t>
            </a:r>
            <a:r>
              <a:rPr lang="en-US" dirty="0"/>
              <a:t>with information and prevention </a:t>
            </a:r>
            <a:r>
              <a:rPr lang="en-US" dirty="0" smtClean="0"/>
              <a:t>techniques</a:t>
            </a:r>
          </a:p>
          <a:p>
            <a:r>
              <a:rPr lang="en-US" dirty="0" smtClean="0"/>
              <a:t>offer on-site Primary Care Behavior Health consult</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7200" y="2819400"/>
            <a:ext cx="640080" cy="533400"/>
          </a:xfrm>
          <a:prstGeom prst="rect">
            <a:avLst/>
          </a:prstGeom>
        </p:spPr>
      </p:pic>
      <p:sp>
        <p:nvSpPr>
          <p:cNvPr id="5" name="Oval 4"/>
          <p:cNvSpPr/>
          <p:nvPr/>
        </p:nvSpPr>
        <p:spPr>
          <a:xfrm>
            <a:off x="6172200" y="4876800"/>
            <a:ext cx="1905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8352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You are 2 weeks postpartum and take your baby </a:t>
            </a:r>
            <a:r>
              <a:rPr lang="en-US" b="1" dirty="0" smtClean="0"/>
              <a:t>and toddler</a:t>
            </a:r>
            <a:r>
              <a:rPr lang="en-US" dirty="0" smtClean="0"/>
              <a:t> to the grocery store.  While your cart is half full the baby wakes up and is hungry and crying.  What do you do?</a:t>
            </a:r>
          </a:p>
          <a:p>
            <a:pPr lvl="1"/>
            <a:r>
              <a:rPr lang="en-US" dirty="0" smtClean="0"/>
              <a:t>A – Ditch your cart full of food </a:t>
            </a:r>
          </a:p>
          <a:p>
            <a:pPr lvl="1"/>
            <a:r>
              <a:rPr lang="en-US" dirty="0" smtClean="0"/>
              <a:t>B – Start nursing in store trying to keep the toddler occupied so they don’t pull off everything on shelves</a:t>
            </a:r>
          </a:p>
          <a:p>
            <a:pPr lvl="1"/>
            <a:r>
              <a:rPr lang="en-US" dirty="0" smtClean="0"/>
              <a:t>C – Quickly try to pay for groceries </a:t>
            </a:r>
          </a:p>
          <a:p>
            <a:pPr lvl="1"/>
            <a:r>
              <a:rPr lang="en-US" dirty="0" smtClean="0"/>
              <a:t>D – Keep shopping with </a:t>
            </a:r>
            <a:r>
              <a:rPr lang="en-US" b="1" dirty="0" smtClean="0"/>
              <a:t>2 </a:t>
            </a:r>
            <a:r>
              <a:rPr lang="en-US" dirty="0" smtClean="0"/>
              <a:t>screaming children</a:t>
            </a:r>
          </a:p>
          <a:p>
            <a:pPr lvl="1"/>
            <a:r>
              <a:rPr lang="en-US" dirty="0" smtClean="0"/>
              <a:t>E – Order food on-line and take the kids to the park</a:t>
            </a:r>
          </a:p>
        </p:txBody>
      </p:sp>
    </p:spTree>
    <p:extLst>
      <p:ext uri="{BB962C8B-B14F-4D97-AF65-F5344CB8AC3E}">
        <p14:creationId xmlns:p14="http://schemas.microsoft.com/office/powerpoint/2010/main" xmlns="" val="12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anim calcmode="lin" valueType="num">
                                      <p:cBhvr>
                                        <p:cTn id="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hospital and 2 weeks WCC</a:t>
            </a:r>
            <a:endParaRPr lang="en-US" dirty="0"/>
          </a:p>
        </p:txBody>
      </p:sp>
      <p:sp>
        <p:nvSpPr>
          <p:cNvPr id="3" name="Content Placeholder 2"/>
          <p:cNvSpPr>
            <a:spLocks noGrp="1"/>
          </p:cNvSpPr>
          <p:nvPr>
            <p:ph idx="1"/>
          </p:nvPr>
        </p:nvSpPr>
        <p:spPr/>
        <p:txBody>
          <a:bodyPr/>
          <a:lstStyle/>
          <a:p>
            <a:r>
              <a:rPr lang="en-US" dirty="0" smtClean="0"/>
              <a:t>“How are things going?”</a:t>
            </a:r>
          </a:p>
          <a:p>
            <a:r>
              <a:rPr lang="en-US" dirty="0"/>
              <a:t>“How is has your mood been?”</a:t>
            </a:r>
          </a:p>
          <a:p>
            <a:pPr lvl="1"/>
            <a:r>
              <a:rPr lang="en-US" dirty="0"/>
              <a:t>Confirm with partner if present</a:t>
            </a:r>
          </a:p>
          <a:p>
            <a:r>
              <a:rPr lang="en-US" dirty="0" smtClean="0"/>
              <a:t>Colic Management</a:t>
            </a:r>
          </a:p>
        </p:txBody>
      </p:sp>
    </p:spTree>
    <p:extLst>
      <p:ext uri="{BB962C8B-B14F-4D97-AF65-F5344CB8AC3E}">
        <p14:creationId xmlns:p14="http://schemas.microsoft.com/office/powerpoint/2010/main" xmlns="" val="3281471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week postpartum visit</a:t>
            </a:r>
            <a:endParaRPr lang="en-US" dirty="0"/>
          </a:p>
        </p:txBody>
      </p:sp>
      <p:sp>
        <p:nvSpPr>
          <p:cNvPr id="3" name="Content Placeholder 2"/>
          <p:cNvSpPr>
            <a:spLocks noGrp="1"/>
          </p:cNvSpPr>
          <p:nvPr>
            <p:ph idx="1"/>
          </p:nvPr>
        </p:nvSpPr>
        <p:spPr/>
        <p:txBody>
          <a:bodyPr/>
          <a:lstStyle/>
          <a:p>
            <a:r>
              <a:rPr lang="en-US" dirty="0" smtClean="0"/>
              <a:t>Edinburgh given by rooming staff</a:t>
            </a:r>
          </a:p>
          <a:p>
            <a:r>
              <a:rPr lang="en-US" dirty="0" smtClean="0"/>
              <a:t>“How are things going?”</a:t>
            </a:r>
          </a:p>
          <a:p>
            <a:r>
              <a:rPr lang="en-US" dirty="0" smtClean="0"/>
              <a:t>“How do you think you mood has been?”</a:t>
            </a:r>
          </a:p>
          <a:p>
            <a:r>
              <a:rPr lang="en-US" dirty="0" smtClean="0"/>
              <a:t>Score Edinburgh with them</a:t>
            </a:r>
          </a:p>
          <a:p>
            <a:pPr lvl="1"/>
            <a:r>
              <a:rPr lang="en-US" dirty="0" smtClean="0"/>
              <a:t>&gt;10 concern for severe PPD</a:t>
            </a:r>
          </a:p>
          <a:p>
            <a:pPr lvl="2"/>
            <a:r>
              <a:rPr lang="en-US" dirty="0" smtClean="0"/>
              <a:t>Offer medication</a:t>
            </a:r>
          </a:p>
          <a:p>
            <a:pPr lvl="1"/>
            <a:r>
              <a:rPr lang="en-US" dirty="0" smtClean="0"/>
              <a:t>5-9 possible mild to moderate PPD</a:t>
            </a:r>
          </a:p>
          <a:p>
            <a:pPr lvl="2"/>
            <a:r>
              <a:rPr lang="en-US" dirty="0" smtClean="0"/>
              <a:t>Offer PCBH and follow up</a:t>
            </a:r>
          </a:p>
          <a:p>
            <a:endParaRPr lang="en-US" dirty="0"/>
          </a:p>
        </p:txBody>
      </p:sp>
    </p:spTree>
    <p:extLst>
      <p:ext uri="{BB962C8B-B14F-4D97-AF65-F5344CB8AC3E}">
        <p14:creationId xmlns:p14="http://schemas.microsoft.com/office/powerpoint/2010/main" xmlns="" val="2934146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70460" y="76200"/>
            <a:ext cx="5187540" cy="6705600"/>
          </a:xfrm>
        </p:spPr>
      </p:pic>
      <p:sp>
        <p:nvSpPr>
          <p:cNvPr id="2" name="TextBox 1"/>
          <p:cNvSpPr txBox="1"/>
          <p:nvPr/>
        </p:nvSpPr>
        <p:spPr>
          <a:xfrm>
            <a:off x="685800" y="5410200"/>
            <a:ext cx="7696200" cy="646331"/>
          </a:xfrm>
          <a:prstGeom prst="rect">
            <a:avLst/>
          </a:prstGeom>
          <a:noFill/>
        </p:spPr>
        <p:txBody>
          <a:bodyPr wrap="square" rtlCol="0">
            <a:spAutoFit/>
          </a:bodyPr>
          <a:lstStyle/>
          <a:p>
            <a:r>
              <a:rPr lang="en-US" dirty="0"/>
              <a:t>http://www2.aap.org/sections/scan/practicingsafety/Toolkit_Resources/Module2/EPDS.pdf</a:t>
            </a:r>
          </a:p>
        </p:txBody>
      </p:sp>
    </p:spTree>
    <p:extLst>
      <p:ext uri="{BB962C8B-B14F-4D97-AF65-F5344CB8AC3E}">
        <p14:creationId xmlns:p14="http://schemas.microsoft.com/office/powerpoint/2010/main" xmlns="" val="1576770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p:txBody>
          <a:bodyPr/>
          <a:lstStyle/>
          <a:p>
            <a:r>
              <a:rPr lang="en-US" dirty="0" smtClean="0"/>
              <a:t>RCT compared Edinburgh Postnatal Depression Scale with routine clinical evaluation at 6 weeks postpartum.</a:t>
            </a:r>
          </a:p>
          <a:p>
            <a:r>
              <a:rPr lang="en-US" dirty="0" smtClean="0"/>
              <a:t>Found postpartum depression was detected more with screening tool (35 percent vs. 6 percent)</a:t>
            </a:r>
            <a:endParaRPr lang="en-US" dirty="0"/>
          </a:p>
        </p:txBody>
      </p:sp>
      <p:sp>
        <p:nvSpPr>
          <p:cNvPr id="4" name="TextBox 3"/>
          <p:cNvSpPr txBox="1"/>
          <p:nvPr/>
        </p:nvSpPr>
        <p:spPr>
          <a:xfrm>
            <a:off x="304800" y="5715000"/>
            <a:ext cx="8229600" cy="461665"/>
          </a:xfrm>
          <a:prstGeom prst="rect">
            <a:avLst/>
          </a:prstGeom>
          <a:noFill/>
        </p:spPr>
        <p:txBody>
          <a:bodyPr wrap="square" rtlCol="0">
            <a:spAutoFit/>
          </a:bodyPr>
          <a:lstStyle/>
          <a:p>
            <a:r>
              <a:rPr lang="en-US" sz="1200" dirty="0" err="1" smtClean="0"/>
              <a:t>Evins</a:t>
            </a:r>
            <a:r>
              <a:rPr lang="en-US" sz="1200" dirty="0" smtClean="0"/>
              <a:t> GG, </a:t>
            </a:r>
            <a:r>
              <a:rPr lang="en-US" sz="1200" dirty="0" err="1" smtClean="0"/>
              <a:t>Theofrastous</a:t>
            </a:r>
            <a:r>
              <a:rPr lang="en-US" sz="1200" dirty="0" smtClean="0"/>
              <a:t> JP, Galvin SL. </a:t>
            </a:r>
            <a:r>
              <a:rPr lang="en-US" sz="1200" i="1" dirty="0" smtClean="0"/>
              <a:t>Postpartum depression: a comparison of screening and routing clinical evaluation. </a:t>
            </a:r>
            <a:r>
              <a:rPr lang="en-US" sz="1200" dirty="0" smtClean="0"/>
              <a:t>Am J Obstetrics and Gynecology 2000; 182:1080</a:t>
            </a:r>
            <a:endParaRPr lang="en-U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0" y="685800"/>
            <a:ext cx="1207749" cy="1162050"/>
          </a:xfrm>
          <a:prstGeom prst="rect">
            <a:avLst/>
          </a:prstGeom>
        </p:spPr>
      </p:pic>
    </p:spTree>
    <p:extLst>
      <p:ext uri="{BB962C8B-B14F-4D97-AF65-F5344CB8AC3E}">
        <p14:creationId xmlns:p14="http://schemas.microsoft.com/office/powerpoint/2010/main" xmlns="" val="123658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p:txBody>
          <a:bodyPr/>
          <a:lstStyle/>
          <a:p>
            <a:r>
              <a:rPr lang="en-US" dirty="0" smtClean="0"/>
              <a:t>Can improve symptoms</a:t>
            </a:r>
          </a:p>
          <a:p>
            <a:r>
              <a:rPr lang="en-US" dirty="0" smtClean="0"/>
              <a:t>RCT of 462 mothers at 2 month postpartum using Edinburgh.  	</a:t>
            </a:r>
          </a:p>
          <a:p>
            <a:pPr lvl="1"/>
            <a:r>
              <a:rPr lang="en-US" dirty="0" smtClean="0"/>
              <a:t>All mother who showed signs of depression in both groups were treated the same with psychotherapy</a:t>
            </a:r>
          </a:p>
          <a:p>
            <a:pPr lvl="1"/>
            <a:r>
              <a:rPr lang="en-US" dirty="0" smtClean="0"/>
              <a:t>EPDS &gt;10 @ 6mo was 13% </a:t>
            </a:r>
            <a:r>
              <a:rPr lang="en-US" dirty="0" err="1" smtClean="0"/>
              <a:t>vs</a:t>
            </a:r>
            <a:r>
              <a:rPr lang="en-US" dirty="0" smtClean="0"/>
              <a:t> 22% </a:t>
            </a:r>
          </a:p>
        </p:txBody>
      </p:sp>
      <p:sp>
        <p:nvSpPr>
          <p:cNvPr id="5" name="TextBox 4"/>
          <p:cNvSpPr txBox="1"/>
          <p:nvPr/>
        </p:nvSpPr>
        <p:spPr>
          <a:xfrm>
            <a:off x="457200" y="5791200"/>
            <a:ext cx="8077200" cy="461665"/>
          </a:xfrm>
          <a:prstGeom prst="rect">
            <a:avLst/>
          </a:prstGeom>
          <a:noFill/>
        </p:spPr>
        <p:txBody>
          <a:bodyPr wrap="square" rtlCol="0">
            <a:spAutoFit/>
          </a:bodyPr>
          <a:lstStyle/>
          <a:p>
            <a:r>
              <a:rPr lang="en-US" sz="1200" dirty="0" smtClean="0"/>
              <a:t>Leung SS, Leung C, Lam TH, et al. </a:t>
            </a:r>
            <a:r>
              <a:rPr lang="en-US" sz="1200" i="1" dirty="0" smtClean="0"/>
              <a:t>Outcome of a postnatal depression screening </a:t>
            </a:r>
            <a:r>
              <a:rPr lang="en-US" sz="1200" i="1" dirty="0" err="1" smtClean="0"/>
              <a:t>programme</a:t>
            </a:r>
            <a:r>
              <a:rPr lang="en-US" sz="1200" i="1" dirty="0" smtClean="0"/>
              <a:t> using the Edinburgh Postnatal Depression Scale: a randomized controlled trial.</a:t>
            </a:r>
            <a:r>
              <a:rPr lang="en-US" sz="1200" dirty="0" smtClean="0"/>
              <a:t> J Public Health (</a:t>
            </a:r>
            <a:r>
              <a:rPr lang="en-US" sz="1200" dirty="0" err="1"/>
              <a:t>O</a:t>
            </a:r>
            <a:r>
              <a:rPr lang="en-US" sz="1200" dirty="0" err="1" smtClean="0"/>
              <a:t>xf</a:t>
            </a:r>
            <a:r>
              <a:rPr lang="en-US" sz="1200" dirty="0" smtClean="0"/>
              <a:t>) 2001; 33:292</a:t>
            </a:r>
            <a:endParaRPr lang="en-US" sz="1200" dirty="0"/>
          </a:p>
        </p:txBody>
      </p:sp>
    </p:spTree>
    <p:extLst>
      <p:ext uri="{BB962C8B-B14F-4D97-AF65-F5344CB8AC3E}">
        <p14:creationId xmlns:p14="http://schemas.microsoft.com/office/powerpoint/2010/main" xmlns="" val="2414409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Prenatal and Well Child Care</a:t>
            </a:r>
            <a:endParaRPr lang="en-US" dirty="0"/>
          </a:p>
        </p:txBody>
      </p:sp>
      <p:sp>
        <p:nvSpPr>
          <p:cNvPr id="5" name="Content Placeholder 4"/>
          <p:cNvSpPr>
            <a:spLocks noGrp="1"/>
          </p:cNvSpPr>
          <p:nvPr>
            <p:ph idx="1"/>
          </p:nvPr>
        </p:nvSpPr>
        <p:spPr/>
        <p:txBody>
          <a:bodyPr/>
          <a:lstStyle/>
          <a:p>
            <a:pPr marL="274320" lvl="1" indent="-274320">
              <a:buClr>
                <a:schemeClr val="accent3"/>
              </a:buClr>
              <a:buSzPct val="95000"/>
            </a:pPr>
            <a:r>
              <a:rPr lang="en-US" dirty="0" smtClean="0"/>
              <a:t>Less preterm labor, increased birth weights and less postpartum depression</a:t>
            </a:r>
          </a:p>
          <a:p>
            <a:pPr marL="274320" lvl="1" indent="-274320">
              <a:buClr>
                <a:schemeClr val="accent3"/>
              </a:buClr>
              <a:buSzPct val="95000"/>
            </a:pPr>
            <a:r>
              <a:rPr lang="en-US" dirty="0" smtClean="0"/>
              <a:t>Camaraderie and relationships with others in group</a:t>
            </a:r>
          </a:p>
          <a:p>
            <a:pPr marL="274320" lvl="1" indent="-274320">
              <a:buClr>
                <a:schemeClr val="accent3"/>
              </a:buClr>
              <a:buSzPct val="95000"/>
            </a:pPr>
            <a:r>
              <a:rPr lang="en-US" dirty="0" smtClean="0"/>
              <a:t>Increased education - 83% felt they were comfortable</a:t>
            </a:r>
            <a:endParaRPr lang="en-US" dirty="0"/>
          </a:p>
          <a:p>
            <a:endParaRPr lang="en-US" dirty="0"/>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327" t="8587" r="12578" b="8940"/>
          <a:stretch/>
        </p:blipFill>
        <p:spPr bwMode="auto">
          <a:xfrm>
            <a:off x="4953000" y="3678007"/>
            <a:ext cx="3803484" cy="28751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2168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Objectives</a:t>
            </a:r>
            <a:endParaRPr lang="en-US" dirty="0"/>
          </a:p>
        </p:txBody>
      </p:sp>
      <p:sp>
        <p:nvSpPr>
          <p:cNvPr id="3" name="Content Placeholder 2"/>
          <p:cNvSpPr>
            <a:spLocks noGrp="1"/>
          </p:cNvSpPr>
          <p:nvPr>
            <p:ph idx="1"/>
          </p:nvPr>
        </p:nvSpPr>
        <p:spPr/>
        <p:txBody>
          <a:bodyPr>
            <a:normAutofit/>
          </a:bodyPr>
          <a:lstStyle/>
          <a:p>
            <a:r>
              <a:rPr lang="en-US" dirty="0" smtClean="0"/>
              <a:t>Be able to </a:t>
            </a:r>
            <a:r>
              <a:rPr lang="en-US" dirty="0"/>
              <a:t>recognize and treat postpartum </a:t>
            </a:r>
            <a:r>
              <a:rPr lang="en-US" dirty="0" smtClean="0"/>
              <a:t>depression</a:t>
            </a:r>
            <a:r>
              <a:rPr lang="en-US" dirty="0"/>
              <a:t> </a:t>
            </a:r>
          </a:p>
          <a:p>
            <a:r>
              <a:rPr lang="en-US" dirty="0" smtClean="0"/>
              <a:t>Understand the relationship </a:t>
            </a:r>
            <a:r>
              <a:rPr lang="en-US" dirty="0"/>
              <a:t>between breastfeeding, postpartum depression and family </a:t>
            </a:r>
            <a:r>
              <a:rPr lang="en-US" dirty="0" smtClean="0"/>
              <a:t>dynamics</a:t>
            </a:r>
            <a:r>
              <a:rPr lang="en-US" dirty="0"/>
              <a:t> </a:t>
            </a:r>
          </a:p>
          <a:p>
            <a:r>
              <a:rPr lang="en-US" dirty="0" smtClean="0"/>
              <a:t>Learn ways to </a:t>
            </a:r>
            <a:r>
              <a:rPr lang="en-US" dirty="0"/>
              <a:t>incorporate postpartum depression discussion and screening in your practice</a:t>
            </a:r>
          </a:p>
        </p:txBody>
      </p:sp>
    </p:spTree>
    <p:extLst>
      <p:ext uri="{BB962C8B-B14F-4D97-AF65-F5344CB8AC3E}">
        <p14:creationId xmlns:p14="http://schemas.microsoft.com/office/powerpoint/2010/main" xmlns="" val="366391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6705600" cy="1143000"/>
          </a:xfrm>
        </p:spPr>
        <p:txBody>
          <a:bodyPr>
            <a:normAutofit/>
          </a:bodyPr>
          <a:lstStyle/>
          <a:p>
            <a:pPr lvl="0" fontAlgn="base">
              <a:spcAft>
                <a:spcPct val="0"/>
              </a:spcAft>
            </a:pPr>
            <a:r>
              <a:rPr lang="en-US" altLang="en-US" sz="3000" b="1" dirty="0">
                <a:solidFill>
                  <a:srgbClr val="7030A0"/>
                </a:solidFill>
                <a:latin typeface="Verdana" pitchFamily="34" charset="0"/>
                <a:ea typeface="Calibri" pitchFamily="34" charset="0"/>
                <a:cs typeface="Times New Roman" pitchFamily="18" charset="0"/>
              </a:rPr>
              <a:t>Perinatal Mental </a:t>
            </a:r>
            <a:r>
              <a:rPr lang="en-US" altLang="en-US" sz="3000" b="1" dirty="0" smtClean="0">
                <a:solidFill>
                  <a:srgbClr val="7030A0"/>
                </a:solidFill>
                <a:latin typeface="Verdana" pitchFamily="34" charset="0"/>
                <a:ea typeface="Calibri" pitchFamily="34" charset="0"/>
                <a:cs typeface="Times New Roman" pitchFamily="18" charset="0"/>
              </a:rPr>
              <a:t>Health Training Modules</a:t>
            </a:r>
            <a:endParaRPr lang="en-US" sz="3000" dirty="0"/>
          </a:p>
        </p:txBody>
      </p:sp>
      <p:sp>
        <p:nvSpPr>
          <p:cNvPr id="3" name="Content Placeholder 2"/>
          <p:cNvSpPr>
            <a:spLocks noGrp="1"/>
          </p:cNvSpPr>
          <p:nvPr>
            <p:ph idx="1"/>
          </p:nvPr>
        </p:nvSpPr>
        <p:spPr/>
        <p:txBody>
          <a:bodyPr>
            <a:normAutofit fontScale="92500" lnSpcReduction="10000"/>
          </a:bodyPr>
          <a:lstStyle/>
          <a:p>
            <a:pPr lvl="0"/>
            <a:r>
              <a:rPr lang="en-US" altLang="en-US" sz="2800" b="1" dirty="0">
                <a:solidFill>
                  <a:srgbClr val="0070C0"/>
                </a:solidFill>
                <a:latin typeface="Verdana" pitchFamily="34" charset="0"/>
                <a:ea typeface="Calibri" pitchFamily="34" charset="0"/>
                <a:cs typeface="Times New Roman" pitchFamily="18" charset="0"/>
              </a:rPr>
              <a:t>Offered by Wisconsin Department of Health Services, Maternal Child Health Program</a:t>
            </a:r>
            <a:endParaRPr lang="en-US" altLang="en-US" sz="800" dirty="0">
              <a:latin typeface="Arial" pitchFamily="34" charset="0"/>
              <a:cs typeface="Arial" pitchFamily="34" charset="0"/>
            </a:endParaRPr>
          </a:p>
          <a:p>
            <a:pPr lvl="1"/>
            <a:r>
              <a:rPr lang="en-US" b="1" u="sng" dirty="0" smtClean="0"/>
              <a:t>What</a:t>
            </a:r>
            <a:r>
              <a:rPr lang="en-US" b="1" u="sng" dirty="0"/>
              <a:t>:</a:t>
            </a:r>
            <a:r>
              <a:rPr lang="en-US" b="1" dirty="0"/>
              <a:t> A series of web-based modules providing information and guidance on identification of depression and other perinatal mental health concerns, screening with Edinburgh Postnatal Depression Scale (EPDS), and in-home and community-based interventions to support perinatal mental health</a:t>
            </a:r>
            <a:r>
              <a:rPr lang="en-US" b="1" dirty="0" smtClean="0"/>
              <a:t>.</a:t>
            </a:r>
            <a:endParaRPr lang="en-US" b="1" u="sng" dirty="0" smtClean="0"/>
          </a:p>
          <a:p>
            <a:pPr lvl="1"/>
            <a:r>
              <a:rPr lang="en-US" b="1" u="sng" dirty="0" smtClean="0"/>
              <a:t>Why</a:t>
            </a:r>
            <a:r>
              <a:rPr lang="en-US" b="1" u="sng" dirty="0"/>
              <a:t>:</a:t>
            </a:r>
            <a:r>
              <a:rPr lang="en-US" b="1" dirty="0"/>
              <a:t> In light of national and state mandates to screen in the perinatal period, the goal of these modules is to help you feel confident and competent in addressing perinatal mental health issues in the families you serve.</a:t>
            </a:r>
            <a:endParaRPr lang="en-US" dirty="0"/>
          </a:p>
          <a:p>
            <a:endParaRPr lang="en-US" dirty="0"/>
          </a:p>
        </p:txBody>
      </p:sp>
      <p:pic>
        <p:nvPicPr>
          <p:cNvPr id="4098" name="Picture 2" descr="image002.png@01D088C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2" y="609600"/>
            <a:ext cx="1114425" cy="12668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331857"/>
            <a:ext cx="473206"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7030A0"/>
                </a:solidFill>
                <a:effectLst/>
                <a:latin typeface="Verdana" pitchFamily="34" charset="0"/>
                <a:ea typeface="Calibri" pitchFamily="34" charset="0"/>
                <a:cs typeface="Times New Roman" pitchFamily="18"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304800" y="1012194"/>
            <a:ext cx="223138"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81985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6705600" cy="1143000"/>
          </a:xfrm>
        </p:spPr>
        <p:txBody>
          <a:bodyPr>
            <a:normAutofit/>
          </a:bodyPr>
          <a:lstStyle/>
          <a:p>
            <a:pPr lvl="0" fontAlgn="base">
              <a:spcAft>
                <a:spcPct val="0"/>
              </a:spcAft>
            </a:pPr>
            <a:r>
              <a:rPr lang="en-US" altLang="en-US" sz="3000" b="1" dirty="0">
                <a:solidFill>
                  <a:srgbClr val="7030A0"/>
                </a:solidFill>
                <a:latin typeface="Verdana" pitchFamily="34" charset="0"/>
                <a:ea typeface="Calibri" pitchFamily="34" charset="0"/>
                <a:cs typeface="Times New Roman" pitchFamily="18" charset="0"/>
              </a:rPr>
              <a:t>Perinatal Mental </a:t>
            </a:r>
            <a:r>
              <a:rPr lang="en-US" altLang="en-US" sz="3000" b="1" dirty="0" smtClean="0">
                <a:solidFill>
                  <a:srgbClr val="7030A0"/>
                </a:solidFill>
                <a:latin typeface="Verdana" pitchFamily="34" charset="0"/>
                <a:ea typeface="Calibri" pitchFamily="34" charset="0"/>
                <a:cs typeface="Times New Roman" pitchFamily="18" charset="0"/>
              </a:rPr>
              <a:t>Health Training Modules</a:t>
            </a:r>
            <a:endParaRPr lang="en-US" sz="3000" dirty="0"/>
          </a:p>
        </p:txBody>
      </p:sp>
      <p:sp>
        <p:nvSpPr>
          <p:cNvPr id="3" name="Content Placeholder 2"/>
          <p:cNvSpPr>
            <a:spLocks noGrp="1"/>
          </p:cNvSpPr>
          <p:nvPr>
            <p:ph idx="1"/>
          </p:nvPr>
        </p:nvSpPr>
        <p:spPr/>
        <p:txBody>
          <a:bodyPr>
            <a:normAutofit/>
          </a:bodyPr>
          <a:lstStyle/>
          <a:p>
            <a:pPr lvl="0"/>
            <a:r>
              <a:rPr lang="en-US" altLang="en-US" sz="2800" b="1" dirty="0">
                <a:solidFill>
                  <a:srgbClr val="0070C0"/>
                </a:solidFill>
                <a:latin typeface="Verdana" pitchFamily="34" charset="0"/>
                <a:ea typeface="Calibri" pitchFamily="34" charset="0"/>
                <a:cs typeface="Times New Roman" pitchFamily="18" charset="0"/>
              </a:rPr>
              <a:t>Offered by Wisconsin Department of Health Services, Maternal Child Health Program</a:t>
            </a:r>
            <a:endParaRPr lang="en-US" altLang="en-US" sz="800" dirty="0">
              <a:latin typeface="Arial" pitchFamily="34" charset="0"/>
              <a:cs typeface="Arial" pitchFamily="34" charset="0"/>
            </a:endParaRPr>
          </a:p>
          <a:p>
            <a:r>
              <a:rPr lang="en-US" dirty="0"/>
              <a:t>https://www.dhs.wisconsin.gov/mch/pncc.htm</a:t>
            </a:r>
          </a:p>
        </p:txBody>
      </p:sp>
      <p:pic>
        <p:nvPicPr>
          <p:cNvPr id="4098" name="Picture 2" descr="image002.png@01D088C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2" y="609600"/>
            <a:ext cx="1114425" cy="12668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331857"/>
            <a:ext cx="473206"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7030A0"/>
                </a:solidFill>
                <a:effectLst/>
                <a:latin typeface="Verdana" pitchFamily="34" charset="0"/>
                <a:ea typeface="Calibri" pitchFamily="34" charset="0"/>
                <a:cs typeface="Times New Roman" pitchFamily="18"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304800" y="1012194"/>
            <a:ext cx="223138"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881747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References</a:t>
            </a:r>
            <a:endParaRPr lang="en-US" dirty="0"/>
          </a:p>
        </p:txBody>
      </p:sp>
      <p:sp>
        <p:nvSpPr>
          <p:cNvPr id="3" name="Content Placeholder 2"/>
          <p:cNvSpPr>
            <a:spLocks noGrp="1"/>
          </p:cNvSpPr>
          <p:nvPr>
            <p:ph idx="1"/>
          </p:nvPr>
        </p:nvSpPr>
        <p:spPr>
          <a:xfrm>
            <a:off x="457200" y="1447800"/>
            <a:ext cx="8229600" cy="5105400"/>
          </a:xfrm>
        </p:spPr>
        <p:txBody>
          <a:bodyPr>
            <a:normAutofit fontScale="55000" lnSpcReduction="20000"/>
          </a:bodyPr>
          <a:lstStyle/>
          <a:p>
            <a:r>
              <a:rPr lang="en-US" dirty="0" smtClean="0"/>
              <a:t>J</a:t>
            </a:r>
            <a:r>
              <a:rPr lang="en-US" dirty="0"/>
              <a:t>. L. Cox, J.M. Holden, R. </a:t>
            </a:r>
            <a:r>
              <a:rPr lang="en-US" dirty="0" err="1" smtClean="0"/>
              <a:t>Sagovsky</a:t>
            </a:r>
            <a:r>
              <a:rPr lang="en-US" dirty="0" smtClean="0"/>
              <a:t>,</a:t>
            </a:r>
            <a:r>
              <a:rPr lang="it-IT" dirty="0"/>
              <a:t> EDINBURGH POSTNATAL DEPRESSION SCALE (</a:t>
            </a:r>
            <a:r>
              <a:rPr lang="it-IT" dirty="0" smtClean="0"/>
              <a:t>EPDS) </a:t>
            </a:r>
            <a:r>
              <a:rPr lang="en-US" i="1" dirty="0" smtClean="0"/>
              <a:t>British </a:t>
            </a:r>
            <a:r>
              <a:rPr lang="en-US" i="1" dirty="0"/>
              <a:t>Journal of Psychiatry </a:t>
            </a:r>
            <a:r>
              <a:rPr lang="en-US" dirty="0"/>
              <a:t>(1987), 150, 782-786</a:t>
            </a:r>
            <a:r>
              <a:rPr lang="en-US" dirty="0" smtClean="0"/>
              <a:t>.</a:t>
            </a:r>
          </a:p>
          <a:p>
            <a:r>
              <a:rPr lang="en-US" dirty="0" smtClean="0"/>
              <a:t>ABM Clinical Protocol #18 Use of Antidepressants in Nursing Mothers </a:t>
            </a:r>
            <a:r>
              <a:rPr lang="en-US" i="1" dirty="0" smtClean="0"/>
              <a:t>Breastfeeding Medicine</a:t>
            </a:r>
            <a:r>
              <a:rPr lang="en-US" dirty="0" smtClean="0"/>
              <a:t> (2008) Volume 3, Number 1, 44-52.</a:t>
            </a:r>
          </a:p>
          <a:p>
            <a:r>
              <a:rPr lang="en-US" dirty="0" err="1"/>
              <a:t>Gaynes</a:t>
            </a:r>
            <a:r>
              <a:rPr lang="en-US" dirty="0"/>
              <a:t> BN, Gavin N, Meltzer-Brody S, et al. </a:t>
            </a:r>
            <a:r>
              <a:rPr lang="en-US" i="1" dirty="0"/>
              <a:t>Perinatal Depression: Prevalence, Screening Accuracy, and Screening Outcomes.</a:t>
            </a:r>
            <a:r>
              <a:rPr lang="en-US" dirty="0"/>
              <a:t> Evidence Report/Technology Assessment, 2005 Feb;(119):1-8</a:t>
            </a:r>
            <a:r>
              <a:rPr lang="en-US" dirty="0" smtClean="0"/>
              <a:t>.</a:t>
            </a:r>
          </a:p>
          <a:p>
            <a:r>
              <a:rPr lang="en-US" sz="2800" dirty="0"/>
              <a:t>McCoy SJ, Beal JM, Shipman SB et al. </a:t>
            </a:r>
            <a:r>
              <a:rPr lang="en-US" sz="2800" i="1" dirty="0"/>
              <a:t>Risk factors for postpartum depression: a retrospective investigation at 4-weeks postnatal and a review of the literature. </a:t>
            </a:r>
            <a:r>
              <a:rPr lang="en-US" sz="2800" dirty="0"/>
              <a:t>J Am Osteopath Assoc. 2006 Apr;106(4):193-8</a:t>
            </a:r>
            <a:r>
              <a:rPr lang="en-US" sz="2800" dirty="0" smtClean="0"/>
              <a:t>.</a:t>
            </a:r>
            <a:endParaRPr lang="en-US" dirty="0" smtClean="0"/>
          </a:p>
          <a:p>
            <a:r>
              <a:rPr lang="en-US" dirty="0" smtClean="0">
                <a:hlinkClick r:id="rId2"/>
              </a:rPr>
              <a:t>www.uptodate.com</a:t>
            </a:r>
            <a:endParaRPr lang="en-US" dirty="0" smtClean="0"/>
          </a:p>
          <a:p>
            <a:r>
              <a:rPr lang="en-US" dirty="0" err="1"/>
              <a:t>Evins</a:t>
            </a:r>
            <a:r>
              <a:rPr lang="en-US" dirty="0"/>
              <a:t> GG, </a:t>
            </a:r>
            <a:r>
              <a:rPr lang="en-US" dirty="0" err="1"/>
              <a:t>Theofrastous</a:t>
            </a:r>
            <a:r>
              <a:rPr lang="en-US" dirty="0"/>
              <a:t> JP, Galvin SL. </a:t>
            </a:r>
            <a:r>
              <a:rPr lang="en-US" i="1" dirty="0"/>
              <a:t>Postpartum </a:t>
            </a:r>
            <a:r>
              <a:rPr lang="en-US" i="1" dirty="0" smtClean="0"/>
              <a:t>depression</a:t>
            </a:r>
            <a:r>
              <a:rPr lang="en-US" i="1" dirty="0"/>
              <a:t>: a comparison of screening and routing clinical evaluation. </a:t>
            </a:r>
            <a:r>
              <a:rPr lang="en-US" dirty="0"/>
              <a:t>Am J Obstetrics and </a:t>
            </a:r>
            <a:r>
              <a:rPr lang="en-US" dirty="0" err="1"/>
              <a:t>Gynelocology</a:t>
            </a:r>
            <a:r>
              <a:rPr lang="en-US" dirty="0"/>
              <a:t> 2000; </a:t>
            </a:r>
            <a:r>
              <a:rPr lang="en-US" dirty="0" smtClean="0"/>
              <a:t>182:1080</a:t>
            </a:r>
          </a:p>
          <a:p>
            <a:r>
              <a:rPr lang="en-US" dirty="0" err="1"/>
              <a:t>Weissman</a:t>
            </a:r>
            <a:r>
              <a:rPr lang="en-US" dirty="0"/>
              <a:t> AM, Levy BT, </a:t>
            </a:r>
            <a:r>
              <a:rPr lang="en-US" dirty="0" err="1"/>
              <a:t>Hartz</a:t>
            </a:r>
            <a:r>
              <a:rPr lang="en-US" dirty="0"/>
              <a:t> AJ, Et Al. </a:t>
            </a:r>
            <a:r>
              <a:rPr lang="en-US" i="1" dirty="0"/>
              <a:t>Pooled analysis of antidepressant levels in lactating mothers, </a:t>
            </a:r>
            <a:r>
              <a:rPr lang="en-US" i="1" dirty="0" err="1"/>
              <a:t>breastmilk</a:t>
            </a:r>
            <a:r>
              <a:rPr lang="en-US" i="1" dirty="0"/>
              <a:t> and nursing infants. </a:t>
            </a:r>
            <a:r>
              <a:rPr lang="en-US" dirty="0"/>
              <a:t>Am J Psychiatry 2004; </a:t>
            </a:r>
            <a:r>
              <a:rPr lang="en-US" dirty="0" smtClean="0"/>
              <a:t>161:1066-1078</a:t>
            </a:r>
          </a:p>
          <a:p>
            <a:r>
              <a:rPr lang="en-US" dirty="0"/>
              <a:t>Leung SS, Leung C, Lam TH, et al. </a:t>
            </a:r>
            <a:r>
              <a:rPr lang="en-US" i="1" dirty="0"/>
              <a:t>Outcome of a postnatal depression screening </a:t>
            </a:r>
            <a:r>
              <a:rPr lang="en-US" i="1" dirty="0" err="1"/>
              <a:t>programme</a:t>
            </a:r>
            <a:r>
              <a:rPr lang="en-US" i="1" dirty="0"/>
              <a:t> using the Edinburgh Postnatal Depression Scale: a randomized controlled trial.</a:t>
            </a:r>
            <a:r>
              <a:rPr lang="en-US" dirty="0"/>
              <a:t> J Public Health (</a:t>
            </a:r>
            <a:r>
              <a:rPr lang="en-US" dirty="0" err="1"/>
              <a:t>Oxf</a:t>
            </a:r>
            <a:r>
              <a:rPr lang="en-US" dirty="0"/>
              <a:t>) 2001; </a:t>
            </a:r>
            <a:r>
              <a:rPr lang="en-US" dirty="0" smtClean="0"/>
              <a:t>33:292</a:t>
            </a:r>
          </a:p>
          <a:p>
            <a:r>
              <a:rPr lang="en-US" sz="2800" dirty="0" err="1"/>
              <a:t>Borra</a:t>
            </a:r>
            <a:r>
              <a:rPr lang="en-US" sz="2800" dirty="0"/>
              <a:t> C, </a:t>
            </a:r>
            <a:r>
              <a:rPr lang="en-US" sz="2800" dirty="0" err="1"/>
              <a:t>Iacovou</a:t>
            </a:r>
            <a:r>
              <a:rPr lang="en-US" sz="2800" dirty="0"/>
              <a:t> M, </a:t>
            </a:r>
            <a:r>
              <a:rPr lang="en-US" sz="2800" dirty="0" err="1"/>
              <a:t>Sevilla</a:t>
            </a:r>
            <a:r>
              <a:rPr lang="en-US" sz="2800" dirty="0"/>
              <a:t> A. </a:t>
            </a:r>
            <a:r>
              <a:rPr lang="en-US" sz="2800" i="1" dirty="0"/>
              <a:t>New Evidence on Breastfeeding and Postpartum Depression: The Importance of Understanding Women’s Intentions. </a:t>
            </a:r>
            <a:r>
              <a:rPr lang="en-US" sz="2800" dirty="0" err="1"/>
              <a:t>Matern</a:t>
            </a:r>
            <a:r>
              <a:rPr lang="en-US" sz="2800" dirty="0"/>
              <a:t> Child Health J. 2014 Aug 21</a:t>
            </a:r>
            <a:r>
              <a:rPr lang="en-US" sz="2800" dirty="0" smtClean="0"/>
              <a:t>.</a:t>
            </a:r>
            <a:endParaRPr lang="en-US" dirty="0"/>
          </a:p>
          <a:p>
            <a:r>
              <a:rPr lang="en-US" dirty="0" err="1"/>
              <a:t>Ystrom</a:t>
            </a:r>
            <a:r>
              <a:rPr lang="en-US" dirty="0"/>
              <a:t> E. </a:t>
            </a:r>
            <a:r>
              <a:rPr lang="en-US" i="1" dirty="0"/>
              <a:t>Breastfeeding cessation and symptoms of </a:t>
            </a:r>
            <a:r>
              <a:rPr lang="en-US" i="1" dirty="0" smtClean="0"/>
              <a:t>anxiety and </a:t>
            </a:r>
            <a:r>
              <a:rPr lang="en-US" i="1" dirty="0"/>
              <a:t>depression: a longitudinal cohort study. </a:t>
            </a:r>
            <a:r>
              <a:rPr lang="en-US" dirty="0"/>
              <a:t>BMC Pregnancy and Childbirth 2012, </a:t>
            </a:r>
            <a:r>
              <a:rPr lang="en-US" dirty="0" smtClean="0"/>
              <a:t>12:36</a:t>
            </a:r>
          </a:p>
          <a:p>
            <a:r>
              <a:rPr lang="en-US" dirty="0" smtClean="0"/>
              <a:t>Stein </a:t>
            </a:r>
            <a:r>
              <a:rPr lang="en-US" dirty="0"/>
              <a:t>A, Pearson R, Goodman S, et al. </a:t>
            </a:r>
            <a:r>
              <a:rPr lang="en-US" i="1" dirty="0"/>
              <a:t>Effects of perinatal mental disorders on the fetus and child. </a:t>
            </a:r>
            <a:r>
              <a:rPr lang="en-US" dirty="0"/>
              <a:t>The Lancet. 2014 Nov; (384) </a:t>
            </a:r>
            <a:r>
              <a:rPr lang="en-US" dirty="0" smtClean="0"/>
              <a:t>1800-1819</a:t>
            </a:r>
          </a:p>
          <a:p>
            <a:r>
              <a:rPr lang="en-US" dirty="0"/>
              <a:t>https://www.dhs.wisconsin.gov/mch/pncc.htm</a:t>
            </a:r>
          </a:p>
          <a:p>
            <a:endParaRPr lang="en-US" dirty="0" smtClean="0"/>
          </a:p>
          <a:p>
            <a:endParaRPr lang="en-US" dirty="0"/>
          </a:p>
          <a:p>
            <a:endParaRPr lang="en-US" dirty="0"/>
          </a:p>
        </p:txBody>
      </p:sp>
    </p:spTree>
    <p:extLst>
      <p:ext uri="{BB962C8B-B14F-4D97-AF65-F5344CB8AC3E}">
        <p14:creationId xmlns:p14="http://schemas.microsoft.com/office/powerpoint/2010/main" xmlns="" val="2138179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You are 2 weeks postpartum and take your baby to the grocery store.  While your cart is half full he wakes up and is hungry and crying.  What do you do?</a:t>
            </a:r>
          </a:p>
          <a:p>
            <a:pPr lvl="1"/>
            <a:r>
              <a:rPr lang="en-US" dirty="0" smtClean="0"/>
              <a:t>A – Ditch your cart full of food </a:t>
            </a:r>
          </a:p>
          <a:p>
            <a:pPr lvl="1"/>
            <a:r>
              <a:rPr lang="en-US" dirty="0" smtClean="0"/>
              <a:t>B – Start nursing in store</a:t>
            </a:r>
          </a:p>
          <a:p>
            <a:pPr lvl="1"/>
            <a:r>
              <a:rPr lang="en-US" dirty="0" smtClean="0"/>
              <a:t>C – Quickly try to pay for groceries </a:t>
            </a:r>
          </a:p>
          <a:p>
            <a:pPr lvl="1"/>
            <a:r>
              <a:rPr lang="en-US" dirty="0" smtClean="0"/>
              <a:t>D – Keep shopping with screaming child</a:t>
            </a:r>
          </a:p>
        </p:txBody>
      </p:sp>
    </p:spTree>
    <p:extLst>
      <p:ext uri="{BB962C8B-B14F-4D97-AF65-F5344CB8AC3E}">
        <p14:creationId xmlns:p14="http://schemas.microsoft.com/office/powerpoint/2010/main" xmlns="" val="271045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7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7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7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75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Blues</a:t>
            </a:r>
            <a:endParaRPr lang="en-US" dirty="0"/>
          </a:p>
        </p:txBody>
      </p:sp>
      <p:sp>
        <p:nvSpPr>
          <p:cNvPr id="3" name="Content Placeholder 2"/>
          <p:cNvSpPr>
            <a:spLocks noGrp="1"/>
          </p:cNvSpPr>
          <p:nvPr>
            <p:ph idx="1"/>
          </p:nvPr>
        </p:nvSpPr>
        <p:spPr/>
        <p:txBody>
          <a:bodyPr/>
          <a:lstStyle/>
          <a:p>
            <a:r>
              <a:rPr lang="en-US" dirty="0" smtClean="0"/>
              <a:t>Mild symptoms of tearfulness, irritability and anxiety</a:t>
            </a:r>
          </a:p>
          <a:p>
            <a:r>
              <a:rPr lang="en-US" dirty="0" smtClean="0"/>
              <a:t>Develop in 40-80% of women within 2-3 days of delivery</a:t>
            </a:r>
          </a:p>
          <a:p>
            <a:r>
              <a:rPr lang="en-US" dirty="0" smtClean="0"/>
              <a:t>Typically peak on the 5</a:t>
            </a:r>
            <a:r>
              <a:rPr lang="en-US" baseline="30000" dirty="0" smtClean="0"/>
              <a:t>th</a:t>
            </a:r>
            <a:r>
              <a:rPr lang="en-US" dirty="0" smtClean="0"/>
              <a:t> day postpartum</a:t>
            </a:r>
          </a:p>
          <a:p>
            <a:r>
              <a:rPr lang="en-US" dirty="0" smtClean="0"/>
              <a:t>Resolve by 2 weeks</a:t>
            </a:r>
            <a:endParaRPr lang="en-US" dirty="0"/>
          </a:p>
        </p:txBody>
      </p:sp>
    </p:spTree>
    <p:extLst>
      <p:ext uri="{BB962C8B-B14F-4D97-AF65-F5344CB8AC3E}">
        <p14:creationId xmlns:p14="http://schemas.microsoft.com/office/powerpoint/2010/main" xmlns="" val="274025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 Depression</a:t>
            </a:r>
            <a:endParaRPr lang="en-US" dirty="0"/>
          </a:p>
        </p:txBody>
      </p:sp>
      <p:sp>
        <p:nvSpPr>
          <p:cNvPr id="3" name="Content Placeholder 2"/>
          <p:cNvSpPr>
            <a:spLocks noGrp="1"/>
          </p:cNvSpPr>
          <p:nvPr>
            <p:ph idx="1"/>
          </p:nvPr>
        </p:nvSpPr>
        <p:spPr/>
        <p:txBody>
          <a:bodyPr/>
          <a:lstStyle/>
          <a:p>
            <a:r>
              <a:rPr lang="en-US" dirty="0" smtClean="0"/>
              <a:t>Moderate to severe symptoms of tearfulness, irritability and anxiety</a:t>
            </a:r>
          </a:p>
          <a:p>
            <a:r>
              <a:rPr lang="en-US" dirty="0" smtClean="0"/>
              <a:t>Develop in about 13% of women within 1 year of delivery</a:t>
            </a:r>
          </a:p>
          <a:p>
            <a:r>
              <a:rPr lang="en-US" dirty="0" smtClean="0"/>
              <a:t>Lasting longer than 2 weeks</a:t>
            </a:r>
            <a:endParaRPr lang="en-US" dirty="0"/>
          </a:p>
        </p:txBody>
      </p:sp>
    </p:spTree>
    <p:extLst>
      <p:ext uri="{BB962C8B-B14F-4D97-AF65-F5344CB8AC3E}">
        <p14:creationId xmlns:p14="http://schemas.microsoft.com/office/powerpoint/2010/main" xmlns="" val="1347310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and Incidence </a:t>
            </a:r>
            <a:endParaRPr lang="en-US" dirty="0"/>
          </a:p>
        </p:txBody>
      </p:sp>
      <p:sp>
        <p:nvSpPr>
          <p:cNvPr id="3" name="Content Placeholder 2"/>
          <p:cNvSpPr>
            <a:spLocks noGrp="1"/>
          </p:cNvSpPr>
          <p:nvPr>
            <p:ph idx="1"/>
          </p:nvPr>
        </p:nvSpPr>
        <p:spPr/>
        <p:txBody>
          <a:bodyPr/>
          <a:lstStyle/>
          <a:p>
            <a:r>
              <a:rPr lang="en-US" dirty="0" smtClean="0"/>
              <a:t>Prevalence – 6.5-12.9% in the first year</a:t>
            </a:r>
          </a:p>
          <a:p>
            <a:pPr lvl="1"/>
            <a:r>
              <a:rPr lang="en-US" dirty="0"/>
              <a:t>Similar to non-childbearing women of the same age</a:t>
            </a:r>
          </a:p>
          <a:p>
            <a:pPr lvl="1"/>
            <a:r>
              <a:rPr lang="en-US" dirty="0" smtClean="0"/>
              <a:t>Studies did not represent racial and ethnic mix</a:t>
            </a:r>
          </a:p>
          <a:p>
            <a:r>
              <a:rPr lang="en-US" dirty="0" smtClean="0"/>
              <a:t>Incidence – 14.5% in the first 3 months</a:t>
            </a:r>
          </a:p>
        </p:txBody>
      </p:sp>
      <p:sp>
        <p:nvSpPr>
          <p:cNvPr id="5" name="TextBox 4"/>
          <p:cNvSpPr txBox="1"/>
          <p:nvPr/>
        </p:nvSpPr>
        <p:spPr>
          <a:xfrm>
            <a:off x="489246" y="6172200"/>
            <a:ext cx="8001000" cy="461665"/>
          </a:xfrm>
          <a:prstGeom prst="rect">
            <a:avLst/>
          </a:prstGeom>
          <a:noFill/>
        </p:spPr>
        <p:txBody>
          <a:bodyPr wrap="square" rtlCol="0">
            <a:spAutoFit/>
          </a:bodyPr>
          <a:lstStyle/>
          <a:p>
            <a:r>
              <a:rPr lang="en-US" sz="1200" dirty="0" err="1" smtClean="0"/>
              <a:t>Gaynes</a:t>
            </a:r>
            <a:r>
              <a:rPr lang="en-US" sz="1200" dirty="0" smtClean="0"/>
              <a:t> BN, Gavin N, Meltzer-Brody S, et al. </a:t>
            </a:r>
            <a:r>
              <a:rPr lang="en-US" sz="1200" i="1" dirty="0" smtClean="0"/>
              <a:t>Perinatal Depression: Prevalence, Screening Accuracy, and Screening Outcomes.</a:t>
            </a:r>
            <a:r>
              <a:rPr lang="en-US" sz="1200" dirty="0" smtClean="0"/>
              <a:t> Evidence Report/Technology Assessment, 2005 Feb;(119):1-8.</a:t>
            </a:r>
            <a:endParaRPr lang="en-US" sz="1200" dirty="0"/>
          </a:p>
        </p:txBody>
      </p:sp>
    </p:spTree>
    <p:extLst>
      <p:ext uri="{BB962C8B-B14F-4D97-AF65-F5344CB8AC3E}">
        <p14:creationId xmlns:p14="http://schemas.microsoft.com/office/powerpoint/2010/main" xmlns="" val="226970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r>
              <a:rPr lang="en-US" dirty="0" smtClean="0"/>
              <a:t>Risk Factors</a:t>
            </a:r>
            <a:endParaRPr lang="en-US" dirty="0"/>
          </a:p>
        </p:txBody>
      </p:sp>
      <p:sp>
        <p:nvSpPr>
          <p:cNvPr id="3" name="Content Placeholder 2"/>
          <p:cNvSpPr>
            <a:spLocks noGrp="1"/>
          </p:cNvSpPr>
          <p:nvPr>
            <p:ph idx="1"/>
          </p:nvPr>
        </p:nvSpPr>
        <p:spPr>
          <a:xfrm>
            <a:off x="457200" y="1371600"/>
            <a:ext cx="8229600" cy="4693920"/>
          </a:xfrm>
        </p:spPr>
        <p:txBody>
          <a:bodyPr>
            <a:normAutofit fontScale="70000" lnSpcReduction="20000"/>
          </a:bodyPr>
          <a:lstStyle/>
          <a:p>
            <a:r>
              <a:rPr lang="en-US" b="1" dirty="0" smtClean="0"/>
              <a:t>Past </a:t>
            </a:r>
            <a:r>
              <a:rPr lang="en-US" b="1" dirty="0"/>
              <a:t>history of depression </a:t>
            </a:r>
            <a:r>
              <a:rPr lang="en-US" dirty="0"/>
              <a:t>(</a:t>
            </a:r>
            <a:r>
              <a:rPr lang="en-US" dirty="0" err="1"/>
              <a:t>prepregnancy</a:t>
            </a:r>
            <a:r>
              <a:rPr lang="en-US" dirty="0"/>
              <a:t>, antepartum, or </a:t>
            </a:r>
            <a:r>
              <a:rPr lang="en-US" dirty="0" smtClean="0"/>
              <a:t>postpartum)</a:t>
            </a:r>
          </a:p>
          <a:p>
            <a:pPr lvl="1"/>
            <a:r>
              <a:rPr lang="en-US" dirty="0"/>
              <a:t>Positive family psychiatric history </a:t>
            </a:r>
          </a:p>
          <a:p>
            <a:pPr lvl="1"/>
            <a:r>
              <a:rPr lang="en-US" dirty="0"/>
              <a:t>History of physical or sexual abuse </a:t>
            </a:r>
          </a:p>
          <a:p>
            <a:r>
              <a:rPr lang="en-US" b="1" dirty="0" smtClean="0"/>
              <a:t>Lack </a:t>
            </a:r>
            <a:r>
              <a:rPr lang="en-US" b="1" dirty="0"/>
              <a:t>of social and financial support </a:t>
            </a:r>
          </a:p>
          <a:p>
            <a:pPr lvl="1"/>
            <a:r>
              <a:rPr lang="en-US" dirty="0"/>
              <a:t>Poor relationship between the patient and her mother</a:t>
            </a:r>
          </a:p>
          <a:p>
            <a:pPr lvl="1"/>
            <a:r>
              <a:rPr lang="en-US" dirty="0" smtClean="0"/>
              <a:t>Young </a:t>
            </a:r>
            <a:r>
              <a:rPr lang="en-US" dirty="0"/>
              <a:t>age </a:t>
            </a:r>
            <a:r>
              <a:rPr lang="en-US" dirty="0" smtClean="0"/>
              <a:t>(26%)</a:t>
            </a:r>
          </a:p>
          <a:p>
            <a:pPr lvl="1"/>
            <a:r>
              <a:rPr lang="en-US" dirty="0" smtClean="0"/>
              <a:t>Immigrant </a:t>
            </a:r>
            <a:r>
              <a:rPr lang="en-US" dirty="0"/>
              <a:t>status </a:t>
            </a:r>
            <a:endParaRPr lang="en-US" dirty="0" smtClean="0"/>
          </a:p>
          <a:p>
            <a:pPr lvl="1"/>
            <a:r>
              <a:rPr lang="en-US" dirty="0" smtClean="0"/>
              <a:t>Unplanned </a:t>
            </a:r>
            <a:r>
              <a:rPr lang="en-US" dirty="0"/>
              <a:t>pregnancy </a:t>
            </a:r>
            <a:endParaRPr lang="en-US" dirty="0" smtClean="0"/>
          </a:p>
          <a:p>
            <a:pPr lvl="1"/>
            <a:r>
              <a:rPr lang="en-US" dirty="0" smtClean="0"/>
              <a:t>Stressful </a:t>
            </a:r>
            <a:r>
              <a:rPr lang="en-US" dirty="0"/>
              <a:t>life events (</a:t>
            </a:r>
            <a:r>
              <a:rPr lang="en-US" dirty="0" err="1"/>
              <a:t>eg</a:t>
            </a:r>
            <a:r>
              <a:rPr lang="en-US" dirty="0"/>
              <a:t>, marital conflict) during the 12 months prior to delivery </a:t>
            </a:r>
            <a:endParaRPr lang="en-US" dirty="0" smtClean="0"/>
          </a:p>
          <a:p>
            <a:pPr lvl="1"/>
            <a:r>
              <a:rPr lang="en-US" dirty="0" smtClean="0"/>
              <a:t>Unemployment </a:t>
            </a:r>
            <a:r>
              <a:rPr lang="en-US" dirty="0"/>
              <a:t>for either the mother (no job to return to) or the head of household </a:t>
            </a:r>
            <a:endParaRPr lang="en-US" dirty="0" smtClean="0"/>
          </a:p>
          <a:p>
            <a:r>
              <a:rPr lang="en-US" b="1" dirty="0" smtClean="0"/>
              <a:t>Not </a:t>
            </a:r>
            <a:r>
              <a:rPr lang="en-US" b="1" dirty="0"/>
              <a:t>breastfeeding </a:t>
            </a:r>
          </a:p>
          <a:p>
            <a:r>
              <a:rPr lang="en-US" b="1" dirty="0"/>
              <a:t>Childcare-related stressors </a:t>
            </a:r>
            <a:endParaRPr lang="en-US" b="1" dirty="0" smtClean="0"/>
          </a:p>
          <a:p>
            <a:pPr lvl="1"/>
            <a:r>
              <a:rPr lang="en-US" dirty="0" smtClean="0"/>
              <a:t>inconsolable </a:t>
            </a:r>
            <a:r>
              <a:rPr lang="en-US" dirty="0"/>
              <a:t>infant crying </a:t>
            </a:r>
          </a:p>
          <a:p>
            <a:pPr lvl="1"/>
            <a:r>
              <a:rPr lang="en-US" dirty="0" smtClean="0"/>
              <a:t>Congenital </a:t>
            </a:r>
            <a:r>
              <a:rPr lang="en-US" dirty="0"/>
              <a:t>malformation in the infant </a:t>
            </a:r>
            <a:endParaRPr lang="en-US" dirty="0" smtClean="0"/>
          </a:p>
          <a:p>
            <a:r>
              <a:rPr lang="en-US" dirty="0" smtClean="0"/>
              <a:t>Tobacco Use </a:t>
            </a:r>
          </a:p>
          <a:p>
            <a:r>
              <a:rPr lang="en-US" dirty="0" err="1"/>
              <a:t>Pregestational</a:t>
            </a:r>
            <a:r>
              <a:rPr lang="en-US" dirty="0"/>
              <a:t> or gestational diabetes </a:t>
            </a:r>
          </a:p>
        </p:txBody>
      </p:sp>
      <p:sp>
        <p:nvSpPr>
          <p:cNvPr id="4" name="TextBox 3"/>
          <p:cNvSpPr txBox="1"/>
          <p:nvPr/>
        </p:nvSpPr>
        <p:spPr>
          <a:xfrm>
            <a:off x="381000" y="6019800"/>
            <a:ext cx="8382000" cy="830997"/>
          </a:xfrm>
          <a:prstGeom prst="rect">
            <a:avLst/>
          </a:prstGeom>
          <a:noFill/>
        </p:spPr>
        <p:txBody>
          <a:bodyPr wrap="square" rtlCol="0">
            <a:spAutoFit/>
          </a:bodyPr>
          <a:lstStyle/>
          <a:p>
            <a:r>
              <a:rPr lang="en-US" sz="1200" dirty="0"/>
              <a:t>Postpartum blues and unipolar depression: Epidemiology, clinical features, assessment, and </a:t>
            </a:r>
            <a:r>
              <a:rPr lang="en-US" sz="1200" dirty="0" smtClean="0"/>
              <a:t>diagnosis In</a:t>
            </a:r>
            <a:r>
              <a:rPr lang="en-US" sz="1200" dirty="0"/>
              <a:t>: </a:t>
            </a:r>
            <a:r>
              <a:rPr lang="en-US" sz="1200" dirty="0" err="1"/>
              <a:t>UpToDate</a:t>
            </a:r>
            <a:r>
              <a:rPr lang="en-US" sz="1200" dirty="0"/>
              <a:t>, Post, TW (Ed), </a:t>
            </a:r>
            <a:r>
              <a:rPr lang="en-US" sz="1200" dirty="0" err="1"/>
              <a:t>UpToDate</a:t>
            </a:r>
            <a:r>
              <a:rPr lang="en-US" sz="1200" dirty="0"/>
              <a:t>, Waltham, MA, </a:t>
            </a:r>
            <a:r>
              <a:rPr lang="en-US" sz="1200" dirty="0" smtClean="0"/>
              <a:t>2014</a:t>
            </a:r>
          </a:p>
          <a:p>
            <a:r>
              <a:rPr lang="en-US" sz="1200" dirty="0" smtClean="0"/>
              <a:t>McCoy SJ, Beal JM, Shipman SB et al. </a:t>
            </a:r>
            <a:r>
              <a:rPr lang="en-US" sz="1200" i="1" dirty="0" smtClean="0"/>
              <a:t>Risk factors for postpartum depression: a retrospective investigation at 4-weeks postnatal and a review of the literature. </a:t>
            </a:r>
            <a:r>
              <a:rPr lang="en-US" sz="1200" dirty="0" smtClean="0"/>
              <a:t>J Am Osteopath Assoc. 2006 Apr;106(4):193-8.</a:t>
            </a:r>
          </a:p>
        </p:txBody>
      </p:sp>
    </p:spTree>
    <p:extLst>
      <p:ext uri="{BB962C8B-B14F-4D97-AF65-F5344CB8AC3E}">
        <p14:creationId xmlns:p14="http://schemas.microsoft.com/office/powerpoint/2010/main" xmlns="" val="1345085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35022</TotalTime>
  <Words>2753</Words>
  <Application>Microsoft Office PowerPoint</Application>
  <PresentationFormat>On-screen Show (4:3)</PresentationFormat>
  <Paragraphs>297</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Postpartum Depression</vt:lpstr>
      <vt:lpstr>Leah Ederer, MD</vt:lpstr>
      <vt:lpstr>Disclosures </vt:lpstr>
      <vt:lpstr>Presentation Objectives</vt:lpstr>
      <vt:lpstr>Question</vt:lpstr>
      <vt:lpstr>Baby Blues</vt:lpstr>
      <vt:lpstr>Postpartum Depression</vt:lpstr>
      <vt:lpstr>Prevalence and Incidence </vt:lpstr>
      <vt:lpstr>Risk Factors</vt:lpstr>
      <vt:lpstr>Risk Factors </vt:lpstr>
      <vt:lpstr>Symptoms</vt:lpstr>
      <vt:lpstr>Barriers to care</vt:lpstr>
      <vt:lpstr>Question</vt:lpstr>
      <vt:lpstr>Beware the blue hair</vt:lpstr>
      <vt:lpstr>Adverse outcomes and impact on Family Dynamics</vt:lpstr>
      <vt:lpstr>Intellectual outcomes</vt:lpstr>
      <vt:lpstr>Child Behavior problems</vt:lpstr>
      <vt:lpstr>Conclusions</vt:lpstr>
      <vt:lpstr>Neonatal Adaptation Syndrome</vt:lpstr>
      <vt:lpstr>Other impacts</vt:lpstr>
      <vt:lpstr>Mechanism of Impact</vt:lpstr>
      <vt:lpstr>Postpartum treatment</vt:lpstr>
      <vt:lpstr>Postpartum treatment</vt:lpstr>
      <vt:lpstr>Postpartum treatment</vt:lpstr>
      <vt:lpstr>Specific Antidepressants (SSRI/SNRI) </vt:lpstr>
      <vt:lpstr>Specific Antidepressants (other) </vt:lpstr>
      <vt:lpstr>Postpartum treatment</vt:lpstr>
      <vt:lpstr>Breastfeeding and PPD</vt:lpstr>
      <vt:lpstr>Breastfeeding and PPD</vt:lpstr>
      <vt:lpstr>Breastfeeding and PPD</vt:lpstr>
      <vt:lpstr>Incorporating screening and education</vt:lpstr>
      <vt:lpstr>33-34 weeks gestation</vt:lpstr>
      <vt:lpstr>Question</vt:lpstr>
      <vt:lpstr>After hospital and 2 weeks WCC</vt:lpstr>
      <vt:lpstr>6 week postpartum visit</vt:lpstr>
      <vt:lpstr>Slide 36</vt:lpstr>
      <vt:lpstr>Screening</vt:lpstr>
      <vt:lpstr>Screening</vt:lpstr>
      <vt:lpstr>Group Prenatal and Well Child Care</vt:lpstr>
      <vt:lpstr>Perinatal Mental Health Training Modules</vt:lpstr>
      <vt:lpstr>Perinatal Mental Health Training Modules</vt:lpstr>
      <vt:lpstr>References</vt:lpstr>
    </vt:vector>
  </TitlesOfParts>
  <Company>Group Health Cooperative Of South Central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Postpartum Depression</dc:title>
  <dc:creator>Ederer, Leah</dc:creator>
  <cp:lastModifiedBy>Amanda Pelischek</cp:lastModifiedBy>
  <cp:revision>91</cp:revision>
  <dcterms:created xsi:type="dcterms:W3CDTF">2015-05-06T15:03:29Z</dcterms:created>
  <dcterms:modified xsi:type="dcterms:W3CDTF">2015-06-04T15:25:06Z</dcterms:modified>
</cp:coreProperties>
</file>