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322" r:id="rId3"/>
    <p:sldId id="324" r:id="rId4"/>
    <p:sldId id="320" r:id="rId5"/>
    <p:sldId id="319" r:id="rId6"/>
    <p:sldId id="279" r:id="rId7"/>
    <p:sldId id="281" r:id="rId8"/>
    <p:sldId id="282" r:id="rId9"/>
    <p:sldId id="280" r:id="rId10"/>
    <p:sldId id="283" r:id="rId11"/>
    <p:sldId id="271" r:id="rId12"/>
    <p:sldId id="317" r:id="rId13"/>
    <p:sldId id="270" r:id="rId14"/>
    <p:sldId id="269" r:id="rId15"/>
    <p:sldId id="321" r:id="rId16"/>
    <p:sldId id="323" r:id="rId1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a Sherman" initials="ES" lastIdx="8" clrIdx="0"/>
  <p:cmAuthor id="1" name="Amber France" initials="A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AD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2039" autoAdjust="0"/>
  </p:normalViewPr>
  <p:slideViewPr>
    <p:cSldViewPr>
      <p:cViewPr>
        <p:scale>
          <a:sx n="83" d="100"/>
          <a:sy n="83" d="100"/>
        </p:scale>
        <p:origin x="-996"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E9B24DC4-4962-455A-BE60-B19702A8B7EF}" type="datetimeFigureOut">
              <a:rPr lang="en-US" smtClean="0"/>
              <a:pPr/>
              <a:t>6/8/2015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A95903F3-A923-4E9C-97DC-7DA327E8631A}" type="slidenum">
              <a:rPr lang="en-US" smtClean="0"/>
              <a:pPr/>
              <a:t>‹#›</a:t>
            </a:fld>
            <a:endParaRPr lang="en-US"/>
          </a:p>
        </p:txBody>
      </p:sp>
    </p:spTree>
    <p:extLst>
      <p:ext uri="{BB962C8B-B14F-4D97-AF65-F5344CB8AC3E}">
        <p14:creationId xmlns:p14="http://schemas.microsoft.com/office/powerpoint/2010/main" xmlns="" val="49696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903F3-A923-4E9C-97DC-7DA327E8631A}" type="slidenum">
              <a:rPr lang="en-US" smtClean="0"/>
              <a:pPr/>
              <a:t>1</a:t>
            </a:fld>
            <a:endParaRPr lang="en-US"/>
          </a:p>
        </p:txBody>
      </p:sp>
    </p:spTree>
    <p:extLst>
      <p:ext uri="{BB962C8B-B14F-4D97-AF65-F5344CB8AC3E}">
        <p14:creationId xmlns:p14="http://schemas.microsoft.com/office/powerpoint/2010/main" xmlns="" val="268176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strike="noStrike" baseline="0" dirty="0" smtClean="0"/>
              <a:t>Goals for WI</a:t>
            </a:r>
            <a:r>
              <a:rPr lang="en-US" baseline="0" dirty="0" smtClean="0"/>
              <a:t>: &gt;82% which WI has exceeded upon initiation </a:t>
            </a:r>
          </a:p>
          <a:p>
            <a:r>
              <a:rPr lang="en-US" baseline="0" dirty="0" smtClean="0"/>
              <a:t>&gt;60% at 6 months; &gt;34% at one year</a:t>
            </a:r>
          </a:p>
          <a:p>
            <a:r>
              <a:rPr lang="en-US" baseline="0" dirty="0" smtClean="0"/>
              <a:t>&gt;44% at 3 months exclusively</a:t>
            </a:r>
          </a:p>
          <a:p>
            <a:r>
              <a:rPr lang="en-US" baseline="0" dirty="0" smtClean="0"/>
              <a:t>&gt;24% at 6 months exclusively</a:t>
            </a:r>
          </a:p>
          <a:p>
            <a:endParaRPr lang="en-US" baseline="0" dirty="0" smtClean="0"/>
          </a:p>
          <a:p>
            <a:r>
              <a:rPr lang="en-US" b="1" baseline="0" dirty="0" smtClean="0"/>
              <a:t>In Richland County: per WIC from </a:t>
            </a:r>
            <a:r>
              <a:rPr lang="en-US" baseline="0" dirty="0" smtClean="0"/>
              <a:t>4/1/14 -3/31/15</a:t>
            </a:r>
          </a:p>
          <a:p>
            <a:r>
              <a:rPr lang="en-US" baseline="0" dirty="0" smtClean="0"/>
              <a:t>82.4% initiated breastfeeding</a:t>
            </a:r>
          </a:p>
          <a:p>
            <a:r>
              <a:rPr lang="en-US" baseline="0" dirty="0" smtClean="0"/>
              <a:t>81.1% breastfeeding at 1 month</a:t>
            </a:r>
          </a:p>
          <a:p>
            <a:r>
              <a:rPr lang="en-US" baseline="0" dirty="0" smtClean="0"/>
              <a:t>52.7% Exclusive breastfeeding at 1 month</a:t>
            </a:r>
          </a:p>
          <a:p>
            <a:r>
              <a:rPr lang="en-US" baseline="0" dirty="0" smtClean="0"/>
              <a:t>at 3 months</a:t>
            </a:r>
          </a:p>
          <a:p>
            <a:r>
              <a:rPr lang="en-US" baseline="0" dirty="0" smtClean="0"/>
              <a:t>and at 6 months no values for the county b/c less than 50 records</a:t>
            </a:r>
          </a:p>
          <a:p>
            <a:endParaRPr lang="en-US" baseline="0" dirty="0" smtClean="0"/>
          </a:p>
          <a:p>
            <a:r>
              <a:rPr lang="en-US" baseline="0" dirty="0" smtClean="0"/>
              <a:t>http://www.dhs.wisconsin.gov/hw2020/health/nutrition/reportcard11.pdf</a:t>
            </a:r>
          </a:p>
        </p:txBody>
      </p:sp>
      <p:sp>
        <p:nvSpPr>
          <p:cNvPr id="4" name="Slide Number Placeholder 3"/>
          <p:cNvSpPr>
            <a:spLocks noGrp="1"/>
          </p:cNvSpPr>
          <p:nvPr>
            <p:ph type="sldNum" sz="quarter" idx="10"/>
          </p:nvPr>
        </p:nvSpPr>
        <p:spPr/>
        <p:txBody>
          <a:bodyPr/>
          <a:lstStyle/>
          <a:p>
            <a:fld id="{A95903F3-A923-4E9C-97DC-7DA327E8631A}" type="slidenum">
              <a:rPr lang="en-US" smtClean="0"/>
              <a:pPr/>
              <a:t>13</a:t>
            </a:fld>
            <a:endParaRPr lang="en-US"/>
          </a:p>
        </p:txBody>
      </p:sp>
    </p:spTree>
    <p:extLst>
      <p:ext uri="{BB962C8B-B14F-4D97-AF65-F5344CB8AC3E}">
        <p14:creationId xmlns:p14="http://schemas.microsoft.com/office/powerpoint/2010/main" xmlns="" val="433309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AAP recommends exclusively breastfeeding an infant for the first 6 months of life and through at least the first year or longer as mutually desired, with the addition of complimentary foods.  </a:t>
            </a:r>
          </a:p>
          <a:p>
            <a:r>
              <a:rPr lang="en-US" baseline="0" dirty="0" smtClean="0"/>
              <a:t>The World Health Organization recommends breastfeeding through the first 2 years of life and long as mutually desired by both the mother and baby.</a:t>
            </a:r>
          </a:p>
          <a:p>
            <a:endParaRPr lang="en-US" baseline="0" dirty="0" smtClean="0"/>
          </a:p>
          <a:p>
            <a:r>
              <a:rPr lang="en-US" baseline="0" dirty="0" smtClean="0"/>
              <a:t>Breast milk is the natural and normal way to feed an infant.  Breastfeeding an infant is nutritive choice, not a lifestyle choice.  Breast milk provides the appropriate nutrients to meet infant nutritional needs.  Breast milk alone provides the correct amount of calories, protein, fat, and carbohydrate needs to meet the babies needs for the first 6 months of life.  At 6 months of age it is appropriate to begin to introduce complimentary foods to adequately meet the needs of the infant.  Breast milk should still make up at least half of the infants nutritional needs through the first year and at least 1/3 of their needs through the second year.  </a:t>
            </a:r>
          </a:p>
          <a:p>
            <a:endParaRPr lang="en-US" baseline="0" dirty="0" smtClean="0"/>
          </a:p>
          <a:p>
            <a:r>
              <a:rPr lang="en-US" baseline="0" dirty="0" smtClean="0"/>
              <a:t>Most infants are not ready for complimentary foods (including cereal) before 6 months.  Infants who are introduced solids earlier than 4 months of age take in less breast milk and do not reap the benefits of breastfeeding exclusively through 6 months.  They certainly still benefit from the breast milk they are being given, but would receive optimal benefits if exclusively breastfed for 6 months. (</a:t>
            </a:r>
            <a:r>
              <a:rPr lang="en-US" baseline="0" dirty="0" err="1" smtClean="0"/>
              <a:t>Auerbach</a:t>
            </a:r>
            <a:r>
              <a:rPr lang="en-US" baseline="0" dirty="0" smtClean="0"/>
              <a:t>, Riordan, </a:t>
            </a:r>
            <a:r>
              <a:rPr lang="en-US" u="sng" baseline="0" dirty="0" smtClean="0"/>
              <a:t>Breastfeeding and Human Lactation 2</a:t>
            </a:r>
            <a:r>
              <a:rPr lang="en-US" u="sng" baseline="30000" dirty="0" smtClean="0"/>
              <a:t>nd</a:t>
            </a:r>
            <a:r>
              <a:rPr lang="en-US" u="sng" baseline="0" dirty="0" smtClean="0"/>
              <a:t> Edition</a:t>
            </a:r>
            <a:r>
              <a:rPr lang="en-US" baseline="0" dirty="0" smtClean="0"/>
              <a:t>).</a:t>
            </a:r>
          </a:p>
          <a:p>
            <a:endParaRPr lang="en-US" baseline="0" dirty="0" smtClean="0"/>
          </a:p>
          <a:p>
            <a:r>
              <a:rPr lang="en-US" baseline="0" dirty="0" smtClean="0"/>
              <a:t>AAP Policy Statement (Pediatrics Feb 27, 2012)</a:t>
            </a:r>
            <a:endParaRPr lang="en-US" dirty="0"/>
          </a:p>
        </p:txBody>
      </p:sp>
      <p:sp>
        <p:nvSpPr>
          <p:cNvPr id="4" name="Slide Number Placeholder 3"/>
          <p:cNvSpPr>
            <a:spLocks noGrp="1"/>
          </p:cNvSpPr>
          <p:nvPr>
            <p:ph type="sldNum" sz="quarter" idx="10"/>
          </p:nvPr>
        </p:nvSpPr>
        <p:spPr/>
        <p:txBody>
          <a:bodyPr/>
          <a:lstStyle/>
          <a:p>
            <a:fld id="{A95903F3-A923-4E9C-97DC-7DA327E8631A}" type="slidenum">
              <a:rPr lang="en-US" smtClean="0"/>
              <a:pPr/>
              <a:t>14</a:t>
            </a:fld>
            <a:endParaRPr lang="en-US"/>
          </a:p>
        </p:txBody>
      </p:sp>
    </p:spTree>
    <p:extLst>
      <p:ext uri="{BB962C8B-B14F-4D97-AF65-F5344CB8AC3E}">
        <p14:creationId xmlns:p14="http://schemas.microsoft.com/office/powerpoint/2010/main" xmlns="" val="518600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http://www.dhs.wisconsin.gov/hw2020/health/nutrition/reportcard11.pdf</a:t>
            </a:r>
          </a:p>
          <a:p>
            <a:r>
              <a:rPr lang="en-US" dirty="0" smtClean="0"/>
              <a:t>http://www.cdc.gov/breastfeeding/data/reportcard.htm</a:t>
            </a:r>
            <a:endParaRPr lang="en-US" dirty="0"/>
          </a:p>
        </p:txBody>
      </p:sp>
      <p:sp>
        <p:nvSpPr>
          <p:cNvPr id="4" name="Slide Number Placeholder 3"/>
          <p:cNvSpPr>
            <a:spLocks noGrp="1"/>
          </p:cNvSpPr>
          <p:nvPr>
            <p:ph type="sldNum" sz="quarter" idx="10"/>
          </p:nvPr>
        </p:nvSpPr>
        <p:spPr/>
        <p:txBody>
          <a:bodyPr/>
          <a:lstStyle/>
          <a:p>
            <a:fld id="{A95903F3-A923-4E9C-97DC-7DA327E8631A}" type="slidenum">
              <a:rPr lang="en-US" smtClean="0"/>
              <a:pPr/>
              <a:t>15</a:t>
            </a:fld>
            <a:endParaRPr lang="en-US"/>
          </a:p>
        </p:txBody>
      </p:sp>
    </p:spTree>
    <p:extLst>
      <p:ext uri="{BB962C8B-B14F-4D97-AF65-F5344CB8AC3E}">
        <p14:creationId xmlns:p14="http://schemas.microsoft.com/office/powerpoint/2010/main" xmlns="" val="268093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903F3-A923-4E9C-97DC-7DA327E8631A}" type="slidenum">
              <a:rPr lang="en-US" smtClean="0"/>
              <a:pPr/>
              <a:t>4</a:t>
            </a:fld>
            <a:endParaRPr lang="en-US"/>
          </a:p>
        </p:txBody>
      </p:sp>
    </p:spTree>
    <p:extLst>
      <p:ext uri="{BB962C8B-B14F-4D97-AF65-F5344CB8AC3E}">
        <p14:creationId xmlns:p14="http://schemas.microsoft.com/office/powerpoint/2010/main" xmlns="" val="386640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Breastfeeding has</a:t>
            </a:r>
            <a:r>
              <a:rPr lang="en-US" baseline="0" dirty="0" smtClean="0"/>
              <a:t> been the normal way to feed a child since the beginning of time.  It has only been in last 60 years that we started feeding babies infant formulas. </a:t>
            </a:r>
          </a:p>
          <a:p>
            <a:endParaRPr lang="en-US" baseline="0" dirty="0" smtClean="0"/>
          </a:p>
          <a:p>
            <a:r>
              <a:rPr lang="en-US" baseline="0" dirty="0" smtClean="0"/>
              <a:t>Through education, support, and awareness of breastfeeding, breastfeeding can once again be broadly viewed as the normal way to feed a baby.</a:t>
            </a:r>
            <a:endParaRPr lang="en-US" dirty="0"/>
          </a:p>
        </p:txBody>
      </p:sp>
      <p:sp>
        <p:nvSpPr>
          <p:cNvPr id="4" name="Slide Number Placeholder 3"/>
          <p:cNvSpPr>
            <a:spLocks noGrp="1"/>
          </p:cNvSpPr>
          <p:nvPr>
            <p:ph type="sldNum" sz="quarter" idx="10"/>
          </p:nvPr>
        </p:nvSpPr>
        <p:spPr/>
        <p:txBody>
          <a:bodyPr/>
          <a:lstStyle/>
          <a:p>
            <a:fld id="{A95903F3-A923-4E9C-97DC-7DA327E8631A}" type="slidenum">
              <a:rPr lang="en-US" smtClean="0"/>
              <a:pPr/>
              <a:t>6</a:t>
            </a:fld>
            <a:endParaRPr lang="en-US"/>
          </a:p>
        </p:txBody>
      </p:sp>
    </p:spTree>
    <p:extLst>
      <p:ext uri="{BB962C8B-B14F-4D97-AF65-F5344CB8AC3E}">
        <p14:creationId xmlns:p14="http://schemas.microsoft.com/office/powerpoint/2010/main" xmlns="" val="68035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Formula </a:t>
            </a:r>
            <a:r>
              <a:rPr lang="en-US" baseline="0" dirty="0" smtClean="0"/>
              <a:t>is missing many essential components that an infant needs for healthy growth and development.  </a:t>
            </a:r>
          </a:p>
          <a:p>
            <a:endParaRPr lang="en-US" baseline="0" dirty="0" smtClean="0"/>
          </a:p>
          <a:p>
            <a:r>
              <a:rPr lang="en-US" baseline="0" dirty="0" smtClean="0"/>
              <a:t>Breastmilk contains:</a:t>
            </a:r>
          </a:p>
          <a:p>
            <a:pPr marL="171450" indent="-171450">
              <a:buFont typeface="Arial" pitchFamily="34" charset="0"/>
              <a:buChar char="•"/>
            </a:pPr>
            <a:r>
              <a:rPr lang="en-US" b="1" baseline="0" dirty="0" smtClean="0"/>
              <a:t>Carbohydrates, proteins, and fats </a:t>
            </a:r>
            <a:r>
              <a:rPr lang="en-US" baseline="0" dirty="0" smtClean="0"/>
              <a:t>that are constantly changing to provide the appropriate amounts of each.</a:t>
            </a:r>
          </a:p>
          <a:p>
            <a:pPr marL="171450" indent="-171450">
              <a:buFont typeface="Arial" pitchFamily="34" charset="0"/>
              <a:buChar char="•"/>
            </a:pPr>
            <a:r>
              <a:rPr lang="en-US" b="1" baseline="0" dirty="0" smtClean="0"/>
              <a:t>Water</a:t>
            </a:r>
            <a:r>
              <a:rPr lang="en-US" baseline="0" dirty="0" smtClean="0"/>
              <a:t>, so there is no need for additional water.  Even in the summer when it is warm, breastmilk alone is enough fluid for baby.</a:t>
            </a:r>
          </a:p>
          <a:p>
            <a:pPr marL="171450" indent="-171450">
              <a:buFont typeface="Arial" pitchFamily="34" charset="0"/>
              <a:buChar char="•"/>
            </a:pPr>
            <a:r>
              <a:rPr lang="en-US" b="1" baseline="0" dirty="0" smtClean="0">
                <a:solidFill>
                  <a:schemeClr val="accent1"/>
                </a:solidFill>
              </a:rPr>
              <a:t>Vitamins and minerals </a:t>
            </a:r>
            <a:r>
              <a:rPr lang="en-US" baseline="0" dirty="0" smtClean="0">
                <a:solidFill>
                  <a:schemeClr val="accent1"/>
                </a:solidFill>
              </a:rPr>
              <a:t>for proper nutrition.  These vitamins and minerals are absorbed better than vitamins and minerals in formula.</a:t>
            </a:r>
          </a:p>
          <a:p>
            <a:pPr marL="171450" indent="-171450">
              <a:buFont typeface="Arial" pitchFamily="34" charset="0"/>
              <a:buChar char="•"/>
            </a:pPr>
            <a:r>
              <a:rPr lang="en-US" b="1" baseline="0" dirty="0" smtClean="0">
                <a:solidFill>
                  <a:schemeClr val="accent1"/>
                </a:solidFill>
              </a:rPr>
              <a:t>Antibodies</a:t>
            </a:r>
            <a:r>
              <a:rPr lang="en-US" baseline="0" dirty="0" smtClean="0">
                <a:solidFill>
                  <a:schemeClr val="accent1"/>
                </a:solidFill>
              </a:rPr>
              <a:t> to germs in the environment that the mother and baby are exposed to.  The breastmilk will adapt &amp; contain the needed components to help decrease risk of illness or severity of illness.</a:t>
            </a:r>
          </a:p>
          <a:p>
            <a:pPr marL="171450" indent="-171450">
              <a:buFont typeface="Arial" pitchFamily="34" charset="0"/>
              <a:buChar char="•"/>
            </a:pPr>
            <a:r>
              <a:rPr lang="en-US" b="1" baseline="0" dirty="0" smtClean="0">
                <a:solidFill>
                  <a:schemeClr val="accent1"/>
                </a:solidFill>
              </a:rPr>
              <a:t>Anti-parasites, anti-allergies, anti-viruses, and hormones</a:t>
            </a:r>
            <a:r>
              <a:rPr lang="en-US" baseline="0" dirty="0" smtClean="0">
                <a:solidFill>
                  <a:schemeClr val="accent1"/>
                </a:solidFill>
              </a:rPr>
              <a:t>.</a:t>
            </a:r>
          </a:p>
          <a:p>
            <a:pPr marL="171450" indent="-171450">
              <a:buFont typeface="Arial" pitchFamily="34" charset="0"/>
              <a:buChar char="•"/>
            </a:pPr>
            <a:r>
              <a:rPr lang="en-US" b="1" baseline="0" dirty="0" smtClean="0">
                <a:solidFill>
                  <a:schemeClr val="accent1"/>
                </a:solidFill>
              </a:rPr>
              <a:t>Growth factors </a:t>
            </a:r>
            <a:r>
              <a:rPr lang="en-US" baseline="0" dirty="0" smtClean="0">
                <a:solidFill>
                  <a:schemeClr val="accent1"/>
                </a:solidFill>
              </a:rPr>
              <a:t>that help with proper infant growth and development</a:t>
            </a:r>
          </a:p>
          <a:p>
            <a:pPr marL="171450" indent="-171450">
              <a:buFont typeface="Arial" pitchFamily="34" charset="0"/>
              <a:buChar char="•"/>
            </a:pPr>
            <a:r>
              <a:rPr lang="en-US" b="1" baseline="0" dirty="0" smtClean="0">
                <a:solidFill>
                  <a:schemeClr val="accent1"/>
                </a:solidFill>
              </a:rPr>
              <a:t>Stem cells</a:t>
            </a:r>
          </a:p>
          <a:p>
            <a:pPr marL="171450" indent="-171450">
              <a:buFont typeface="Arial" pitchFamily="34" charset="0"/>
              <a:buChar char="•"/>
            </a:pPr>
            <a:r>
              <a:rPr lang="en-US" b="1" baseline="0" dirty="0" smtClean="0">
                <a:solidFill>
                  <a:schemeClr val="accent1"/>
                </a:solidFill>
              </a:rPr>
              <a:t>Hamlet</a:t>
            </a:r>
            <a:r>
              <a:rPr lang="en-US" baseline="0" dirty="0" smtClean="0">
                <a:solidFill>
                  <a:schemeClr val="accent1"/>
                </a:solidFill>
              </a:rPr>
              <a:t> which is a group of cells that are lethal to malignancies and cancer cells.  Causes the cancer cells to disseminate.</a:t>
            </a:r>
          </a:p>
          <a:p>
            <a:pPr marL="171450" indent="-171450">
              <a:buFont typeface="Arial" pitchFamily="34" charset="0"/>
              <a:buChar char="•"/>
            </a:pPr>
            <a:endParaRPr lang="en-US" baseline="0" dirty="0" smtClean="0">
              <a:solidFill>
                <a:schemeClr val="accent1"/>
              </a:solidFill>
            </a:endParaRPr>
          </a:p>
          <a:p>
            <a:pPr marL="0" indent="0">
              <a:buFont typeface="Arial" pitchFamily="34" charset="0"/>
              <a:buNone/>
            </a:pPr>
            <a:r>
              <a:rPr lang="en-US" baseline="0" dirty="0" smtClean="0">
                <a:solidFill>
                  <a:schemeClr val="accent1"/>
                </a:solidFill>
              </a:rPr>
              <a:t>Breastmilk contains live cells.  Formula does not.</a:t>
            </a:r>
          </a:p>
          <a:p>
            <a:pPr marL="0" indent="0">
              <a:buFont typeface="Arial" pitchFamily="34" charset="0"/>
              <a:buNone/>
            </a:pPr>
            <a:endParaRPr lang="en-US" baseline="0" dirty="0" smtClean="0">
              <a:solidFill>
                <a:schemeClr val="accent1"/>
              </a:solidFill>
            </a:endParaRPr>
          </a:p>
          <a:p>
            <a:pPr marL="0" indent="0">
              <a:buFont typeface="Arial" pitchFamily="34" charset="0"/>
              <a:buNone/>
            </a:pPr>
            <a:r>
              <a:rPr lang="en-US" baseline="0" dirty="0" smtClean="0">
                <a:solidFill>
                  <a:schemeClr val="accent1"/>
                </a:solidFill>
              </a:rPr>
              <a:t>http://www.cdph.ca.gov/programs/breastfeeding/Documents/MO-HowDoesForWAFBF-Eng.pdf</a:t>
            </a:r>
          </a:p>
          <a:p>
            <a:pPr marL="0" indent="0">
              <a:buFont typeface="Arial" pitchFamily="34" charset="0"/>
              <a:buNone/>
            </a:pPr>
            <a:r>
              <a:rPr lang="en-US" baseline="0" dirty="0" smtClean="0">
                <a:solidFill>
                  <a:schemeClr val="accent1"/>
                </a:solidFill>
              </a:rPr>
              <a:t>http://infantnutritioncouncil.com/breastmilk-information/</a:t>
            </a:r>
          </a:p>
          <a:p>
            <a:pPr marL="0" indent="0">
              <a:buFont typeface="Arial" pitchFamily="34" charset="0"/>
              <a:buNone/>
            </a:pPr>
            <a:r>
              <a:rPr lang="en-US" baseline="0" dirty="0" smtClean="0">
                <a:solidFill>
                  <a:schemeClr val="accent1"/>
                </a:solidFill>
              </a:rPr>
              <a:t>http://www.americanpregnancy.org/firstyearoflife/whatsinbreastmilk.html</a:t>
            </a:r>
          </a:p>
          <a:p>
            <a:pPr marL="0" indent="0">
              <a:buFont typeface="Arial" pitchFamily="34" charset="0"/>
              <a:buNone/>
            </a:pPr>
            <a:endParaRPr lang="en-US" baseline="0" dirty="0" smtClean="0">
              <a:solidFill>
                <a:schemeClr val="accent1"/>
              </a:solidFill>
            </a:endParaRPr>
          </a:p>
          <a:p>
            <a:pPr marL="171450" indent="-171450">
              <a:buFont typeface="Arial" pitchFamily="34" charset="0"/>
              <a:buChar char="•"/>
            </a:pPr>
            <a:endParaRPr lang="en-US" baseline="0" dirty="0" smtClean="0">
              <a:solidFill>
                <a:schemeClr val="accent1"/>
              </a:solidFill>
            </a:endParaRPr>
          </a:p>
        </p:txBody>
      </p:sp>
      <p:sp>
        <p:nvSpPr>
          <p:cNvPr id="4" name="Slide Number Placeholder 3"/>
          <p:cNvSpPr>
            <a:spLocks noGrp="1"/>
          </p:cNvSpPr>
          <p:nvPr>
            <p:ph type="sldNum" sz="quarter" idx="10"/>
          </p:nvPr>
        </p:nvSpPr>
        <p:spPr/>
        <p:txBody>
          <a:bodyPr/>
          <a:lstStyle/>
          <a:p>
            <a:fld id="{A95903F3-A923-4E9C-97DC-7DA327E8631A}" type="slidenum">
              <a:rPr lang="en-US" smtClean="0"/>
              <a:pPr/>
              <a:t>7</a:t>
            </a:fld>
            <a:endParaRPr lang="en-US"/>
          </a:p>
        </p:txBody>
      </p:sp>
    </p:spTree>
    <p:extLst>
      <p:ext uri="{BB962C8B-B14F-4D97-AF65-F5344CB8AC3E}">
        <p14:creationId xmlns:p14="http://schemas.microsoft.com/office/powerpoint/2010/main" xmlns="" val="135887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Breastfeeding is not only</a:t>
            </a:r>
            <a:r>
              <a:rPr lang="en-US" baseline="0" dirty="0" smtClean="0"/>
              <a:t> good for baby, it is also good for mom.</a:t>
            </a:r>
          </a:p>
          <a:p>
            <a:endParaRPr lang="en-US" baseline="0" dirty="0" smtClean="0"/>
          </a:p>
          <a:p>
            <a:pPr marL="171450" indent="-171450">
              <a:buFont typeface="Arial" pitchFamily="34" charset="0"/>
              <a:buChar char="•"/>
            </a:pPr>
            <a:r>
              <a:rPr lang="en-US" baseline="0" dirty="0" smtClean="0"/>
              <a:t>Moms life can be easier once mom and baby are settled into a routine.  Formula feeding may seem easier in the beginning but once both mom and baby have an established routine, breastfeeding can be much easier.  There are no measuring and mixing, no warming, and no bottles and nipples to wash.  Mom also does not have to go all the way to kitchen in the middle of the night.  Instead she can just pick up baby from a bassinet or crib and breastfeed.  This allows moms to get more sleep, because it takes them less time to fall back asleep.</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Breastfeeding can save money.  There is no cost of formula or supplies which can cost over $1,500 per year.  Breastfeed babies are also sick less often, decreasing health care costs.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Breastfeeding can feel great.  The bond between mom and baby is immeasurable.  Mothers and babies benefit from the closeness, and leaves a sense of ease.  Skin-to-skin contact can boost mom’s oxytocin levels.  Oxytocin is a hormone that calms and can also help increase milk flow.</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Breastfeeding is also good for mom’s health.  Breastfeeding decreases the risk of </a:t>
            </a:r>
          </a:p>
          <a:p>
            <a:pPr marL="628650" lvl="1" indent="-171450">
              <a:buFont typeface="Arial" pitchFamily="34" charset="0"/>
              <a:buChar char="•"/>
            </a:pPr>
            <a:r>
              <a:rPr lang="en-US" baseline="0" dirty="0" smtClean="0"/>
              <a:t>Type 2 diabetes</a:t>
            </a:r>
          </a:p>
          <a:p>
            <a:pPr marL="628650" lvl="1" indent="-171450">
              <a:buFont typeface="Arial" pitchFamily="34" charset="0"/>
              <a:buChar char="•"/>
            </a:pPr>
            <a:r>
              <a:rPr lang="en-US" baseline="0" dirty="0" smtClean="0"/>
              <a:t>Breast cancer</a:t>
            </a:r>
          </a:p>
          <a:p>
            <a:pPr marL="628650" lvl="1" indent="-171450">
              <a:buFont typeface="Arial" pitchFamily="34" charset="0"/>
              <a:buChar char="•"/>
            </a:pPr>
            <a:r>
              <a:rPr lang="en-US" baseline="0" dirty="0" smtClean="0"/>
              <a:t>Ovarian cancer</a:t>
            </a:r>
          </a:p>
          <a:p>
            <a:pPr marL="628650" lvl="1" indent="-171450">
              <a:buFont typeface="Arial" pitchFamily="34" charset="0"/>
              <a:buChar char="•"/>
            </a:pPr>
            <a:r>
              <a:rPr lang="en-US" baseline="0" dirty="0" smtClean="0"/>
              <a:t>Postpartum depression</a:t>
            </a:r>
          </a:p>
          <a:p>
            <a:pPr marL="628650" lvl="1" indent="-171450">
              <a:buFont typeface="Arial" pitchFamily="34" charset="0"/>
              <a:buChar char="•"/>
            </a:pPr>
            <a:r>
              <a:rPr lang="en-US" baseline="0" dirty="0" smtClean="0"/>
              <a:t>Possibly obesity due to greater weight loss postpartum</a:t>
            </a:r>
          </a:p>
          <a:p>
            <a:pPr marL="457200" lvl="1" indent="0">
              <a:buFont typeface="Arial" pitchFamily="34" charset="0"/>
              <a:buNone/>
            </a:pPr>
            <a:endParaRPr lang="en-US" baseline="0" dirty="0" smtClean="0"/>
          </a:p>
          <a:p>
            <a:pPr marL="171450" indent="-171450">
              <a:buFont typeface="Arial" pitchFamily="34" charset="0"/>
              <a:buChar char="•"/>
            </a:pPr>
            <a:r>
              <a:rPr lang="en-US" baseline="0" dirty="0" smtClean="0"/>
              <a:t>Mothers miss fewer days of work due to illness.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Return to pre-pregnancy weight quicker.</a:t>
            </a:r>
          </a:p>
          <a:p>
            <a:endParaRPr lang="en-US" dirty="0" smtClean="0"/>
          </a:p>
          <a:p>
            <a:endParaRPr lang="en-US" dirty="0" smtClean="0"/>
          </a:p>
          <a:p>
            <a:r>
              <a:rPr lang="en-US" dirty="0" smtClean="0"/>
              <a:t>http://www.womenshealth.gov/breastfeeding/why-breastfeeding-is-important/index.html#a</a:t>
            </a:r>
          </a:p>
          <a:p>
            <a:endParaRPr lang="en-US" dirty="0"/>
          </a:p>
        </p:txBody>
      </p:sp>
      <p:sp>
        <p:nvSpPr>
          <p:cNvPr id="4" name="Slide Number Placeholder 3"/>
          <p:cNvSpPr>
            <a:spLocks noGrp="1"/>
          </p:cNvSpPr>
          <p:nvPr>
            <p:ph type="sldNum" sz="quarter" idx="10"/>
          </p:nvPr>
        </p:nvSpPr>
        <p:spPr/>
        <p:txBody>
          <a:bodyPr/>
          <a:lstStyle/>
          <a:p>
            <a:fld id="{A95903F3-A923-4E9C-97DC-7DA327E8631A}" type="slidenum">
              <a:rPr lang="en-US" smtClean="0"/>
              <a:pPr/>
              <a:t>8</a:t>
            </a:fld>
            <a:endParaRPr lang="en-US"/>
          </a:p>
        </p:txBody>
      </p:sp>
    </p:spTree>
    <p:extLst>
      <p:ext uri="{BB962C8B-B14F-4D97-AF65-F5344CB8AC3E}">
        <p14:creationId xmlns:p14="http://schemas.microsoft.com/office/powerpoint/2010/main" xmlns="" val="150336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of formula can present many risks for babies.  Some of those risks are:</a:t>
            </a:r>
          </a:p>
          <a:p>
            <a:pPr marL="171450" indent="-171450">
              <a:buFont typeface="Arial" pitchFamily="34" charset="0"/>
              <a:buChar char="•"/>
            </a:pPr>
            <a:r>
              <a:rPr lang="en-US" baseline="0" dirty="0" smtClean="0"/>
              <a:t>Lower IQ: Babies fed formula are score lower on cognitive and IQ tests.  Also on visual acuity.</a:t>
            </a:r>
          </a:p>
          <a:p>
            <a:pPr marL="171450" indent="-171450">
              <a:buFont typeface="Arial" pitchFamily="34" charset="0"/>
              <a:buChar char="•"/>
            </a:pPr>
            <a:r>
              <a:rPr lang="en-US" baseline="0" dirty="0" smtClean="0"/>
              <a:t>Increased risk of SIDS</a:t>
            </a:r>
          </a:p>
          <a:p>
            <a:pPr marL="171450" indent="-171450">
              <a:buFont typeface="Arial" pitchFamily="34" charset="0"/>
              <a:buChar char="•"/>
            </a:pPr>
            <a:r>
              <a:rPr lang="en-US" baseline="0" dirty="0" smtClean="0"/>
              <a:t>Are more likely to suffer from infectious illnesses and their symptoms (diarrhea, ear infections, respiratory infections, meningitis)</a:t>
            </a:r>
          </a:p>
          <a:p>
            <a:pPr marL="628650" lvl="1" indent="-171450">
              <a:buFont typeface="Arial" pitchFamily="34" charset="0"/>
              <a:buChar char="•"/>
            </a:pPr>
            <a:r>
              <a:rPr lang="en-US" baseline="0" dirty="0" smtClean="0"/>
              <a:t>Increased risk for: otitis media (ear infections), upper and lower respiratory infections, urinary tract infections</a:t>
            </a:r>
          </a:p>
          <a:p>
            <a:pPr marL="171450" indent="-171450">
              <a:buFont typeface="Arial" pitchFamily="34" charset="0"/>
              <a:buChar char="•"/>
            </a:pPr>
            <a:r>
              <a:rPr lang="en-US" baseline="0" dirty="0" smtClean="0"/>
              <a:t>Higher risk of the two most common inflammatory bowel disease: </a:t>
            </a:r>
            <a:r>
              <a:rPr lang="en-US" baseline="0" dirty="0" err="1" smtClean="0"/>
              <a:t>Crohn’s</a:t>
            </a:r>
            <a:r>
              <a:rPr lang="en-US" baseline="0" dirty="0" smtClean="0"/>
              <a:t> Disease &amp; Ulcerative Colitis</a:t>
            </a:r>
          </a:p>
          <a:p>
            <a:pPr marL="171450" indent="-171450">
              <a:buFont typeface="Arial" pitchFamily="34" charset="0"/>
              <a:buChar char="•"/>
            </a:pPr>
            <a:r>
              <a:rPr lang="en-US" baseline="0" dirty="0" smtClean="0"/>
              <a:t>Increased risk of necrotizing </a:t>
            </a:r>
            <a:r>
              <a:rPr lang="en-US" baseline="0" dirty="0" err="1" smtClean="0"/>
              <a:t>enterocolitis</a:t>
            </a:r>
            <a:r>
              <a:rPr lang="en-US" baseline="0" dirty="0" smtClean="0"/>
              <a:t>: a condition that damages the intestinal lining of the baby’s gut and sometimes results in the death of parts of the gut.  Many premature babies die from NEC.  Breast milk helps protect babies from this illness.</a:t>
            </a:r>
          </a:p>
          <a:p>
            <a:pPr marL="171450" indent="-171450">
              <a:buFont typeface="Arial" pitchFamily="34" charset="0"/>
              <a:buChar char="•"/>
            </a:pPr>
            <a:r>
              <a:rPr lang="en-US" baseline="0" dirty="0" smtClean="0"/>
              <a:t>Higher risk of some forms of cancer (Hodgkin’s disease, childhood leukemia, breast cancer)</a:t>
            </a:r>
          </a:p>
          <a:p>
            <a:pPr marL="171450" indent="-171450">
              <a:buFont typeface="Arial" pitchFamily="34" charset="0"/>
              <a:buChar char="•"/>
            </a:pPr>
            <a:r>
              <a:rPr lang="en-US" baseline="0" dirty="0" smtClean="0"/>
              <a:t>Higher risk of cardiovascular disease: Adolescents who had a shorter duration of breastfeeding (early intro to solids or formula feeding) had a higher total serum cholesterol levels than those who breastfed longer than 6 months, putting them at greater risk for cardiovascular disease later in life.</a:t>
            </a:r>
          </a:p>
          <a:p>
            <a:pPr marL="171450" indent="-171450">
              <a:buFont typeface="Arial" pitchFamily="34" charset="0"/>
              <a:buChar char="•"/>
            </a:pPr>
            <a:r>
              <a:rPr lang="en-US" baseline="0" dirty="0" smtClean="0"/>
              <a:t>Higher risk of juvenile onset of diabetes, when there is a family history of the disease and the children are not exclusively breastfeed for at least the first 4 months.  Breastfeeding not only reduces the baby’s risk for developing diabetes, but also is good for the diabetic mother.  Some women have a lower insulin requirement while breastfeeding.</a:t>
            </a:r>
          </a:p>
          <a:p>
            <a:pPr marL="171450" indent="-171450">
              <a:buFont typeface="Arial" pitchFamily="34" charset="0"/>
              <a:buChar char="•"/>
            </a:pPr>
            <a:r>
              <a:rPr lang="en-US" baseline="0" dirty="0" smtClean="0"/>
              <a:t>Formula offers no protection from allergies, asthma, or eczema.  Breast milk significantly protects against these when exclusively breastfed for at least 4 months.</a:t>
            </a:r>
          </a:p>
          <a:p>
            <a:pPr marL="171450" indent="-171450">
              <a:buFont typeface="Arial" pitchFamily="34" charset="0"/>
              <a:buChar char="•"/>
            </a:pPr>
            <a:r>
              <a:rPr lang="en-US" baseline="0" dirty="0" smtClean="0"/>
              <a:t>Higher risk of childhood obesity and into adulthood.</a:t>
            </a:r>
          </a:p>
          <a:p>
            <a:pPr marL="171450" indent="-171450">
              <a:buFont typeface="Arial" pitchFamily="34" charset="0"/>
              <a:buChar char="•"/>
            </a:pPr>
            <a:r>
              <a:rPr lang="en-US" baseline="0" dirty="0" smtClean="0"/>
              <a:t>More cavities.  With breastfeeding there is a lower risk of cavities because of the positioning of the breast, breast milk does not pool in the mouth like formula does.  Breastfeeding also encourages appropriate jaw and facial development, reducing the need for braces and other orthodontic treatments later in life.</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http://www.womenshealth.gov/breastfeeding/why-breastfeeding-is-important/index.html</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95903F3-A923-4E9C-97DC-7DA327E8631A}" type="slidenum">
              <a:rPr lang="en-US" smtClean="0"/>
              <a:pPr/>
              <a:t>9</a:t>
            </a:fld>
            <a:endParaRPr lang="en-US"/>
          </a:p>
        </p:txBody>
      </p:sp>
    </p:spTree>
    <p:extLst>
      <p:ext uri="{BB962C8B-B14F-4D97-AF65-F5344CB8AC3E}">
        <p14:creationId xmlns:p14="http://schemas.microsoft.com/office/powerpoint/2010/main" xmlns="" val="44492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90 percent of families breastfed exclusively for 6 months, nearly 1,000 deaths among infants could be prevented.”</a:t>
            </a:r>
          </a:p>
          <a:p>
            <a:endParaRPr lang="en-US" dirty="0" smtClean="0"/>
          </a:p>
          <a:p>
            <a:r>
              <a:rPr lang="en-US" dirty="0" smtClean="0"/>
              <a:t>The</a:t>
            </a:r>
            <a:r>
              <a:rPr lang="en-US" baseline="0" dirty="0" smtClean="0"/>
              <a:t> United States would save $13 billion per year if 90% of families breastfeed exclusively for 6 months.  Savings would be in fewer sick care visits, hospitalizations, and prescriptions.  Medical care costs are lower for fully breastfed infants than never breastfed infants. </a:t>
            </a:r>
          </a:p>
          <a:p>
            <a:endParaRPr lang="en-US" baseline="0" dirty="0" smtClean="0"/>
          </a:p>
          <a:p>
            <a:r>
              <a:rPr lang="en-US" baseline="0" dirty="0" smtClean="0"/>
              <a:t>The workforce is more productive because mothers miss less work to stay home with sick babies and children.  Employer medical costs are also lower.</a:t>
            </a:r>
          </a:p>
          <a:p>
            <a:endParaRPr lang="en-US" baseline="0" dirty="0" smtClean="0"/>
          </a:p>
          <a:p>
            <a:r>
              <a:rPr lang="en-US" baseline="0" dirty="0" smtClean="0"/>
              <a:t>Breastfeeding is also better for the environment because it creates less waste and trash.</a:t>
            </a:r>
          </a:p>
          <a:p>
            <a:endParaRPr lang="en-US" baseline="0" dirty="0" smtClean="0"/>
          </a:p>
          <a:p>
            <a:r>
              <a:rPr lang="en-US" dirty="0" smtClean="0"/>
              <a:t>http://www.womenshealth.gov/breastfeeding/why-breastfeeding-is-important/index.html#a</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5903F3-A923-4E9C-97DC-7DA327E8631A}" type="slidenum">
              <a:rPr lang="en-US" smtClean="0"/>
              <a:pPr/>
              <a:t>10</a:t>
            </a:fld>
            <a:endParaRPr lang="en-US"/>
          </a:p>
        </p:txBody>
      </p:sp>
    </p:spTree>
    <p:extLst>
      <p:ext uri="{BB962C8B-B14F-4D97-AF65-F5344CB8AC3E}">
        <p14:creationId xmlns:p14="http://schemas.microsoft.com/office/powerpoint/2010/main" xmlns="" val="96843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more employers supporting</a:t>
            </a:r>
            <a:r>
              <a:rPr lang="en-US" baseline="0" dirty="0" smtClean="0"/>
              <a:t> lactation, more infants and children in childcare centers will be breastfeeding.</a:t>
            </a:r>
            <a:endParaRPr lang="en-US" dirty="0"/>
          </a:p>
        </p:txBody>
      </p:sp>
      <p:sp>
        <p:nvSpPr>
          <p:cNvPr id="4" name="Slide Number Placeholder 3"/>
          <p:cNvSpPr>
            <a:spLocks noGrp="1"/>
          </p:cNvSpPr>
          <p:nvPr>
            <p:ph type="sldNum" sz="quarter" idx="10"/>
          </p:nvPr>
        </p:nvSpPr>
        <p:spPr/>
        <p:txBody>
          <a:bodyPr/>
          <a:lstStyle/>
          <a:p>
            <a:fld id="{A95903F3-A923-4E9C-97DC-7DA327E8631A}" type="slidenum">
              <a:rPr lang="en-US" smtClean="0"/>
              <a:pPr/>
              <a:t>11</a:t>
            </a:fld>
            <a:endParaRPr lang="en-US"/>
          </a:p>
        </p:txBody>
      </p:sp>
    </p:spTree>
    <p:extLst>
      <p:ext uri="{BB962C8B-B14F-4D97-AF65-F5344CB8AC3E}">
        <p14:creationId xmlns:p14="http://schemas.microsoft.com/office/powerpoint/2010/main" xmlns="" val="88094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center participates in the Child and Adult Care Feeding Program, breastmilk</a:t>
            </a:r>
            <a:r>
              <a:rPr lang="en-US" baseline="0" dirty="0" smtClean="0"/>
              <a:t> is a reimbursable component of the infant meal pattern.  When a child reaches the age of 12 months you can substitute cow’s milk with breastmilk in the meal pattern to be reimbursed.</a:t>
            </a:r>
            <a:endParaRPr lang="en-US" dirty="0"/>
          </a:p>
        </p:txBody>
      </p:sp>
      <p:sp>
        <p:nvSpPr>
          <p:cNvPr id="4" name="Slide Number Placeholder 3"/>
          <p:cNvSpPr>
            <a:spLocks noGrp="1"/>
          </p:cNvSpPr>
          <p:nvPr>
            <p:ph type="sldNum" sz="quarter" idx="10"/>
          </p:nvPr>
        </p:nvSpPr>
        <p:spPr/>
        <p:txBody>
          <a:bodyPr/>
          <a:lstStyle/>
          <a:p>
            <a:fld id="{A95903F3-A923-4E9C-97DC-7DA327E8631A}" type="slidenum">
              <a:rPr lang="en-US" smtClean="0"/>
              <a:pPr/>
              <a:t>12</a:t>
            </a:fld>
            <a:endParaRPr lang="en-US"/>
          </a:p>
        </p:txBody>
      </p:sp>
    </p:spTree>
    <p:extLst>
      <p:ext uri="{BB962C8B-B14F-4D97-AF65-F5344CB8AC3E}">
        <p14:creationId xmlns:p14="http://schemas.microsoft.com/office/powerpoint/2010/main" xmlns="" val="49983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6AFAE9-BF19-41FD-A031-92968B63F3B0}"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BE4DB-4162-4159-911E-501DA90E7676}" type="slidenum">
              <a:rPr lang="en-US" smtClean="0"/>
              <a:pPr/>
              <a:t>‹#›</a:t>
            </a:fld>
            <a:endParaRPr lang="en-US"/>
          </a:p>
        </p:txBody>
      </p:sp>
    </p:spTree>
    <p:extLst>
      <p:ext uri="{BB962C8B-B14F-4D97-AF65-F5344CB8AC3E}">
        <p14:creationId xmlns:p14="http://schemas.microsoft.com/office/powerpoint/2010/main" xmlns="" val="5147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AFAE9-BF19-41FD-A031-92968B63F3B0}"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BE4DB-4162-4159-911E-501DA90E7676}" type="slidenum">
              <a:rPr lang="en-US" smtClean="0"/>
              <a:pPr/>
              <a:t>‹#›</a:t>
            </a:fld>
            <a:endParaRPr lang="en-US"/>
          </a:p>
        </p:txBody>
      </p:sp>
    </p:spTree>
    <p:extLst>
      <p:ext uri="{BB962C8B-B14F-4D97-AF65-F5344CB8AC3E}">
        <p14:creationId xmlns:p14="http://schemas.microsoft.com/office/powerpoint/2010/main" xmlns="" val="214793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AFAE9-BF19-41FD-A031-92968B63F3B0}"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BE4DB-4162-4159-911E-501DA90E7676}" type="slidenum">
              <a:rPr lang="en-US" smtClean="0"/>
              <a:pPr/>
              <a:t>‹#›</a:t>
            </a:fld>
            <a:endParaRPr lang="en-US"/>
          </a:p>
        </p:txBody>
      </p:sp>
    </p:spTree>
    <p:extLst>
      <p:ext uri="{BB962C8B-B14F-4D97-AF65-F5344CB8AC3E}">
        <p14:creationId xmlns:p14="http://schemas.microsoft.com/office/powerpoint/2010/main" xmlns="" val="147356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AFAE9-BF19-41FD-A031-92968B63F3B0}"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BE4DB-4162-4159-911E-501DA90E7676}" type="slidenum">
              <a:rPr lang="en-US" smtClean="0"/>
              <a:pPr/>
              <a:t>‹#›</a:t>
            </a:fld>
            <a:endParaRPr lang="en-US"/>
          </a:p>
        </p:txBody>
      </p:sp>
    </p:spTree>
    <p:extLst>
      <p:ext uri="{BB962C8B-B14F-4D97-AF65-F5344CB8AC3E}">
        <p14:creationId xmlns:p14="http://schemas.microsoft.com/office/powerpoint/2010/main" xmlns="" val="271767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AFAE9-BF19-41FD-A031-92968B63F3B0}"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BE4DB-4162-4159-911E-501DA90E7676}" type="slidenum">
              <a:rPr lang="en-US" smtClean="0"/>
              <a:pPr/>
              <a:t>‹#›</a:t>
            </a:fld>
            <a:endParaRPr lang="en-US"/>
          </a:p>
        </p:txBody>
      </p:sp>
    </p:spTree>
    <p:extLst>
      <p:ext uri="{BB962C8B-B14F-4D97-AF65-F5344CB8AC3E}">
        <p14:creationId xmlns:p14="http://schemas.microsoft.com/office/powerpoint/2010/main" xmlns="" val="154471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6AFAE9-BF19-41FD-A031-92968B63F3B0}"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BE4DB-4162-4159-911E-501DA90E7676}" type="slidenum">
              <a:rPr lang="en-US" smtClean="0"/>
              <a:pPr/>
              <a:t>‹#›</a:t>
            </a:fld>
            <a:endParaRPr lang="en-US"/>
          </a:p>
        </p:txBody>
      </p:sp>
    </p:spTree>
    <p:extLst>
      <p:ext uri="{BB962C8B-B14F-4D97-AF65-F5344CB8AC3E}">
        <p14:creationId xmlns:p14="http://schemas.microsoft.com/office/powerpoint/2010/main" xmlns="" val="180956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6AFAE9-BF19-41FD-A031-92968B63F3B0}" type="datetimeFigureOut">
              <a:rPr lang="en-US" smtClean="0"/>
              <a:pPr/>
              <a:t>6/8/2015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BE4DB-4162-4159-911E-501DA90E7676}" type="slidenum">
              <a:rPr lang="en-US" smtClean="0"/>
              <a:pPr/>
              <a:t>‹#›</a:t>
            </a:fld>
            <a:endParaRPr lang="en-US"/>
          </a:p>
        </p:txBody>
      </p:sp>
    </p:spTree>
    <p:extLst>
      <p:ext uri="{BB962C8B-B14F-4D97-AF65-F5344CB8AC3E}">
        <p14:creationId xmlns:p14="http://schemas.microsoft.com/office/powerpoint/2010/main" xmlns="" val="67938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6AFAE9-BF19-41FD-A031-92968B63F3B0}" type="datetimeFigureOut">
              <a:rPr lang="en-US" smtClean="0"/>
              <a:pPr/>
              <a:t>6/8/2015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BE4DB-4162-4159-911E-501DA90E7676}" type="slidenum">
              <a:rPr lang="en-US" smtClean="0"/>
              <a:pPr/>
              <a:t>‹#›</a:t>
            </a:fld>
            <a:endParaRPr lang="en-US"/>
          </a:p>
        </p:txBody>
      </p:sp>
    </p:spTree>
    <p:extLst>
      <p:ext uri="{BB962C8B-B14F-4D97-AF65-F5344CB8AC3E}">
        <p14:creationId xmlns:p14="http://schemas.microsoft.com/office/powerpoint/2010/main" xmlns="" val="243478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AFAE9-BF19-41FD-A031-92968B63F3B0}" type="datetimeFigureOut">
              <a:rPr lang="en-US" smtClean="0"/>
              <a:pPr/>
              <a:t>6/8/2015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4BE4DB-4162-4159-911E-501DA90E7676}" type="slidenum">
              <a:rPr lang="en-US" smtClean="0"/>
              <a:pPr/>
              <a:t>‹#›</a:t>
            </a:fld>
            <a:endParaRPr lang="en-US"/>
          </a:p>
        </p:txBody>
      </p:sp>
    </p:spTree>
    <p:extLst>
      <p:ext uri="{BB962C8B-B14F-4D97-AF65-F5344CB8AC3E}">
        <p14:creationId xmlns:p14="http://schemas.microsoft.com/office/powerpoint/2010/main" xmlns="" val="140121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AFAE9-BF19-41FD-A031-92968B63F3B0}"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BE4DB-4162-4159-911E-501DA90E7676}" type="slidenum">
              <a:rPr lang="en-US" smtClean="0"/>
              <a:pPr/>
              <a:t>‹#›</a:t>
            </a:fld>
            <a:endParaRPr lang="en-US"/>
          </a:p>
        </p:txBody>
      </p:sp>
    </p:spTree>
    <p:extLst>
      <p:ext uri="{BB962C8B-B14F-4D97-AF65-F5344CB8AC3E}">
        <p14:creationId xmlns:p14="http://schemas.microsoft.com/office/powerpoint/2010/main" xmlns="" val="354494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AFAE9-BF19-41FD-A031-92968B63F3B0}" type="datetimeFigureOut">
              <a:rPr lang="en-US" smtClean="0"/>
              <a:pPr/>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BE4DB-4162-4159-911E-501DA90E7676}" type="slidenum">
              <a:rPr lang="en-US" smtClean="0"/>
              <a:pPr/>
              <a:t>‹#›</a:t>
            </a:fld>
            <a:endParaRPr lang="en-US"/>
          </a:p>
        </p:txBody>
      </p:sp>
    </p:spTree>
    <p:extLst>
      <p:ext uri="{BB962C8B-B14F-4D97-AF65-F5344CB8AC3E}">
        <p14:creationId xmlns:p14="http://schemas.microsoft.com/office/powerpoint/2010/main" xmlns="" val="86902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AFAE9-BF19-41FD-A031-92968B63F3B0}" type="datetimeFigureOut">
              <a:rPr lang="en-US" smtClean="0"/>
              <a:pPr/>
              <a:t>6/8/2015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BE4DB-4162-4159-911E-501DA90E7676}" type="slidenum">
              <a:rPr lang="en-US" smtClean="0"/>
              <a:pPr/>
              <a:t>‹#›</a:t>
            </a:fld>
            <a:endParaRPr lang="en-US"/>
          </a:p>
        </p:txBody>
      </p:sp>
    </p:spTree>
    <p:extLst>
      <p:ext uri="{BB962C8B-B14F-4D97-AF65-F5344CB8AC3E}">
        <p14:creationId xmlns:p14="http://schemas.microsoft.com/office/powerpoint/2010/main" xmlns="" val="1321959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
            <a:ext cx="9144000" cy="18288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407987"/>
            <a:ext cx="7772400" cy="1878013"/>
          </a:xfrm>
        </p:spPr>
        <p:txBody>
          <a:bodyPr>
            <a:normAutofit fontScale="90000"/>
          </a:bodyPr>
          <a:lstStyle/>
          <a:p>
            <a:r>
              <a:rPr lang="en-US" sz="4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Preparing for Baby Friendly Status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1371600" y="2362200"/>
            <a:ext cx="6400800" cy="2286000"/>
          </a:xfrm>
        </p:spPr>
        <p:txBody>
          <a:bodyPr>
            <a:normAutofit lnSpcReduction="10000"/>
          </a:bodyPr>
          <a:lstStyle/>
          <a:p>
            <a:r>
              <a:rPr lang="en-US" b="1" dirty="0" smtClean="0"/>
              <a:t>Barb </a:t>
            </a:r>
            <a:r>
              <a:rPr lang="en-US" b="1" dirty="0" err="1" smtClean="0"/>
              <a:t>Nimocks</a:t>
            </a:r>
            <a:r>
              <a:rPr lang="en-US" b="1" dirty="0" smtClean="0"/>
              <a:t>, RN</a:t>
            </a:r>
          </a:p>
          <a:p>
            <a:r>
              <a:rPr lang="en-US" b="1" dirty="0" smtClean="0"/>
              <a:t>&amp;</a:t>
            </a:r>
          </a:p>
          <a:p>
            <a:r>
              <a:rPr lang="en-US" b="1" dirty="0" smtClean="0"/>
              <a:t>Mary Jo Coleman, RD, IBCLC</a:t>
            </a:r>
          </a:p>
          <a:p>
            <a:r>
              <a:rPr lang="en-US" b="1" dirty="0" smtClean="0"/>
              <a:t>Richland Hospital</a:t>
            </a:r>
            <a:endParaRPr lang="en-US"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95550" y="4800600"/>
            <a:ext cx="4152900" cy="1800225"/>
          </a:xfrm>
          <a:prstGeom prst="rect">
            <a:avLst/>
          </a:prstGeom>
        </p:spPr>
      </p:pic>
    </p:spTree>
    <p:extLst>
      <p:ext uri="{BB962C8B-B14F-4D97-AF65-F5344CB8AC3E}">
        <p14:creationId xmlns:p14="http://schemas.microsoft.com/office/powerpoint/2010/main" xmlns="" val="3554631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 y="-76200"/>
            <a:ext cx="9144000" cy="10668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0"/>
            <a:ext cx="8229600" cy="853440"/>
          </a:xfrm>
        </p:spPr>
        <p:txBody>
          <a:bodyPr>
            <a:norm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BFHI Process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106680" y="1143000"/>
            <a:ext cx="9037320" cy="5867400"/>
          </a:xfrm>
        </p:spPr>
        <p:txBody>
          <a:bodyPr>
            <a:normAutofit/>
          </a:bodyPr>
          <a:lstStyle/>
          <a:p>
            <a:pPr marL="521208" indent="-457200"/>
            <a:r>
              <a:rPr lang="en-US" dirty="0" smtClean="0"/>
              <a:t>Chart audits on regular basis</a:t>
            </a:r>
            <a:r>
              <a:rPr lang="en-US" dirty="0"/>
              <a:t> </a:t>
            </a:r>
            <a:r>
              <a:rPr lang="en-US" dirty="0" smtClean="0"/>
              <a:t>– especially looking for skin to skin, feeding within </a:t>
            </a:r>
            <a:r>
              <a:rPr lang="en-US" dirty="0" err="1" smtClean="0"/>
              <a:t>within</a:t>
            </a:r>
            <a:r>
              <a:rPr lang="en-US" dirty="0" smtClean="0"/>
              <a:t> 1 </a:t>
            </a:r>
            <a:r>
              <a:rPr lang="en-US" dirty="0" err="1" smtClean="0"/>
              <a:t>hr</a:t>
            </a:r>
            <a:r>
              <a:rPr lang="en-US" dirty="0" smtClean="0"/>
              <a:t> after birth</a:t>
            </a:r>
          </a:p>
          <a:p>
            <a:pPr marL="521208" indent="-457200"/>
            <a:r>
              <a:rPr lang="en-US" dirty="0" smtClean="0"/>
              <a:t>Any intervention of bottles/formula</a:t>
            </a:r>
          </a:p>
          <a:p>
            <a:pPr marL="521208" indent="-457200"/>
            <a:r>
              <a:rPr lang="en-US" dirty="0" smtClean="0"/>
              <a:t>Special situations to educate staff/MD’s</a:t>
            </a:r>
            <a:endParaRPr lang="en-US" dirty="0"/>
          </a:p>
          <a:p>
            <a:pPr marL="521208" indent="-457200"/>
            <a:r>
              <a:rPr lang="en-US" dirty="0" smtClean="0"/>
              <a:t>Rooming in, Hand expression</a:t>
            </a:r>
          </a:p>
          <a:p>
            <a:pPr marL="521208" indent="-457200"/>
            <a:r>
              <a:rPr lang="en-US" dirty="0" smtClean="0"/>
              <a:t>Every year looking for progress, and increase in BF rates</a:t>
            </a:r>
          </a:p>
          <a:p>
            <a:pPr marL="521208" indent="-457200"/>
            <a:r>
              <a:rPr lang="en-US" dirty="0" smtClean="0"/>
              <a:t>Do not alienate bottle feeding mothers; some of the same guidelines</a:t>
            </a:r>
          </a:p>
        </p:txBody>
      </p:sp>
    </p:spTree>
    <p:extLst>
      <p:ext uri="{BB962C8B-B14F-4D97-AF65-F5344CB8AC3E}">
        <p14:creationId xmlns:p14="http://schemas.microsoft.com/office/powerpoint/2010/main" xmlns="" val="3763747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38200"/>
            <a:ext cx="9144000" cy="22860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76200"/>
            <a:ext cx="8229600" cy="12192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BFHI Process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342900" y="1524000"/>
            <a:ext cx="8458200" cy="5981700"/>
          </a:xfrm>
        </p:spPr>
        <p:txBody>
          <a:bodyPr/>
          <a:lstStyle/>
          <a:p>
            <a:r>
              <a:rPr lang="en-US" dirty="0"/>
              <a:t>W</a:t>
            </a:r>
            <a:r>
              <a:rPr lang="en-US" dirty="0" smtClean="0"/>
              <a:t>orksite lactation room for staff Mom’s begun at the hospital (in the middle of hospital wide building project).</a:t>
            </a:r>
          </a:p>
          <a:p>
            <a:r>
              <a:rPr lang="en-US" dirty="0" smtClean="0"/>
              <a:t>Hospital clinic available for after care.</a:t>
            </a:r>
          </a:p>
          <a:p>
            <a:r>
              <a:rPr lang="en-US" dirty="0" err="1" smtClean="0"/>
              <a:t>Milkin</a:t>
            </a:r>
            <a:r>
              <a:rPr lang="en-US" dirty="0" smtClean="0"/>
              <a:t>’ Mamas community support group formed.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87040" y="4648200"/>
            <a:ext cx="3756660"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56415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716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47800"/>
          </a:xfrm>
        </p:spPr>
        <p:txBody>
          <a:bodyPr/>
          <a:lstStyle/>
          <a:p>
            <a:r>
              <a:rPr lang="en-US" dirty="0" smtClean="0"/>
              <a:t>The BFHI Survey </a:t>
            </a:r>
            <a:endParaRPr lang="en-US" dirty="0"/>
          </a:p>
        </p:txBody>
      </p:sp>
      <p:sp>
        <p:nvSpPr>
          <p:cNvPr id="3" name="Content Placeholder 2"/>
          <p:cNvSpPr>
            <a:spLocks noGrp="1"/>
          </p:cNvSpPr>
          <p:nvPr>
            <p:ph idx="1"/>
          </p:nvPr>
        </p:nvSpPr>
        <p:spPr>
          <a:xfrm>
            <a:off x="457200" y="1524000"/>
            <a:ext cx="8229600" cy="5516563"/>
          </a:xfrm>
        </p:spPr>
        <p:txBody>
          <a:bodyPr>
            <a:normAutofit fontScale="85000" lnSpcReduction="10000"/>
          </a:bodyPr>
          <a:lstStyle/>
          <a:p>
            <a:r>
              <a:rPr lang="en-US" dirty="0" smtClean="0"/>
              <a:t>Key </a:t>
            </a:r>
            <a:r>
              <a:rPr lang="en-US" dirty="0"/>
              <a:t>advocates – BFHI staff, professionals in hospitals in TX who became BFHI, </a:t>
            </a:r>
            <a:r>
              <a:rPr lang="en-US" dirty="0" smtClean="0"/>
              <a:t>Richland Hospital administration</a:t>
            </a:r>
            <a:endParaRPr lang="en-US" dirty="0"/>
          </a:p>
          <a:p>
            <a:r>
              <a:rPr lang="en-US" dirty="0"/>
              <a:t>Stages of making progress – telephone conference calls w/ BFHI </a:t>
            </a:r>
            <a:r>
              <a:rPr lang="en-US" dirty="0" smtClean="0"/>
              <a:t>staff</a:t>
            </a:r>
          </a:p>
          <a:p>
            <a:r>
              <a:rPr lang="en-US" dirty="0" smtClean="0"/>
              <a:t>Review day for staff and physicians</a:t>
            </a:r>
            <a:endParaRPr lang="en-US" dirty="0"/>
          </a:p>
          <a:p>
            <a:r>
              <a:rPr lang="en-US" dirty="0"/>
              <a:t>Day of event – April </a:t>
            </a:r>
            <a:r>
              <a:rPr lang="en-US" dirty="0" smtClean="0"/>
              <a:t>2011 – Peggy and Barb from Ill</a:t>
            </a:r>
            <a:endParaRPr lang="en-US" dirty="0"/>
          </a:p>
          <a:p>
            <a:r>
              <a:rPr lang="en-US" dirty="0"/>
              <a:t>Interviewed optimal 25 Moms – at least 10 who delivered vaginally, at least 5 cesarean, 5 special situations where babies were transferred out </a:t>
            </a:r>
          </a:p>
          <a:p>
            <a:r>
              <a:rPr lang="en-US" dirty="0"/>
              <a:t>All Mom’s interviewed very well and were extremely co-operative – most importantly hand expression and breastfeeding positions had to be reviewed and modeled</a:t>
            </a:r>
          </a:p>
          <a:p>
            <a:endParaRPr lang="en-US" dirty="0"/>
          </a:p>
        </p:txBody>
      </p:sp>
    </p:spTree>
    <p:extLst>
      <p:ext uri="{BB962C8B-B14F-4D97-AF65-F5344CB8AC3E}">
        <p14:creationId xmlns:p14="http://schemas.microsoft.com/office/powerpoint/2010/main" xmlns="" val="3359766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22860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fontScale="9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Healthy People 2020 Goals</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Richland County, WI</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xmlns="" val="1200582814"/>
              </p:ext>
            </p:extLst>
          </p:nvPr>
        </p:nvGraphicFramePr>
        <p:xfrm>
          <a:off x="342900" y="2895600"/>
          <a:ext cx="8458200" cy="2971800"/>
        </p:xfrm>
        <a:graphic>
          <a:graphicData uri="http://schemas.openxmlformats.org/drawingml/2006/table">
            <a:tbl>
              <a:tblPr firstRow="1" bandRow="1">
                <a:tableStyleId>{073A0DAA-6AF3-43AB-8588-CEC1D06C72B9}</a:tableStyleId>
              </a:tblPr>
              <a:tblGrid>
                <a:gridCol w="3200400"/>
                <a:gridCol w="3200400"/>
                <a:gridCol w="2057400"/>
              </a:tblGrid>
              <a:tr h="533400">
                <a:tc>
                  <a:txBody>
                    <a:bodyPr/>
                    <a:lstStyle/>
                    <a:p>
                      <a:r>
                        <a:rPr lang="en-US" dirty="0" smtClean="0"/>
                        <a:t>Duration</a:t>
                      </a:r>
                      <a:endParaRPr lang="en-US" dirty="0"/>
                    </a:p>
                  </a:txBody>
                  <a:tcPr/>
                </a:tc>
                <a:tc>
                  <a:txBody>
                    <a:bodyPr/>
                    <a:lstStyle/>
                    <a:p>
                      <a:r>
                        <a:rPr lang="en-US" dirty="0" smtClean="0"/>
                        <a:t>Healthy</a:t>
                      </a:r>
                      <a:r>
                        <a:rPr lang="en-US" baseline="0" dirty="0" smtClean="0"/>
                        <a:t> People 2020 Goals</a:t>
                      </a:r>
                      <a:endParaRPr lang="en-US" dirty="0"/>
                    </a:p>
                  </a:txBody>
                  <a:tcPr/>
                </a:tc>
                <a:tc>
                  <a:txBody>
                    <a:bodyPr/>
                    <a:lstStyle/>
                    <a:p>
                      <a:r>
                        <a:rPr lang="en-US" baseline="0" dirty="0" smtClean="0"/>
                        <a:t>Wisconsin (2011)</a:t>
                      </a:r>
                      <a:endParaRPr lang="en-US" dirty="0"/>
                    </a:p>
                  </a:txBody>
                  <a:tcPr/>
                </a:tc>
              </a:tr>
              <a:tr h="501001">
                <a:tc>
                  <a:txBody>
                    <a:bodyPr/>
                    <a:lstStyle/>
                    <a:p>
                      <a:r>
                        <a:rPr lang="en-US" dirty="0" smtClean="0"/>
                        <a:t>Initiate breastfeeding</a:t>
                      </a:r>
                      <a:endParaRPr lang="en-US" dirty="0"/>
                    </a:p>
                  </a:txBody>
                  <a:tcPr/>
                </a:tc>
                <a:tc>
                  <a:txBody>
                    <a:bodyPr/>
                    <a:lstStyle/>
                    <a:p>
                      <a:r>
                        <a:rPr lang="en-US" dirty="0" smtClean="0"/>
                        <a:t>81.9%</a:t>
                      </a:r>
                      <a:endParaRPr lang="en-US" dirty="0"/>
                    </a:p>
                  </a:txBody>
                  <a:tcPr/>
                </a:tc>
                <a:tc>
                  <a:txBody>
                    <a:bodyPr/>
                    <a:lstStyle/>
                    <a:p>
                      <a:r>
                        <a:rPr lang="en-US" dirty="0" smtClean="0"/>
                        <a:t>83.5%</a:t>
                      </a:r>
                      <a:endParaRPr lang="en-US" dirty="0"/>
                    </a:p>
                  </a:txBody>
                  <a:tcPr/>
                </a:tc>
              </a:tr>
              <a:tr h="454490">
                <a:tc>
                  <a:txBody>
                    <a:bodyPr/>
                    <a:lstStyle/>
                    <a:p>
                      <a:r>
                        <a:rPr lang="en-US" dirty="0" smtClean="0"/>
                        <a:t>At 6 months</a:t>
                      </a:r>
                      <a:endParaRPr lang="en-US" dirty="0"/>
                    </a:p>
                  </a:txBody>
                  <a:tcPr/>
                </a:tc>
                <a:tc>
                  <a:txBody>
                    <a:bodyPr/>
                    <a:lstStyle/>
                    <a:p>
                      <a:r>
                        <a:rPr lang="en-US" dirty="0" smtClean="0"/>
                        <a:t>60.6%</a:t>
                      </a:r>
                      <a:endParaRPr lang="en-US" dirty="0"/>
                    </a:p>
                  </a:txBody>
                  <a:tcPr/>
                </a:tc>
                <a:tc>
                  <a:txBody>
                    <a:bodyPr/>
                    <a:lstStyle/>
                    <a:p>
                      <a:r>
                        <a:rPr lang="en-US" dirty="0" smtClean="0"/>
                        <a:t>54.9%</a:t>
                      </a:r>
                      <a:endParaRPr lang="en-US" dirty="0"/>
                    </a:p>
                  </a:txBody>
                  <a:tcPr/>
                </a:tc>
              </a:tr>
              <a:tr h="454490">
                <a:tc>
                  <a:txBody>
                    <a:bodyPr/>
                    <a:lstStyle/>
                    <a:p>
                      <a:r>
                        <a:rPr lang="en-US" dirty="0" smtClean="0"/>
                        <a:t>At 1</a:t>
                      </a:r>
                      <a:r>
                        <a:rPr lang="en-US" baseline="0" dirty="0" smtClean="0"/>
                        <a:t> year</a:t>
                      </a:r>
                      <a:endParaRPr lang="en-US" dirty="0"/>
                    </a:p>
                  </a:txBody>
                  <a:tcPr/>
                </a:tc>
                <a:tc>
                  <a:txBody>
                    <a:bodyPr/>
                    <a:lstStyle/>
                    <a:p>
                      <a:r>
                        <a:rPr lang="en-US" dirty="0" smtClean="0"/>
                        <a:t>34.1%</a:t>
                      </a:r>
                      <a:endParaRPr lang="en-US" dirty="0"/>
                    </a:p>
                  </a:txBody>
                  <a:tcPr/>
                </a:tc>
                <a:tc>
                  <a:txBody>
                    <a:bodyPr/>
                    <a:lstStyle/>
                    <a:p>
                      <a:r>
                        <a:rPr lang="en-US" dirty="0" smtClean="0"/>
                        <a:t>26.2%</a:t>
                      </a:r>
                      <a:endParaRPr lang="en-US" dirty="0"/>
                    </a:p>
                  </a:txBody>
                  <a:tcPr/>
                </a:tc>
              </a:tr>
              <a:tr h="450094">
                <a:tc>
                  <a:txBody>
                    <a:bodyPr/>
                    <a:lstStyle/>
                    <a:p>
                      <a:r>
                        <a:rPr lang="en-US" dirty="0" smtClean="0"/>
                        <a:t>Exclusively for 3 months</a:t>
                      </a:r>
                      <a:endParaRPr lang="en-US" dirty="0"/>
                    </a:p>
                  </a:txBody>
                  <a:tcPr/>
                </a:tc>
                <a:tc>
                  <a:txBody>
                    <a:bodyPr/>
                    <a:lstStyle/>
                    <a:p>
                      <a:r>
                        <a:rPr lang="en-US" dirty="0" smtClean="0"/>
                        <a:t>46.2%</a:t>
                      </a:r>
                      <a:endParaRPr lang="en-US" dirty="0"/>
                    </a:p>
                  </a:txBody>
                  <a:tcPr/>
                </a:tc>
                <a:tc>
                  <a:txBody>
                    <a:bodyPr/>
                    <a:lstStyle/>
                    <a:p>
                      <a:r>
                        <a:rPr lang="en-US" dirty="0" smtClean="0"/>
                        <a:t>48.0%</a:t>
                      </a:r>
                      <a:endParaRPr lang="en-US" dirty="0"/>
                    </a:p>
                  </a:txBody>
                  <a:tcPr/>
                </a:tc>
              </a:tr>
              <a:tr h="578325">
                <a:tc>
                  <a:txBody>
                    <a:bodyPr/>
                    <a:lstStyle/>
                    <a:p>
                      <a:r>
                        <a:rPr lang="en-US" dirty="0" smtClean="0"/>
                        <a:t>Exclusively for 6 months</a:t>
                      </a:r>
                      <a:endParaRPr lang="en-US" dirty="0"/>
                    </a:p>
                  </a:txBody>
                  <a:tcPr/>
                </a:tc>
                <a:tc>
                  <a:txBody>
                    <a:bodyPr/>
                    <a:lstStyle/>
                    <a:p>
                      <a:r>
                        <a:rPr lang="en-US" dirty="0" smtClean="0"/>
                        <a:t>25.5%</a:t>
                      </a:r>
                      <a:endParaRPr lang="en-US" dirty="0"/>
                    </a:p>
                  </a:txBody>
                  <a:tcPr/>
                </a:tc>
                <a:tc>
                  <a:txBody>
                    <a:bodyPr/>
                    <a:lstStyle/>
                    <a:p>
                      <a:r>
                        <a:rPr lang="en-US" dirty="0" smtClean="0"/>
                        <a:t>21.4%</a:t>
                      </a:r>
                      <a:endParaRPr lang="en-US" dirty="0"/>
                    </a:p>
                  </a:txBody>
                  <a:tcPr/>
                </a:tc>
              </a:tr>
            </a:tbl>
          </a:graphicData>
        </a:graphic>
      </p:graphicFrame>
    </p:spTree>
    <p:extLst>
      <p:ext uri="{BB962C8B-B14F-4D97-AF65-F5344CB8AC3E}">
        <p14:creationId xmlns:p14="http://schemas.microsoft.com/office/powerpoint/2010/main" xmlns="" val="4027834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144000" cy="13716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447799"/>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After Baby Friendly Accreditation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1828800"/>
            <a:ext cx="8229600" cy="4724400"/>
          </a:xfrm>
        </p:spPr>
        <p:txBody>
          <a:bodyPr>
            <a:normAutofit fontScale="77500" lnSpcReduction="20000"/>
          </a:bodyPr>
          <a:lstStyle/>
          <a:p>
            <a:r>
              <a:rPr lang="en-US" dirty="0"/>
              <a:t>BFHI staff grows thru the process – Celebration of success on WBW in hospital </a:t>
            </a:r>
            <a:r>
              <a:rPr lang="en-US" dirty="0" smtClean="0"/>
              <a:t>lobby, as well as staff picnic</a:t>
            </a:r>
            <a:endParaRPr lang="en-US" dirty="0"/>
          </a:p>
          <a:p>
            <a:r>
              <a:rPr lang="en-US" dirty="0" smtClean="0"/>
              <a:t>Yearly audits/fees</a:t>
            </a:r>
          </a:p>
          <a:p>
            <a:r>
              <a:rPr lang="en-US" dirty="0" smtClean="0"/>
              <a:t>Continual education w/ staff</a:t>
            </a:r>
          </a:p>
          <a:p>
            <a:r>
              <a:rPr lang="en-US" dirty="0" smtClean="0"/>
              <a:t>Online education for new staff in OB</a:t>
            </a:r>
          </a:p>
          <a:p>
            <a:r>
              <a:rPr lang="en-US" dirty="0" smtClean="0"/>
              <a:t>Guest lectures/Professional </a:t>
            </a:r>
          </a:p>
          <a:p>
            <a:pPr marL="0" indent="0">
              <a:buNone/>
            </a:pPr>
            <a:r>
              <a:rPr lang="en-US" dirty="0" smtClean="0"/>
              <a:t>    round table/Visiting hospitals</a:t>
            </a:r>
          </a:p>
          <a:p>
            <a:r>
              <a:rPr lang="en-US" dirty="0" smtClean="0"/>
              <a:t>Baby Friendly Public Health</a:t>
            </a:r>
          </a:p>
          <a:p>
            <a:r>
              <a:rPr lang="en-US" dirty="0" smtClean="0"/>
              <a:t>CQI</a:t>
            </a:r>
          </a:p>
          <a:p>
            <a:r>
              <a:rPr lang="en-US" dirty="0" smtClean="0"/>
              <a:t>Social Media</a:t>
            </a:r>
          </a:p>
          <a:p>
            <a:r>
              <a:rPr lang="en-US" dirty="0" smtClean="0"/>
              <a:t>Richland County Daycare</a:t>
            </a:r>
          </a:p>
          <a:p>
            <a:r>
              <a:rPr lang="en-US" dirty="0" smtClean="0"/>
              <a:t>WI Breastfeeding Coalition support</a:t>
            </a:r>
          </a:p>
          <a:p>
            <a:pPr marL="0" indent="0">
              <a:buNone/>
            </a:pPr>
            <a:endParaRPr lang="en-US" dirty="0" smtClean="0"/>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77000" y="2971800"/>
            <a:ext cx="2073275" cy="5105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7570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BFHI – It’s the right thing to do!</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47800" y="1336512"/>
            <a:ext cx="6172200" cy="4995176"/>
          </a:xfrm>
        </p:spPr>
      </p:pic>
    </p:spTree>
    <p:extLst>
      <p:ext uri="{BB962C8B-B14F-4D97-AF65-F5344CB8AC3E}">
        <p14:creationId xmlns:p14="http://schemas.microsoft.com/office/powerpoint/2010/main" xmlns="" val="3225631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lnSpcReduction="10000"/>
          </a:bodyPr>
          <a:lstStyle/>
          <a:p>
            <a:r>
              <a:rPr lang="en-US" dirty="0"/>
              <a:t>http://www.dhs.wisconsin.gov/hw2020/health/nutrition/reportcard11.pdf</a:t>
            </a:r>
          </a:p>
          <a:p>
            <a:r>
              <a:rPr lang="en-US" dirty="0" smtClean="0"/>
              <a:t>Baby </a:t>
            </a:r>
            <a:r>
              <a:rPr lang="en-US" dirty="0"/>
              <a:t>Friendly </a:t>
            </a:r>
            <a:r>
              <a:rPr lang="en-US" dirty="0" smtClean="0"/>
              <a:t>USA.  Guidelines </a:t>
            </a:r>
            <a:r>
              <a:rPr lang="en-US" dirty="0"/>
              <a:t>and Evaluation Criteria for Facilities Seeking Baby-Friendly </a:t>
            </a:r>
            <a:r>
              <a:rPr lang="en-US" dirty="0" smtClean="0"/>
              <a:t>Designation. Sandwich, MA: Baby-Friendly USA, 2010.</a:t>
            </a:r>
            <a:endParaRPr lang="en-US" dirty="0"/>
          </a:p>
          <a:p>
            <a:r>
              <a:rPr lang="en-US" dirty="0" err="1" smtClean="0"/>
              <a:t>Schanler</a:t>
            </a:r>
            <a:r>
              <a:rPr lang="en-US" dirty="0" smtClean="0"/>
              <a:t>, Richard J., MD, FAAP.  Breastfeeding Handbook </a:t>
            </a:r>
            <a:r>
              <a:rPr lang="en-US" dirty="0"/>
              <a:t>for Physicians, </a:t>
            </a:r>
            <a:r>
              <a:rPr lang="en-US" dirty="0" smtClean="0"/>
              <a:t>2006: Elk Grove, IL, AAP.</a:t>
            </a:r>
            <a:endParaRPr lang="en-US" dirty="0"/>
          </a:p>
          <a:p>
            <a:endParaRPr lang="en-US" dirty="0"/>
          </a:p>
        </p:txBody>
      </p:sp>
    </p:spTree>
    <p:extLst>
      <p:ext uri="{BB962C8B-B14F-4D97-AF65-F5344CB8AC3E}">
        <p14:creationId xmlns:p14="http://schemas.microsoft.com/office/powerpoint/2010/main" xmlns="" val="302304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1</a:t>
            </a:r>
            <a:r>
              <a:rPr lang="en-US" dirty="0"/>
              <a:t>.	Identify three provider-related barriers to achieving a Baby Friendly designation</a:t>
            </a:r>
            <a:r>
              <a:rPr lang="en-US" dirty="0" smtClean="0"/>
              <a:t>.</a:t>
            </a:r>
          </a:p>
          <a:p>
            <a:endParaRPr lang="en-US" dirty="0" smtClean="0"/>
          </a:p>
          <a:p>
            <a:r>
              <a:rPr lang="en-US" dirty="0" smtClean="0"/>
              <a:t>2</a:t>
            </a:r>
            <a:r>
              <a:rPr lang="en-US" dirty="0"/>
              <a:t>.	Describe the importance of physician engagement in becoming “Baby Friendly.”</a:t>
            </a:r>
          </a:p>
          <a:p>
            <a:endParaRPr lang="en-US" dirty="0" smtClean="0"/>
          </a:p>
          <a:p>
            <a:r>
              <a:rPr lang="en-US" dirty="0" smtClean="0"/>
              <a:t>3</a:t>
            </a:r>
            <a:r>
              <a:rPr lang="en-US" dirty="0"/>
              <a:t>.	Describe educational requirements for Baby Friendly </a:t>
            </a:r>
            <a:r>
              <a:rPr lang="en-US" dirty="0" smtClean="0"/>
              <a:t>designation.</a:t>
            </a:r>
            <a:endParaRPr lang="en-US" dirty="0"/>
          </a:p>
          <a:p>
            <a:endParaRPr lang="en-US" dirty="0"/>
          </a:p>
        </p:txBody>
      </p:sp>
    </p:spTree>
    <p:extLst>
      <p:ext uri="{BB962C8B-B14F-4D97-AF65-F5344CB8AC3E}">
        <p14:creationId xmlns:p14="http://schemas.microsoft.com/office/powerpoint/2010/main" xmlns="" val="335003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457200"/>
            <a:ext cx="8762999" cy="5778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732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Richland Hospital</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554691" y="1600200"/>
            <a:ext cx="6034617" cy="4525963"/>
          </a:xfrm>
        </p:spPr>
      </p:pic>
    </p:spTree>
    <p:extLst>
      <p:ext uri="{BB962C8B-B14F-4D97-AF65-F5344CB8AC3E}">
        <p14:creationId xmlns:p14="http://schemas.microsoft.com/office/powerpoint/2010/main" xmlns="" val="3755479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68021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BFHI started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152400" y="1295400"/>
            <a:ext cx="8610600" cy="5668963"/>
          </a:xfrm>
        </p:spPr>
        <p:txBody>
          <a:bodyPr>
            <a:normAutofit fontScale="92500" lnSpcReduction="20000"/>
          </a:bodyPr>
          <a:lstStyle/>
          <a:p>
            <a:r>
              <a:rPr lang="en-US" dirty="0" smtClean="0"/>
              <a:t>Dr. Anne </a:t>
            </a:r>
            <a:r>
              <a:rPr lang="en-US" dirty="0" err="1" smtClean="0"/>
              <a:t>Eglash’s</a:t>
            </a:r>
            <a:r>
              <a:rPr lang="en-US" dirty="0" smtClean="0"/>
              <a:t> hospital wide presentation on lactation  - Sept 2004</a:t>
            </a:r>
          </a:p>
          <a:p>
            <a:r>
              <a:rPr lang="en-US" dirty="0" smtClean="0"/>
              <a:t>MD involvement</a:t>
            </a:r>
          </a:p>
          <a:p>
            <a:r>
              <a:rPr lang="en-US" dirty="0" smtClean="0"/>
              <a:t>IBCLC on board</a:t>
            </a:r>
          </a:p>
          <a:p>
            <a:r>
              <a:rPr lang="en-US" dirty="0" smtClean="0"/>
              <a:t>Willing OB supervisor</a:t>
            </a:r>
          </a:p>
          <a:p>
            <a:r>
              <a:rPr lang="en-US" dirty="0" smtClean="0"/>
              <a:t>Searched for funding</a:t>
            </a:r>
          </a:p>
          <a:p>
            <a:r>
              <a:rPr lang="en-US" dirty="0" smtClean="0"/>
              <a:t>Federal grant rewarded </a:t>
            </a:r>
            <a:endParaRPr lang="en-US" dirty="0"/>
          </a:p>
          <a:p>
            <a:r>
              <a:rPr lang="en-US" dirty="0"/>
              <a:t>Baby Friendly USA Administration Staff encouragement – Liz </a:t>
            </a:r>
            <a:r>
              <a:rPr lang="en-US" dirty="0" err="1"/>
              <a:t>Westwater</a:t>
            </a:r>
            <a:endParaRPr lang="en-US" dirty="0"/>
          </a:p>
          <a:p>
            <a:r>
              <a:rPr lang="en-US" dirty="0" smtClean="0"/>
              <a:t>Lactation </a:t>
            </a:r>
            <a:r>
              <a:rPr lang="en-US" dirty="0"/>
              <a:t>Committee </a:t>
            </a:r>
            <a:r>
              <a:rPr lang="en-US" dirty="0" smtClean="0"/>
              <a:t>formed, including MD</a:t>
            </a:r>
          </a:p>
          <a:p>
            <a:r>
              <a:rPr lang="en-US" dirty="0"/>
              <a:t>Intent to become Baby Friendly Status </a:t>
            </a:r>
            <a:r>
              <a:rPr lang="en-US" dirty="0" smtClean="0"/>
              <a:t>achieved -2007</a:t>
            </a:r>
            <a:endParaRPr lang="en-US" dirty="0"/>
          </a:p>
          <a:p>
            <a:endParaRPr lang="en-US" dirty="0" smtClean="0"/>
          </a:p>
          <a:p>
            <a:endParaRPr lang="en-US" dirty="0"/>
          </a:p>
          <a:p>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79850" y="1863090"/>
            <a:ext cx="5264150" cy="3894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1682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95400"/>
            <a:ext cx="9144000" cy="22860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85800"/>
            <a:ext cx="8229600" cy="2103438"/>
          </a:xfrm>
        </p:spPr>
        <p:txBody>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The BFHI Process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3" name="Content Placeholder 2"/>
          <p:cNvSpPr>
            <a:spLocks noGrp="1"/>
          </p:cNvSpPr>
          <p:nvPr>
            <p:ph idx="1"/>
          </p:nvPr>
        </p:nvSpPr>
        <p:spPr>
          <a:xfrm>
            <a:off x="461010" y="1295400"/>
            <a:ext cx="8229600" cy="5562600"/>
          </a:xfrm>
        </p:spPr>
        <p:txBody>
          <a:bodyPr>
            <a:normAutofit fontScale="92500" lnSpcReduction="10000"/>
          </a:bodyPr>
          <a:lstStyle/>
          <a:p>
            <a:pPr marL="0" indent="0" algn="ctr">
              <a:buNone/>
            </a:pPr>
            <a:r>
              <a:rPr lang="en-US" dirty="0" smtClean="0"/>
              <a:t> Education process for all Nursing Staff using            “Guidelines and Evaluation Criteria for Facilities     Seeking Baby-Friendly Designation”</a:t>
            </a:r>
          </a:p>
          <a:p>
            <a:r>
              <a:rPr lang="en-US" dirty="0" err="1" smtClean="0"/>
              <a:t>Inservices</a:t>
            </a:r>
            <a:endParaRPr lang="en-US" dirty="0" smtClean="0"/>
          </a:p>
          <a:p>
            <a:r>
              <a:rPr lang="en-US" dirty="0" smtClean="0"/>
              <a:t>Journal articles/March of Dimes CEU’s</a:t>
            </a:r>
          </a:p>
          <a:p>
            <a:r>
              <a:rPr lang="en-US" dirty="0" smtClean="0"/>
              <a:t>Educational Videos</a:t>
            </a:r>
          </a:p>
          <a:p>
            <a:r>
              <a:rPr lang="en-US" dirty="0" smtClean="0"/>
              <a:t>Minimally 18 </a:t>
            </a:r>
            <a:r>
              <a:rPr lang="en-US" dirty="0" err="1" smtClean="0"/>
              <a:t>hrs</a:t>
            </a:r>
            <a:r>
              <a:rPr lang="en-US" dirty="0" smtClean="0"/>
              <a:t> of education and 3 </a:t>
            </a:r>
            <a:r>
              <a:rPr lang="en-US" dirty="0" err="1" smtClean="0"/>
              <a:t>hrs</a:t>
            </a:r>
            <a:r>
              <a:rPr lang="en-US" dirty="0" smtClean="0"/>
              <a:t> of observation for nursing staff</a:t>
            </a:r>
          </a:p>
          <a:p>
            <a:r>
              <a:rPr lang="en-US" dirty="0" smtClean="0"/>
              <a:t>3 </a:t>
            </a:r>
            <a:r>
              <a:rPr lang="en-US" dirty="0" err="1" smtClean="0"/>
              <a:t>hrs</a:t>
            </a:r>
            <a:r>
              <a:rPr lang="en-US" dirty="0" smtClean="0"/>
              <a:t> of education for MD’s</a:t>
            </a:r>
          </a:p>
          <a:p>
            <a:r>
              <a:rPr lang="en-US" dirty="0" smtClean="0"/>
              <a:t>Nursing Skills Day</a:t>
            </a:r>
          </a:p>
          <a:p>
            <a:r>
              <a:rPr lang="en-US" dirty="0" smtClean="0"/>
              <a:t>Hospital staff education – general orientation</a:t>
            </a:r>
          </a:p>
        </p:txBody>
      </p:sp>
    </p:spTree>
    <p:extLst>
      <p:ext uri="{BB962C8B-B14F-4D97-AF65-F5344CB8AC3E}">
        <p14:creationId xmlns:p14="http://schemas.microsoft.com/office/powerpoint/2010/main" xmlns="" val="2229028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12192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0668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The BFHI Process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Developed Objectives for Staff Education in stages, breaking it down for staff IBCLC/CLC’s to be involved.  The stages were: </a:t>
            </a:r>
            <a:r>
              <a:rPr lang="en-US" dirty="0"/>
              <a:t> </a:t>
            </a:r>
          </a:p>
          <a:p>
            <a:pPr marL="0" indent="0">
              <a:buNone/>
            </a:pPr>
            <a:r>
              <a:rPr lang="en-US" dirty="0" smtClean="0"/>
              <a:t> 	Framework</a:t>
            </a:r>
            <a:r>
              <a:rPr lang="en-US" dirty="0"/>
              <a:t> </a:t>
            </a:r>
            <a:r>
              <a:rPr lang="en-US" dirty="0" smtClean="0"/>
              <a:t>of Breastfeeding </a:t>
            </a:r>
          </a:p>
          <a:p>
            <a:pPr marL="0" indent="0">
              <a:buNone/>
            </a:pPr>
            <a:r>
              <a:rPr lang="en-US" dirty="0" smtClean="0"/>
              <a:t>	Prenatal Period</a:t>
            </a:r>
          </a:p>
          <a:p>
            <a:pPr marL="0" indent="0">
              <a:buNone/>
            </a:pPr>
            <a:r>
              <a:rPr lang="en-US" dirty="0"/>
              <a:t>	</a:t>
            </a:r>
            <a:r>
              <a:rPr lang="en-US" dirty="0" smtClean="0"/>
              <a:t>Basic’s of Lactation Management	Breastfeeding under Special Circumstances 	Community Support for Breastfeeding </a:t>
            </a:r>
          </a:p>
          <a:p>
            <a:r>
              <a:rPr lang="en-US" dirty="0" smtClean="0"/>
              <a:t>Meeting nearly monthly to review progress</a:t>
            </a:r>
          </a:p>
          <a:p>
            <a:r>
              <a:rPr lang="en-US" dirty="0" smtClean="0"/>
              <a:t>Did not follow the 4D pathway </a:t>
            </a:r>
          </a:p>
          <a:p>
            <a:endParaRPr lang="en-US" dirty="0" smtClean="0"/>
          </a:p>
          <a:p>
            <a:endParaRPr lang="en-US" dirty="0" smtClean="0"/>
          </a:p>
          <a:p>
            <a:endParaRPr lang="en-US" dirty="0"/>
          </a:p>
        </p:txBody>
      </p:sp>
    </p:spTree>
    <p:extLst>
      <p:ext uri="{BB962C8B-B14F-4D97-AF65-F5344CB8AC3E}">
        <p14:creationId xmlns:p14="http://schemas.microsoft.com/office/powerpoint/2010/main" xmlns="" val="4024498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 y="-845820"/>
            <a:ext cx="9144000" cy="169164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81000"/>
            <a:ext cx="8229600" cy="12192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BFHI Process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990601"/>
            <a:ext cx="8229600" cy="5890260"/>
          </a:xfrm>
        </p:spPr>
        <p:txBody>
          <a:bodyPr>
            <a:normAutofit fontScale="92500" lnSpcReduction="10000"/>
          </a:bodyPr>
          <a:lstStyle/>
          <a:p>
            <a:pPr marL="64008" indent="0">
              <a:buNone/>
            </a:pPr>
            <a:r>
              <a:rPr lang="en-US" dirty="0" smtClean="0"/>
              <a:t>Clinical Observation Criteria – Check off list by IBCLC/CLC’s including:</a:t>
            </a:r>
          </a:p>
          <a:p>
            <a:pPr marL="521208" indent="-457200"/>
            <a:r>
              <a:rPr lang="en-US" dirty="0" smtClean="0"/>
              <a:t>rooming </a:t>
            </a:r>
            <a:r>
              <a:rPr lang="en-US" dirty="0"/>
              <a:t>in/skin to skin</a:t>
            </a:r>
          </a:p>
          <a:p>
            <a:pPr marL="521208" indent="-457200"/>
            <a:r>
              <a:rPr lang="en-US" dirty="0"/>
              <a:t>l</a:t>
            </a:r>
            <a:r>
              <a:rPr lang="en-US" dirty="0" smtClean="0"/>
              <a:t>etdown</a:t>
            </a:r>
          </a:p>
          <a:p>
            <a:pPr marL="521208" indent="-457200"/>
            <a:r>
              <a:rPr lang="en-US" dirty="0"/>
              <a:t>s</a:t>
            </a:r>
            <a:r>
              <a:rPr lang="en-US" dirty="0" smtClean="0"/>
              <a:t>wallowing/satiety</a:t>
            </a:r>
            <a:r>
              <a:rPr lang="en-US" dirty="0"/>
              <a:t>					</a:t>
            </a:r>
            <a:endParaRPr lang="en-US" dirty="0" smtClean="0"/>
          </a:p>
          <a:p>
            <a:pPr marL="521208" indent="-457200"/>
            <a:r>
              <a:rPr lang="en-US" dirty="0" smtClean="0"/>
              <a:t>hunger </a:t>
            </a:r>
            <a:r>
              <a:rPr lang="en-US" dirty="0"/>
              <a:t>cues/sleep states </a:t>
            </a:r>
          </a:p>
          <a:p>
            <a:pPr marL="521208" indent="-457200"/>
            <a:r>
              <a:rPr lang="en-US" dirty="0"/>
              <a:t>e</a:t>
            </a:r>
            <a:r>
              <a:rPr lang="en-US" dirty="0" smtClean="0"/>
              <a:t>ngorgement/manual expression</a:t>
            </a:r>
            <a:endParaRPr lang="en-US" dirty="0"/>
          </a:p>
          <a:p>
            <a:pPr marL="521208" indent="-457200"/>
            <a:r>
              <a:rPr lang="en-US" dirty="0"/>
              <a:t>sore </a:t>
            </a:r>
            <a:r>
              <a:rPr lang="en-US" dirty="0" smtClean="0"/>
              <a:t>nipples/shell/shields </a:t>
            </a:r>
            <a:endParaRPr lang="en-US" dirty="0"/>
          </a:p>
          <a:p>
            <a:pPr marL="521208" indent="-457200"/>
            <a:r>
              <a:rPr lang="en-US" dirty="0"/>
              <a:t>breast milk collection &amp; storage </a:t>
            </a:r>
          </a:p>
          <a:p>
            <a:pPr marL="521208" indent="-457200"/>
            <a:r>
              <a:rPr lang="en-US" dirty="0"/>
              <a:t>p</a:t>
            </a:r>
            <a:r>
              <a:rPr lang="en-US" dirty="0" smtClean="0"/>
              <a:t>acifiers/supplementation</a:t>
            </a:r>
            <a:endParaRPr lang="en-US" dirty="0"/>
          </a:p>
          <a:p>
            <a:pPr marL="521208" indent="-457200"/>
            <a:r>
              <a:rPr lang="en-US" dirty="0" smtClean="0"/>
              <a:t>maternal infant positioning/correct latch</a:t>
            </a:r>
            <a:endParaRPr lang="en-US" dirty="0"/>
          </a:p>
          <a:p>
            <a:pPr marL="64008" indent="0">
              <a:buNone/>
            </a:pPr>
            <a:endParaRPr lang="en-US" dirty="0" smtClean="0"/>
          </a:p>
        </p:txBody>
      </p:sp>
    </p:spTree>
    <p:extLst>
      <p:ext uri="{BB962C8B-B14F-4D97-AF65-F5344CB8AC3E}">
        <p14:creationId xmlns:p14="http://schemas.microsoft.com/office/powerpoint/2010/main" xmlns="" val="140881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0"/>
            <a:ext cx="9262110" cy="1066800"/>
          </a:xfrm>
          <a:prstGeom prst="rect">
            <a:avLst/>
          </a:prstGeom>
          <a:solidFill>
            <a:schemeClr val="bg1">
              <a:lumMod val="65000"/>
            </a:schemeClr>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500" y="0"/>
            <a:ext cx="8229600" cy="10668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BFHI Process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516255" y="1066800"/>
            <a:ext cx="8229600" cy="5867400"/>
          </a:xfrm>
        </p:spPr>
        <p:txBody>
          <a:bodyPr>
            <a:normAutofit lnSpcReduction="10000"/>
          </a:bodyPr>
          <a:lstStyle/>
          <a:p>
            <a:pPr marL="0" indent="0" algn="ctr">
              <a:buNone/>
            </a:pPr>
            <a:r>
              <a:rPr lang="en-US" b="1" i="1" dirty="0" smtClean="0"/>
              <a:t>Change in hospital/community culture</a:t>
            </a:r>
          </a:p>
          <a:p>
            <a:r>
              <a:rPr lang="en-US" dirty="0" smtClean="0"/>
              <a:t>Education for prenatal client – DVD video “14 steps to Better Breastfeeding”, along w/ handouts in clinic</a:t>
            </a:r>
          </a:p>
          <a:p>
            <a:r>
              <a:rPr lang="en-US" dirty="0" smtClean="0"/>
              <a:t>Breastfeeding Tea held during WBW, gave prizes away</a:t>
            </a:r>
          </a:p>
          <a:p>
            <a:r>
              <a:rPr lang="en-US" dirty="0" smtClean="0"/>
              <a:t>Radio PSA’s , Live Interviews  to promote efforts</a:t>
            </a:r>
          </a:p>
          <a:p>
            <a:r>
              <a:rPr lang="en-US" dirty="0"/>
              <a:t>Richland County Breastfeeding Coalition </a:t>
            </a:r>
            <a:r>
              <a:rPr lang="en-US" dirty="0" smtClean="0"/>
              <a:t>support</a:t>
            </a:r>
          </a:p>
          <a:p>
            <a:r>
              <a:rPr lang="en-US" dirty="0"/>
              <a:t>Awareness in Breastfeeding Classes </a:t>
            </a:r>
            <a:r>
              <a:rPr lang="en-US" dirty="0" smtClean="0"/>
              <a:t>emphasis on management</a:t>
            </a:r>
          </a:p>
        </p:txBody>
      </p:sp>
    </p:spTree>
    <p:extLst>
      <p:ext uri="{BB962C8B-B14F-4D97-AF65-F5344CB8AC3E}">
        <p14:creationId xmlns:p14="http://schemas.microsoft.com/office/powerpoint/2010/main" xmlns="" val="2433198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3292</TotalTime>
  <Words>2024</Words>
  <Application>Microsoft Office PowerPoint</Application>
  <PresentationFormat>On-screen Show (4:3)</PresentationFormat>
  <Paragraphs>218</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Preparing for Baby Friendly Status </vt:lpstr>
      <vt:lpstr>Objectives</vt:lpstr>
      <vt:lpstr>Slide 3</vt:lpstr>
      <vt:lpstr>Richland Hospital</vt:lpstr>
      <vt:lpstr>How BFHI started</vt:lpstr>
      <vt:lpstr>The BFHI Process </vt:lpstr>
      <vt:lpstr>The BFHI Process</vt:lpstr>
      <vt:lpstr>The BFHI Process</vt:lpstr>
      <vt:lpstr>The BFHI Process</vt:lpstr>
      <vt:lpstr>The BFHI Process</vt:lpstr>
      <vt:lpstr>The BFHI Process</vt:lpstr>
      <vt:lpstr>The BFHI Survey </vt:lpstr>
      <vt:lpstr>Healthy People 2020 Goals Richland County, WI</vt:lpstr>
      <vt:lpstr>After Baby Friendly Accreditation</vt:lpstr>
      <vt:lpstr>BFHI – It’s the right thing to do!</vt:lpstr>
      <vt:lpstr>Bibliography</vt:lpstr>
    </vt:vector>
  </TitlesOfParts>
  <Company>County of Wood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Breastfeeding Friendly Child Care Center Training</dc:title>
  <dc:creator>Amber France</dc:creator>
  <cp:lastModifiedBy>Amanda Pelischek</cp:lastModifiedBy>
  <cp:revision>187</cp:revision>
  <cp:lastPrinted>2015-06-08T19:42:13Z</cp:lastPrinted>
  <dcterms:created xsi:type="dcterms:W3CDTF">2012-12-12T15:01:40Z</dcterms:created>
  <dcterms:modified xsi:type="dcterms:W3CDTF">2015-06-08T22:19:48Z</dcterms:modified>
</cp:coreProperties>
</file>