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sldIdLst>
    <p:sldId id="258" r:id="rId3"/>
    <p:sldId id="257" r:id="rId4"/>
    <p:sldId id="266" r:id="rId5"/>
    <p:sldId id="267" r:id="rId6"/>
    <p:sldId id="268" r:id="rId7"/>
    <p:sldId id="270" r:id="rId8"/>
    <p:sldId id="297" r:id="rId9"/>
    <p:sldId id="269" r:id="rId10"/>
    <p:sldId id="271" r:id="rId11"/>
    <p:sldId id="272" r:id="rId12"/>
    <p:sldId id="273" r:id="rId13"/>
    <p:sldId id="298" r:id="rId14"/>
    <p:sldId id="299" r:id="rId15"/>
    <p:sldId id="300" r:id="rId16"/>
    <p:sldId id="301" r:id="rId17"/>
    <p:sldId id="324" r:id="rId18"/>
    <p:sldId id="302" r:id="rId19"/>
    <p:sldId id="303" r:id="rId20"/>
    <p:sldId id="306" r:id="rId21"/>
    <p:sldId id="304" r:id="rId22"/>
    <p:sldId id="305" r:id="rId23"/>
    <p:sldId id="307" r:id="rId24"/>
    <p:sldId id="308" r:id="rId25"/>
    <p:sldId id="310" r:id="rId26"/>
    <p:sldId id="309" r:id="rId27"/>
    <p:sldId id="311" r:id="rId28"/>
    <p:sldId id="312" r:id="rId29"/>
    <p:sldId id="314" r:id="rId30"/>
    <p:sldId id="315" r:id="rId31"/>
    <p:sldId id="316" r:id="rId32"/>
    <p:sldId id="319" r:id="rId33"/>
    <p:sldId id="317" r:id="rId34"/>
    <p:sldId id="323" r:id="rId35"/>
    <p:sldId id="327" r:id="rId36"/>
    <p:sldId id="344" r:id="rId37"/>
    <p:sldId id="329" r:id="rId38"/>
    <p:sldId id="330" r:id="rId39"/>
    <p:sldId id="331" r:id="rId40"/>
    <p:sldId id="332" r:id="rId41"/>
    <p:sldId id="333" r:id="rId42"/>
    <p:sldId id="334" r:id="rId43"/>
    <p:sldId id="335" r:id="rId44"/>
    <p:sldId id="336" r:id="rId45"/>
    <p:sldId id="337" r:id="rId46"/>
    <p:sldId id="339" r:id="rId47"/>
    <p:sldId id="340" r:id="rId48"/>
    <p:sldId id="341" r:id="rId49"/>
    <p:sldId id="345" r:id="rId50"/>
    <p:sldId id="342"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01"/>
    <a:srgbClr val="D25A00"/>
    <a:srgbClr val="FFB13F"/>
    <a:srgbClr val="E34013"/>
    <a:srgbClr val="0065A4"/>
    <a:srgbClr val="E42236"/>
    <a:srgbClr val="3554A7"/>
    <a:srgbClr val="1D2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60"/>
  </p:normalViewPr>
  <p:slideViewPr>
    <p:cSldViewPr snapToGrid="0" snapToObjects="1">
      <p:cViewPr varScale="1">
        <p:scale>
          <a:sx n="66" d="100"/>
          <a:sy n="66"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ECAE6-8391-407D-A2E9-4AA4444213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5A04D3E-A67F-4400-9FA0-2F2842625015}">
      <dgm:prSet phldrT="[Text]" custT="1"/>
      <dgm:spPr/>
      <dgm:t>
        <a:bodyPr/>
        <a:lstStyle/>
        <a:p>
          <a:r>
            <a:rPr lang="en-US" sz="1800" b="1" dirty="0" smtClean="0">
              <a:solidFill>
                <a:schemeClr val="tx2"/>
              </a:solidFill>
            </a:rPr>
            <a:t>65.3 million</a:t>
          </a:r>
          <a:endParaRPr lang="en-US" sz="1800" b="1" dirty="0">
            <a:solidFill>
              <a:schemeClr val="tx2"/>
            </a:solidFill>
          </a:endParaRPr>
        </a:p>
      </dgm:t>
    </dgm:pt>
    <dgm:pt modelId="{09150DDF-2C31-4A4E-ACCE-1A23AF237526}" type="parTrans" cxnId="{BFA67EBA-2AEA-4D53-9878-0A9589A46B5C}">
      <dgm:prSet/>
      <dgm:spPr/>
      <dgm:t>
        <a:bodyPr/>
        <a:lstStyle/>
        <a:p>
          <a:endParaRPr lang="en-US" sz="1800" b="1">
            <a:solidFill>
              <a:schemeClr val="tx2"/>
            </a:solidFill>
          </a:endParaRPr>
        </a:p>
      </dgm:t>
    </dgm:pt>
    <dgm:pt modelId="{203A6726-9064-4F30-B59D-858714E2D048}" type="sibTrans" cxnId="{BFA67EBA-2AEA-4D53-9878-0A9589A46B5C}">
      <dgm:prSet/>
      <dgm:spPr/>
      <dgm:t>
        <a:bodyPr/>
        <a:lstStyle/>
        <a:p>
          <a:endParaRPr lang="en-US" sz="1800" b="1">
            <a:solidFill>
              <a:schemeClr val="tx2"/>
            </a:solidFill>
          </a:endParaRPr>
        </a:p>
      </dgm:t>
    </dgm:pt>
    <dgm:pt modelId="{3B8FBE91-F33A-4FDE-9A70-93888A60AE2A}">
      <dgm:prSet phldrT="[Text]" custT="1"/>
      <dgm:spPr/>
      <dgm:t>
        <a:bodyPr/>
        <a:lstStyle/>
        <a:p>
          <a:r>
            <a:rPr lang="en-US" sz="1800" b="1" dirty="0" smtClean="0">
              <a:solidFill>
                <a:schemeClr val="tx2"/>
              </a:solidFill>
            </a:rPr>
            <a:t>21.3 m refugees</a:t>
          </a:r>
          <a:endParaRPr lang="en-US" sz="1800" b="1" dirty="0">
            <a:solidFill>
              <a:schemeClr val="tx2"/>
            </a:solidFill>
          </a:endParaRPr>
        </a:p>
      </dgm:t>
    </dgm:pt>
    <dgm:pt modelId="{95A1C9A1-174B-44AC-B1F3-23C28DE46EE4}" type="parTrans" cxnId="{960C8D53-3EA0-4897-8F0A-ADED6DBC79BA}">
      <dgm:prSet/>
      <dgm:spPr/>
      <dgm:t>
        <a:bodyPr/>
        <a:lstStyle/>
        <a:p>
          <a:endParaRPr lang="en-US" sz="1800" b="1">
            <a:solidFill>
              <a:schemeClr val="tx2"/>
            </a:solidFill>
          </a:endParaRPr>
        </a:p>
      </dgm:t>
    </dgm:pt>
    <dgm:pt modelId="{8BA47D34-14DB-4B51-8E18-7D3B52F2F68D}" type="sibTrans" cxnId="{960C8D53-3EA0-4897-8F0A-ADED6DBC79BA}">
      <dgm:prSet/>
      <dgm:spPr/>
      <dgm:t>
        <a:bodyPr/>
        <a:lstStyle/>
        <a:p>
          <a:endParaRPr lang="en-US" sz="1800" b="1">
            <a:solidFill>
              <a:schemeClr val="tx2"/>
            </a:solidFill>
          </a:endParaRPr>
        </a:p>
      </dgm:t>
    </dgm:pt>
    <dgm:pt modelId="{CC0A4516-B2B2-4637-AEFC-A25BB9A76208}">
      <dgm:prSet phldrT="[Text]" custT="1"/>
      <dgm:spPr/>
      <dgm:t>
        <a:bodyPr/>
        <a:lstStyle/>
        <a:p>
          <a:r>
            <a:rPr lang="en-US" sz="1800" b="1" dirty="0" smtClean="0">
              <a:solidFill>
                <a:schemeClr val="tx2"/>
              </a:solidFill>
            </a:rPr>
            <a:t>16.1 m under UNHCR’s mandate</a:t>
          </a:r>
          <a:endParaRPr lang="en-US" sz="1800" b="1" dirty="0">
            <a:solidFill>
              <a:schemeClr val="tx2"/>
            </a:solidFill>
          </a:endParaRPr>
        </a:p>
      </dgm:t>
    </dgm:pt>
    <dgm:pt modelId="{C3E0E1F0-80CB-4D0A-BD68-68B41D3E0659}" type="parTrans" cxnId="{A3E4BC01-1713-4767-99AF-4E9618D32534}">
      <dgm:prSet/>
      <dgm:spPr/>
      <dgm:t>
        <a:bodyPr/>
        <a:lstStyle/>
        <a:p>
          <a:endParaRPr lang="en-US" sz="1800" b="1">
            <a:solidFill>
              <a:schemeClr val="tx2"/>
            </a:solidFill>
          </a:endParaRPr>
        </a:p>
      </dgm:t>
    </dgm:pt>
    <dgm:pt modelId="{0274953C-7303-4F08-B902-F8D10ED4CAE1}" type="sibTrans" cxnId="{A3E4BC01-1713-4767-99AF-4E9618D32534}">
      <dgm:prSet/>
      <dgm:spPr/>
      <dgm:t>
        <a:bodyPr/>
        <a:lstStyle/>
        <a:p>
          <a:endParaRPr lang="en-US" sz="1800" b="1">
            <a:solidFill>
              <a:schemeClr val="tx2"/>
            </a:solidFill>
          </a:endParaRPr>
        </a:p>
      </dgm:t>
    </dgm:pt>
    <dgm:pt modelId="{D76E6267-6D4A-478E-9106-05B3F9475A24}">
      <dgm:prSet phldrT="[Text]" custT="1"/>
      <dgm:spPr/>
      <dgm:t>
        <a:bodyPr/>
        <a:lstStyle/>
        <a:p>
          <a:r>
            <a:rPr lang="en-US" sz="1800" b="1" dirty="0" smtClean="0">
              <a:solidFill>
                <a:schemeClr val="tx2"/>
              </a:solidFill>
            </a:rPr>
            <a:t>5.2 m Palestinian refugees</a:t>
          </a:r>
        </a:p>
        <a:p>
          <a:r>
            <a:rPr lang="en-US" sz="1800" b="1" dirty="0" smtClean="0">
              <a:solidFill>
                <a:schemeClr val="tx2"/>
              </a:solidFill>
            </a:rPr>
            <a:t>registered by UNRWA*</a:t>
          </a:r>
          <a:endParaRPr lang="en-US" sz="1800" b="1" dirty="0">
            <a:solidFill>
              <a:schemeClr val="tx2"/>
            </a:solidFill>
          </a:endParaRPr>
        </a:p>
      </dgm:t>
    </dgm:pt>
    <dgm:pt modelId="{FDEA924A-0290-4C76-AEE2-0385AB02E74E}" type="parTrans" cxnId="{6721C347-6880-4A51-A055-5CC95077067E}">
      <dgm:prSet/>
      <dgm:spPr/>
      <dgm:t>
        <a:bodyPr/>
        <a:lstStyle/>
        <a:p>
          <a:endParaRPr lang="en-US" sz="1800" b="1">
            <a:solidFill>
              <a:schemeClr val="tx2"/>
            </a:solidFill>
          </a:endParaRPr>
        </a:p>
      </dgm:t>
    </dgm:pt>
    <dgm:pt modelId="{A635DD0A-496A-4A69-9B57-EE8B180E1810}" type="sibTrans" cxnId="{6721C347-6880-4A51-A055-5CC95077067E}">
      <dgm:prSet/>
      <dgm:spPr/>
      <dgm:t>
        <a:bodyPr/>
        <a:lstStyle/>
        <a:p>
          <a:endParaRPr lang="en-US" sz="1800" b="1">
            <a:solidFill>
              <a:schemeClr val="tx2"/>
            </a:solidFill>
          </a:endParaRPr>
        </a:p>
      </dgm:t>
    </dgm:pt>
    <dgm:pt modelId="{E1D153A9-4D38-4CC7-BF7F-76C079C8677D}">
      <dgm:prSet phldrT="[Text]" custT="1"/>
      <dgm:spPr/>
      <dgm:t>
        <a:bodyPr/>
        <a:lstStyle/>
        <a:p>
          <a:r>
            <a:rPr lang="en-US" sz="1800" b="1" dirty="0" smtClean="0">
              <a:solidFill>
                <a:schemeClr val="tx2"/>
              </a:solidFill>
            </a:rPr>
            <a:t>40.8 m IDPs</a:t>
          </a:r>
        </a:p>
      </dgm:t>
    </dgm:pt>
    <dgm:pt modelId="{49D87A4B-D3DE-4B34-A03C-9A74BD0BCFC2}" type="parTrans" cxnId="{8E53E5C0-CBA7-4D53-8C96-8EC76B55972A}">
      <dgm:prSet/>
      <dgm:spPr/>
      <dgm:t>
        <a:bodyPr/>
        <a:lstStyle/>
        <a:p>
          <a:endParaRPr lang="en-US" sz="1800" b="1">
            <a:solidFill>
              <a:schemeClr val="tx2"/>
            </a:solidFill>
          </a:endParaRPr>
        </a:p>
      </dgm:t>
    </dgm:pt>
    <dgm:pt modelId="{09A7353F-0508-4F68-9672-3CE8B0DCC3C9}" type="sibTrans" cxnId="{8E53E5C0-CBA7-4D53-8C96-8EC76B55972A}">
      <dgm:prSet/>
      <dgm:spPr/>
      <dgm:t>
        <a:bodyPr/>
        <a:lstStyle/>
        <a:p>
          <a:endParaRPr lang="en-US" sz="1800" b="1">
            <a:solidFill>
              <a:schemeClr val="tx2"/>
            </a:solidFill>
          </a:endParaRPr>
        </a:p>
      </dgm:t>
    </dgm:pt>
    <dgm:pt modelId="{9E032143-D5BD-4A44-8820-537AB100A00F}">
      <dgm:prSet phldrT="[Text]" custT="1"/>
      <dgm:spPr/>
      <dgm:t>
        <a:bodyPr/>
        <a:lstStyle/>
        <a:p>
          <a:r>
            <a:rPr lang="en-US" sz="1800" b="1" dirty="0" smtClean="0">
              <a:solidFill>
                <a:schemeClr val="tx2"/>
              </a:solidFill>
            </a:rPr>
            <a:t>3.2 m asylum-seekers</a:t>
          </a:r>
          <a:endParaRPr lang="en-US" sz="1800" b="1" dirty="0">
            <a:solidFill>
              <a:schemeClr val="tx2"/>
            </a:solidFill>
          </a:endParaRPr>
        </a:p>
      </dgm:t>
    </dgm:pt>
    <dgm:pt modelId="{1BDD013C-4788-43BF-957D-B268954B2BC8}" type="sibTrans" cxnId="{902075A1-BA95-4BDC-B803-26567762E83B}">
      <dgm:prSet/>
      <dgm:spPr/>
      <dgm:t>
        <a:bodyPr/>
        <a:lstStyle/>
        <a:p>
          <a:endParaRPr lang="en-US" sz="1800" b="1">
            <a:solidFill>
              <a:schemeClr val="tx2"/>
            </a:solidFill>
          </a:endParaRPr>
        </a:p>
      </dgm:t>
    </dgm:pt>
    <dgm:pt modelId="{5536D73E-BD2E-40E0-BAF5-C8C021A056B7}" type="parTrans" cxnId="{902075A1-BA95-4BDC-B803-26567762E83B}">
      <dgm:prSet/>
      <dgm:spPr/>
      <dgm:t>
        <a:bodyPr/>
        <a:lstStyle/>
        <a:p>
          <a:endParaRPr lang="en-US" sz="1800" b="1">
            <a:solidFill>
              <a:schemeClr val="tx2"/>
            </a:solidFill>
          </a:endParaRPr>
        </a:p>
      </dgm:t>
    </dgm:pt>
    <dgm:pt modelId="{D1FBF477-304B-4980-8286-1677F0790185}" type="pres">
      <dgm:prSet presAssocID="{F04ECAE6-8391-407D-A2E9-4AA4444213AA}" presName="hierChild1" presStyleCnt="0">
        <dgm:presLayoutVars>
          <dgm:chPref val="1"/>
          <dgm:dir/>
          <dgm:animOne val="branch"/>
          <dgm:animLvl val="lvl"/>
          <dgm:resizeHandles/>
        </dgm:presLayoutVars>
      </dgm:prSet>
      <dgm:spPr/>
      <dgm:t>
        <a:bodyPr/>
        <a:lstStyle/>
        <a:p>
          <a:endParaRPr lang="en-US"/>
        </a:p>
      </dgm:t>
    </dgm:pt>
    <dgm:pt modelId="{738BF2FC-F6DE-4FCC-B60F-8BD792A09B47}" type="pres">
      <dgm:prSet presAssocID="{C5A04D3E-A67F-4400-9FA0-2F2842625015}" presName="hierRoot1" presStyleCnt="0"/>
      <dgm:spPr/>
    </dgm:pt>
    <dgm:pt modelId="{DF88F4D0-C96B-464A-8BBB-90ECF7E2B7CA}" type="pres">
      <dgm:prSet presAssocID="{C5A04D3E-A67F-4400-9FA0-2F2842625015}" presName="composite" presStyleCnt="0"/>
      <dgm:spPr/>
    </dgm:pt>
    <dgm:pt modelId="{A22A258D-5E07-4E33-8701-90BED565D1CD}" type="pres">
      <dgm:prSet presAssocID="{C5A04D3E-A67F-4400-9FA0-2F2842625015}" presName="background" presStyleLbl="node0" presStyleIdx="0" presStyleCnt="1"/>
      <dgm:spPr/>
    </dgm:pt>
    <dgm:pt modelId="{9CCC10D8-24A3-4D9C-BEBE-6F819CC3C51B}" type="pres">
      <dgm:prSet presAssocID="{C5A04D3E-A67F-4400-9FA0-2F2842625015}" presName="text" presStyleLbl="fgAcc0" presStyleIdx="0" presStyleCnt="1" custScaleX="84983" custLinFactNeighborX="2919">
        <dgm:presLayoutVars>
          <dgm:chPref val="3"/>
        </dgm:presLayoutVars>
      </dgm:prSet>
      <dgm:spPr/>
      <dgm:t>
        <a:bodyPr/>
        <a:lstStyle/>
        <a:p>
          <a:endParaRPr lang="en-US"/>
        </a:p>
      </dgm:t>
    </dgm:pt>
    <dgm:pt modelId="{76E0AE6A-500C-4828-8539-1DAF58693F0A}" type="pres">
      <dgm:prSet presAssocID="{C5A04D3E-A67F-4400-9FA0-2F2842625015}" presName="hierChild2" presStyleCnt="0"/>
      <dgm:spPr/>
    </dgm:pt>
    <dgm:pt modelId="{95992C51-5AE6-4E62-BADB-192D94F19847}" type="pres">
      <dgm:prSet presAssocID="{95A1C9A1-174B-44AC-B1F3-23C28DE46EE4}" presName="Name10" presStyleLbl="parChTrans1D2" presStyleIdx="0" presStyleCnt="3"/>
      <dgm:spPr/>
      <dgm:t>
        <a:bodyPr/>
        <a:lstStyle/>
        <a:p>
          <a:endParaRPr lang="en-US"/>
        </a:p>
      </dgm:t>
    </dgm:pt>
    <dgm:pt modelId="{645DA1B1-A4FE-4784-B6FC-2345C1EDD7DF}" type="pres">
      <dgm:prSet presAssocID="{3B8FBE91-F33A-4FDE-9A70-93888A60AE2A}" presName="hierRoot2" presStyleCnt="0"/>
      <dgm:spPr/>
    </dgm:pt>
    <dgm:pt modelId="{BB441AAA-23BA-4507-A232-0FDCF5FB1181}" type="pres">
      <dgm:prSet presAssocID="{3B8FBE91-F33A-4FDE-9A70-93888A60AE2A}" presName="composite2" presStyleCnt="0"/>
      <dgm:spPr/>
    </dgm:pt>
    <dgm:pt modelId="{28C39593-5EA2-4847-94BC-518F0F929FB0}" type="pres">
      <dgm:prSet presAssocID="{3B8FBE91-F33A-4FDE-9A70-93888A60AE2A}" presName="background2" presStyleLbl="node2" presStyleIdx="0" presStyleCnt="3"/>
      <dgm:spPr/>
    </dgm:pt>
    <dgm:pt modelId="{F57BC3CC-645B-4EF8-B8C2-84DDB88E6D80}" type="pres">
      <dgm:prSet presAssocID="{3B8FBE91-F33A-4FDE-9A70-93888A60AE2A}" presName="text2" presStyleLbl="fgAcc2" presStyleIdx="0" presStyleCnt="3" custScaleX="82408">
        <dgm:presLayoutVars>
          <dgm:chPref val="3"/>
        </dgm:presLayoutVars>
      </dgm:prSet>
      <dgm:spPr/>
      <dgm:t>
        <a:bodyPr/>
        <a:lstStyle/>
        <a:p>
          <a:endParaRPr lang="en-US"/>
        </a:p>
      </dgm:t>
    </dgm:pt>
    <dgm:pt modelId="{3434875F-C379-4523-81DA-C453849072A8}" type="pres">
      <dgm:prSet presAssocID="{3B8FBE91-F33A-4FDE-9A70-93888A60AE2A}" presName="hierChild3" presStyleCnt="0"/>
      <dgm:spPr/>
    </dgm:pt>
    <dgm:pt modelId="{FBC854AD-4081-4240-B34D-D45F3A0BAF60}" type="pres">
      <dgm:prSet presAssocID="{C3E0E1F0-80CB-4D0A-BD68-68B41D3E0659}" presName="Name17" presStyleLbl="parChTrans1D3" presStyleIdx="0" presStyleCnt="2"/>
      <dgm:spPr/>
      <dgm:t>
        <a:bodyPr/>
        <a:lstStyle/>
        <a:p>
          <a:endParaRPr lang="en-US"/>
        </a:p>
      </dgm:t>
    </dgm:pt>
    <dgm:pt modelId="{C2A49989-BD81-46F5-A126-C6E98EB8CC9E}" type="pres">
      <dgm:prSet presAssocID="{CC0A4516-B2B2-4637-AEFC-A25BB9A76208}" presName="hierRoot3" presStyleCnt="0"/>
      <dgm:spPr/>
    </dgm:pt>
    <dgm:pt modelId="{E5DB58F8-4859-48D5-9C74-D64E2AD8C61F}" type="pres">
      <dgm:prSet presAssocID="{CC0A4516-B2B2-4637-AEFC-A25BB9A76208}" presName="composite3" presStyleCnt="0"/>
      <dgm:spPr/>
    </dgm:pt>
    <dgm:pt modelId="{35A22356-2176-48E7-A8F1-DA63D379C993}" type="pres">
      <dgm:prSet presAssocID="{CC0A4516-B2B2-4637-AEFC-A25BB9A76208}" presName="background3" presStyleLbl="node3" presStyleIdx="0" presStyleCnt="2"/>
      <dgm:spPr/>
    </dgm:pt>
    <dgm:pt modelId="{47DE0530-C315-4C22-8D88-073D8A2780F8}" type="pres">
      <dgm:prSet presAssocID="{CC0A4516-B2B2-4637-AEFC-A25BB9A76208}" presName="text3" presStyleLbl="fgAcc3" presStyleIdx="0" presStyleCnt="2" custScaleX="141293">
        <dgm:presLayoutVars>
          <dgm:chPref val="3"/>
        </dgm:presLayoutVars>
      </dgm:prSet>
      <dgm:spPr/>
      <dgm:t>
        <a:bodyPr/>
        <a:lstStyle/>
        <a:p>
          <a:endParaRPr lang="en-US"/>
        </a:p>
      </dgm:t>
    </dgm:pt>
    <dgm:pt modelId="{EC4C23FA-08C6-4F32-8FBD-F84C111EFDE3}" type="pres">
      <dgm:prSet presAssocID="{CC0A4516-B2B2-4637-AEFC-A25BB9A76208}" presName="hierChild4" presStyleCnt="0"/>
      <dgm:spPr/>
    </dgm:pt>
    <dgm:pt modelId="{2A1360E8-0EA0-4B87-860D-FBFDB62D2A0C}" type="pres">
      <dgm:prSet presAssocID="{FDEA924A-0290-4C76-AEE2-0385AB02E74E}" presName="Name17" presStyleLbl="parChTrans1D3" presStyleIdx="1" presStyleCnt="2"/>
      <dgm:spPr/>
      <dgm:t>
        <a:bodyPr/>
        <a:lstStyle/>
        <a:p>
          <a:endParaRPr lang="en-US"/>
        </a:p>
      </dgm:t>
    </dgm:pt>
    <dgm:pt modelId="{8C3A6E31-4CD3-456C-9B6D-4381BD69D40A}" type="pres">
      <dgm:prSet presAssocID="{D76E6267-6D4A-478E-9106-05B3F9475A24}" presName="hierRoot3" presStyleCnt="0"/>
      <dgm:spPr/>
    </dgm:pt>
    <dgm:pt modelId="{539134B0-F428-44C6-AC92-A160D27E5D65}" type="pres">
      <dgm:prSet presAssocID="{D76E6267-6D4A-478E-9106-05B3F9475A24}" presName="composite3" presStyleCnt="0"/>
      <dgm:spPr/>
    </dgm:pt>
    <dgm:pt modelId="{D01488CF-DC19-43D1-A52C-6595914123B9}" type="pres">
      <dgm:prSet presAssocID="{D76E6267-6D4A-478E-9106-05B3F9475A24}" presName="background3" presStyleLbl="node3" presStyleIdx="1" presStyleCnt="2"/>
      <dgm:spPr/>
    </dgm:pt>
    <dgm:pt modelId="{D0A4B383-C9A4-4E7A-BAAD-A53607434B4E}" type="pres">
      <dgm:prSet presAssocID="{D76E6267-6D4A-478E-9106-05B3F9475A24}" presName="text3" presStyleLbl="fgAcc3" presStyleIdx="1" presStyleCnt="2" custScaleX="165045">
        <dgm:presLayoutVars>
          <dgm:chPref val="3"/>
        </dgm:presLayoutVars>
      </dgm:prSet>
      <dgm:spPr/>
      <dgm:t>
        <a:bodyPr/>
        <a:lstStyle/>
        <a:p>
          <a:endParaRPr lang="en-US"/>
        </a:p>
      </dgm:t>
    </dgm:pt>
    <dgm:pt modelId="{A4FD94B6-EE0C-476D-A8CF-C59A9C8E8889}" type="pres">
      <dgm:prSet presAssocID="{D76E6267-6D4A-478E-9106-05B3F9475A24}" presName="hierChild4" presStyleCnt="0"/>
      <dgm:spPr/>
    </dgm:pt>
    <dgm:pt modelId="{F5A0A717-B931-46DB-BCD6-FDA82BBC97A9}" type="pres">
      <dgm:prSet presAssocID="{49D87A4B-D3DE-4B34-A03C-9A74BD0BCFC2}" presName="Name10" presStyleLbl="parChTrans1D2" presStyleIdx="1" presStyleCnt="3"/>
      <dgm:spPr/>
      <dgm:t>
        <a:bodyPr/>
        <a:lstStyle/>
        <a:p>
          <a:endParaRPr lang="en-US"/>
        </a:p>
      </dgm:t>
    </dgm:pt>
    <dgm:pt modelId="{5BEA08F2-2E92-44A6-9588-5DAF7E63A18B}" type="pres">
      <dgm:prSet presAssocID="{E1D153A9-4D38-4CC7-BF7F-76C079C8677D}" presName="hierRoot2" presStyleCnt="0"/>
      <dgm:spPr/>
    </dgm:pt>
    <dgm:pt modelId="{BC905E14-EB4E-417A-A862-CCDEA57C8389}" type="pres">
      <dgm:prSet presAssocID="{E1D153A9-4D38-4CC7-BF7F-76C079C8677D}" presName="composite2" presStyleCnt="0"/>
      <dgm:spPr/>
    </dgm:pt>
    <dgm:pt modelId="{6CD129F5-7480-4603-ADA8-6A0C31698D48}" type="pres">
      <dgm:prSet presAssocID="{E1D153A9-4D38-4CC7-BF7F-76C079C8677D}" presName="background2" presStyleLbl="node2" presStyleIdx="1" presStyleCnt="3"/>
      <dgm:spPr/>
    </dgm:pt>
    <dgm:pt modelId="{4BD6BE6C-EEB5-4391-8AB8-F4A0872CC9FD}" type="pres">
      <dgm:prSet presAssocID="{E1D153A9-4D38-4CC7-BF7F-76C079C8677D}" presName="text2" presStyleLbl="fgAcc2" presStyleIdx="1" presStyleCnt="3" custScaleX="75331">
        <dgm:presLayoutVars>
          <dgm:chPref val="3"/>
        </dgm:presLayoutVars>
      </dgm:prSet>
      <dgm:spPr/>
      <dgm:t>
        <a:bodyPr/>
        <a:lstStyle/>
        <a:p>
          <a:endParaRPr lang="en-US"/>
        </a:p>
      </dgm:t>
    </dgm:pt>
    <dgm:pt modelId="{E2AD4B50-5E75-46CD-92DD-7687B593EAF5}" type="pres">
      <dgm:prSet presAssocID="{E1D153A9-4D38-4CC7-BF7F-76C079C8677D}" presName="hierChild3" presStyleCnt="0"/>
      <dgm:spPr/>
    </dgm:pt>
    <dgm:pt modelId="{2C98B20B-5122-403F-A7A5-C68BFD1A86D0}" type="pres">
      <dgm:prSet presAssocID="{5536D73E-BD2E-40E0-BAF5-C8C021A056B7}" presName="Name10" presStyleLbl="parChTrans1D2" presStyleIdx="2" presStyleCnt="3"/>
      <dgm:spPr/>
      <dgm:t>
        <a:bodyPr/>
        <a:lstStyle/>
        <a:p>
          <a:endParaRPr lang="en-US"/>
        </a:p>
      </dgm:t>
    </dgm:pt>
    <dgm:pt modelId="{1C85BBAB-A2CA-4B6E-995B-6574CB453303}" type="pres">
      <dgm:prSet presAssocID="{9E032143-D5BD-4A44-8820-537AB100A00F}" presName="hierRoot2" presStyleCnt="0"/>
      <dgm:spPr/>
    </dgm:pt>
    <dgm:pt modelId="{62D2A133-0F9A-4948-A067-DBA9D0AC0735}" type="pres">
      <dgm:prSet presAssocID="{9E032143-D5BD-4A44-8820-537AB100A00F}" presName="composite2" presStyleCnt="0"/>
      <dgm:spPr/>
    </dgm:pt>
    <dgm:pt modelId="{1BAEDD37-A3F4-49A6-A67B-720DC5E36B67}" type="pres">
      <dgm:prSet presAssocID="{9E032143-D5BD-4A44-8820-537AB100A00F}" presName="background2" presStyleLbl="node2" presStyleIdx="2" presStyleCnt="3"/>
      <dgm:spPr/>
    </dgm:pt>
    <dgm:pt modelId="{7D7B9791-B673-4D3D-AC1D-DF4C8D68CF4B}" type="pres">
      <dgm:prSet presAssocID="{9E032143-D5BD-4A44-8820-537AB100A00F}" presName="text2" presStyleLbl="fgAcc2" presStyleIdx="2" presStyleCnt="3" custScaleX="76886">
        <dgm:presLayoutVars>
          <dgm:chPref val="3"/>
        </dgm:presLayoutVars>
      </dgm:prSet>
      <dgm:spPr/>
      <dgm:t>
        <a:bodyPr/>
        <a:lstStyle/>
        <a:p>
          <a:endParaRPr lang="en-US"/>
        </a:p>
      </dgm:t>
    </dgm:pt>
    <dgm:pt modelId="{3E1B6C87-A315-41B3-8DCB-AD810AA7806E}" type="pres">
      <dgm:prSet presAssocID="{9E032143-D5BD-4A44-8820-537AB100A00F}" presName="hierChild3" presStyleCnt="0"/>
      <dgm:spPr/>
    </dgm:pt>
  </dgm:ptLst>
  <dgm:cxnLst>
    <dgm:cxn modelId="{9B944D83-87EF-4475-A5E1-74003AB349FE}" type="presOf" srcId="{5536D73E-BD2E-40E0-BAF5-C8C021A056B7}" destId="{2C98B20B-5122-403F-A7A5-C68BFD1A86D0}" srcOrd="0" destOrd="0" presId="urn:microsoft.com/office/officeart/2005/8/layout/hierarchy1"/>
    <dgm:cxn modelId="{B3868D32-44F7-4EF9-8B5C-F3E1EC47186D}" type="presOf" srcId="{F04ECAE6-8391-407D-A2E9-4AA4444213AA}" destId="{D1FBF477-304B-4980-8286-1677F0790185}" srcOrd="0" destOrd="0" presId="urn:microsoft.com/office/officeart/2005/8/layout/hierarchy1"/>
    <dgm:cxn modelId="{A3E4BC01-1713-4767-99AF-4E9618D32534}" srcId="{3B8FBE91-F33A-4FDE-9A70-93888A60AE2A}" destId="{CC0A4516-B2B2-4637-AEFC-A25BB9A76208}" srcOrd="0" destOrd="0" parTransId="{C3E0E1F0-80CB-4D0A-BD68-68B41D3E0659}" sibTransId="{0274953C-7303-4F08-B902-F8D10ED4CAE1}"/>
    <dgm:cxn modelId="{960C8D53-3EA0-4897-8F0A-ADED6DBC79BA}" srcId="{C5A04D3E-A67F-4400-9FA0-2F2842625015}" destId="{3B8FBE91-F33A-4FDE-9A70-93888A60AE2A}" srcOrd="0" destOrd="0" parTransId="{95A1C9A1-174B-44AC-B1F3-23C28DE46EE4}" sibTransId="{8BA47D34-14DB-4B51-8E18-7D3B52F2F68D}"/>
    <dgm:cxn modelId="{6721C347-6880-4A51-A055-5CC95077067E}" srcId="{3B8FBE91-F33A-4FDE-9A70-93888A60AE2A}" destId="{D76E6267-6D4A-478E-9106-05B3F9475A24}" srcOrd="1" destOrd="0" parTransId="{FDEA924A-0290-4C76-AEE2-0385AB02E74E}" sibTransId="{A635DD0A-496A-4A69-9B57-EE8B180E1810}"/>
    <dgm:cxn modelId="{BFA67EBA-2AEA-4D53-9878-0A9589A46B5C}" srcId="{F04ECAE6-8391-407D-A2E9-4AA4444213AA}" destId="{C5A04D3E-A67F-4400-9FA0-2F2842625015}" srcOrd="0" destOrd="0" parTransId="{09150DDF-2C31-4A4E-ACCE-1A23AF237526}" sibTransId="{203A6726-9064-4F30-B59D-858714E2D048}"/>
    <dgm:cxn modelId="{026D2A2A-1287-471D-B089-5DE49CF24BEF}" type="presOf" srcId="{CC0A4516-B2B2-4637-AEFC-A25BB9A76208}" destId="{47DE0530-C315-4C22-8D88-073D8A2780F8}" srcOrd="0" destOrd="0" presId="urn:microsoft.com/office/officeart/2005/8/layout/hierarchy1"/>
    <dgm:cxn modelId="{BA642D2F-B57A-4A61-80AD-5CEA64DD5BA6}" type="presOf" srcId="{49D87A4B-D3DE-4B34-A03C-9A74BD0BCFC2}" destId="{F5A0A717-B931-46DB-BCD6-FDA82BBC97A9}" srcOrd="0" destOrd="0" presId="urn:microsoft.com/office/officeart/2005/8/layout/hierarchy1"/>
    <dgm:cxn modelId="{5C4C37FF-3CC7-4734-B381-27AB4D4E1783}" type="presOf" srcId="{C5A04D3E-A67F-4400-9FA0-2F2842625015}" destId="{9CCC10D8-24A3-4D9C-BEBE-6F819CC3C51B}" srcOrd="0" destOrd="0" presId="urn:microsoft.com/office/officeart/2005/8/layout/hierarchy1"/>
    <dgm:cxn modelId="{6F7ED7D2-86B0-4921-8EEE-44891B24CDD8}" type="presOf" srcId="{3B8FBE91-F33A-4FDE-9A70-93888A60AE2A}" destId="{F57BC3CC-645B-4EF8-B8C2-84DDB88E6D80}" srcOrd="0" destOrd="0" presId="urn:microsoft.com/office/officeart/2005/8/layout/hierarchy1"/>
    <dgm:cxn modelId="{28257F04-48D2-4A94-B6CF-BC78ECEC3E54}" type="presOf" srcId="{E1D153A9-4D38-4CC7-BF7F-76C079C8677D}" destId="{4BD6BE6C-EEB5-4391-8AB8-F4A0872CC9FD}" srcOrd="0" destOrd="0" presId="urn:microsoft.com/office/officeart/2005/8/layout/hierarchy1"/>
    <dgm:cxn modelId="{8E53E5C0-CBA7-4D53-8C96-8EC76B55972A}" srcId="{C5A04D3E-A67F-4400-9FA0-2F2842625015}" destId="{E1D153A9-4D38-4CC7-BF7F-76C079C8677D}" srcOrd="1" destOrd="0" parTransId="{49D87A4B-D3DE-4B34-A03C-9A74BD0BCFC2}" sibTransId="{09A7353F-0508-4F68-9672-3CE8B0DCC3C9}"/>
    <dgm:cxn modelId="{DCD0CAD4-2392-480F-B8C7-F525AA13A650}" type="presOf" srcId="{9E032143-D5BD-4A44-8820-537AB100A00F}" destId="{7D7B9791-B673-4D3D-AC1D-DF4C8D68CF4B}" srcOrd="0" destOrd="0" presId="urn:microsoft.com/office/officeart/2005/8/layout/hierarchy1"/>
    <dgm:cxn modelId="{7EA03F96-EE52-4BA2-9C9D-56C24AC70044}" type="presOf" srcId="{D76E6267-6D4A-478E-9106-05B3F9475A24}" destId="{D0A4B383-C9A4-4E7A-BAAD-A53607434B4E}" srcOrd="0" destOrd="0" presId="urn:microsoft.com/office/officeart/2005/8/layout/hierarchy1"/>
    <dgm:cxn modelId="{4FB27390-1AA0-4606-8F1E-A9F3E4F28FD1}" type="presOf" srcId="{C3E0E1F0-80CB-4D0A-BD68-68B41D3E0659}" destId="{FBC854AD-4081-4240-B34D-D45F3A0BAF60}" srcOrd="0" destOrd="0" presId="urn:microsoft.com/office/officeart/2005/8/layout/hierarchy1"/>
    <dgm:cxn modelId="{902075A1-BA95-4BDC-B803-26567762E83B}" srcId="{C5A04D3E-A67F-4400-9FA0-2F2842625015}" destId="{9E032143-D5BD-4A44-8820-537AB100A00F}" srcOrd="2" destOrd="0" parTransId="{5536D73E-BD2E-40E0-BAF5-C8C021A056B7}" sibTransId="{1BDD013C-4788-43BF-957D-B268954B2BC8}"/>
    <dgm:cxn modelId="{1EF79B62-AD3C-4893-8FB2-ED7E0D6F42DC}" type="presOf" srcId="{FDEA924A-0290-4C76-AEE2-0385AB02E74E}" destId="{2A1360E8-0EA0-4B87-860D-FBFDB62D2A0C}" srcOrd="0" destOrd="0" presId="urn:microsoft.com/office/officeart/2005/8/layout/hierarchy1"/>
    <dgm:cxn modelId="{808D5F27-2C96-40CA-B407-785E772DC836}" type="presOf" srcId="{95A1C9A1-174B-44AC-B1F3-23C28DE46EE4}" destId="{95992C51-5AE6-4E62-BADB-192D94F19847}" srcOrd="0" destOrd="0" presId="urn:microsoft.com/office/officeart/2005/8/layout/hierarchy1"/>
    <dgm:cxn modelId="{861DD76C-F329-4B92-9B7B-E795D4FC2CE1}" type="presParOf" srcId="{D1FBF477-304B-4980-8286-1677F0790185}" destId="{738BF2FC-F6DE-4FCC-B60F-8BD792A09B47}" srcOrd="0" destOrd="0" presId="urn:microsoft.com/office/officeart/2005/8/layout/hierarchy1"/>
    <dgm:cxn modelId="{C52A720B-4F9F-48B5-9B7F-27DD98625BF2}" type="presParOf" srcId="{738BF2FC-F6DE-4FCC-B60F-8BD792A09B47}" destId="{DF88F4D0-C96B-464A-8BBB-90ECF7E2B7CA}" srcOrd="0" destOrd="0" presId="urn:microsoft.com/office/officeart/2005/8/layout/hierarchy1"/>
    <dgm:cxn modelId="{15E54552-0062-47CE-B4A3-916E4707D889}" type="presParOf" srcId="{DF88F4D0-C96B-464A-8BBB-90ECF7E2B7CA}" destId="{A22A258D-5E07-4E33-8701-90BED565D1CD}" srcOrd="0" destOrd="0" presId="urn:microsoft.com/office/officeart/2005/8/layout/hierarchy1"/>
    <dgm:cxn modelId="{79697225-3969-4CB3-AE14-1FFF36620B15}" type="presParOf" srcId="{DF88F4D0-C96B-464A-8BBB-90ECF7E2B7CA}" destId="{9CCC10D8-24A3-4D9C-BEBE-6F819CC3C51B}" srcOrd="1" destOrd="0" presId="urn:microsoft.com/office/officeart/2005/8/layout/hierarchy1"/>
    <dgm:cxn modelId="{2452D835-B5F1-415F-9A89-D7053385CDA8}" type="presParOf" srcId="{738BF2FC-F6DE-4FCC-B60F-8BD792A09B47}" destId="{76E0AE6A-500C-4828-8539-1DAF58693F0A}" srcOrd="1" destOrd="0" presId="urn:microsoft.com/office/officeart/2005/8/layout/hierarchy1"/>
    <dgm:cxn modelId="{F0A35B9E-F044-4C36-9EFC-108E35E911AF}" type="presParOf" srcId="{76E0AE6A-500C-4828-8539-1DAF58693F0A}" destId="{95992C51-5AE6-4E62-BADB-192D94F19847}" srcOrd="0" destOrd="0" presId="urn:microsoft.com/office/officeart/2005/8/layout/hierarchy1"/>
    <dgm:cxn modelId="{039DD2B3-9A5C-4003-B9CB-B8D719CA0108}" type="presParOf" srcId="{76E0AE6A-500C-4828-8539-1DAF58693F0A}" destId="{645DA1B1-A4FE-4784-B6FC-2345C1EDD7DF}" srcOrd="1" destOrd="0" presId="urn:microsoft.com/office/officeart/2005/8/layout/hierarchy1"/>
    <dgm:cxn modelId="{FA017C39-8B53-4A72-BB12-E874EF212249}" type="presParOf" srcId="{645DA1B1-A4FE-4784-B6FC-2345C1EDD7DF}" destId="{BB441AAA-23BA-4507-A232-0FDCF5FB1181}" srcOrd="0" destOrd="0" presId="urn:microsoft.com/office/officeart/2005/8/layout/hierarchy1"/>
    <dgm:cxn modelId="{27765490-DCC2-470D-9183-53A4F4328218}" type="presParOf" srcId="{BB441AAA-23BA-4507-A232-0FDCF5FB1181}" destId="{28C39593-5EA2-4847-94BC-518F0F929FB0}" srcOrd="0" destOrd="0" presId="urn:microsoft.com/office/officeart/2005/8/layout/hierarchy1"/>
    <dgm:cxn modelId="{7B5E688A-DDE5-490F-8DD0-78C4E9B22497}" type="presParOf" srcId="{BB441AAA-23BA-4507-A232-0FDCF5FB1181}" destId="{F57BC3CC-645B-4EF8-B8C2-84DDB88E6D80}" srcOrd="1" destOrd="0" presId="urn:microsoft.com/office/officeart/2005/8/layout/hierarchy1"/>
    <dgm:cxn modelId="{71DC09C3-2DA2-40CA-8C36-1835607CE103}" type="presParOf" srcId="{645DA1B1-A4FE-4784-B6FC-2345C1EDD7DF}" destId="{3434875F-C379-4523-81DA-C453849072A8}" srcOrd="1" destOrd="0" presId="urn:microsoft.com/office/officeart/2005/8/layout/hierarchy1"/>
    <dgm:cxn modelId="{21163E11-83C4-41A0-A404-FD0EC0336044}" type="presParOf" srcId="{3434875F-C379-4523-81DA-C453849072A8}" destId="{FBC854AD-4081-4240-B34D-D45F3A0BAF60}" srcOrd="0" destOrd="0" presId="urn:microsoft.com/office/officeart/2005/8/layout/hierarchy1"/>
    <dgm:cxn modelId="{4464F8F6-34DB-48D7-984C-5B34B54C65C2}" type="presParOf" srcId="{3434875F-C379-4523-81DA-C453849072A8}" destId="{C2A49989-BD81-46F5-A126-C6E98EB8CC9E}" srcOrd="1" destOrd="0" presId="urn:microsoft.com/office/officeart/2005/8/layout/hierarchy1"/>
    <dgm:cxn modelId="{E1D4E87F-D2B4-4E83-93EC-D948BB00E969}" type="presParOf" srcId="{C2A49989-BD81-46F5-A126-C6E98EB8CC9E}" destId="{E5DB58F8-4859-48D5-9C74-D64E2AD8C61F}" srcOrd="0" destOrd="0" presId="urn:microsoft.com/office/officeart/2005/8/layout/hierarchy1"/>
    <dgm:cxn modelId="{1A9DDBD8-F94D-44FA-A281-232B97C9E54C}" type="presParOf" srcId="{E5DB58F8-4859-48D5-9C74-D64E2AD8C61F}" destId="{35A22356-2176-48E7-A8F1-DA63D379C993}" srcOrd="0" destOrd="0" presId="urn:microsoft.com/office/officeart/2005/8/layout/hierarchy1"/>
    <dgm:cxn modelId="{5B5273C5-B42B-4AD1-A47E-DD29A4F4D7AA}" type="presParOf" srcId="{E5DB58F8-4859-48D5-9C74-D64E2AD8C61F}" destId="{47DE0530-C315-4C22-8D88-073D8A2780F8}" srcOrd="1" destOrd="0" presId="urn:microsoft.com/office/officeart/2005/8/layout/hierarchy1"/>
    <dgm:cxn modelId="{EB52468C-B7F6-4FC3-977A-E29271DFDE0E}" type="presParOf" srcId="{C2A49989-BD81-46F5-A126-C6E98EB8CC9E}" destId="{EC4C23FA-08C6-4F32-8FBD-F84C111EFDE3}" srcOrd="1" destOrd="0" presId="urn:microsoft.com/office/officeart/2005/8/layout/hierarchy1"/>
    <dgm:cxn modelId="{6165FB9B-619E-417C-A810-48607BC128E4}" type="presParOf" srcId="{3434875F-C379-4523-81DA-C453849072A8}" destId="{2A1360E8-0EA0-4B87-860D-FBFDB62D2A0C}" srcOrd="2" destOrd="0" presId="urn:microsoft.com/office/officeart/2005/8/layout/hierarchy1"/>
    <dgm:cxn modelId="{4B224ABF-5320-4A53-A383-8FF83AB48680}" type="presParOf" srcId="{3434875F-C379-4523-81DA-C453849072A8}" destId="{8C3A6E31-4CD3-456C-9B6D-4381BD69D40A}" srcOrd="3" destOrd="0" presId="urn:microsoft.com/office/officeart/2005/8/layout/hierarchy1"/>
    <dgm:cxn modelId="{51C41015-4B8D-4614-BDE2-9B6777697343}" type="presParOf" srcId="{8C3A6E31-4CD3-456C-9B6D-4381BD69D40A}" destId="{539134B0-F428-44C6-AC92-A160D27E5D65}" srcOrd="0" destOrd="0" presId="urn:microsoft.com/office/officeart/2005/8/layout/hierarchy1"/>
    <dgm:cxn modelId="{355E7994-CB38-4156-BBEF-2A3F301549F6}" type="presParOf" srcId="{539134B0-F428-44C6-AC92-A160D27E5D65}" destId="{D01488CF-DC19-43D1-A52C-6595914123B9}" srcOrd="0" destOrd="0" presId="urn:microsoft.com/office/officeart/2005/8/layout/hierarchy1"/>
    <dgm:cxn modelId="{1D5F89EC-71D3-4BA6-8538-AF9464B14682}" type="presParOf" srcId="{539134B0-F428-44C6-AC92-A160D27E5D65}" destId="{D0A4B383-C9A4-4E7A-BAAD-A53607434B4E}" srcOrd="1" destOrd="0" presId="urn:microsoft.com/office/officeart/2005/8/layout/hierarchy1"/>
    <dgm:cxn modelId="{42E74743-7C4A-48A0-A7BC-30C80BF3834E}" type="presParOf" srcId="{8C3A6E31-4CD3-456C-9B6D-4381BD69D40A}" destId="{A4FD94B6-EE0C-476D-A8CF-C59A9C8E8889}" srcOrd="1" destOrd="0" presId="urn:microsoft.com/office/officeart/2005/8/layout/hierarchy1"/>
    <dgm:cxn modelId="{6130A12F-4592-4C30-9B80-BAD834D2D833}" type="presParOf" srcId="{76E0AE6A-500C-4828-8539-1DAF58693F0A}" destId="{F5A0A717-B931-46DB-BCD6-FDA82BBC97A9}" srcOrd="2" destOrd="0" presId="urn:microsoft.com/office/officeart/2005/8/layout/hierarchy1"/>
    <dgm:cxn modelId="{BB623584-72BF-48CB-A29F-A903EFFB1509}" type="presParOf" srcId="{76E0AE6A-500C-4828-8539-1DAF58693F0A}" destId="{5BEA08F2-2E92-44A6-9588-5DAF7E63A18B}" srcOrd="3" destOrd="0" presId="urn:microsoft.com/office/officeart/2005/8/layout/hierarchy1"/>
    <dgm:cxn modelId="{9C34BFE1-6E53-48BA-80B4-EC3180252228}" type="presParOf" srcId="{5BEA08F2-2E92-44A6-9588-5DAF7E63A18B}" destId="{BC905E14-EB4E-417A-A862-CCDEA57C8389}" srcOrd="0" destOrd="0" presId="urn:microsoft.com/office/officeart/2005/8/layout/hierarchy1"/>
    <dgm:cxn modelId="{134E2C32-C3C4-471E-8260-23DA0CE8CD33}" type="presParOf" srcId="{BC905E14-EB4E-417A-A862-CCDEA57C8389}" destId="{6CD129F5-7480-4603-ADA8-6A0C31698D48}" srcOrd="0" destOrd="0" presId="urn:microsoft.com/office/officeart/2005/8/layout/hierarchy1"/>
    <dgm:cxn modelId="{1D5057D5-0DBE-44AF-A891-E74EAC65075C}" type="presParOf" srcId="{BC905E14-EB4E-417A-A862-CCDEA57C8389}" destId="{4BD6BE6C-EEB5-4391-8AB8-F4A0872CC9FD}" srcOrd="1" destOrd="0" presId="urn:microsoft.com/office/officeart/2005/8/layout/hierarchy1"/>
    <dgm:cxn modelId="{BAE05DB7-153F-4D1B-A642-7793E6EED7F8}" type="presParOf" srcId="{5BEA08F2-2E92-44A6-9588-5DAF7E63A18B}" destId="{E2AD4B50-5E75-46CD-92DD-7687B593EAF5}" srcOrd="1" destOrd="0" presId="urn:microsoft.com/office/officeart/2005/8/layout/hierarchy1"/>
    <dgm:cxn modelId="{DF283AB7-5B34-4ABE-85BD-1830190FC6D4}" type="presParOf" srcId="{76E0AE6A-500C-4828-8539-1DAF58693F0A}" destId="{2C98B20B-5122-403F-A7A5-C68BFD1A86D0}" srcOrd="4" destOrd="0" presId="urn:microsoft.com/office/officeart/2005/8/layout/hierarchy1"/>
    <dgm:cxn modelId="{098F475B-8EFB-4551-8A6A-9D438A1EC968}" type="presParOf" srcId="{76E0AE6A-500C-4828-8539-1DAF58693F0A}" destId="{1C85BBAB-A2CA-4B6E-995B-6574CB453303}" srcOrd="5" destOrd="0" presId="urn:microsoft.com/office/officeart/2005/8/layout/hierarchy1"/>
    <dgm:cxn modelId="{AAA76E65-4F6E-4FB6-93F7-69A6A74BADD4}" type="presParOf" srcId="{1C85BBAB-A2CA-4B6E-995B-6574CB453303}" destId="{62D2A133-0F9A-4948-A067-DBA9D0AC0735}" srcOrd="0" destOrd="0" presId="urn:microsoft.com/office/officeart/2005/8/layout/hierarchy1"/>
    <dgm:cxn modelId="{C7E66F08-3913-4B37-B328-80F11C057DB7}" type="presParOf" srcId="{62D2A133-0F9A-4948-A067-DBA9D0AC0735}" destId="{1BAEDD37-A3F4-49A6-A67B-720DC5E36B67}" srcOrd="0" destOrd="0" presId="urn:microsoft.com/office/officeart/2005/8/layout/hierarchy1"/>
    <dgm:cxn modelId="{D9C59955-C446-495B-9368-364B1A630739}" type="presParOf" srcId="{62D2A133-0F9A-4948-A067-DBA9D0AC0735}" destId="{7D7B9791-B673-4D3D-AC1D-DF4C8D68CF4B}" srcOrd="1" destOrd="0" presId="urn:microsoft.com/office/officeart/2005/8/layout/hierarchy1"/>
    <dgm:cxn modelId="{516F23B8-A6FD-4C2E-86D2-056DB90B3689}" type="presParOf" srcId="{1C85BBAB-A2CA-4B6E-995B-6574CB453303}" destId="{3E1B6C87-A315-41B3-8DCB-AD810AA780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DF5CB-8C52-4D86-845C-8A0933CB430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956131C-7462-4780-A5FA-71CDC43FBBF8}">
      <dgm:prSet phldrT="[Text]" custT="1"/>
      <dgm:spPr>
        <a:solidFill>
          <a:schemeClr val="tx2"/>
        </a:solidFill>
        <a:ln>
          <a:solidFill>
            <a:schemeClr val="accent4"/>
          </a:solidFill>
        </a:ln>
      </dgm:spPr>
      <dgm:t>
        <a:bodyPr/>
        <a:lstStyle/>
        <a:p>
          <a:r>
            <a:rPr lang="en-US" sz="1200" b="1" dirty="0" smtClean="0"/>
            <a:t>Housing</a:t>
          </a:r>
          <a:endParaRPr lang="en-US" sz="1200" b="1" dirty="0"/>
        </a:p>
      </dgm:t>
    </dgm:pt>
    <dgm:pt modelId="{3DCA1133-A901-4BC5-80D0-7863F4806665}" type="parTrans" cxnId="{EF399598-3054-45CE-9B64-6A64B6F86BB4}">
      <dgm:prSet/>
      <dgm:spPr/>
      <dgm:t>
        <a:bodyPr/>
        <a:lstStyle/>
        <a:p>
          <a:endParaRPr lang="en-US" sz="1200" b="1"/>
        </a:p>
      </dgm:t>
    </dgm:pt>
    <dgm:pt modelId="{4DD987ED-6172-4B95-813A-9342C3DBE118}" type="sibTrans" cxnId="{EF399598-3054-45CE-9B64-6A64B6F86BB4}">
      <dgm:prSet custT="1"/>
      <dgm:spPr>
        <a:solidFill>
          <a:schemeClr val="tx1"/>
        </a:solidFill>
      </dgm:spPr>
      <dgm:t>
        <a:bodyPr/>
        <a:lstStyle/>
        <a:p>
          <a:endParaRPr lang="en-US" sz="1200" b="1"/>
        </a:p>
      </dgm:t>
    </dgm:pt>
    <dgm:pt modelId="{6C506ECD-A764-49E7-AE62-FBAC4E315EC7}">
      <dgm:prSet phldrT="[Text]" custT="1"/>
      <dgm:spPr>
        <a:solidFill>
          <a:schemeClr val="tx2"/>
        </a:solidFill>
        <a:ln>
          <a:solidFill>
            <a:schemeClr val="accent4"/>
          </a:solidFill>
        </a:ln>
      </dgm:spPr>
      <dgm:t>
        <a:bodyPr/>
        <a:lstStyle/>
        <a:p>
          <a:r>
            <a:rPr lang="en-US" sz="1200" b="1" dirty="0" smtClean="0"/>
            <a:t>Benefits Enrollment </a:t>
          </a:r>
          <a:endParaRPr lang="en-US" sz="1200" b="1" dirty="0"/>
        </a:p>
      </dgm:t>
    </dgm:pt>
    <dgm:pt modelId="{15DA0525-CB86-4107-ABEE-FB5CFB3C2862}" type="parTrans" cxnId="{FD9C6B16-62C8-4A4F-A662-966075C46467}">
      <dgm:prSet/>
      <dgm:spPr/>
      <dgm:t>
        <a:bodyPr/>
        <a:lstStyle/>
        <a:p>
          <a:endParaRPr lang="en-US" sz="1200" b="1"/>
        </a:p>
      </dgm:t>
    </dgm:pt>
    <dgm:pt modelId="{C40A67DE-B99F-4874-9499-505415B8FA40}" type="sibTrans" cxnId="{FD9C6B16-62C8-4A4F-A662-966075C46467}">
      <dgm:prSet custT="1"/>
      <dgm:spPr>
        <a:solidFill>
          <a:schemeClr val="tx1"/>
        </a:solidFill>
      </dgm:spPr>
      <dgm:t>
        <a:bodyPr/>
        <a:lstStyle/>
        <a:p>
          <a:endParaRPr lang="en-US" sz="1200" b="1"/>
        </a:p>
      </dgm:t>
    </dgm:pt>
    <dgm:pt modelId="{03346589-A898-427D-A5AD-5CD07716FC8A}">
      <dgm:prSet phldrT="[Text]" custT="1"/>
      <dgm:spPr>
        <a:solidFill>
          <a:schemeClr val="tx2"/>
        </a:solidFill>
        <a:ln>
          <a:solidFill>
            <a:schemeClr val="accent4"/>
          </a:solidFill>
        </a:ln>
      </dgm:spPr>
      <dgm:t>
        <a:bodyPr/>
        <a:lstStyle/>
        <a:p>
          <a:r>
            <a:rPr lang="en-US" sz="1200" b="1" dirty="0" smtClean="0"/>
            <a:t>Employment</a:t>
          </a:r>
          <a:endParaRPr lang="en-US" sz="1200" b="1" dirty="0"/>
        </a:p>
      </dgm:t>
    </dgm:pt>
    <dgm:pt modelId="{9B33D7A0-3777-4053-97F4-3284B46EDC30}" type="parTrans" cxnId="{1B9D9A92-FE7F-4EDE-8C2F-A9DD58BE45AE}">
      <dgm:prSet/>
      <dgm:spPr/>
      <dgm:t>
        <a:bodyPr/>
        <a:lstStyle/>
        <a:p>
          <a:endParaRPr lang="en-US" sz="1200" b="1"/>
        </a:p>
      </dgm:t>
    </dgm:pt>
    <dgm:pt modelId="{0EE9B92B-E714-4CEB-97B8-45FFBE04A7C3}" type="sibTrans" cxnId="{1B9D9A92-FE7F-4EDE-8C2F-A9DD58BE45AE}">
      <dgm:prSet custT="1"/>
      <dgm:spPr>
        <a:solidFill>
          <a:schemeClr val="tx1"/>
        </a:solidFill>
      </dgm:spPr>
      <dgm:t>
        <a:bodyPr/>
        <a:lstStyle/>
        <a:p>
          <a:endParaRPr lang="en-US" sz="1200" b="1"/>
        </a:p>
      </dgm:t>
    </dgm:pt>
    <dgm:pt modelId="{25B69388-A714-4938-BE92-F43447A01FE3}">
      <dgm:prSet phldrT="[Text]" custT="1"/>
      <dgm:spPr>
        <a:solidFill>
          <a:schemeClr val="tx2"/>
        </a:solidFill>
        <a:ln>
          <a:solidFill>
            <a:schemeClr val="accent4"/>
          </a:solidFill>
        </a:ln>
      </dgm:spPr>
      <dgm:t>
        <a:bodyPr/>
        <a:lstStyle/>
        <a:p>
          <a:r>
            <a:rPr lang="en-US" sz="1200" b="1" dirty="0" smtClean="0"/>
            <a:t>Community Integration</a:t>
          </a:r>
          <a:endParaRPr lang="en-US" sz="1200" b="1" dirty="0"/>
        </a:p>
      </dgm:t>
    </dgm:pt>
    <dgm:pt modelId="{9FB8FC17-DD12-45E1-A0AA-14B3ABC8FE1B}" type="parTrans" cxnId="{134BC344-23C8-4BB6-9AA6-509040875977}">
      <dgm:prSet/>
      <dgm:spPr/>
      <dgm:t>
        <a:bodyPr/>
        <a:lstStyle/>
        <a:p>
          <a:endParaRPr lang="en-US" sz="1200" b="1"/>
        </a:p>
      </dgm:t>
    </dgm:pt>
    <dgm:pt modelId="{D8944552-B30B-4AE3-8C5B-381E6A3C7555}" type="sibTrans" cxnId="{134BC344-23C8-4BB6-9AA6-509040875977}">
      <dgm:prSet custT="1"/>
      <dgm:spPr>
        <a:solidFill>
          <a:schemeClr val="tx1"/>
        </a:solidFill>
      </dgm:spPr>
      <dgm:t>
        <a:bodyPr/>
        <a:lstStyle/>
        <a:p>
          <a:endParaRPr lang="en-US" sz="1200" b="1"/>
        </a:p>
      </dgm:t>
    </dgm:pt>
    <dgm:pt modelId="{1F05AC4D-2014-43C0-AD23-36949BCA2442}">
      <dgm:prSet phldrT="[Text]" custT="1"/>
      <dgm:spPr>
        <a:solidFill>
          <a:schemeClr val="tx2"/>
        </a:solidFill>
        <a:ln>
          <a:solidFill>
            <a:schemeClr val="accent4"/>
          </a:solidFill>
        </a:ln>
      </dgm:spPr>
      <dgm:t>
        <a:bodyPr/>
        <a:lstStyle/>
        <a:p>
          <a:r>
            <a:rPr lang="en-US" sz="1200" b="1" dirty="0" smtClean="0"/>
            <a:t>Citizenship</a:t>
          </a:r>
        </a:p>
      </dgm:t>
    </dgm:pt>
    <dgm:pt modelId="{85125126-C061-47CC-9803-2576A06EB321}" type="parTrans" cxnId="{8ADAB976-C64F-4C62-A907-B653C9474C8F}">
      <dgm:prSet/>
      <dgm:spPr/>
      <dgm:t>
        <a:bodyPr/>
        <a:lstStyle/>
        <a:p>
          <a:endParaRPr lang="en-US" sz="1200" b="1"/>
        </a:p>
      </dgm:t>
    </dgm:pt>
    <dgm:pt modelId="{1EF1AECF-F228-4F77-AC47-763420AC6142}" type="sibTrans" cxnId="{8ADAB976-C64F-4C62-A907-B653C9474C8F}">
      <dgm:prSet custT="1"/>
      <dgm:spPr>
        <a:solidFill>
          <a:schemeClr val="bg1"/>
        </a:solidFill>
      </dgm:spPr>
      <dgm:t>
        <a:bodyPr/>
        <a:lstStyle/>
        <a:p>
          <a:endParaRPr lang="en-US" sz="1200" b="1"/>
        </a:p>
      </dgm:t>
    </dgm:pt>
    <dgm:pt modelId="{034FE5D5-E28E-4345-A3E4-6DDCDEF51009}">
      <dgm:prSet phldrT="[Text]" custT="1"/>
      <dgm:spPr>
        <a:solidFill>
          <a:schemeClr val="tx2"/>
        </a:solidFill>
        <a:ln>
          <a:solidFill>
            <a:schemeClr val="accent4"/>
          </a:solidFill>
        </a:ln>
      </dgm:spPr>
      <dgm:t>
        <a:bodyPr/>
        <a:lstStyle/>
        <a:p>
          <a:r>
            <a:rPr lang="en-US" sz="1200" b="1" dirty="0" smtClean="0"/>
            <a:t>Cultural Orientation</a:t>
          </a:r>
          <a:endParaRPr lang="en-US" sz="1200" b="1" dirty="0"/>
        </a:p>
      </dgm:t>
    </dgm:pt>
    <dgm:pt modelId="{D9EA4307-5FB8-4147-8C8B-25F65B7DC0EE}" type="parTrans" cxnId="{07ABE9DF-F2D3-43A6-9B7D-2E5237C19EF6}">
      <dgm:prSet/>
      <dgm:spPr/>
      <dgm:t>
        <a:bodyPr/>
        <a:lstStyle/>
        <a:p>
          <a:endParaRPr lang="en-US" sz="1200" b="1"/>
        </a:p>
      </dgm:t>
    </dgm:pt>
    <dgm:pt modelId="{798ABCDE-194F-4538-BF05-3A0BD2F26367}" type="sibTrans" cxnId="{07ABE9DF-F2D3-43A6-9B7D-2E5237C19EF6}">
      <dgm:prSet custT="1"/>
      <dgm:spPr>
        <a:solidFill>
          <a:schemeClr val="tx1"/>
        </a:solidFill>
      </dgm:spPr>
      <dgm:t>
        <a:bodyPr/>
        <a:lstStyle/>
        <a:p>
          <a:endParaRPr lang="en-US" sz="1200" b="1"/>
        </a:p>
      </dgm:t>
    </dgm:pt>
    <dgm:pt modelId="{690BB46D-872A-4D58-8A04-08DE05EEA50F}">
      <dgm:prSet phldrT="[Text]" custT="1"/>
      <dgm:spPr>
        <a:solidFill>
          <a:schemeClr val="tx2"/>
        </a:solidFill>
        <a:ln>
          <a:solidFill>
            <a:schemeClr val="accent4"/>
          </a:solidFill>
        </a:ln>
      </dgm:spPr>
      <dgm:t>
        <a:bodyPr/>
        <a:lstStyle/>
        <a:p>
          <a:r>
            <a:rPr lang="en-US" sz="1200" b="1" dirty="0" smtClean="0"/>
            <a:t>Banking</a:t>
          </a:r>
          <a:endParaRPr lang="en-US" sz="1200" b="1" dirty="0"/>
        </a:p>
      </dgm:t>
    </dgm:pt>
    <dgm:pt modelId="{2677CFFF-9470-4F5A-8DC2-82AF6F5C38C6}" type="parTrans" cxnId="{B7787351-7D50-4045-9028-08F31C21FE04}">
      <dgm:prSet/>
      <dgm:spPr/>
      <dgm:t>
        <a:bodyPr/>
        <a:lstStyle/>
        <a:p>
          <a:endParaRPr lang="en-US" sz="1200" b="1"/>
        </a:p>
      </dgm:t>
    </dgm:pt>
    <dgm:pt modelId="{12229ECA-8BB5-4CC6-9E64-DA0C67B50E2F}" type="sibTrans" cxnId="{B7787351-7D50-4045-9028-08F31C21FE04}">
      <dgm:prSet custT="1"/>
      <dgm:spPr>
        <a:solidFill>
          <a:schemeClr val="tx1"/>
        </a:solidFill>
      </dgm:spPr>
      <dgm:t>
        <a:bodyPr/>
        <a:lstStyle/>
        <a:p>
          <a:endParaRPr lang="en-US" sz="1200" b="1"/>
        </a:p>
      </dgm:t>
    </dgm:pt>
    <dgm:pt modelId="{14D34B0C-9E7D-45D2-BA10-201B1D481582}">
      <dgm:prSet phldrT="[Text]" custT="1"/>
      <dgm:spPr>
        <a:solidFill>
          <a:schemeClr val="tx2"/>
        </a:solidFill>
        <a:ln>
          <a:solidFill>
            <a:schemeClr val="accent4"/>
          </a:solidFill>
        </a:ln>
      </dgm:spPr>
      <dgm:t>
        <a:bodyPr/>
        <a:lstStyle/>
        <a:p>
          <a:r>
            <a:rPr lang="en-US" sz="1200" b="1" dirty="0" smtClean="0"/>
            <a:t>Health Screening &amp; PCP</a:t>
          </a:r>
          <a:endParaRPr lang="en-US" sz="1200" b="1" dirty="0"/>
        </a:p>
      </dgm:t>
    </dgm:pt>
    <dgm:pt modelId="{9E6A7BC1-F451-48B9-B133-BA407AEF0A36}" type="parTrans" cxnId="{CE87F076-34F8-4C47-83B1-D669F128AF87}">
      <dgm:prSet/>
      <dgm:spPr/>
      <dgm:t>
        <a:bodyPr/>
        <a:lstStyle/>
        <a:p>
          <a:endParaRPr lang="en-US" sz="1200" b="1"/>
        </a:p>
      </dgm:t>
    </dgm:pt>
    <dgm:pt modelId="{D389F64E-0742-407F-87B9-BCEAF37B531D}" type="sibTrans" cxnId="{CE87F076-34F8-4C47-83B1-D669F128AF87}">
      <dgm:prSet custT="1"/>
      <dgm:spPr>
        <a:solidFill>
          <a:schemeClr val="tx1"/>
        </a:solidFill>
      </dgm:spPr>
      <dgm:t>
        <a:bodyPr/>
        <a:lstStyle/>
        <a:p>
          <a:endParaRPr lang="en-US" sz="1200" b="1"/>
        </a:p>
      </dgm:t>
    </dgm:pt>
    <dgm:pt modelId="{22D4505F-8A4D-4674-B66E-9F2552B4E7A6}">
      <dgm:prSet phldrT="[Text]" custT="1"/>
      <dgm:spPr>
        <a:solidFill>
          <a:schemeClr val="tx2"/>
        </a:solidFill>
        <a:ln>
          <a:solidFill>
            <a:schemeClr val="accent4"/>
          </a:solidFill>
        </a:ln>
      </dgm:spPr>
      <dgm:t>
        <a:bodyPr/>
        <a:lstStyle/>
        <a:p>
          <a:r>
            <a:rPr lang="en-US" sz="1200" b="1" dirty="0" smtClean="0"/>
            <a:t>Transportation</a:t>
          </a:r>
          <a:endParaRPr lang="en-US" sz="1200" b="1" dirty="0"/>
        </a:p>
      </dgm:t>
    </dgm:pt>
    <dgm:pt modelId="{AD0BDB75-48C0-40A2-A26C-E1B9D887939D}" type="parTrans" cxnId="{342D4CF7-749B-4C60-8E62-F2B766291FCB}">
      <dgm:prSet/>
      <dgm:spPr/>
      <dgm:t>
        <a:bodyPr/>
        <a:lstStyle/>
        <a:p>
          <a:endParaRPr lang="en-US" sz="1200" b="1"/>
        </a:p>
      </dgm:t>
    </dgm:pt>
    <dgm:pt modelId="{9717AF7A-2088-4996-9D44-89057CF18C22}" type="sibTrans" cxnId="{342D4CF7-749B-4C60-8E62-F2B766291FCB}">
      <dgm:prSet custT="1"/>
      <dgm:spPr>
        <a:solidFill>
          <a:schemeClr val="tx1"/>
        </a:solidFill>
      </dgm:spPr>
      <dgm:t>
        <a:bodyPr/>
        <a:lstStyle/>
        <a:p>
          <a:endParaRPr lang="en-US" sz="1200" b="1"/>
        </a:p>
      </dgm:t>
    </dgm:pt>
    <dgm:pt modelId="{850DF5C6-B9E4-48CE-BBB5-F80CE152C21A}">
      <dgm:prSet phldrT="[Text]" custT="1"/>
      <dgm:spPr>
        <a:solidFill>
          <a:schemeClr val="tx2"/>
        </a:solidFill>
        <a:ln>
          <a:solidFill>
            <a:schemeClr val="accent4"/>
          </a:solidFill>
        </a:ln>
      </dgm:spPr>
      <dgm:t>
        <a:bodyPr/>
        <a:lstStyle/>
        <a:p>
          <a:r>
            <a:rPr lang="en-US" sz="1200" b="1" dirty="0" smtClean="0"/>
            <a:t>Shopping</a:t>
          </a:r>
          <a:endParaRPr lang="en-US" sz="1200" b="1" dirty="0"/>
        </a:p>
      </dgm:t>
    </dgm:pt>
    <dgm:pt modelId="{DC3B1826-38B8-4F39-A39E-FC1737AFFB74}" type="parTrans" cxnId="{D72E9EEA-A841-42E0-8CEF-3A393BBAF0FF}">
      <dgm:prSet/>
      <dgm:spPr/>
      <dgm:t>
        <a:bodyPr/>
        <a:lstStyle/>
        <a:p>
          <a:endParaRPr lang="en-US" sz="1200" b="1"/>
        </a:p>
      </dgm:t>
    </dgm:pt>
    <dgm:pt modelId="{3D3248AE-BA55-4A65-8DCD-3D7CE58FAF92}" type="sibTrans" cxnId="{D72E9EEA-A841-42E0-8CEF-3A393BBAF0FF}">
      <dgm:prSet custT="1"/>
      <dgm:spPr>
        <a:solidFill>
          <a:schemeClr val="tx1"/>
        </a:solidFill>
      </dgm:spPr>
      <dgm:t>
        <a:bodyPr/>
        <a:lstStyle/>
        <a:p>
          <a:endParaRPr lang="en-US" sz="1200" b="1"/>
        </a:p>
      </dgm:t>
    </dgm:pt>
    <dgm:pt modelId="{834CCCE9-B89F-402D-A6F6-7D6D5A2CD404}">
      <dgm:prSet phldrT="[Text]" custT="1"/>
      <dgm:spPr>
        <a:solidFill>
          <a:schemeClr val="tx2"/>
        </a:solidFill>
        <a:ln>
          <a:solidFill>
            <a:schemeClr val="accent4"/>
          </a:solidFill>
        </a:ln>
      </dgm:spPr>
      <dgm:t>
        <a:bodyPr/>
        <a:lstStyle/>
        <a:p>
          <a:r>
            <a:rPr lang="en-US" sz="1200" b="1" dirty="0" smtClean="0"/>
            <a:t>Schooling</a:t>
          </a:r>
          <a:endParaRPr lang="en-US" sz="1200" b="1" dirty="0"/>
        </a:p>
      </dgm:t>
    </dgm:pt>
    <dgm:pt modelId="{11142624-CF89-451D-B4F7-E08D8CD69756}" type="parTrans" cxnId="{51E24DAC-8B89-49E6-8A88-2074F2B8C513}">
      <dgm:prSet/>
      <dgm:spPr/>
      <dgm:t>
        <a:bodyPr/>
        <a:lstStyle/>
        <a:p>
          <a:endParaRPr lang="en-US" sz="1200" b="1"/>
        </a:p>
      </dgm:t>
    </dgm:pt>
    <dgm:pt modelId="{6E33E702-006C-4D6A-BBC8-EA7DFEDE427A}" type="sibTrans" cxnId="{51E24DAC-8B89-49E6-8A88-2074F2B8C513}">
      <dgm:prSet custT="1"/>
      <dgm:spPr>
        <a:solidFill>
          <a:schemeClr val="tx1"/>
        </a:solidFill>
      </dgm:spPr>
      <dgm:t>
        <a:bodyPr/>
        <a:lstStyle/>
        <a:p>
          <a:endParaRPr lang="en-US" sz="1200" b="1"/>
        </a:p>
      </dgm:t>
    </dgm:pt>
    <dgm:pt modelId="{BD4ACF9F-EF1D-4EB8-ACCA-BC449C080E98}" type="pres">
      <dgm:prSet presAssocID="{2C8DF5CB-8C52-4D86-845C-8A0933CB430A}" presName="cycle" presStyleCnt="0">
        <dgm:presLayoutVars>
          <dgm:dir/>
          <dgm:resizeHandles val="exact"/>
        </dgm:presLayoutVars>
      </dgm:prSet>
      <dgm:spPr/>
      <dgm:t>
        <a:bodyPr/>
        <a:lstStyle/>
        <a:p>
          <a:endParaRPr lang="en-US"/>
        </a:p>
      </dgm:t>
    </dgm:pt>
    <dgm:pt modelId="{2A05F8F8-4632-4620-AFED-FB8156EF6E9C}" type="pres">
      <dgm:prSet presAssocID="{D956131C-7462-4780-A5FA-71CDC43FBBF8}" presName="node" presStyleLbl="node1" presStyleIdx="0" presStyleCnt="11">
        <dgm:presLayoutVars>
          <dgm:bulletEnabled val="1"/>
        </dgm:presLayoutVars>
      </dgm:prSet>
      <dgm:spPr/>
      <dgm:t>
        <a:bodyPr/>
        <a:lstStyle/>
        <a:p>
          <a:endParaRPr lang="en-US"/>
        </a:p>
      </dgm:t>
    </dgm:pt>
    <dgm:pt modelId="{9E766C67-4024-4BD1-A43C-5985A022FE5A}" type="pres">
      <dgm:prSet presAssocID="{4DD987ED-6172-4B95-813A-9342C3DBE118}" presName="sibTrans" presStyleLbl="sibTrans2D1" presStyleIdx="0" presStyleCnt="11" custLinFactNeighborX="-3145" custLinFactNeighborY="-3668"/>
      <dgm:spPr/>
      <dgm:t>
        <a:bodyPr/>
        <a:lstStyle/>
        <a:p>
          <a:endParaRPr lang="en-US"/>
        </a:p>
      </dgm:t>
    </dgm:pt>
    <dgm:pt modelId="{3862DA9D-B4D4-4BCF-A9AE-4D7381C51FE2}" type="pres">
      <dgm:prSet presAssocID="{4DD987ED-6172-4B95-813A-9342C3DBE118}" presName="connectorText" presStyleLbl="sibTrans2D1" presStyleIdx="0" presStyleCnt="11"/>
      <dgm:spPr/>
      <dgm:t>
        <a:bodyPr/>
        <a:lstStyle/>
        <a:p>
          <a:endParaRPr lang="en-US"/>
        </a:p>
      </dgm:t>
    </dgm:pt>
    <dgm:pt modelId="{5B3A2649-E503-4A0B-9ACE-7DEFB37D0C9E}" type="pres">
      <dgm:prSet presAssocID="{6C506ECD-A764-49E7-AE62-FBAC4E315EC7}" presName="node" presStyleLbl="node1" presStyleIdx="1" presStyleCnt="11" custScaleX="135047">
        <dgm:presLayoutVars>
          <dgm:bulletEnabled val="1"/>
        </dgm:presLayoutVars>
      </dgm:prSet>
      <dgm:spPr/>
      <dgm:t>
        <a:bodyPr/>
        <a:lstStyle/>
        <a:p>
          <a:endParaRPr lang="en-US"/>
        </a:p>
      </dgm:t>
    </dgm:pt>
    <dgm:pt modelId="{E192BA85-E53A-4B9A-B95D-4FA74CF17310}" type="pres">
      <dgm:prSet presAssocID="{C40A67DE-B99F-4874-9499-505415B8FA40}" presName="sibTrans" presStyleLbl="sibTrans2D1" presStyleIdx="1" presStyleCnt="11" custLinFactNeighborX="-3145" custLinFactNeighborY="-3668"/>
      <dgm:spPr/>
      <dgm:t>
        <a:bodyPr/>
        <a:lstStyle/>
        <a:p>
          <a:endParaRPr lang="en-US"/>
        </a:p>
      </dgm:t>
    </dgm:pt>
    <dgm:pt modelId="{29A5F17C-724A-4B11-A702-7381406EF77D}" type="pres">
      <dgm:prSet presAssocID="{C40A67DE-B99F-4874-9499-505415B8FA40}" presName="connectorText" presStyleLbl="sibTrans2D1" presStyleIdx="1" presStyleCnt="11"/>
      <dgm:spPr/>
      <dgm:t>
        <a:bodyPr/>
        <a:lstStyle/>
        <a:p>
          <a:endParaRPr lang="en-US"/>
        </a:p>
      </dgm:t>
    </dgm:pt>
    <dgm:pt modelId="{DC20B20F-A892-44A5-9F34-1A46181A160A}" type="pres">
      <dgm:prSet presAssocID="{034FE5D5-E28E-4345-A3E4-6DDCDEF51009}" presName="node" presStyleLbl="node1" presStyleIdx="2" presStyleCnt="11" custScaleX="132289">
        <dgm:presLayoutVars>
          <dgm:bulletEnabled val="1"/>
        </dgm:presLayoutVars>
      </dgm:prSet>
      <dgm:spPr/>
      <dgm:t>
        <a:bodyPr/>
        <a:lstStyle/>
        <a:p>
          <a:endParaRPr lang="en-US"/>
        </a:p>
      </dgm:t>
    </dgm:pt>
    <dgm:pt modelId="{96F59FC8-30B4-4273-9FB8-943DB93FAD0A}" type="pres">
      <dgm:prSet presAssocID="{798ABCDE-194F-4538-BF05-3A0BD2F26367}" presName="sibTrans" presStyleLbl="sibTrans2D1" presStyleIdx="2" presStyleCnt="11" custLinFactNeighborX="-3145" custLinFactNeighborY="-3668"/>
      <dgm:spPr/>
      <dgm:t>
        <a:bodyPr/>
        <a:lstStyle/>
        <a:p>
          <a:endParaRPr lang="en-US"/>
        </a:p>
      </dgm:t>
    </dgm:pt>
    <dgm:pt modelId="{7AEF997E-8DAC-4E0D-9EE8-E65E3F05E694}" type="pres">
      <dgm:prSet presAssocID="{798ABCDE-194F-4538-BF05-3A0BD2F26367}" presName="connectorText" presStyleLbl="sibTrans2D1" presStyleIdx="2" presStyleCnt="11"/>
      <dgm:spPr/>
      <dgm:t>
        <a:bodyPr/>
        <a:lstStyle/>
        <a:p>
          <a:endParaRPr lang="en-US"/>
        </a:p>
      </dgm:t>
    </dgm:pt>
    <dgm:pt modelId="{A8CBA9E6-BC82-4584-85F9-1077BD340B29}" type="pres">
      <dgm:prSet presAssocID="{22D4505F-8A4D-4674-B66E-9F2552B4E7A6}" presName="node" presStyleLbl="node1" presStyleIdx="3" presStyleCnt="11" custScaleX="175390">
        <dgm:presLayoutVars>
          <dgm:bulletEnabled val="1"/>
        </dgm:presLayoutVars>
      </dgm:prSet>
      <dgm:spPr/>
      <dgm:t>
        <a:bodyPr/>
        <a:lstStyle/>
        <a:p>
          <a:endParaRPr lang="en-US"/>
        </a:p>
      </dgm:t>
    </dgm:pt>
    <dgm:pt modelId="{D4AF05DB-C033-4D6A-A76E-6428439CB4B9}" type="pres">
      <dgm:prSet presAssocID="{9717AF7A-2088-4996-9D44-89057CF18C22}" presName="sibTrans" presStyleLbl="sibTrans2D1" presStyleIdx="3" presStyleCnt="11" custLinFactNeighborX="-3145" custLinFactNeighborY="-3668"/>
      <dgm:spPr/>
      <dgm:t>
        <a:bodyPr/>
        <a:lstStyle/>
        <a:p>
          <a:endParaRPr lang="en-US"/>
        </a:p>
      </dgm:t>
    </dgm:pt>
    <dgm:pt modelId="{BAE1F41C-84F0-4181-91C7-F3249B053F63}" type="pres">
      <dgm:prSet presAssocID="{9717AF7A-2088-4996-9D44-89057CF18C22}" presName="connectorText" presStyleLbl="sibTrans2D1" presStyleIdx="3" presStyleCnt="11"/>
      <dgm:spPr/>
      <dgm:t>
        <a:bodyPr/>
        <a:lstStyle/>
        <a:p>
          <a:endParaRPr lang="en-US"/>
        </a:p>
      </dgm:t>
    </dgm:pt>
    <dgm:pt modelId="{6B98A9A4-1025-4ADA-B93C-23C73EADA119}" type="pres">
      <dgm:prSet presAssocID="{850DF5C6-B9E4-48CE-BBB5-F80CE152C21A}" presName="node" presStyleLbl="node1" presStyleIdx="4" presStyleCnt="11" custScaleX="127602">
        <dgm:presLayoutVars>
          <dgm:bulletEnabled val="1"/>
        </dgm:presLayoutVars>
      </dgm:prSet>
      <dgm:spPr/>
      <dgm:t>
        <a:bodyPr/>
        <a:lstStyle/>
        <a:p>
          <a:endParaRPr lang="en-US"/>
        </a:p>
      </dgm:t>
    </dgm:pt>
    <dgm:pt modelId="{82601BE2-F78B-4236-A51D-F88DE099EAF1}" type="pres">
      <dgm:prSet presAssocID="{3D3248AE-BA55-4A65-8DCD-3D7CE58FAF92}" presName="sibTrans" presStyleLbl="sibTrans2D1" presStyleIdx="4" presStyleCnt="11" custLinFactNeighborX="-3145" custLinFactNeighborY="-3668"/>
      <dgm:spPr/>
      <dgm:t>
        <a:bodyPr/>
        <a:lstStyle/>
        <a:p>
          <a:endParaRPr lang="en-US"/>
        </a:p>
      </dgm:t>
    </dgm:pt>
    <dgm:pt modelId="{97D89D8E-1CA8-4C0A-B4E7-B74211C452F3}" type="pres">
      <dgm:prSet presAssocID="{3D3248AE-BA55-4A65-8DCD-3D7CE58FAF92}" presName="connectorText" presStyleLbl="sibTrans2D1" presStyleIdx="4" presStyleCnt="11"/>
      <dgm:spPr/>
      <dgm:t>
        <a:bodyPr/>
        <a:lstStyle/>
        <a:p>
          <a:endParaRPr lang="en-US"/>
        </a:p>
      </dgm:t>
    </dgm:pt>
    <dgm:pt modelId="{C47D2641-3021-4C2F-944E-F391F3DEC135}" type="pres">
      <dgm:prSet presAssocID="{834CCCE9-B89F-402D-A6F6-7D6D5A2CD404}" presName="node" presStyleLbl="node1" presStyleIdx="5" presStyleCnt="11" custScaleX="126388">
        <dgm:presLayoutVars>
          <dgm:bulletEnabled val="1"/>
        </dgm:presLayoutVars>
      </dgm:prSet>
      <dgm:spPr/>
      <dgm:t>
        <a:bodyPr/>
        <a:lstStyle/>
        <a:p>
          <a:endParaRPr lang="en-US"/>
        </a:p>
      </dgm:t>
    </dgm:pt>
    <dgm:pt modelId="{FE8BA087-2E28-4AE8-BEE7-F662CAA893B6}" type="pres">
      <dgm:prSet presAssocID="{6E33E702-006C-4D6A-BBC8-EA7DFEDE427A}" presName="sibTrans" presStyleLbl="sibTrans2D1" presStyleIdx="5" presStyleCnt="11"/>
      <dgm:spPr/>
      <dgm:t>
        <a:bodyPr/>
        <a:lstStyle/>
        <a:p>
          <a:endParaRPr lang="en-US"/>
        </a:p>
      </dgm:t>
    </dgm:pt>
    <dgm:pt modelId="{DDD939F8-0ADE-4AC2-8023-BBB76E66A559}" type="pres">
      <dgm:prSet presAssocID="{6E33E702-006C-4D6A-BBC8-EA7DFEDE427A}" presName="connectorText" presStyleLbl="sibTrans2D1" presStyleIdx="5" presStyleCnt="11"/>
      <dgm:spPr/>
      <dgm:t>
        <a:bodyPr/>
        <a:lstStyle/>
        <a:p>
          <a:endParaRPr lang="en-US"/>
        </a:p>
      </dgm:t>
    </dgm:pt>
    <dgm:pt modelId="{E199537A-3275-4CE7-BE03-DD28325CF8B6}" type="pres">
      <dgm:prSet presAssocID="{690BB46D-872A-4D58-8A04-08DE05EEA50F}" presName="node" presStyleLbl="node1" presStyleIdx="6" presStyleCnt="11">
        <dgm:presLayoutVars>
          <dgm:bulletEnabled val="1"/>
        </dgm:presLayoutVars>
      </dgm:prSet>
      <dgm:spPr/>
      <dgm:t>
        <a:bodyPr/>
        <a:lstStyle/>
        <a:p>
          <a:endParaRPr lang="en-US"/>
        </a:p>
      </dgm:t>
    </dgm:pt>
    <dgm:pt modelId="{E9D11E0D-0AF3-404C-9FE3-EC97948BD18F}" type="pres">
      <dgm:prSet presAssocID="{12229ECA-8BB5-4CC6-9E64-DA0C67B50E2F}" presName="sibTrans" presStyleLbl="sibTrans2D1" presStyleIdx="6" presStyleCnt="11"/>
      <dgm:spPr/>
      <dgm:t>
        <a:bodyPr/>
        <a:lstStyle/>
        <a:p>
          <a:endParaRPr lang="en-US"/>
        </a:p>
      </dgm:t>
    </dgm:pt>
    <dgm:pt modelId="{479267C9-5E56-4FC5-8153-81B60E977FDA}" type="pres">
      <dgm:prSet presAssocID="{12229ECA-8BB5-4CC6-9E64-DA0C67B50E2F}" presName="connectorText" presStyleLbl="sibTrans2D1" presStyleIdx="6" presStyleCnt="11"/>
      <dgm:spPr/>
      <dgm:t>
        <a:bodyPr/>
        <a:lstStyle/>
        <a:p>
          <a:endParaRPr lang="en-US"/>
        </a:p>
      </dgm:t>
    </dgm:pt>
    <dgm:pt modelId="{6E726614-1AF3-4CCB-8506-A54C267AA9D8}" type="pres">
      <dgm:prSet presAssocID="{14D34B0C-9E7D-45D2-BA10-201B1D481582}" presName="node" presStyleLbl="node1" presStyleIdx="7" presStyleCnt="11" custScaleX="114554">
        <dgm:presLayoutVars>
          <dgm:bulletEnabled val="1"/>
        </dgm:presLayoutVars>
      </dgm:prSet>
      <dgm:spPr/>
      <dgm:t>
        <a:bodyPr/>
        <a:lstStyle/>
        <a:p>
          <a:endParaRPr lang="en-US"/>
        </a:p>
      </dgm:t>
    </dgm:pt>
    <dgm:pt modelId="{49E0AD35-2C92-4DF5-AA7E-29FA80E4BD29}" type="pres">
      <dgm:prSet presAssocID="{D389F64E-0742-407F-87B9-BCEAF37B531D}" presName="sibTrans" presStyleLbl="sibTrans2D1" presStyleIdx="7" presStyleCnt="11"/>
      <dgm:spPr/>
      <dgm:t>
        <a:bodyPr/>
        <a:lstStyle/>
        <a:p>
          <a:endParaRPr lang="en-US"/>
        </a:p>
      </dgm:t>
    </dgm:pt>
    <dgm:pt modelId="{21CF79F3-019C-49AE-AA61-15C3C77FB291}" type="pres">
      <dgm:prSet presAssocID="{D389F64E-0742-407F-87B9-BCEAF37B531D}" presName="connectorText" presStyleLbl="sibTrans2D1" presStyleIdx="7" presStyleCnt="11"/>
      <dgm:spPr/>
      <dgm:t>
        <a:bodyPr/>
        <a:lstStyle/>
        <a:p>
          <a:endParaRPr lang="en-US"/>
        </a:p>
      </dgm:t>
    </dgm:pt>
    <dgm:pt modelId="{27F49790-51CB-49F4-9177-D2C69E1962A1}" type="pres">
      <dgm:prSet presAssocID="{03346589-A898-427D-A5AD-5CD07716FC8A}" presName="node" presStyleLbl="node1" presStyleIdx="8" presStyleCnt="11" custScaleX="152249">
        <dgm:presLayoutVars>
          <dgm:bulletEnabled val="1"/>
        </dgm:presLayoutVars>
      </dgm:prSet>
      <dgm:spPr/>
      <dgm:t>
        <a:bodyPr/>
        <a:lstStyle/>
        <a:p>
          <a:endParaRPr lang="en-US"/>
        </a:p>
      </dgm:t>
    </dgm:pt>
    <dgm:pt modelId="{89390523-0538-4588-A99E-9AAA11298104}" type="pres">
      <dgm:prSet presAssocID="{0EE9B92B-E714-4CEB-97B8-45FFBE04A7C3}" presName="sibTrans" presStyleLbl="sibTrans2D1" presStyleIdx="8" presStyleCnt="11"/>
      <dgm:spPr/>
      <dgm:t>
        <a:bodyPr/>
        <a:lstStyle/>
        <a:p>
          <a:endParaRPr lang="en-US"/>
        </a:p>
      </dgm:t>
    </dgm:pt>
    <dgm:pt modelId="{D5005A18-A2CF-4654-9B89-1C5F190FBE55}" type="pres">
      <dgm:prSet presAssocID="{0EE9B92B-E714-4CEB-97B8-45FFBE04A7C3}" presName="connectorText" presStyleLbl="sibTrans2D1" presStyleIdx="8" presStyleCnt="11"/>
      <dgm:spPr/>
      <dgm:t>
        <a:bodyPr/>
        <a:lstStyle/>
        <a:p>
          <a:endParaRPr lang="en-US"/>
        </a:p>
      </dgm:t>
    </dgm:pt>
    <dgm:pt modelId="{3837011E-F3D2-4978-88DE-772AFE4F769D}" type="pres">
      <dgm:prSet presAssocID="{25B69388-A714-4938-BE92-F43447A01FE3}" presName="node" presStyleLbl="node1" presStyleIdx="9" presStyleCnt="11" custScaleX="140346">
        <dgm:presLayoutVars>
          <dgm:bulletEnabled val="1"/>
        </dgm:presLayoutVars>
      </dgm:prSet>
      <dgm:spPr/>
      <dgm:t>
        <a:bodyPr/>
        <a:lstStyle/>
        <a:p>
          <a:endParaRPr lang="en-US"/>
        </a:p>
      </dgm:t>
    </dgm:pt>
    <dgm:pt modelId="{9B8210DE-089F-481D-A78D-3767F465C148}" type="pres">
      <dgm:prSet presAssocID="{D8944552-B30B-4AE3-8C5B-381E6A3C7555}" presName="sibTrans" presStyleLbl="sibTrans2D1" presStyleIdx="9" presStyleCnt="11"/>
      <dgm:spPr/>
      <dgm:t>
        <a:bodyPr/>
        <a:lstStyle/>
        <a:p>
          <a:endParaRPr lang="en-US"/>
        </a:p>
      </dgm:t>
    </dgm:pt>
    <dgm:pt modelId="{91198426-2121-4CE5-962E-DB9127E069A6}" type="pres">
      <dgm:prSet presAssocID="{D8944552-B30B-4AE3-8C5B-381E6A3C7555}" presName="connectorText" presStyleLbl="sibTrans2D1" presStyleIdx="9" presStyleCnt="11"/>
      <dgm:spPr/>
      <dgm:t>
        <a:bodyPr/>
        <a:lstStyle/>
        <a:p>
          <a:endParaRPr lang="en-US"/>
        </a:p>
      </dgm:t>
    </dgm:pt>
    <dgm:pt modelId="{AA8348E9-63A9-4451-904B-BFC70D8E9FF7}" type="pres">
      <dgm:prSet presAssocID="{1F05AC4D-2014-43C0-AD23-36949BCA2442}" presName="node" presStyleLbl="node1" presStyleIdx="10" presStyleCnt="11" custScaleX="130526">
        <dgm:presLayoutVars>
          <dgm:bulletEnabled val="1"/>
        </dgm:presLayoutVars>
      </dgm:prSet>
      <dgm:spPr/>
      <dgm:t>
        <a:bodyPr/>
        <a:lstStyle/>
        <a:p>
          <a:endParaRPr lang="en-US"/>
        </a:p>
      </dgm:t>
    </dgm:pt>
    <dgm:pt modelId="{1F92D006-C706-4567-99EC-E36C76890FD3}" type="pres">
      <dgm:prSet presAssocID="{1EF1AECF-F228-4F77-AC47-763420AC6142}" presName="sibTrans" presStyleLbl="sibTrans2D1" presStyleIdx="10" presStyleCnt="11"/>
      <dgm:spPr/>
      <dgm:t>
        <a:bodyPr/>
        <a:lstStyle/>
        <a:p>
          <a:endParaRPr lang="en-US"/>
        </a:p>
      </dgm:t>
    </dgm:pt>
    <dgm:pt modelId="{7D5E26B9-47F3-44FB-B244-B8632C1993D0}" type="pres">
      <dgm:prSet presAssocID="{1EF1AECF-F228-4F77-AC47-763420AC6142}" presName="connectorText" presStyleLbl="sibTrans2D1" presStyleIdx="10" presStyleCnt="11"/>
      <dgm:spPr/>
      <dgm:t>
        <a:bodyPr/>
        <a:lstStyle/>
        <a:p>
          <a:endParaRPr lang="en-US"/>
        </a:p>
      </dgm:t>
    </dgm:pt>
  </dgm:ptLst>
  <dgm:cxnLst>
    <dgm:cxn modelId="{1BF06F4C-423B-46F2-9A0D-815A663F7190}" type="presOf" srcId="{1F05AC4D-2014-43C0-AD23-36949BCA2442}" destId="{AA8348E9-63A9-4451-904B-BFC70D8E9FF7}" srcOrd="0" destOrd="0" presId="urn:microsoft.com/office/officeart/2005/8/layout/cycle2"/>
    <dgm:cxn modelId="{FD9C6B16-62C8-4A4F-A662-966075C46467}" srcId="{2C8DF5CB-8C52-4D86-845C-8A0933CB430A}" destId="{6C506ECD-A764-49E7-AE62-FBAC4E315EC7}" srcOrd="1" destOrd="0" parTransId="{15DA0525-CB86-4107-ABEE-FB5CFB3C2862}" sibTransId="{C40A67DE-B99F-4874-9499-505415B8FA40}"/>
    <dgm:cxn modelId="{72E10489-3AE9-4BC1-9272-C9A081C0A96A}" type="presOf" srcId="{1EF1AECF-F228-4F77-AC47-763420AC6142}" destId="{7D5E26B9-47F3-44FB-B244-B8632C1993D0}" srcOrd="1" destOrd="0" presId="urn:microsoft.com/office/officeart/2005/8/layout/cycle2"/>
    <dgm:cxn modelId="{4901565B-8A74-44B2-9621-9B88A55165A5}" type="presOf" srcId="{4DD987ED-6172-4B95-813A-9342C3DBE118}" destId="{9E766C67-4024-4BD1-A43C-5985A022FE5A}" srcOrd="0" destOrd="0" presId="urn:microsoft.com/office/officeart/2005/8/layout/cycle2"/>
    <dgm:cxn modelId="{06F2CF55-0C6E-494A-8C85-07311EBC2912}" type="presOf" srcId="{2C8DF5CB-8C52-4D86-845C-8A0933CB430A}" destId="{BD4ACF9F-EF1D-4EB8-ACCA-BC449C080E98}" srcOrd="0" destOrd="0" presId="urn:microsoft.com/office/officeart/2005/8/layout/cycle2"/>
    <dgm:cxn modelId="{13BFC731-5D52-40B7-9BDF-0305C73854AD}" type="presOf" srcId="{798ABCDE-194F-4538-BF05-3A0BD2F26367}" destId="{96F59FC8-30B4-4273-9FB8-943DB93FAD0A}" srcOrd="0" destOrd="0" presId="urn:microsoft.com/office/officeart/2005/8/layout/cycle2"/>
    <dgm:cxn modelId="{1B9D9A92-FE7F-4EDE-8C2F-A9DD58BE45AE}" srcId="{2C8DF5CB-8C52-4D86-845C-8A0933CB430A}" destId="{03346589-A898-427D-A5AD-5CD07716FC8A}" srcOrd="8" destOrd="0" parTransId="{9B33D7A0-3777-4053-97F4-3284B46EDC30}" sibTransId="{0EE9B92B-E714-4CEB-97B8-45FFBE04A7C3}"/>
    <dgm:cxn modelId="{D1F86076-B9CB-47F9-A7F6-D3CBE5C175CB}" type="presOf" srcId="{C40A67DE-B99F-4874-9499-505415B8FA40}" destId="{29A5F17C-724A-4B11-A702-7381406EF77D}" srcOrd="1" destOrd="0" presId="urn:microsoft.com/office/officeart/2005/8/layout/cycle2"/>
    <dgm:cxn modelId="{749EB764-BF71-497E-997B-2220BFBC1BD2}" type="presOf" srcId="{D956131C-7462-4780-A5FA-71CDC43FBBF8}" destId="{2A05F8F8-4632-4620-AFED-FB8156EF6E9C}" srcOrd="0" destOrd="0" presId="urn:microsoft.com/office/officeart/2005/8/layout/cycle2"/>
    <dgm:cxn modelId="{EAE492D1-F259-48EE-9A87-4354E6CE2096}" type="presOf" srcId="{12229ECA-8BB5-4CC6-9E64-DA0C67B50E2F}" destId="{479267C9-5E56-4FC5-8153-81B60E977FDA}" srcOrd="1" destOrd="0" presId="urn:microsoft.com/office/officeart/2005/8/layout/cycle2"/>
    <dgm:cxn modelId="{208D0F4F-DB1A-4A50-BD69-B6599A367732}" type="presOf" srcId="{22D4505F-8A4D-4674-B66E-9F2552B4E7A6}" destId="{A8CBA9E6-BC82-4584-85F9-1077BD340B29}" srcOrd="0" destOrd="0" presId="urn:microsoft.com/office/officeart/2005/8/layout/cycle2"/>
    <dgm:cxn modelId="{6506C1E1-63BC-48CB-9307-A45CF643F883}" type="presOf" srcId="{25B69388-A714-4938-BE92-F43447A01FE3}" destId="{3837011E-F3D2-4978-88DE-772AFE4F769D}" srcOrd="0" destOrd="0" presId="urn:microsoft.com/office/officeart/2005/8/layout/cycle2"/>
    <dgm:cxn modelId="{14786DDD-915F-4936-AB1F-71DC874878A0}" type="presOf" srcId="{03346589-A898-427D-A5AD-5CD07716FC8A}" destId="{27F49790-51CB-49F4-9177-D2C69E1962A1}" srcOrd="0" destOrd="0" presId="urn:microsoft.com/office/officeart/2005/8/layout/cycle2"/>
    <dgm:cxn modelId="{342D4CF7-749B-4C60-8E62-F2B766291FCB}" srcId="{2C8DF5CB-8C52-4D86-845C-8A0933CB430A}" destId="{22D4505F-8A4D-4674-B66E-9F2552B4E7A6}" srcOrd="3" destOrd="0" parTransId="{AD0BDB75-48C0-40A2-A26C-E1B9D887939D}" sibTransId="{9717AF7A-2088-4996-9D44-89057CF18C22}"/>
    <dgm:cxn modelId="{02249328-E0D0-4C37-BED2-23861538EAE2}" type="presOf" srcId="{0EE9B92B-E714-4CEB-97B8-45FFBE04A7C3}" destId="{89390523-0538-4588-A99E-9AAA11298104}" srcOrd="0" destOrd="0" presId="urn:microsoft.com/office/officeart/2005/8/layout/cycle2"/>
    <dgm:cxn modelId="{8ADAB976-C64F-4C62-A907-B653C9474C8F}" srcId="{2C8DF5CB-8C52-4D86-845C-8A0933CB430A}" destId="{1F05AC4D-2014-43C0-AD23-36949BCA2442}" srcOrd="10" destOrd="0" parTransId="{85125126-C061-47CC-9803-2576A06EB321}" sibTransId="{1EF1AECF-F228-4F77-AC47-763420AC6142}"/>
    <dgm:cxn modelId="{C2052E10-C663-434B-B22C-4D1D455C24BD}" type="presOf" srcId="{9717AF7A-2088-4996-9D44-89057CF18C22}" destId="{BAE1F41C-84F0-4181-91C7-F3249B053F63}" srcOrd="1" destOrd="0" presId="urn:microsoft.com/office/officeart/2005/8/layout/cycle2"/>
    <dgm:cxn modelId="{134BC344-23C8-4BB6-9AA6-509040875977}" srcId="{2C8DF5CB-8C52-4D86-845C-8A0933CB430A}" destId="{25B69388-A714-4938-BE92-F43447A01FE3}" srcOrd="9" destOrd="0" parTransId="{9FB8FC17-DD12-45E1-A0AA-14B3ABC8FE1B}" sibTransId="{D8944552-B30B-4AE3-8C5B-381E6A3C7555}"/>
    <dgm:cxn modelId="{B7787351-7D50-4045-9028-08F31C21FE04}" srcId="{2C8DF5CB-8C52-4D86-845C-8A0933CB430A}" destId="{690BB46D-872A-4D58-8A04-08DE05EEA50F}" srcOrd="6" destOrd="0" parTransId="{2677CFFF-9470-4F5A-8DC2-82AF6F5C38C6}" sibTransId="{12229ECA-8BB5-4CC6-9E64-DA0C67B50E2F}"/>
    <dgm:cxn modelId="{07ABE9DF-F2D3-43A6-9B7D-2E5237C19EF6}" srcId="{2C8DF5CB-8C52-4D86-845C-8A0933CB430A}" destId="{034FE5D5-E28E-4345-A3E4-6DDCDEF51009}" srcOrd="2" destOrd="0" parTransId="{D9EA4307-5FB8-4147-8C8B-25F65B7DC0EE}" sibTransId="{798ABCDE-194F-4538-BF05-3A0BD2F26367}"/>
    <dgm:cxn modelId="{5E83D11B-3EFD-4A93-8A5D-8057E83FE591}" type="presOf" srcId="{D389F64E-0742-407F-87B9-BCEAF37B531D}" destId="{49E0AD35-2C92-4DF5-AA7E-29FA80E4BD29}" srcOrd="0" destOrd="0" presId="urn:microsoft.com/office/officeart/2005/8/layout/cycle2"/>
    <dgm:cxn modelId="{3BDBE06B-BCE8-4C41-BE0A-A1E53238B691}" type="presOf" srcId="{690BB46D-872A-4D58-8A04-08DE05EEA50F}" destId="{E199537A-3275-4CE7-BE03-DD28325CF8B6}" srcOrd="0" destOrd="0" presId="urn:microsoft.com/office/officeart/2005/8/layout/cycle2"/>
    <dgm:cxn modelId="{CE87F076-34F8-4C47-83B1-D669F128AF87}" srcId="{2C8DF5CB-8C52-4D86-845C-8A0933CB430A}" destId="{14D34B0C-9E7D-45D2-BA10-201B1D481582}" srcOrd="7" destOrd="0" parTransId="{9E6A7BC1-F451-48B9-B133-BA407AEF0A36}" sibTransId="{D389F64E-0742-407F-87B9-BCEAF37B531D}"/>
    <dgm:cxn modelId="{4560D212-5AB0-495A-A45F-2AABA90ABFBD}" type="presOf" srcId="{834CCCE9-B89F-402D-A6F6-7D6D5A2CD404}" destId="{C47D2641-3021-4C2F-944E-F391F3DEC135}" srcOrd="0" destOrd="0" presId="urn:microsoft.com/office/officeart/2005/8/layout/cycle2"/>
    <dgm:cxn modelId="{D94DCCCE-78EC-43A8-89AF-42B8F03D269B}" type="presOf" srcId="{3D3248AE-BA55-4A65-8DCD-3D7CE58FAF92}" destId="{82601BE2-F78B-4236-A51D-F88DE099EAF1}" srcOrd="0" destOrd="0" presId="urn:microsoft.com/office/officeart/2005/8/layout/cycle2"/>
    <dgm:cxn modelId="{1CB25520-5A5B-4874-9B30-E6EC47BF5903}" type="presOf" srcId="{4DD987ED-6172-4B95-813A-9342C3DBE118}" destId="{3862DA9D-B4D4-4BCF-A9AE-4D7381C51FE2}" srcOrd="1" destOrd="0" presId="urn:microsoft.com/office/officeart/2005/8/layout/cycle2"/>
    <dgm:cxn modelId="{84C9DB53-8589-4F46-AF8F-ED6F1C6412AE}" type="presOf" srcId="{6E33E702-006C-4D6A-BBC8-EA7DFEDE427A}" destId="{DDD939F8-0ADE-4AC2-8023-BBB76E66A559}" srcOrd="1" destOrd="0" presId="urn:microsoft.com/office/officeart/2005/8/layout/cycle2"/>
    <dgm:cxn modelId="{F069D958-9EE6-417A-ADCE-E4FBAAFC012A}" type="presOf" srcId="{0EE9B92B-E714-4CEB-97B8-45FFBE04A7C3}" destId="{D5005A18-A2CF-4654-9B89-1C5F190FBE55}" srcOrd="1" destOrd="0" presId="urn:microsoft.com/office/officeart/2005/8/layout/cycle2"/>
    <dgm:cxn modelId="{4AB3ABEC-8D7A-48D9-9ED0-1A2CB3707E0E}" type="presOf" srcId="{9717AF7A-2088-4996-9D44-89057CF18C22}" destId="{D4AF05DB-C033-4D6A-A76E-6428439CB4B9}" srcOrd="0" destOrd="0" presId="urn:microsoft.com/office/officeart/2005/8/layout/cycle2"/>
    <dgm:cxn modelId="{4F26A0D7-69E7-47BF-9C6C-CC2278A3EDFE}" type="presOf" srcId="{D8944552-B30B-4AE3-8C5B-381E6A3C7555}" destId="{9B8210DE-089F-481D-A78D-3767F465C148}" srcOrd="0" destOrd="0" presId="urn:microsoft.com/office/officeart/2005/8/layout/cycle2"/>
    <dgm:cxn modelId="{DB51CBBC-4E6B-4081-A9DC-D4EA52D999F3}" type="presOf" srcId="{12229ECA-8BB5-4CC6-9E64-DA0C67B50E2F}" destId="{E9D11E0D-0AF3-404C-9FE3-EC97948BD18F}" srcOrd="0" destOrd="0" presId="urn:microsoft.com/office/officeart/2005/8/layout/cycle2"/>
    <dgm:cxn modelId="{A10565AA-00AA-4A02-87B2-963BF03A633F}" type="presOf" srcId="{3D3248AE-BA55-4A65-8DCD-3D7CE58FAF92}" destId="{97D89D8E-1CA8-4C0A-B4E7-B74211C452F3}" srcOrd="1" destOrd="0" presId="urn:microsoft.com/office/officeart/2005/8/layout/cycle2"/>
    <dgm:cxn modelId="{924D4811-9132-4593-A006-24B605086546}" type="presOf" srcId="{850DF5C6-B9E4-48CE-BBB5-F80CE152C21A}" destId="{6B98A9A4-1025-4ADA-B93C-23C73EADA119}" srcOrd="0" destOrd="0" presId="urn:microsoft.com/office/officeart/2005/8/layout/cycle2"/>
    <dgm:cxn modelId="{EF399598-3054-45CE-9B64-6A64B6F86BB4}" srcId="{2C8DF5CB-8C52-4D86-845C-8A0933CB430A}" destId="{D956131C-7462-4780-A5FA-71CDC43FBBF8}" srcOrd="0" destOrd="0" parTransId="{3DCA1133-A901-4BC5-80D0-7863F4806665}" sibTransId="{4DD987ED-6172-4B95-813A-9342C3DBE118}"/>
    <dgm:cxn modelId="{A7AF3956-F751-436C-861B-42D45701BB1E}" type="presOf" srcId="{D8944552-B30B-4AE3-8C5B-381E6A3C7555}" destId="{91198426-2121-4CE5-962E-DB9127E069A6}" srcOrd="1" destOrd="0" presId="urn:microsoft.com/office/officeart/2005/8/layout/cycle2"/>
    <dgm:cxn modelId="{6727DE32-CE20-488B-BB2A-1D4EE30DB796}" type="presOf" srcId="{798ABCDE-194F-4538-BF05-3A0BD2F26367}" destId="{7AEF997E-8DAC-4E0D-9EE8-E65E3F05E694}" srcOrd="1" destOrd="0" presId="urn:microsoft.com/office/officeart/2005/8/layout/cycle2"/>
    <dgm:cxn modelId="{7775A3E6-EBE0-4E0D-9F7A-44F38557CD7A}" type="presOf" srcId="{14D34B0C-9E7D-45D2-BA10-201B1D481582}" destId="{6E726614-1AF3-4CCB-8506-A54C267AA9D8}" srcOrd="0" destOrd="0" presId="urn:microsoft.com/office/officeart/2005/8/layout/cycle2"/>
    <dgm:cxn modelId="{8E0D3A9B-E806-439F-8330-69FBD23D5E14}" type="presOf" srcId="{6E33E702-006C-4D6A-BBC8-EA7DFEDE427A}" destId="{FE8BA087-2E28-4AE8-BEE7-F662CAA893B6}" srcOrd="0" destOrd="0" presId="urn:microsoft.com/office/officeart/2005/8/layout/cycle2"/>
    <dgm:cxn modelId="{116F420D-2975-46A8-9E15-C128F8FDE920}" type="presOf" srcId="{D389F64E-0742-407F-87B9-BCEAF37B531D}" destId="{21CF79F3-019C-49AE-AA61-15C3C77FB291}" srcOrd="1" destOrd="0" presId="urn:microsoft.com/office/officeart/2005/8/layout/cycle2"/>
    <dgm:cxn modelId="{D25AE0D0-CF26-4586-94F0-5EA2DF57F9C3}" type="presOf" srcId="{1EF1AECF-F228-4F77-AC47-763420AC6142}" destId="{1F92D006-C706-4567-99EC-E36C76890FD3}" srcOrd="0" destOrd="0" presId="urn:microsoft.com/office/officeart/2005/8/layout/cycle2"/>
    <dgm:cxn modelId="{B66F4AE5-0CAD-47BB-8F3D-EAE18E59AFFE}" type="presOf" srcId="{C40A67DE-B99F-4874-9499-505415B8FA40}" destId="{E192BA85-E53A-4B9A-B95D-4FA74CF17310}" srcOrd="0" destOrd="0" presId="urn:microsoft.com/office/officeart/2005/8/layout/cycle2"/>
    <dgm:cxn modelId="{51E24DAC-8B89-49E6-8A88-2074F2B8C513}" srcId="{2C8DF5CB-8C52-4D86-845C-8A0933CB430A}" destId="{834CCCE9-B89F-402D-A6F6-7D6D5A2CD404}" srcOrd="5" destOrd="0" parTransId="{11142624-CF89-451D-B4F7-E08D8CD69756}" sibTransId="{6E33E702-006C-4D6A-BBC8-EA7DFEDE427A}"/>
    <dgm:cxn modelId="{D72E9EEA-A841-42E0-8CEF-3A393BBAF0FF}" srcId="{2C8DF5CB-8C52-4D86-845C-8A0933CB430A}" destId="{850DF5C6-B9E4-48CE-BBB5-F80CE152C21A}" srcOrd="4" destOrd="0" parTransId="{DC3B1826-38B8-4F39-A39E-FC1737AFFB74}" sibTransId="{3D3248AE-BA55-4A65-8DCD-3D7CE58FAF92}"/>
    <dgm:cxn modelId="{2DB76637-1008-4B24-92FF-3EAEC113E26C}" type="presOf" srcId="{6C506ECD-A764-49E7-AE62-FBAC4E315EC7}" destId="{5B3A2649-E503-4A0B-9ACE-7DEFB37D0C9E}" srcOrd="0" destOrd="0" presId="urn:microsoft.com/office/officeart/2005/8/layout/cycle2"/>
    <dgm:cxn modelId="{CB457A75-844A-4AB6-9C36-14C993E29666}" type="presOf" srcId="{034FE5D5-E28E-4345-A3E4-6DDCDEF51009}" destId="{DC20B20F-A892-44A5-9F34-1A46181A160A}" srcOrd="0" destOrd="0" presId="urn:microsoft.com/office/officeart/2005/8/layout/cycle2"/>
    <dgm:cxn modelId="{6BB2B71D-C763-41AE-BDFC-DB2616EDEA80}" type="presParOf" srcId="{BD4ACF9F-EF1D-4EB8-ACCA-BC449C080E98}" destId="{2A05F8F8-4632-4620-AFED-FB8156EF6E9C}" srcOrd="0" destOrd="0" presId="urn:microsoft.com/office/officeart/2005/8/layout/cycle2"/>
    <dgm:cxn modelId="{74119F81-3744-4DD9-951D-A60EF19E0C00}" type="presParOf" srcId="{BD4ACF9F-EF1D-4EB8-ACCA-BC449C080E98}" destId="{9E766C67-4024-4BD1-A43C-5985A022FE5A}" srcOrd="1" destOrd="0" presId="urn:microsoft.com/office/officeart/2005/8/layout/cycle2"/>
    <dgm:cxn modelId="{2170391E-3887-4715-992B-52DE12BD6958}" type="presParOf" srcId="{9E766C67-4024-4BD1-A43C-5985A022FE5A}" destId="{3862DA9D-B4D4-4BCF-A9AE-4D7381C51FE2}" srcOrd="0" destOrd="0" presId="urn:microsoft.com/office/officeart/2005/8/layout/cycle2"/>
    <dgm:cxn modelId="{5F5F679A-E74D-4CC2-812D-722C60D17AF3}" type="presParOf" srcId="{BD4ACF9F-EF1D-4EB8-ACCA-BC449C080E98}" destId="{5B3A2649-E503-4A0B-9ACE-7DEFB37D0C9E}" srcOrd="2" destOrd="0" presId="urn:microsoft.com/office/officeart/2005/8/layout/cycle2"/>
    <dgm:cxn modelId="{45CC3631-0DE4-43CA-8268-2038603576A7}" type="presParOf" srcId="{BD4ACF9F-EF1D-4EB8-ACCA-BC449C080E98}" destId="{E192BA85-E53A-4B9A-B95D-4FA74CF17310}" srcOrd="3" destOrd="0" presId="urn:microsoft.com/office/officeart/2005/8/layout/cycle2"/>
    <dgm:cxn modelId="{FC0B8544-2564-47A3-81FE-16B29E43EA24}" type="presParOf" srcId="{E192BA85-E53A-4B9A-B95D-4FA74CF17310}" destId="{29A5F17C-724A-4B11-A702-7381406EF77D}" srcOrd="0" destOrd="0" presId="urn:microsoft.com/office/officeart/2005/8/layout/cycle2"/>
    <dgm:cxn modelId="{C45A388D-C04F-4988-9C85-D23D5BC53DD9}" type="presParOf" srcId="{BD4ACF9F-EF1D-4EB8-ACCA-BC449C080E98}" destId="{DC20B20F-A892-44A5-9F34-1A46181A160A}" srcOrd="4" destOrd="0" presId="urn:microsoft.com/office/officeart/2005/8/layout/cycle2"/>
    <dgm:cxn modelId="{AE44E9DD-551E-4043-A94A-10C1E0CE9050}" type="presParOf" srcId="{BD4ACF9F-EF1D-4EB8-ACCA-BC449C080E98}" destId="{96F59FC8-30B4-4273-9FB8-943DB93FAD0A}" srcOrd="5" destOrd="0" presId="urn:microsoft.com/office/officeart/2005/8/layout/cycle2"/>
    <dgm:cxn modelId="{0381C504-0FE8-48FD-AE0D-FAF4CC61DAC9}" type="presParOf" srcId="{96F59FC8-30B4-4273-9FB8-943DB93FAD0A}" destId="{7AEF997E-8DAC-4E0D-9EE8-E65E3F05E694}" srcOrd="0" destOrd="0" presId="urn:microsoft.com/office/officeart/2005/8/layout/cycle2"/>
    <dgm:cxn modelId="{94B9CFDB-A9C8-4AD1-8077-09D6959FD523}" type="presParOf" srcId="{BD4ACF9F-EF1D-4EB8-ACCA-BC449C080E98}" destId="{A8CBA9E6-BC82-4584-85F9-1077BD340B29}" srcOrd="6" destOrd="0" presId="urn:microsoft.com/office/officeart/2005/8/layout/cycle2"/>
    <dgm:cxn modelId="{9B80A4BD-EF4B-4C32-A018-D9086BCBBD51}" type="presParOf" srcId="{BD4ACF9F-EF1D-4EB8-ACCA-BC449C080E98}" destId="{D4AF05DB-C033-4D6A-A76E-6428439CB4B9}" srcOrd="7" destOrd="0" presId="urn:microsoft.com/office/officeart/2005/8/layout/cycle2"/>
    <dgm:cxn modelId="{3AD2F7BA-E075-497E-B97A-8064503C9E28}" type="presParOf" srcId="{D4AF05DB-C033-4D6A-A76E-6428439CB4B9}" destId="{BAE1F41C-84F0-4181-91C7-F3249B053F63}" srcOrd="0" destOrd="0" presId="urn:microsoft.com/office/officeart/2005/8/layout/cycle2"/>
    <dgm:cxn modelId="{C14071A0-65B0-43EF-8956-1C65F27CADC7}" type="presParOf" srcId="{BD4ACF9F-EF1D-4EB8-ACCA-BC449C080E98}" destId="{6B98A9A4-1025-4ADA-B93C-23C73EADA119}" srcOrd="8" destOrd="0" presId="urn:microsoft.com/office/officeart/2005/8/layout/cycle2"/>
    <dgm:cxn modelId="{868A3E5D-E9F3-4438-B24E-E040BAE4EBE3}" type="presParOf" srcId="{BD4ACF9F-EF1D-4EB8-ACCA-BC449C080E98}" destId="{82601BE2-F78B-4236-A51D-F88DE099EAF1}" srcOrd="9" destOrd="0" presId="urn:microsoft.com/office/officeart/2005/8/layout/cycle2"/>
    <dgm:cxn modelId="{02C82EAA-EB9C-4E10-A4DC-68E53CFEE249}" type="presParOf" srcId="{82601BE2-F78B-4236-A51D-F88DE099EAF1}" destId="{97D89D8E-1CA8-4C0A-B4E7-B74211C452F3}" srcOrd="0" destOrd="0" presId="urn:microsoft.com/office/officeart/2005/8/layout/cycle2"/>
    <dgm:cxn modelId="{B1DFB746-540F-4F0C-9D50-E9987BDC6B1C}" type="presParOf" srcId="{BD4ACF9F-EF1D-4EB8-ACCA-BC449C080E98}" destId="{C47D2641-3021-4C2F-944E-F391F3DEC135}" srcOrd="10" destOrd="0" presId="urn:microsoft.com/office/officeart/2005/8/layout/cycle2"/>
    <dgm:cxn modelId="{279587DF-5194-4D78-8B4F-8300F65069B3}" type="presParOf" srcId="{BD4ACF9F-EF1D-4EB8-ACCA-BC449C080E98}" destId="{FE8BA087-2E28-4AE8-BEE7-F662CAA893B6}" srcOrd="11" destOrd="0" presId="urn:microsoft.com/office/officeart/2005/8/layout/cycle2"/>
    <dgm:cxn modelId="{E8D28251-BCEF-4A0D-B3B2-DFE512FDDB52}" type="presParOf" srcId="{FE8BA087-2E28-4AE8-BEE7-F662CAA893B6}" destId="{DDD939F8-0ADE-4AC2-8023-BBB76E66A559}" srcOrd="0" destOrd="0" presId="urn:microsoft.com/office/officeart/2005/8/layout/cycle2"/>
    <dgm:cxn modelId="{63369A86-8557-4DD9-AEA3-9FE2905BE1E0}" type="presParOf" srcId="{BD4ACF9F-EF1D-4EB8-ACCA-BC449C080E98}" destId="{E199537A-3275-4CE7-BE03-DD28325CF8B6}" srcOrd="12" destOrd="0" presId="urn:microsoft.com/office/officeart/2005/8/layout/cycle2"/>
    <dgm:cxn modelId="{7294FE01-4274-4682-A941-EC525F1488CF}" type="presParOf" srcId="{BD4ACF9F-EF1D-4EB8-ACCA-BC449C080E98}" destId="{E9D11E0D-0AF3-404C-9FE3-EC97948BD18F}" srcOrd="13" destOrd="0" presId="urn:microsoft.com/office/officeart/2005/8/layout/cycle2"/>
    <dgm:cxn modelId="{5F6FE2BD-CEAA-47A9-99C3-740DFADA24A7}" type="presParOf" srcId="{E9D11E0D-0AF3-404C-9FE3-EC97948BD18F}" destId="{479267C9-5E56-4FC5-8153-81B60E977FDA}" srcOrd="0" destOrd="0" presId="urn:microsoft.com/office/officeart/2005/8/layout/cycle2"/>
    <dgm:cxn modelId="{2A64FE54-FC06-4C76-9E13-98C27F75020D}" type="presParOf" srcId="{BD4ACF9F-EF1D-4EB8-ACCA-BC449C080E98}" destId="{6E726614-1AF3-4CCB-8506-A54C267AA9D8}" srcOrd="14" destOrd="0" presId="urn:microsoft.com/office/officeart/2005/8/layout/cycle2"/>
    <dgm:cxn modelId="{C5D5120B-F8A5-4148-BD6C-BCF09EB5A4BD}" type="presParOf" srcId="{BD4ACF9F-EF1D-4EB8-ACCA-BC449C080E98}" destId="{49E0AD35-2C92-4DF5-AA7E-29FA80E4BD29}" srcOrd="15" destOrd="0" presId="urn:microsoft.com/office/officeart/2005/8/layout/cycle2"/>
    <dgm:cxn modelId="{E55BD6C0-9E7C-4474-93BC-18984EE14516}" type="presParOf" srcId="{49E0AD35-2C92-4DF5-AA7E-29FA80E4BD29}" destId="{21CF79F3-019C-49AE-AA61-15C3C77FB291}" srcOrd="0" destOrd="0" presId="urn:microsoft.com/office/officeart/2005/8/layout/cycle2"/>
    <dgm:cxn modelId="{3927A27A-5927-4E15-8339-CF196348A7B6}" type="presParOf" srcId="{BD4ACF9F-EF1D-4EB8-ACCA-BC449C080E98}" destId="{27F49790-51CB-49F4-9177-D2C69E1962A1}" srcOrd="16" destOrd="0" presId="urn:microsoft.com/office/officeart/2005/8/layout/cycle2"/>
    <dgm:cxn modelId="{2844914D-EEB3-4D86-B934-5019A134D9C2}" type="presParOf" srcId="{BD4ACF9F-EF1D-4EB8-ACCA-BC449C080E98}" destId="{89390523-0538-4588-A99E-9AAA11298104}" srcOrd="17" destOrd="0" presId="urn:microsoft.com/office/officeart/2005/8/layout/cycle2"/>
    <dgm:cxn modelId="{39AC7A0B-47CA-4B41-B8C3-FAD5193ECA99}" type="presParOf" srcId="{89390523-0538-4588-A99E-9AAA11298104}" destId="{D5005A18-A2CF-4654-9B89-1C5F190FBE55}" srcOrd="0" destOrd="0" presId="urn:microsoft.com/office/officeart/2005/8/layout/cycle2"/>
    <dgm:cxn modelId="{0B5DED67-91DE-49A5-AC59-4BE8300101A8}" type="presParOf" srcId="{BD4ACF9F-EF1D-4EB8-ACCA-BC449C080E98}" destId="{3837011E-F3D2-4978-88DE-772AFE4F769D}" srcOrd="18" destOrd="0" presId="urn:microsoft.com/office/officeart/2005/8/layout/cycle2"/>
    <dgm:cxn modelId="{748D1796-E7D4-4C2A-AA28-F22B93A34CF5}" type="presParOf" srcId="{BD4ACF9F-EF1D-4EB8-ACCA-BC449C080E98}" destId="{9B8210DE-089F-481D-A78D-3767F465C148}" srcOrd="19" destOrd="0" presId="urn:microsoft.com/office/officeart/2005/8/layout/cycle2"/>
    <dgm:cxn modelId="{F36C5415-D20A-45AA-B936-FC14EC345351}" type="presParOf" srcId="{9B8210DE-089F-481D-A78D-3767F465C148}" destId="{91198426-2121-4CE5-962E-DB9127E069A6}" srcOrd="0" destOrd="0" presId="urn:microsoft.com/office/officeart/2005/8/layout/cycle2"/>
    <dgm:cxn modelId="{1C312633-4151-40D0-90DB-B2D969ACD6DE}" type="presParOf" srcId="{BD4ACF9F-EF1D-4EB8-ACCA-BC449C080E98}" destId="{AA8348E9-63A9-4451-904B-BFC70D8E9FF7}" srcOrd="20" destOrd="0" presId="urn:microsoft.com/office/officeart/2005/8/layout/cycle2"/>
    <dgm:cxn modelId="{1A68A529-80F3-4C7D-BBD3-2DDA8E8AF257}" type="presParOf" srcId="{BD4ACF9F-EF1D-4EB8-ACCA-BC449C080E98}" destId="{1F92D006-C706-4567-99EC-E36C76890FD3}" srcOrd="21" destOrd="0" presId="urn:microsoft.com/office/officeart/2005/8/layout/cycle2"/>
    <dgm:cxn modelId="{AEF31732-1601-4D6E-BB0F-13FFA3D7AA3D}" type="presParOf" srcId="{1F92D006-C706-4567-99EC-E36C76890FD3}" destId="{7D5E26B9-47F3-44FB-B244-B8632C1993D0}"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6A02A-45F4-46C0-8A82-25B1F625A2B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E1FF6CF-FFA1-4335-B0EE-18284F1A2D3B}">
      <dgm:prSet phldrT="[Text]"/>
      <dgm:spPr>
        <a:solidFill>
          <a:schemeClr val="tx2"/>
        </a:solidFill>
      </dgm:spPr>
      <dgm:t>
        <a:bodyPr/>
        <a:lstStyle/>
        <a:p>
          <a:r>
            <a:rPr lang="en-US" dirty="0" smtClean="0"/>
            <a:t>Texas</a:t>
          </a:r>
          <a:endParaRPr lang="en-US" dirty="0"/>
        </a:p>
      </dgm:t>
    </dgm:pt>
    <dgm:pt modelId="{3E32C230-5E96-4C79-BE0A-D8E1839CB387}" type="parTrans" cxnId="{D475AF05-FEA8-4D48-BD10-912EC6C84323}">
      <dgm:prSet/>
      <dgm:spPr/>
      <dgm:t>
        <a:bodyPr/>
        <a:lstStyle/>
        <a:p>
          <a:endParaRPr lang="en-US"/>
        </a:p>
      </dgm:t>
    </dgm:pt>
    <dgm:pt modelId="{80735BFC-0015-40AB-A3DB-2A3DCFABD77A}" type="sibTrans" cxnId="{D475AF05-FEA8-4D48-BD10-912EC6C84323}">
      <dgm:prSet/>
      <dgm:spPr/>
      <dgm:t>
        <a:bodyPr/>
        <a:lstStyle/>
        <a:p>
          <a:endParaRPr lang="en-US"/>
        </a:p>
      </dgm:t>
    </dgm:pt>
    <dgm:pt modelId="{FB012BFA-98C6-4BCE-83F2-80C71C7EEBDD}">
      <dgm:prSet phldrT="[Text]"/>
      <dgm:spPr>
        <a:solidFill>
          <a:schemeClr val="tx2">
            <a:alpha val="90000"/>
          </a:schemeClr>
        </a:solidFill>
      </dgm:spPr>
      <dgm:t>
        <a:bodyPr/>
        <a:lstStyle/>
        <a:p>
          <a:r>
            <a:rPr lang="en-US" b="1" dirty="0" smtClean="0">
              <a:solidFill>
                <a:schemeClr val="tx1">
                  <a:lumMod val="20000"/>
                  <a:lumOff val="80000"/>
                </a:schemeClr>
              </a:solidFill>
            </a:rPr>
            <a:t>8,934</a:t>
          </a:r>
          <a:endParaRPr lang="en-US" b="1" dirty="0">
            <a:solidFill>
              <a:schemeClr val="tx1">
                <a:lumMod val="20000"/>
                <a:lumOff val="80000"/>
              </a:schemeClr>
            </a:solidFill>
          </a:endParaRPr>
        </a:p>
      </dgm:t>
    </dgm:pt>
    <dgm:pt modelId="{2E9D2374-8665-4022-812F-82B25A48D1A0}" type="parTrans" cxnId="{9C1D7A4F-FE99-4695-B39F-5D6EE6D1697B}">
      <dgm:prSet/>
      <dgm:spPr/>
      <dgm:t>
        <a:bodyPr/>
        <a:lstStyle/>
        <a:p>
          <a:endParaRPr lang="en-US"/>
        </a:p>
      </dgm:t>
    </dgm:pt>
    <dgm:pt modelId="{CDD823EF-BCB4-477D-AA99-5DFDF9DE039E}" type="sibTrans" cxnId="{9C1D7A4F-FE99-4695-B39F-5D6EE6D1697B}">
      <dgm:prSet/>
      <dgm:spPr/>
      <dgm:t>
        <a:bodyPr/>
        <a:lstStyle/>
        <a:p>
          <a:endParaRPr lang="en-US"/>
        </a:p>
      </dgm:t>
    </dgm:pt>
    <dgm:pt modelId="{34EC3052-5782-485E-A43C-E49912096989}">
      <dgm:prSet phldrT="[Text]"/>
      <dgm:spPr>
        <a:solidFill>
          <a:schemeClr val="tx2"/>
        </a:solidFill>
      </dgm:spPr>
      <dgm:t>
        <a:bodyPr/>
        <a:lstStyle/>
        <a:p>
          <a:r>
            <a:rPr lang="en-US" dirty="0" smtClean="0"/>
            <a:t>California</a:t>
          </a:r>
          <a:endParaRPr lang="en-US" dirty="0"/>
        </a:p>
      </dgm:t>
    </dgm:pt>
    <dgm:pt modelId="{BCA30AAD-CB01-4B40-8ED1-724E6B52C463}" type="parTrans" cxnId="{DB64A81F-32DA-4D3B-BA38-2C7265F34C02}">
      <dgm:prSet/>
      <dgm:spPr/>
      <dgm:t>
        <a:bodyPr/>
        <a:lstStyle/>
        <a:p>
          <a:endParaRPr lang="en-US"/>
        </a:p>
      </dgm:t>
    </dgm:pt>
    <dgm:pt modelId="{7EEBC22A-5911-4856-9286-2FAE2E47ED03}" type="sibTrans" cxnId="{DB64A81F-32DA-4D3B-BA38-2C7265F34C02}">
      <dgm:prSet/>
      <dgm:spPr/>
      <dgm:t>
        <a:bodyPr/>
        <a:lstStyle/>
        <a:p>
          <a:endParaRPr lang="en-US"/>
        </a:p>
      </dgm:t>
    </dgm:pt>
    <dgm:pt modelId="{216F6B6B-76B0-4501-A644-AA3D3AFCAD31}">
      <dgm:prSet phldrT="[Text]"/>
      <dgm:spPr>
        <a:solidFill>
          <a:schemeClr val="tx2">
            <a:alpha val="90000"/>
          </a:schemeClr>
        </a:solidFill>
      </dgm:spPr>
      <dgm:t>
        <a:bodyPr/>
        <a:lstStyle/>
        <a:p>
          <a:r>
            <a:rPr lang="en-US" b="1" dirty="0" smtClean="0">
              <a:solidFill>
                <a:schemeClr val="tx1">
                  <a:lumMod val="20000"/>
                  <a:lumOff val="80000"/>
                </a:schemeClr>
              </a:solidFill>
            </a:rPr>
            <a:t>8,921</a:t>
          </a:r>
          <a:endParaRPr lang="en-US" b="1" dirty="0">
            <a:solidFill>
              <a:schemeClr val="tx1">
                <a:lumMod val="20000"/>
                <a:lumOff val="80000"/>
              </a:schemeClr>
            </a:solidFill>
          </a:endParaRPr>
        </a:p>
      </dgm:t>
    </dgm:pt>
    <dgm:pt modelId="{7B3D674A-6A1B-4CF3-90A2-A48563DFE2FB}" type="parTrans" cxnId="{11889C48-CD3F-412F-9F84-76189AC2C68E}">
      <dgm:prSet/>
      <dgm:spPr/>
      <dgm:t>
        <a:bodyPr/>
        <a:lstStyle/>
        <a:p>
          <a:endParaRPr lang="en-US"/>
        </a:p>
      </dgm:t>
    </dgm:pt>
    <dgm:pt modelId="{D8275C69-6D0F-4235-94F1-955D2F4CC77A}" type="sibTrans" cxnId="{11889C48-CD3F-412F-9F84-76189AC2C68E}">
      <dgm:prSet/>
      <dgm:spPr/>
      <dgm:t>
        <a:bodyPr/>
        <a:lstStyle/>
        <a:p>
          <a:endParaRPr lang="en-US"/>
        </a:p>
      </dgm:t>
    </dgm:pt>
    <dgm:pt modelId="{834324EA-F8B5-4C21-9592-1F0E10A03515}">
      <dgm:prSet phldrT="[Text]"/>
      <dgm:spPr>
        <a:solidFill>
          <a:schemeClr val="tx2"/>
        </a:solidFill>
      </dgm:spPr>
      <dgm:t>
        <a:bodyPr/>
        <a:lstStyle/>
        <a:p>
          <a:r>
            <a:rPr lang="en-US" dirty="0" smtClean="0"/>
            <a:t>New York</a:t>
          </a:r>
          <a:endParaRPr lang="en-US" dirty="0"/>
        </a:p>
      </dgm:t>
    </dgm:pt>
    <dgm:pt modelId="{B1FAB4E2-79CE-4652-9E83-F4394E27D0EE}" type="parTrans" cxnId="{303036C9-54CA-4376-A0FA-4718364E600F}">
      <dgm:prSet/>
      <dgm:spPr/>
      <dgm:t>
        <a:bodyPr/>
        <a:lstStyle/>
        <a:p>
          <a:endParaRPr lang="en-US"/>
        </a:p>
      </dgm:t>
    </dgm:pt>
    <dgm:pt modelId="{EC30AE11-D7AE-426B-A52C-878C36068F75}" type="sibTrans" cxnId="{303036C9-54CA-4376-A0FA-4718364E600F}">
      <dgm:prSet/>
      <dgm:spPr/>
      <dgm:t>
        <a:bodyPr/>
        <a:lstStyle/>
        <a:p>
          <a:endParaRPr lang="en-US"/>
        </a:p>
      </dgm:t>
    </dgm:pt>
    <dgm:pt modelId="{D573A4C5-DC9F-49EA-A5C2-FD14C6267906}">
      <dgm:prSet phldrT="[Text]"/>
      <dgm:spPr>
        <a:solidFill>
          <a:schemeClr val="tx2">
            <a:alpha val="90000"/>
          </a:schemeClr>
        </a:solidFill>
      </dgm:spPr>
      <dgm:t>
        <a:bodyPr/>
        <a:lstStyle/>
        <a:p>
          <a:r>
            <a:rPr lang="en-US" b="1" dirty="0" smtClean="0">
              <a:solidFill>
                <a:schemeClr val="tx1">
                  <a:lumMod val="20000"/>
                  <a:lumOff val="80000"/>
                </a:schemeClr>
              </a:solidFill>
            </a:rPr>
            <a:t>5,830</a:t>
          </a:r>
          <a:endParaRPr lang="en-US" b="1" dirty="0">
            <a:solidFill>
              <a:schemeClr val="tx1">
                <a:lumMod val="20000"/>
                <a:lumOff val="80000"/>
              </a:schemeClr>
            </a:solidFill>
          </a:endParaRPr>
        </a:p>
      </dgm:t>
    </dgm:pt>
    <dgm:pt modelId="{EC90C315-CA63-4F43-A637-86AC79B06F42}" type="parTrans" cxnId="{F92F1837-90F8-4B6B-96B0-8891ECA49E79}">
      <dgm:prSet/>
      <dgm:spPr/>
      <dgm:t>
        <a:bodyPr/>
        <a:lstStyle/>
        <a:p>
          <a:endParaRPr lang="en-US"/>
        </a:p>
      </dgm:t>
    </dgm:pt>
    <dgm:pt modelId="{5E1DE236-D6B0-4440-8FFA-83611AE92512}" type="sibTrans" cxnId="{F92F1837-90F8-4B6B-96B0-8891ECA49E79}">
      <dgm:prSet/>
      <dgm:spPr/>
      <dgm:t>
        <a:bodyPr/>
        <a:lstStyle/>
        <a:p>
          <a:endParaRPr lang="en-US"/>
        </a:p>
      </dgm:t>
    </dgm:pt>
    <dgm:pt modelId="{382117E7-92AB-4DC2-8225-58E06F4996C8}">
      <dgm:prSet phldrT="[Text]"/>
      <dgm:spPr>
        <a:solidFill>
          <a:schemeClr val="tx2"/>
        </a:solidFill>
      </dgm:spPr>
      <dgm:t>
        <a:bodyPr/>
        <a:lstStyle/>
        <a:p>
          <a:r>
            <a:rPr lang="en-US" dirty="0" smtClean="0"/>
            <a:t>Michigan</a:t>
          </a:r>
          <a:endParaRPr lang="en-US" dirty="0"/>
        </a:p>
      </dgm:t>
    </dgm:pt>
    <dgm:pt modelId="{45FFD1C8-A0F0-4D90-8D3F-170825D84FEF}" type="parTrans" cxnId="{00B87E06-BFE5-47F7-9EFE-F07DC2683B89}">
      <dgm:prSet/>
      <dgm:spPr/>
      <dgm:t>
        <a:bodyPr/>
        <a:lstStyle/>
        <a:p>
          <a:endParaRPr lang="en-US"/>
        </a:p>
      </dgm:t>
    </dgm:pt>
    <dgm:pt modelId="{63F41B74-0769-496F-B636-5AD8B4636FB3}" type="sibTrans" cxnId="{00B87E06-BFE5-47F7-9EFE-F07DC2683B89}">
      <dgm:prSet/>
      <dgm:spPr/>
      <dgm:t>
        <a:bodyPr/>
        <a:lstStyle/>
        <a:p>
          <a:endParaRPr lang="en-US"/>
        </a:p>
      </dgm:t>
    </dgm:pt>
    <dgm:pt modelId="{B915A3A3-7EF6-4515-B602-69F03AEFFBBF}">
      <dgm:prSet phldrT="[Text]"/>
      <dgm:spPr>
        <a:solidFill>
          <a:schemeClr val="tx2">
            <a:alpha val="90000"/>
          </a:schemeClr>
        </a:solidFill>
      </dgm:spPr>
      <dgm:t>
        <a:bodyPr/>
        <a:lstStyle/>
        <a:p>
          <a:r>
            <a:rPr lang="en-US" b="1" dirty="0" smtClean="0">
              <a:solidFill>
                <a:schemeClr val="tx1">
                  <a:lumMod val="20000"/>
                  <a:lumOff val="80000"/>
                </a:schemeClr>
              </a:solidFill>
            </a:rPr>
            <a:t>5,039</a:t>
          </a:r>
          <a:endParaRPr lang="en-US" b="1" dirty="0">
            <a:solidFill>
              <a:schemeClr val="tx1">
                <a:lumMod val="20000"/>
                <a:lumOff val="80000"/>
              </a:schemeClr>
            </a:solidFill>
          </a:endParaRPr>
        </a:p>
      </dgm:t>
    </dgm:pt>
    <dgm:pt modelId="{87EC7881-946E-4D4B-A241-3A23746E984B}" type="parTrans" cxnId="{0AA3B5C9-AC69-4B01-947D-8865935C33B7}">
      <dgm:prSet/>
      <dgm:spPr/>
      <dgm:t>
        <a:bodyPr/>
        <a:lstStyle/>
        <a:p>
          <a:endParaRPr lang="en-US"/>
        </a:p>
      </dgm:t>
    </dgm:pt>
    <dgm:pt modelId="{E9A2713E-8B38-4E6B-8332-12B8E7FF2B89}" type="sibTrans" cxnId="{0AA3B5C9-AC69-4B01-947D-8865935C33B7}">
      <dgm:prSet/>
      <dgm:spPr/>
      <dgm:t>
        <a:bodyPr/>
        <a:lstStyle/>
        <a:p>
          <a:endParaRPr lang="en-US"/>
        </a:p>
      </dgm:t>
    </dgm:pt>
    <dgm:pt modelId="{C561159C-91D7-452D-81DA-F5D88B9206D8}">
      <dgm:prSet phldrT="[Text]"/>
      <dgm:spPr>
        <a:solidFill>
          <a:schemeClr val="tx2"/>
        </a:solidFill>
      </dgm:spPr>
      <dgm:t>
        <a:bodyPr/>
        <a:lstStyle/>
        <a:p>
          <a:r>
            <a:rPr lang="en-US" dirty="0" smtClean="0"/>
            <a:t>Ohio</a:t>
          </a:r>
          <a:endParaRPr lang="en-US" dirty="0"/>
        </a:p>
      </dgm:t>
    </dgm:pt>
    <dgm:pt modelId="{6179BB4A-48CC-4249-8BF1-6DAAEC56B97D}" type="parTrans" cxnId="{BE71C245-0BEC-46F1-9CFD-282DDF6A8B10}">
      <dgm:prSet/>
      <dgm:spPr/>
      <dgm:t>
        <a:bodyPr/>
        <a:lstStyle/>
        <a:p>
          <a:endParaRPr lang="en-US"/>
        </a:p>
      </dgm:t>
    </dgm:pt>
    <dgm:pt modelId="{431EF788-43CB-4FA4-87DC-5EBACA73E2C7}" type="sibTrans" cxnId="{BE71C245-0BEC-46F1-9CFD-282DDF6A8B10}">
      <dgm:prSet/>
      <dgm:spPr/>
      <dgm:t>
        <a:bodyPr/>
        <a:lstStyle/>
        <a:p>
          <a:endParaRPr lang="en-US"/>
        </a:p>
      </dgm:t>
    </dgm:pt>
    <dgm:pt modelId="{776A9452-341F-46AA-9DE1-5CA229885B42}">
      <dgm:prSet phldrT="[Text]"/>
      <dgm:spPr>
        <a:solidFill>
          <a:schemeClr val="tx2">
            <a:alpha val="90000"/>
          </a:schemeClr>
        </a:solidFill>
      </dgm:spPr>
      <dgm:t>
        <a:bodyPr/>
        <a:lstStyle/>
        <a:p>
          <a:r>
            <a:rPr lang="en-US" b="1" dirty="0" smtClean="0">
              <a:solidFill>
                <a:schemeClr val="tx1">
                  <a:lumMod val="20000"/>
                  <a:lumOff val="80000"/>
                </a:schemeClr>
              </a:solidFill>
            </a:rPr>
            <a:t>4,857</a:t>
          </a:r>
          <a:endParaRPr lang="en-US" b="1" dirty="0">
            <a:solidFill>
              <a:schemeClr val="tx1">
                <a:lumMod val="20000"/>
                <a:lumOff val="80000"/>
              </a:schemeClr>
            </a:solidFill>
          </a:endParaRPr>
        </a:p>
      </dgm:t>
    </dgm:pt>
    <dgm:pt modelId="{FB7763F5-FD7E-4467-93FF-894C54C37941}" type="parTrans" cxnId="{2C4543DD-DA4D-44D1-9FC2-7B500D1D4A94}">
      <dgm:prSet/>
      <dgm:spPr/>
      <dgm:t>
        <a:bodyPr/>
        <a:lstStyle/>
        <a:p>
          <a:endParaRPr lang="en-US"/>
        </a:p>
      </dgm:t>
    </dgm:pt>
    <dgm:pt modelId="{8A3F39C1-18F9-4648-98C5-F8815272B3F2}" type="sibTrans" cxnId="{2C4543DD-DA4D-44D1-9FC2-7B500D1D4A94}">
      <dgm:prSet/>
      <dgm:spPr/>
      <dgm:t>
        <a:bodyPr/>
        <a:lstStyle/>
        <a:p>
          <a:endParaRPr lang="en-US"/>
        </a:p>
      </dgm:t>
    </dgm:pt>
    <dgm:pt modelId="{B4C9D004-04B1-4EC5-891C-F80C793C30FD}" type="pres">
      <dgm:prSet presAssocID="{DF56A02A-45F4-46C0-8A82-25B1F625A2B1}" presName="Name0" presStyleCnt="0">
        <dgm:presLayoutVars>
          <dgm:chPref val="3"/>
          <dgm:dir/>
          <dgm:animLvl val="lvl"/>
          <dgm:resizeHandles/>
        </dgm:presLayoutVars>
      </dgm:prSet>
      <dgm:spPr/>
      <dgm:t>
        <a:bodyPr/>
        <a:lstStyle/>
        <a:p>
          <a:endParaRPr lang="en-US"/>
        </a:p>
      </dgm:t>
    </dgm:pt>
    <dgm:pt modelId="{D0B91299-0C3C-4124-B555-257D585029F4}" type="pres">
      <dgm:prSet presAssocID="{DE1FF6CF-FFA1-4335-B0EE-18284F1A2D3B}" presName="horFlow" presStyleCnt="0"/>
      <dgm:spPr/>
    </dgm:pt>
    <dgm:pt modelId="{17EF5D93-5D65-487D-93A8-69E8B5B0B184}" type="pres">
      <dgm:prSet presAssocID="{DE1FF6CF-FFA1-4335-B0EE-18284F1A2D3B}" presName="bigChev" presStyleLbl="node1" presStyleIdx="0" presStyleCnt="5" custScaleX="148154"/>
      <dgm:spPr/>
      <dgm:t>
        <a:bodyPr/>
        <a:lstStyle/>
        <a:p>
          <a:endParaRPr lang="en-US"/>
        </a:p>
      </dgm:t>
    </dgm:pt>
    <dgm:pt modelId="{D8C6522A-4A8A-4B76-86FF-4E30113CB533}" type="pres">
      <dgm:prSet presAssocID="{2E9D2374-8665-4022-812F-82B25A48D1A0}" presName="parTrans" presStyleCnt="0"/>
      <dgm:spPr/>
    </dgm:pt>
    <dgm:pt modelId="{DC12B466-47E6-428A-BA18-0674B7AFB3AB}" type="pres">
      <dgm:prSet presAssocID="{FB012BFA-98C6-4BCE-83F2-80C71C7EEBDD}" presName="node" presStyleLbl="alignAccFollowNode1" presStyleIdx="0" presStyleCnt="5">
        <dgm:presLayoutVars>
          <dgm:bulletEnabled val="1"/>
        </dgm:presLayoutVars>
      </dgm:prSet>
      <dgm:spPr/>
      <dgm:t>
        <a:bodyPr/>
        <a:lstStyle/>
        <a:p>
          <a:endParaRPr lang="en-US"/>
        </a:p>
      </dgm:t>
    </dgm:pt>
    <dgm:pt modelId="{DF6015FD-81F1-4D61-A3BA-314E8863C890}" type="pres">
      <dgm:prSet presAssocID="{DE1FF6CF-FFA1-4335-B0EE-18284F1A2D3B}" presName="vSp" presStyleCnt="0"/>
      <dgm:spPr/>
    </dgm:pt>
    <dgm:pt modelId="{0EDD79E6-1C16-4004-8884-47D44168994D}" type="pres">
      <dgm:prSet presAssocID="{34EC3052-5782-485E-A43C-E49912096989}" presName="horFlow" presStyleCnt="0"/>
      <dgm:spPr/>
    </dgm:pt>
    <dgm:pt modelId="{8CF218B0-1962-4977-B7E2-0277C6ECF5DA}" type="pres">
      <dgm:prSet presAssocID="{34EC3052-5782-485E-A43C-E49912096989}" presName="bigChev" presStyleLbl="node1" presStyleIdx="1" presStyleCnt="5" custScaleX="148154"/>
      <dgm:spPr/>
      <dgm:t>
        <a:bodyPr/>
        <a:lstStyle/>
        <a:p>
          <a:endParaRPr lang="en-US"/>
        </a:p>
      </dgm:t>
    </dgm:pt>
    <dgm:pt modelId="{5892B96A-08F2-4FD0-82CC-2A3BCBF1BACC}" type="pres">
      <dgm:prSet presAssocID="{7B3D674A-6A1B-4CF3-90A2-A48563DFE2FB}" presName="parTrans" presStyleCnt="0"/>
      <dgm:spPr/>
    </dgm:pt>
    <dgm:pt modelId="{734BB743-6B10-4F2F-8755-97950D856C67}" type="pres">
      <dgm:prSet presAssocID="{216F6B6B-76B0-4501-A644-AA3D3AFCAD31}" presName="node" presStyleLbl="alignAccFollowNode1" presStyleIdx="1" presStyleCnt="5">
        <dgm:presLayoutVars>
          <dgm:bulletEnabled val="1"/>
        </dgm:presLayoutVars>
      </dgm:prSet>
      <dgm:spPr/>
      <dgm:t>
        <a:bodyPr/>
        <a:lstStyle/>
        <a:p>
          <a:endParaRPr lang="en-US"/>
        </a:p>
      </dgm:t>
    </dgm:pt>
    <dgm:pt modelId="{F03E916B-237A-4D78-B671-B7CB95772EA6}" type="pres">
      <dgm:prSet presAssocID="{34EC3052-5782-485E-A43C-E49912096989}" presName="vSp" presStyleCnt="0"/>
      <dgm:spPr/>
    </dgm:pt>
    <dgm:pt modelId="{4879281A-2C40-435D-A2C2-00F21F96A778}" type="pres">
      <dgm:prSet presAssocID="{834324EA-F8B5-4C21-9592-1F0E10A03515}" presName="horFlow" presStyleCnt="0"/>
      <dgm:spPr/>
    </dgm:pt>
    <dgm:pt modelId="{F2A559BC-C38A-417F-8DDF-15745EE10370}" type="pres">
      <dgm:prSet presAssocID="{834324EA-F8B5-4C21-9592-1F0E10A03515}" presName="bigChev" presStyleLbl="node1" presStyleIdx="2" presStyleCnt="5" custScaleX="148154"/>
      <dgm:spPr/>
      <dgm:t>
        <a:bodyPr/>
        <a:lstStyle/>
        <a:p>
          <a:endParaRPr lang="en-US"/>
        </a:p>
      </dgm:t>
    </dgm:pt>
    <dgm:pt modelId="{F5D9BE2A-84CA-4FBF-9B5B-81A60C6AFB01}" type="pres">
      <dgm:prSet presAssocID="{EC90C315-CA63-4F43-A637-86AC79B06F42}" presName="parTrans" presStyleCnt="0"/>
      <dgm:spPr/>
    </dgm:pt>
    <dgm:pt modelId="{2B99E938-B3EB-411E-9B7A-33D7CA369346}" type="pres">
      <dgm:prSet presAssocID="{D573A4C5-DC9F-49EA-A5C2-FD14C6267906}" presName="node" presStyleLbl="alignAccFollowNode1" presStyleIdx="2" presStyleCnt="5">
        <dgm:presLayoutVars>
          <dgm:bulletEnabled val="1"/>
        </dgm:presLayoutVars>
      </dgm:prSet>
      <dgm:spPr/>
      <dgm:t>
        <a:bodyPr/>
        <a:lstStyle/>
        <a:p>
          <a:endParaRPr lang="en-US"/>
        </a:p>
      </dgm:t>
    </dgm:pt>
    <dgm:pt modelId="{A4782343-ADBD-459F-A253-12F5DFAD1392}" type="pres">
      <dgm:prSet presAssocID="{834324EA-F8B5-4C21-9592-1F0E10A03515}" presName="vSp" presStyleCnt="0"/>
      <dgm:spPr/>
    </dgm:pt>
    <dgm:pt modelId="{062AE264-D89A-49B8-98A5-7C6AB65B94AD}" type="pres">
      <dgm:prSet presAssocID="{382117E7-92AB-4DC2-8225-58E06F4996C8}" presName="horFlow" presStyleCnt="0"/>
      <dgm:spPr/>
    </dgm:pt>
    <dgm:pt modelId="{9CE18EFF-52C6-47F5-9373-E1BEEC0AEC56}" type="pres">
      <dgm:prSet presAssocID="{382117E7-92AB-4DC2-8225-58E06F4996C8}" presName="bigChev" presStyleLbl="node1" presStyleIdx="3" presStyleCnt="5" custScaleX="149591"/>
      <dgm:spPr/>
      <dgm:t>
        <a:bodyPr/>
        <a:lstStyle/>
        <a:p>
          <a:endParaRPr lang="en-US"/>
        </a:p>
      </dgm:t>
    </dgm:pt>
    <dgm:pt modelId="{8F059627-1334-47F2-91C8-C3403D65EA5D}" type="pres">
      <dgm:prSet presAssocID="{87EC7881-946E-4D4B-A241-3A23746E984B}" presName="parTrans" presStyleCnt="0"/>
      <dgm:spPr/>
    </dgm:pt>
    <dgm:pt modelId="{F5EAA51F-7717-4776-AEBE-04100385EF63}" type="pres">
      <dgm:prSet presAssocID="{B915A3A3-7EF6-4515-B602-69F03AEFFBBF}" presName="node" presStyleLbl="alignAccFollowNode1" presStyleIdx="3" presStyleCnt="5">
        <dgm:presLayoutVars>
          <dgm:bulletEnabled val="1"/>
        </dgm:presLayoutVars>
      </dgm:prSet>
      <dgm:spPr/>
      <dgm:t>
        <a:bodyPr/>
        <a:lstStyle/>
        <a:p>
          <a:endParaRPr lang="en-US"/>
        </a:p>
      </dgm:t>
    </dgm:pt>
    <dgm:pt modelId="{D089E424-FCE2-46D5-84F7-A0BC0D7BDE33}" type="pres">
      <dgm:prSet presAssocID="{382117E7-92AB-4DC2-8225-58E06F4996C8}" presName="vSp" presStyleCnt="0"/>
      <dgm:spPr/>
    </dgm:pt>
    <dgm:pt modelId="{8594B8A1-6AB4-40C9-9B0D-D0EF061F4144}" type="pres">
      <dgm:prSet presAssocID="{C561159C-91D7-452D-81DA-F5D88B9206D8}" presName="horFlow" presStyleCnt="0"/>
      <dgm:spPr/>
    </dgm:pt>
    <dgm:pt modelId="{AD7AD560-ACE0-4EAD-895F-23C75D77F313}" type="pres">
      <dgm:prSet presAssocID="{C561159C-91D7-452D-81DA-F5D88B9206D8}" presName="bigChev" presStyleLbl="node1" presStyleIdx="4" presStyleCnt="5" custScaleX="149591"/>
      <dgm:spPr/>
      <dgm:t>
        <a:bodyPr/>
        <a:lstStyle/>
        <a:p>
          <a:endParaRPr lang="en-US"/>
        </a:p>
      </dgm:t>
    </dgm:pt>
    <dgm:pt modelId="{98DD4BB5-FA0D-4255-8EAC-CAED5826E3FE}" type="pres">
      <dgm:prSet presAssocID="{FB7763F5-FD7E-4467-93FF-894C54C37941}" presName="parTrans" presStyleCnt="0"/>
      <dgm:spPr/>
    </dgm:pt>
    <dgm:pt modelId="{D20E5355-45B8-4EC1-B71E-0B7224988DC2}" type="pres">
      <dgm:prSet presAssocID="{776A9452-341F-46AA-9DE1-5CA229885B42}" presName="node" presStyleLbl="alignAccFollowNode1" presStyleIdx="4" presStyleCnt="5">
        <dgm:presLayoutVars>
          <dgm:bulletEnabled val="1"/>
        </dgm:presLayoutVars>
      </dgm:prSet>
      <dgm:spPr/>
      <dgm:t>
        <a:bodyPr/>
        <a:lstStyle/>
        <a:p>
          <a:endParaRPr lang="en-US"/>
        </a:p>
      </dgm:t>
    </dgm:pt>
  </dgm:ptLst>
  <dgm:cxnLst>
    <dgm:cxn modelId="{546EC2E6-4B82-444D-8A03-B2B600890E86}" type="presOf" srcId="{D573A4C5-DC9F-49EA-A5C2-FD14C6267906}" destId="{2B99E938-B3EB-411E-9B7A-33D7CA369346}" srcOrd="0" destOrd="0" presId="urn:microsoft.com/office/officeart/2005/8/layout/lProcess3"/>
    <dgm:cxn modelId="{11889C48-CD3F-412F-9F84-76189AC2C68E}" srcId="{34EC3052-5782-485E-A43C-E49912096989}" destId="{216F6B6B-76B0-4501-A644-AA3D3AFCAD31}" srcOrd="0" destOrd="0" parTransId="{7B3D674A-6A1B-4CF3-90A2-A48563DFE2FB}" sibTransId="{D8275C69-6D0F-4235-94F1-955D2F4CC77A}"/>
    <dgm:cxn modelId="{00B87E06-BFE5-47F7-9EFE-F07DC2683B89}" srcId="{DF56A02A-45F4-46C0-8A82-25B1F625A2B1}" destId="{382117E7-92AB-4DC2-8225-58E06F4996C8}" srcOrd="3" destOrd="0" parTransId="{45FFD1C8-A0F0-4D90-8D3F-170825D84FEF}" sibTransId="{63F41B74-0769-496F-B636-5AD8B4636FB3}"/>
    <dgm:cxn modelId="{D475AF05-FEA8-4D48-BD10-912EC6C84323}" srcId="{DF56A02A-45F4-46C0-8A82-25B1F625A2B1}" destId="{DE1FF6CF-FFA1-4335-B0EE-18284F1A2D3B}" srcOrd="0" destOrd="0" parTransId="{3E32C230-5E96-4C79-BE0A-D8E1839CB387}" sibTransId="{80735BFC-0015-40AB-A3DB-2A3DCFABD77A}"/>
    <dgm:cxn modelId="{6D25DFFD-BA92-42A7-835F-6EC749230CE1}" type="presOf" srcId="{B915A3A3-7EF6-4515-B602-69F03AEFFBBF}" destId="{F5EAA51F-7717-4776-AEBE-04100385EF63}" srcOrd="0" destOrd="0" presId="urn:microsoft.com/office/officeart/2005/8/layout/lProcess3"/>
    <dgm:cxn modelId="{DB64A81F-32DA-4D3B-BA38-2C7265F34C02}" srcId="{DF56A02A-45F4-46C0-8A82-25B1F625A2B1}" destId="{34EC3052-5782-485E-A43C-E49912096989}" srcOrd="1" destOrd="0" parTransId="{BCA30AAD-CB01-4B40-8ED1-724E6B52C463}" sibTransId="{7EEBC22A-5911-4856-9286-2FAE2E47ED03}"/>
    <dgm:cxn modelId="{BE71C245-0BEC-46F1-9CFD-282DDF6A8B10}" srcId="{DF56A02A-45F4-46C0-8A82-25B1F625A2B1}" destId="{C561159C-91D7-452D-81DA-F5D88B9206D8}" srcOrd="4" destOrd="0" parTransId="{6179BB4A-48CC-4249-8BF1-6DAAEC56B97D}" sibTransId="{431EF788-43CB-4FA4-87DC-5EBACA73E2C7}"/>
    <dgm:cxn modelId="{1C6FE4C9-CB54-450E-A136-AABAD32E8DF4}" type="presOf" srcId="{DE1FF6CF-FFA1-4335-B0EE-18284F1A2D3B}" destId="{17EF5D93-5D65-487D-93A8-69E8B5B0B184}" srcOrd="0" destOrd="0" presId="urn:microsoft.com/office/officeart/2005/8/layout/lProcess3"/>
    <dgm:cxn modelId="{2D3CF773-42AD-4F81-B285-48E95E754C70}" type="presOf" srcId="{34EC3052-5782-485E-A43C-E49912096989}" destId="{8CF218B0-1962-4977-B7E2-0277C6ECF5DA}" srcOrd="0" destOrd="0" presId="urn:microsoft.com/office/officeart/2005/8/layout/lProcess3"/>
    <dgm:cxn modelId="{0AA3B5C9-AC69-4B01-947D-8865935C33B7}" srcId="{382117E7-92AB-4DC2-8225-58E06F4996C8}" destId="{B915A3A3-7EF6-4515-B602-69F03AEFFBBF}" srcOrd="0" destOrd="0" parTransId="{87EC7881-946E-4D4B-A241-3A23746E984B}" sibTransId="{E9A2713E-8B38-4E6B-8332-12B8E7FF2B89}"/>
    <dgm:cxn modelId="{2C4543DD-DA4D-44D1-9FC2-7B500D1D4A94}" srcId="{C561159C-91D7-452D-81DA-F5D88B9206D8}" destId="{776A9452-341F-46AA-9DE1-5CA229885B42}" srcOrd="0" destOrd="0" parTransId="{FB7763F5-FD7E-4467-93FF-894C54C37941}" sibTransId="{8A3F39C1-18F9-4648-98C5-F8815272B3F2}"/>
    <dgm:cxn modelId="{F0444FC8-0503-4B38-BD29-DE44534D445F}" type="presOf" srcId="{776A9452-341F-46AA-9DE1-5CA229885B42}" destId="{D20E5355-45B8-4EC1-B71E-0B7224988DC2}" srcOrd="0" destOrd="0" presId="urn:microsoft.com/office/officeart/2005/8/layout/lProcess3"/>
    <dgm:cxn modelId="{9C1D7A4F-FE99-4695-B39F-5D6EE6D1697B}" srcId="{DE1FF6CF-FFA1-4335-B0EE-18284F1A2D3B}" destId="{FB012BFA-98C6-4BCE-83F2-80C71C7EEBDD}" srcOrd="0" destOrd="0" parTransId="{2E9D2374-8665-4022-812F-82B25A48D1A0}" sibTransId="{CDD823EF-BCB4-477D-AA99-5DFDF9DE039E}"/>
    <dgm:cxn modelId="{F92F1837-90F8-4B6B-96B0-8891ECA49E79}" srcId="{834324EA-F8B5-4C21-9592-1F0E10A03515}" destId="{D573A4C5-DC9F-49EA-A5C2-FD14C6267906}" srcOrd="0" destOrd="0" parTransId="{EC90C315-CA63-4F43-A637-86AC79B06F42}" sibTransId="{5E1DE236-D6B0-4440-8FFA-83611AE92512}"/>
    <dgm:cxn modelId="{FA52F105-5676-441C-86A0-45ECDC9D8D9E}" type="presOf" srcId="{382117E7-92AB-4DC2-8225-58E06F4996C8}" destId="{9CE18EFF-52C6-47F5-9373-E1BEEC0AEC56}" srcOrd="0" destOrd="0" presId="urn:microsoft.com/office/officeart/2005/8/layout/lProcess3"/>
    <dgm:cxn modelId="{9B664AD7-4C36-41FD-9F33-EB9032B1BC5D}" type="presOf" srcId="{C561159C-91D7-452D-81DA-F5D88B9206D8}" destId="{AD7AD560-ACE0-4EAD-895F-23C75D77F313}" srcOrd="0" destOrd="0" presId="urn:microsoft.com/office/officeart/2005/8/layout/lProcess3"/>
    <dgm:cxn modelId="{303036C9-54CA-4376-A0FA-4718364E600F}" srcId="{DF56A02A-45F4-46C0-8A82-25B1F625A2B1}" destId="{834324EA-F8B5-4C21-9592-1F0E10A03515}" srcOrd="2" destOrd="0" parTransId="{B1FAB4E2-79CE-4652-9E83-F4394E27D0EE}" sibTransId="{EC30AE11-D7AE-426B-A52C-878C36068F75}"/>
    <dgm:cxn modelId="{5190CDAF-36BC-421C-9A60-768FA82DD031}" type="presOf" srcId="{216F6B6B-76B0-4501-A644-AA3D3AFCAD31}" destId="{734BB743-6B10-4F2F-8755-97950D856C67}" srcOrd="0" destOrd="0" presId="urn:microsoft.com/office/officeart/2005/8/layout/lProcess3"/>
    <dgm:cxn modelId="{A7017F29-9D46-4EF5-8FBC-6567F836DEF0}" type="presOf" srcId="{DF56A02A-45F4-46C0-8A82-25B1F625A2B1}" destId="{B4C9D004-04B1-4EC5-891C-F80C793C30FD}" srcOrd="0" destOrd="0" presId="urn:microsoft.com/office/officeart/2005/8/layout/lProcess3"/>
    <dgm:cxn modelId="{CF9DB2F4-7943-4FA1-8857-5F3AF14BD9A1}" type="presOf" srcId="{834324EA-F8B5-4C21-9592-1F0E10A03515}" destId="{F2A559BC-C38A-417F-8DDF-15745EE10370}" srcOrd="0" destOrd="0" presId="urn:microsoft.com/office/officeart/2005/8/layout/lProcess3"/>
    <dgm:cxn modelId="{05B53054-7D4F-4890-AB6A-2AC4D1C6F389}" type="presOf" srcId="{FB012BFA-98C6-4BCE-83F2-80C71C7EEBDD}" destId="{DC12B466-47E6-428A-BA18-0674B7AFB3AB}" srcOrd="0" destOrd="0" presId="urn:microsoft.com/office/officeart/2005/8/layout/lProcess3"/>
    <dgm:cxn modelId="{4391D26D-F32C-4153-925F-0470C07C9999}" type="presParOf" srcId="{B4C9D004-04B1-4EC5-891C-F80C793C30FD}" destId="{D0B91299-0C3C-4124-B555-257D585029F4}" srcOrd="0" destOrd="0" presId="urn:microsoft.com/office/officeart/2005/8/layout/lProcess3"/>
    <dgm:cxn modelId="{6AC6E89A-FA73-47EA-B224-C004EEF9D76E}" type="presParOf" srcId="{D0B91299-0C3C-4124-B555-257D585029F4}" destId="{17EF5D93-5D65-487D-93A8-69E8B5B0B184}" srcOrd="0" destOrd="0" presId="urn:microsoft.com/office/officeart/2005/8/layout/lProcess3"/>
    <dgm:cxn modelId="{8CF3CD4F-6D06-4174-9FA0-F27F7AAE6696}" type="presParOf" srcId="{D0B91299-0C3C-4124-B555-257D585029F4}" destId="{D8C6522A-4A8A-4B76-86FF-4E30113CB533}" srcOrd="1" destOrd="0" presId="urn:microsoft.com/office/officeart/2005/8/layout/lProcess3"/>
    <dgm:cxn modelId="{787B6959-BAB8-4C8C-88B6-DE83CD514913}" type="presParOf" srcId="{D0B91299-0C3C-4124-B555-257D585029F4}" destId="{DC12B466-47E6-428A-BA18-0674B7AFB3AB}" srcOrd="2" destOrd="0" presId="urn:microsoft.com/office/officeart/2005/8/layout/lProcess3"/>
    <dgm:cxn modelId="{603BC661-62AF-4C47-8652-31D33214E530}" type="presParOf" srcId="{B4C9D004-04B1-4EC5-891C-F80C793C30FD}" destId="{DF6015FD-81F1-4D61-A3BA-314E8863C890}" srcOrd="1" destOrd="0" presId="urn:microsoft.com/office/officeart/2005/8/layout/lProcess3"/>
    <dgm:cxn modelId="{14A67537-F582-4B79-96B6-42C005257051}" type="presParOf" srcId="{B4C9D004-04B1-4EC5-891C-F80C793C30FD}" destId="{0EDD79E6-1C16-4004-8884-47D44168994D}" srcOrd="2" destOrd="0" presId="urn:microsoft.com/office/officeart/2005/8/layout/lProcess3"/>
    <dgm:cxn modelId="{C480B70D-E72B-451D-BC59-9859F629E436}" type="presParOf" srcId="{0EDD79E6-1C16-4004-8884-47D44168994D}" destId="{8CF218B0-1962-4977-B7E2-0277C6ECF5DA}" srcOrd="0" destOrd="0" presId="urn:microsoft.com/office/officeart/2005/8/layout/lProcess3"/>
    <dgm:cxn modelId="{E69F64FD-1973-4E15-A03D-F345CFD04EF4}" type="presParOf" srcId="{0EDD79E6-1C16-4004-8884-47D44168994D}" destId="{5892B96A-08F2-4FD0-82CC-2A3BCBF1BACC}" srcOrd="1" destOrd="0" presId="urn:microsoft.com/office/officeart/2005/8/layout/lProcess3"/>
    <dgm:cxn modelId="{F52ACDD7-02C8-4BB5-BE2D-7230C5C7233B}" type="presParOf" srcId="{0EDD79E6-1C16-4004-8884-47D44168994D}" destId="{734BB743-6B10-4F2F-8755-97950D856C67}" srcOrd="2" destOrd="0" presId="urn:microsoft.com/office/officeart/2005/8/layout/lProcess3"/>
    <dgm:cxn modelId="{BA2596DD-7897-4F73-944D-7C71DCF1F234}" type="presParOf" srcId="{B4C9D004-04B1-4EC5-891C-F80C793C30FD}" destId="{F03E916B-237A-4D78-B671-B7CB95772EA6}" srcOrd="3" destOrd="0" presId="urn:microsoft.com/office/officeart/2005/8/layout/lProcess3"/>
    <dgm:cxn modelId="{D40ED5B8-07AD-4F6E-AD4F-ECEE3F673A8E}" type="presParOf" srcId="{B4C9D004-04B1-4EC5-891C-F80C793C30FD}" destId="{4879281A-2C40-435D-A2C2-00F21F96A778}" srcOrd="4" destOrd="0" presId="urn:microsoft.com/office/officeart/2005/8/layout/lProcess3"/>
    <dgm:cxn modelId="{2B0A0AEF-44E8-4513-AD7D-7CC545F695D5}" type="presParOf" srcId="{4879281A-2C40-435D-A2C2-00F21F96A778}" destId="{F2A559BC-C38A-417F-8DDF-15745EE10370}" srcOrd="0" destOrd="0" presId="urn:microsoft.com/office/officeart/2005/8/layout/lProcess3"/>
    <dgm:cxn modelId="{49D5127F-E277-4B0F-B538-B6D58A843ACF}" type="presParOf" srcId="{4879281A-2C40-435D-A2C2-00F21F96A778}" destId="{F5D9BE2A-84CA-4FBF-9B5B-81A60C6AFB01}" srcOrd="1" destOrd="0" presId="urn:microsoft.com/office/officeart/2005/8/layout/lProcess3"/>
    <dgm:cxn modelId="{25B5786B-C7FD-4CB6-A1E5-FFB1D0E01B2F}" type="presParOf" srcId="{4879281A-2C40-435D-A2C2-00F21F96A778}" destId="{2B99E938-B3EB-411E-9B7A-33D7CA369346}" srcOrd="2" destOrd="0" presId="urn:microsoft.com/office/officeart/2005/8/layout/lProcess3"/>
    <dgm:cxn modelId="{D731D8F8-19E3-4C0A-B81E-3517A729D379}" type="presParOf" srcId="{B4C9D004-04B1-4EC5-891C-F80C793C30FD}" destId="{A4782343-ADBD-459F-A253-12F5DFAD1392}" srcOrd="5" destOrd="0" presId="urn:microsoft.com/office/officeart/2005/8/layout/lProcess3"/>
    <dgm:cxn modelId="{A24513A0-6825-4F1A-A75B-B8343A4F82D4}" type="presParOf" srcId="{B4C9D004-04B1-4EC5-891C-F80C793C30FD}" destId="{062AE264-D89A-49B8-98A5-7C6AB65B94AD}" srcOrd="6" destOrd="0" presId="urn:microsoft.com/office/officeart/2005/8/layout/lProcess3"/>
    <dgm:cxn modelId="{852D66B6-AF19-442D-B742-F6F84D1708E1}" type="presParOf" srcId="{062AE264-D89A-49B8-98A5-7C6AB65B94AD}" destId="{9CE18EFF-52C6-47F5-9373-E1BEEC0AEC56}" srcOrd="0" destOrd="0" presId="urn:microsoft.com/office/officeart/2005/8/layout/lProcess3"/>
    <dgm:cxn modelId="{59B29581-A0A0-4067-B865-34BED1348769}" type="presParOf" srcId="{062AE264-D89A-49B8-98A5-7C6AB65B94AD}" destId="{8F059627-1334-47F2-91C8-C3403D65EA5D}" srcOrd="1" destOrd="0" presId="urn:microsoft.com/office/officeart/2005/8/layout/lProcess3"/>
    <dgm:cxn modelId="{EDF84FAB-8CB2-4FC7-8B20-5ED8B1DC4BD2}" type="presParOf" srcId="{062AE264-D89A-49B8-98A5-7C6AB65B94AD}" destId="{F5EAA51F-7717-4776-AEBE-04100385EF63}" srcOrd="2" destOrd="0" presId="urn:microsoft.com/office/officeart/2005/8/layout/lProcess3"/>
    <dgm:cxn modelId="{8495AD95-D8E3-47F6-B10F-E7A254B75B5C}" type="presParOf" srcId="{B4C9D004-04B1-4EC5-891C-F80C793C30FD}" destId="{D089E424-FCE2-46D5-84F7-A0BC0D7BDE33}" srcOrd="7" destOrd="0" presId="urn:microsoft.com/office/officeart/2005/8/layout/lProcess3"/>
    <dgm:cxn modelId="{83DEB8DB-748A-4B79-AC25-01204F457CB6}" type="presParOf" srcId="{B4C9D004-04B1-4EC5-891C-F80C793C30FD}" destId="{8594B8A1-6AB4-40C9-9B0D-D0EF061F4144}" srcOrd="8" destOrd="0" presId="urn:microsoft.com/office/officeart/2005/8/layout/lProcess3"/>
    <dgm:cxn modelId="{7E57473E-CFC9-4B79-9483-92427A68FA7E}" type="presParOf" srcId="{8594B8A1-6AB4-40C9-9B0D-D0EF061F4144}" destId="{AD7AD560-ACE0-4EAD-895F-23C75D77F313}" srcOrd="0" destOrd="0" presId="urn:microsoft.com/office/officeart/2005/8/layout/lProcess3"/>
    <dgm:cxn modelId="{97AFBCAA-59C6-4B09-B539-41303713336C}" type="presParOf" srcId="{8594B8A1-6AB4-40C9-9B0D-D0EF061F4144}" destId="{98DD4BB5-FA0D-4255-8EAC-CAED5826E3FE}" srcOrd="1" destOrd="0" presId="urn:microsoft.com/office/officeart/2005/8/layout/lProcess3"/>
    <dgm:cxn modelId="{22A521B3-FAE2-4A9E-8AD1-74A7F9B3DA46}" type="presParOf" srcId="{8594B8A1-6AB4-40C9-9B0D-D0EF061F4144}" destId="{D20E5355-45B8-4EC1-B71E-0B7224988DC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B4AEC6-389D-4040-85F6-6061AB4765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CECEAB2-B067-4129-876D-18CB28C5F164}">
      <dgm:prSet phldrT="[Text]" custT="1"/>
      <dgm:spPr>
        <a:solidFill>
          <a:schemeClr val="accent3"/>
        </a:solidFill>
        <a:ln>
          <a:solidFill>
            <a:schemeClr val="bg1"/>
          </a:solidFill>
        </a:ln>
      </dgm:spPr>
      <dgm:t>
        <a:bodyPr/>
        <a:lstStyle/>
        <a:p>
          <a:r>
            <a:rPr lang="en-US" sz="2800" b="0" dirty="0" smtClean="0"/>
            <a:t>FFY 2010</a:t>
          </a:r>
          <a:endParaRPr lang="en-US" sz="2800" b="0" dirty="0"/>
        </a:p>
      </dgm:t>
    </dgm:pt>
    <dgm:pt modelId="{DD13674B-BCF6-4C83-8B6D-FD250325FB32}" type="parTrans" cxnId="{24B71ADF-0007-40D6-AF55-F9D24100BC78}">
      <dgm:prSet/>
      <dgm:spPr/>
      <dgm:t>
        <a:bodyPr/>
        <a:lstStyle/>
        <a:p>
          <a:endParaRPr lang="en-US" sz="2800"/>
        </a:p>
      </dgm:t>
    </dgm:pt>
    <dgm:pt modelId="{6337433F-8EE5-421F-A1C8-5AF8F40C2D58}" type="sibTrans" cxnId="{24B71ADF-0007-40D6-AF55-F9D24100BC78}">
      <dgm:prSet/>
      <dgm:spPr/>
      <dgm:t>
        <a:bodyPr/>
        <a:lstStyle/>
        <a:p>
          <a:endParaRPr lang="en-US" sz="2800"/>
        </a:p>
      </dgm:t>
    </dgm:pt>
    <dgm:pt modelId="{7BE3919D-41B5-4970-861A-9C770AB39BF5}">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834</a:t>
          </a:r>
          <a:endParaRPr lang="en-US" sz="2800" b="1" dirty="0">
            <a:solidFill>
              <a:schemeClr val="bg1"/>
            </a:solidFill>
          </a:endParaRPr>
        </a:p>
      </dgm:t>
    </dgm:pt>
    <dgm:pt modelId="{DFCB1DF7-5E56-4036-AE76-653165CA0372}" type="parTrans" cxnId="{BF60D0E3-377E-41A6-886B-F128B89D819B}">
      <dgm:prSet/>
      <dgm:spPr/>
      <dgm:t>
        <a:bodyPr/>
        <a:lstStyle/>
        <a:p>
          <a:endParaRPr lang="en-US" sz="2800"/>
        </a:p>
      </dgm:t>
    </dgm:pt>
    <dgm:pt modelId="{2CF99EA5-DBA6-4D40-8974-4AF12D2879E9}" type="sibTrans" cxnId="{BF60D0E3-377E-41A6-886B-F128B89D819B}">
      <dgm:prSet/>
      <dgm:spPr/>
      <dgm:t>
        <a:bodyPr/>
        <a:lstStyle/>
        <a:p>
          <a:endParaRPr lang="en-US" sz="2800"/>
        </a:p>
      </dgm:t>
    </dgm:pt>
    <dgm:pt modelId="{0015000C-1888-4DE3-A5D1-F43C4365F614}">
      <dgm:prSet phldrT="[Text]" custT="1"/>
      <dgm:spPr>
        <a:solidFill>
          <a:schemeClr val="accent3"/>
        </a:solidFill>
        <a:ln>
          <a:solidFill>
            <a:schemeClr val="bg1"/>
          </a:solidFill>
        </a:ln>
      </dgm:spPr>
      <dgm:t>
        <a:bodyPr/>
        <a:lstStyle/>
        <a:p>
          <a:r>
            <a:rPr lang="en-US" sz="2800" b="0" dirty="0" smtClean="0"/>
            <a:t>FFY 2011</a:t>
          </a:r>
          <a:endParaRPr lang="en-US" sz="2800" b="0" dirty="0"/>
        </a:p>
      </dgm:t>
    </dgm:pt>
    <dgm:pt modelId="{8925EEEE-EE9D-42CA-A0BB-7314EACCF098}" type="parTrans" cxnId="{60E16B36-E1FA-4D6E-9C7C-05B0207557F1}">
      <dgm:prSet/>
      <dgm:spPr/>
      <dgm:t>
        <a:bodyPr/>
        <a:lstStyle/>
        <a:p>
          <a:endParaRPr lang="en-US" sz="2800"/>
        </a:p>
      </dgm:t>
    </dgm:pt>
    <dgm:pt modelId="{2785ACC1-F352-4316-8EF7-AA164941D130}" type="sibTrans" cxnId="{60E16B36-E1FA-4D6E-9C7C-05B0207557F1}">
      <dgm:prSet/>
      <dgm:spPr/>
      <dgm:t>
        <a:bodyPr/>
        <a:lstStyle/>
        <a:p>
          <a:endParaRPr lang="en-US" sz="2800"/>
        </a:p>
      </dgm:t>
    </dgm:pt>
    <dgm:pt modelId="{EF706711-2796-4FAE-9380-F2CAA8ED2968}">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757</a:t>
          </a:r>
          <a:endParaRPr lang="en-US" sz="2800" b="1" dirty="0">
            <a:solidFill>
              <a:schemeClr val="bg1"/>
            </a:solidFill>
          </a:endParaRPr>
        </a:p>
      </dgm:t>
    </dgm:pt>
    <dgm:pt modelId="{0170C5F1-13B5-41B0-BD99-18397489C45C}" type="parTrans" cxnId="{22D269F6-FD0E-4933-947C-8178968A8F0F}">
      <dgm:prSet/>
      <dgm:spPr/>
      <dgm:t>
        <a:bodyPr/>
        <a:lstStyle/>
        <a:p>
          <a:endParaRPr lang="en-US" sz="2800"/>
        </a:p>
      </dgm:t>
    </dgm:pt>
    <dgm:pt modelId="{2B8752D8-33B4-45A8-828F-9FBEDC43CE7A}" type="sibTrans" cxnId="{22D269F6-FD0E-4933-947C-8178968A8F0F}">
      <dgm:prSet/>
      <dgm:spPr/>
      <dgm:t>
        <a:bodyPr/>
        <a:lstStyle/>
        <a:p>
          <a:endParaRPr lang="en-US" sz="2800"/>
        </a:p>
      </dgm:t>
    </dgm:pt>
    <dgm:pt modelId="{4D3CC259-1247-4331-94F5-D673981C6249}">
      <dgm:prSet phldrT="[Text]" custT="1"/>
      <dgm:spPr>
        <a:solidFill>
          <a:schemeClr val="accent3"/>
        </a:solidFill>
        <a:ln>
          <a:solidFill>
            <a:schemeClr val="bg1"/>
          </a:solidFill>
        </a:ln>
      </dgm:spPr>
      <dgm:t>
        <a:bodyPr/>
        <a:lstStyle/>
        <a:p>
          <a:r>
            <a:rPr lang="en-US" sz="2800" b="0" dirty="0" smtClean="0"/>
            <a:t>FFY 2012</a:t>
          </a:r>
          <a:endParaRPr lang="en-US" sz="2800" b="0" dirty="0"/>
        </a:p>
      </dgm:t>
    </dgm:pt>
    <dgm:pt modelId="{5FB2DA00-BC94-430A-8401-3EC134687C8B}" type="parTrans" cxnId="{39D88829-2A45-4343-A75B-87DCF4D89106}">
      <dgm:prSet/>
      <dgm:spPr/>
      <dgm:t>
        <a:bodyPr/>
        <a:lstStyle/>
        <a:p>
          <a:endParaRPr lang="en-US" sz="2800"/>
        </a:p>
      </dgm:t>
    </dgm:pt>
    <dgm:pt modelId="{8DB16997-577F-46E6-B16A-BEC957DBAD08}" type="sibTrans" cxnId="{39D88829-2A45-4343-A75B-87DCF4D89106}">
      <dgm:prSet/>
      <dgm:spPr/>
      <dgm:t>
        <a:bodyPr/>
        <a:lstStyle/>
        <a:p>
          <a:endParaRPr lang="en-US" sz="2800"/>
        </a:p>
      </dgm:t>
    </dgm:pt>
    <dgm:pt modelId="{E5B1A8FE-9DB9-449E-B1B3-6466A20DFDFD}">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797</a:t>
          </a:r>
          <a:endParaRPr lang="en-US" sz="2800" b="1" dirty="0">
            <a:solidFill>
              <a:schemeClr val="bg1"/>
            </a:solidFill>
          </a:endParaRPr>
        </a:p>
      </dgm:t>
    </dgm:pt>
    <dgm:pt modelId="{E3FD3A2F-51B9-40C2-8C53-2948189E006C}" type="parTrans" cxnId="{7524C006-D3D3-4B9F-9913-B6B05978AC0F}">
      <dgm:prSet/>
      <dgm:spPr/>
      <dgm:t>
        <a:bodyPr/>
        <a:lstStyle/>
        <a:p>
          <a:endParaRPr lang="en-US" sz="2800"/>
        </a:p>
      </dgm:t>
    </dgm:pt>
    <dgm:pt modelId="{DF00979B-EBD2-427E-B1C7-7E0449982555}" type="sibTrans" cxnId="{7524C006-D3D3-4B9F-9913-B6B05978AC0F}">
      <dgm:prSet/>
      <dgm:spPr/>
      <dgm:t>
        <a:bodyPr/>
        <a:lstStyle/>
        <a:p>
          <a:endParaRPr lang="en-US" sz="2800"/>
        </a:p>
      </dgm:t>
    </dgm:pt>
    <dgm:pt modelId="{7F6A7AAF-217F-4461-9A65-6C3D9A747BC0}">
      <dgm:prSet phldrT="[Text]" custT="1"/>
      <dgm:spPr>
        <a:solidFill>
          <a:schemeClr val="accent3"/>
        </a:solidFill>
        <a:ln>
          <a:solidFill>
            <a:schemeClr val="bg1"/>
          </a:solidFill>
        </a:ln>
      </dgm:spPr>
      <dgm:t>
        <a:bodyPr/>
        <a:lstStyle/>
        <a:p>
          <a:r>
            <a:rPr lang="en-US" sz="2800" b="0" dirty="0" smtClean="0"/>
            <a:t>FFY 2013</a:t>
          </a:r>
          <a:endParaRPr lang="en-US" sz="2800" b="0" dirty="0"/>
        </a:p>
      </dgm:t>
    </dgm:pt>
    <dgm:pt modelId="{2913FD57-6353-4027-BA8E-C9D691828EEF}" type="parTrans" cxnId="{42938CAD-23C3-4824-AF2E-85BA7D81FAED}">
      <dgm:prSet/>
      <dgm:spPr/>
      <dgm:t>
        <a:bodyPr/>
        <a:lstStyle/>
        <a:p>
          <a:endParaRPr lang="en-US" sz="2800"/>
        </a:p>
      </dgm:t>
    </dgm:pt>
    <dgm:pt modelId="{86250487-7B57-4E20-B771-CEC0CCDCCB86}" type="sibTrans" cxnId="{42938CAD-23C3-4824-AF2E-85BA7D81FAED}">
      <dgm:prSet/>
      <dgm:spPr/>
      <dgm:t>
        <a:bodyPr/>
        <a:lstStyle/>
        <a:p>
          <a:endParaRPr lang="en-US" sz="2800"/>
        </a:p>
      </dgm:t>
    </dgm:pt>
    <dgm:pt modelId="{2CAA9789-4240-4B40-A778-131B0FCA8906}">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960</a:t>
          </a:r>
          <a:endParaRPr lang="en-US" sz="2800" b="1" dirty="0">
            <a:solidFill>
              <a:schemeClr val="bg1"/>
            </a:solidFill>
          </a:endParaRPr>
        </a:p>
      </dgm:t>
    </dgm:pt>
    <dgm:pt modelId="{45FE9C63-47E3-4E98-9384-78B77F832125}" type="parTrans" cxnId="{83D03868-C8B4-4C4B-9CEB-B2FE689B98E5}">
      <dgm:prSet/>
      <dgm:spPr/>
      <dgm:t>
        <a:bodyPr/>
        <a:lstStyle/>
        <a:p>
          <a:endParaRPr lang="en-US" sz="2800"/>
        </a:p>
      </dgm:t>
    </dgm:pt>
    <dgm:pt modelId="{B98C1B91-8805-41BE-8700-57CD7D302C76}" type="sibTrans" cxnId="{83D03868-C8B4-4C4B-9CEB-B2FE689B98E5}">
      <dgm:prSet/>
      <dgm:spPr/>
      <dgm:t>
        <a:bodyPr/>
        <a:lstStyle/>
        <a:p>
          <a:endParaRPr lang="en-US" sz="2800"/>
        </a:p>
      </dgm:t>
    </dgm:pt>
    <dgm:pt modelId="{7DEE7DC3-826E-4D8A-AF10-C993D53AB808}">
      <dgm:prSet phldrT="[Text]" custT="1"/>
      <dgm:spPr>
        <a:solidFill>
          <a:schemeClr val="accent3"/>
        </a:solidFill>
        <a:ln>
          <a:solidFill>
            <a:schemeClr val="bg1"/>
          </a:solidFill>
        </a:ln>
      </dgm:spPr>
      <dgm:t>
        <a:bodyPr/>
        <a:lstStyle/>
        <a:p>
          <a:r>
            <a:rPr lang="en-US" sz="2800" b="0" dirty="0" smtClean="0"/>
            <a:t>FFY 2014</a:t>
          </a:r>
          <a:endParaRPr lang="en-US" sz="2800" b="0" dirty="0"/>
        </a:p>
      </dgm:t>
    </dgm:pt>
    <dgm:pt modelId="{0EBF4E29-BABC-4B0D-B991-F88CAF8FE7BB}" type="parTrans" cxnId="{8BA41C97-DFAB-4FF1-B7DA-19CB6B306D27}">
      <dgm:prSet/>
      <dgm:spPr/>
      <dgm:t>
        <a:bodyPr/>
        <a:lstStyle/>
        <a:p>
          <a:endParaRPr lang="en-US" sz="2800"/>
        </a:p>
      </dgm:t>
    </dgm:pt>
    <dgm:pt modelId="{124C102D-6076-416F-A45D-4BEFE74F27D5}" type="sibTrans" cxnId="{8BA41C97-DFAB-4FF1-B7DA-19CB6B306D27}">
      <dgm:prSet/>
      <dgm:spPr/>
      <dgm:t>
        <a:bodyPr/>
        <a:lstStyle/>
        <a:p>
          <a:endParaRPr lang="en-US" sz="2800"/>
        </a:p>
      </dgm:t>
    </dgm:pt>
    <dgm:pt modelId="{BB01A59F-7B74-4207-B9A1-ECB799DE7C7E}">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1178</a:t>
          </a:r>
          <a:endParaRPr lang="en-US" sz="2800" b="1" dirty="0">
            <a:solidFill>
              <a:schemeClr val="bg1"/>
            </a:solidFill>
          </a:endParaRPr>
        </a:p>
      </dgm:t>
    </dgm:pt>
    <dgm:pt modelId="{79E1A26A-0C53-4F7D-A7D2-B9892F96BBD3}" type="parTrans" cxnId="{06C6DFBA-6120-4EF9-8399-1745B436DDFA}">
      <dgm:prSet/>
      <dgm:spPr/>
      <dgm:t>
        <a:bodyPr/>
        <a:lstStyle/>
        <a:p>
          <a:endParaRPr lang="en-US" sz="2800"/>
        </a:p>
      </dgm:t>
    </dgm:pt>
    <dgm:pt modelId="{C476138B-83D6-468F-998B-4A32B69B3CE0}" type="sibTrans" cxnId="{06C6DFBA-6120-4EF9-8399-1745B436DDFA}">
      <dgm:prSet/>
      <dgm:spPr/>
      <dgm:t>
        <a:bodyPr/>
        <a:lstStyle/>
        <a:p>
          <a:endParaRPr lang="en-US" sz="2800"/>
        </a:p>
      </dgm:t>
    </dgm:pt>
    <dgm:pt modelId="{19A4A3EC-3838-4D03-B162-D401B22C319A}">
      <dgm:prSet phldrT="[Text]" custT="1"/>
      <dgm:spPr>
        <a:solidFill>
          <a:schemeClr val="accent3"/>
        </a:solidFill>
        <a:ln>
          <a:solidFill>
            <a:schemeClr val="bg1"/>
          </a:solidFill>
        </a:ln>
      </dgm:spPr>
      <dgm:t>
        <a:bodyPr/>
        <a:lstStyle/>
        <a:p>
          <a:r>
            <a:rPr lang="en-US" sz="2800" b="0" dirty="0" smtClean="0"/>
            <a:t>FFY 2015</a:t>
          </a:r>
          <a:endParaRPr lang="en-US" sz="2800" b="0" dirty="0"/>
        </a:p>
      </dgm:t>
    </dgm:pt>
    <dgm:pt modelId="{97BCC2B6-F600-46E4-AB69-21DBB5277E0E}" type="parTrans" cxnId="{908E78A1-4298-4BA7-91D6-0CA531E9D71A}">
      <dgm:prSet/>
      <dgm:spPr/>
      <dgm:t>
        <a:bodyPr/>
        <a:lstStyle/>
        <a:p>
          <a:endParaRPr lang="en-US" sz="2800"/>
        </a:p>
      </dgm:t>
    </dgm:pt>
    <dgm:pt modelId="{50279154-3271-430B-8A83-CF56CECA6895}" type="sibTrans" cxnId="{908E78A1-4298-4BA7-91D6-0CA531E9D71A}">
      <dgm:prSet/>
      <dgm:spPr/>
      <dgm:t>
        <a:bodyPr/>
        <a:lstStyle/>
        <a:p>
          <a:endParaRPr lang="en-US" sz="2800"/>
        </a:p>
      </dgm:t>
    </dgm:pt>
    <dgm:pt modelId="{7EEFBAD3-C775-4032-AEBB-D3D48B04F4A8}">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1430</a:t>
          </a:r>
          <a:endParaRPr lang="en-US" sz="2800" b="1" dirty="0">
            <a:solidFill>
              <a:schemeClr val="bg1"/>
            </a:solidFill>
          </a:endParaRPr>
        </a:p>
      </dgm:t>
    </dgm:pt>
    <dgm:pt modelId="{2CA40B34-FBFD-4898-9D63-4A763726FEB8}" type="parTrans" cxnId="{2CB03CB2-A76E-42E1-8DD2-22FE039B7EC0}">
      <dgm:prSet/>
      <dgm:spPr/>
      <dgm:t>
        <a:bodyPr/>
        <a:lstStyle/>
        <a:p>
          <a:endParaRPr lang="en-US" sz="2800"/>
        </a:p>
      </dgm:t>
    </dgm:pt>
    <dgm:pt modelId="{C6CA0BC7-82D0-418D-9679-D43B2ADDA700}" type="sibTrans" cxnId="{2CB03CB2-A76E-42E1-8DD2-22FE039B7EC0}">
      <dgm:prSet/>
      <dgm:spPr/>
      <dgm:t>
        <a:bodyPr/>
        <a:lstStyle/>
        <a:p>
          <a:endParaRPr lang="en-US" sz="2800"/>
        </a:p>
      </dgm:t>
    </dgm:pt>
    <dgm:pt modelId="{B1DD39B2-D9BD-4B2D-A202-2AABF693E1D0}">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10/1/2009 – 9/30/2010</a:t>
          </a:r>
          <a:endParaRPr lang="en-US" sz="1600" b="1" dirty="0">
            <a:solidFill>
              <a:schemeClr val="bg1"/>
            </a:solidFill>
          </a:endParaRPr>
        </a:p>
      </dgm:t>
    </dgm:pt>
    <dgm:pt modelId="{F7335746-63D4-4ACA-9651-F8B0352BD036}" type="parTrans" cxnId="{659505E2-4688-4080-85B1-CC1C8DEFA377}">
      <dgm:prSet/>
      <dgm:spPr/>
      <dgm:t>
        <a:bodyPr/>
        <a:lstStyle/>
        <a:p>
          <a:endParaRPr lang="en-US" sz="2800"/>
        </a:p>
      </dgm:t>
    </dgm:pt>
    <dgm:pt modelId="{B6326AD8-3043-42CA-9ECD-D64EFA2CC6B5}" type="sibTrans" cxnId="{659505E2-4688-4080-85B1-CC1C8DEFA377}">
      <dgm:prSet/>
      <dgm:spPr/>
      <dgm:t>
        <a:bodyPr/>
        <a:lstStyle/>
        <a:p>
          <a:endParaRPr lang="en-US" sz="2800"/>
        </a:p>
      </dgm:t>
    </dgm:pt>
    <dgm:pt modelId="{3B6150D5-9A9A-4BF9-ACD2-67B094DFEDA3}">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10/1/2010 – 9/30/2011</a:t>
          </a:r>
          <a:endParaRPr lang="en-US" sz="1600" b="1" dirty="0">
            <a:solidFill>
              <a:schemeClr val="bg1"/>
            </a:solidFill>
          </a:endParaRPr>
        </a:p>
      </dgm:t>
    </dgm:pt>
    <dgm:pt modelId="{8AC9A505-227B-4094-8933-C43B39E9E612}" type="parTrans" cxnId="{46FDC211-0015-412A-8D16-6D55134FC212}">
      <dgm:prSet/>
      <dgm:spPr/>
      <dgm:t>
        <a:bodyPr/>
        <a:lstStyle/>
        <a:p>
          <a:endParaRPr lang="en-US" sz="2800"/>
        </a:p>
      </dgm:t>
    </dgm:pt>
    <dgm:pt modelId="{4E9441B9-262A-4455-951A-650AA0FC3714}" type="sibTrans" cxnId="{46FDC211-0015-412A-8D16-6D55134FC212}">
      <dgm:prSet/>
      <dgm:spPr/>
      <dgm:t>
        <a:bodyPr/>
        <a:lstStyle/>
        <a:p>
          <a:endParaRPr lang="en-US" sz="2800"/>
        </a:p>
      </dgm:t>
    </dgm:pt>
    <dgm:pt modelId="{D2159CF9-9E46-4E4A-A77A-17A8A5B278A5}">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10/1/2011 – 9/30/2012</a:t>
          </a:r>
          <a:endParaRPr lang="en-US" sz="1600" b="1" dirty="0">
            <a:solidFill>
              <a:schemeClr val="bg1"/>
            </a:solidFill>
          </a:endParaRPr>
        </a:p>
      </dgm:t>
    </dgm:pt>
    <dgm:pt modelId="{43F7DCBD-ACEF-4667-84CC-D9CAC837032A}" type="parTrans" cxnId="{DDB80996-5FA8-45D7-B115-A6FCB43F4B48}">
      <dgm:prSet/>
      <dgm:spPr/>
      <dgm:t>
        <a:bodyPr/>
        <a:lstStyle/>
        <a:p>
          <a:endParaRPr lang="en-US" sz="2800"/>
        </a:p>
      </dgm:t>
    </dgm:pt>
    <dgm:pt modelId="{28258123-44C8-434B-A8EF-F1989E963698}" type="sibTrans" cxnId="{DDB80996-5FA8-45D7-B115-A6FCB43F4B48}">
      <dgm:prSet/>
      <dgm:spPr/>
      <dgm:t>
        <a:bodyPr/>
        <a:lstStyle/>
        <a:p>
          <a:endParaRPr lang="en-US" sz="2800"/>
        </a:p>
      </dgm:t>
    </dgm:pt>
    <dgm:pt modelId="{83907D8E-CD0F-4A75-8763-9806771449C1}">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10/1/2012 – 9/30/2013</a:t>
          </a:r>
          <a:endParaRPr lang="en-US" sz="1600" b="1" dirty="0">
            <a:solidFill>
              <a:schemeClr val="bg1"/>
            </a:solidFill>
          </a:endParaRPr>
        </a:p>
      </dgm:t>
    </dgm:pt>
    <dgm:pt modelId="{C46416A0-FD91-416D-B5CD-CE4F08820D1F}" type="parTrans" cxnId="{E3AAA43C-E796-41B6-BEA3-AAB304FFAE3A}">
      <dgm:prSet/>
      <dgm:spPr/>
      <dgm:t>
        <a:bodyPr/>
        <a:lstStyle/>
        <a:p>
          <a:endParaRPr lang="en-US" sz="2800"/>
        </a:p>
      </dgm:t>
    </dgm:pt>
    <dgm:pt modelId="{22444561-460F-403F-BB22-147FC05F6E52}" type="sibTrans" cxnId="{E3AAA43C-E796-41B6-BEA3-AAB304FFAE3A}">
      <dgm:prSet/>
      <dgm:spPr/>
      <dgm:t>
        <a:bodyPr/>
        <a:lstStyle/>
        <a:p>
          <a:endParaRPr lang="en-US" sz="2800"/>
        </a:p>
      </dgm:t>
    </dgm:pt>
    <dgm:pt modelId="{F8B519E4-BA7B-4094-A42A-7B9EB37EA209}">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10/1/2013 – 9/30/2014</a:t>
          </a:r>
          <a:endParaRPr lang="en-US" sz="1600" b="1" dirty="0">
            <a:solidFill>
              <a:schemeClr val="bg1"/>
            </a:solidFill>
          </a:endParaRPr>
        </a:p>
      </dgm:t>
    </dgm:pt>
    <dgm:pt modelId="{54D602BB-2B11-4214-A2F7-5A11F703BDB5}" type="parTrans" cxnId="{42798A00-E0B3-4F18-9CB1-D583C15D0BB9}">
      <dgm:prSet/>
      <dgm:spPr/>
      <dgm:t>
        <a:bodyPr/>
        <a:lstStyle/>
        <a:p>
          <a:endParaRPr lang="en-US" sz="2800"/>
        </a:p>
      </dgm:t>
    </dgm:pt>
    <dgm:pt modelId="{B464A721-DF51-477A-9824-440E0B7AAA09}" type="sibTrans" cxnId="{42798A00-E0B3-4F18-9CB1-D583C15D0BB9}">
      <dgm:prSet/>
      <dgm:spPr/>
      <dgm:t>
        <a:bodyPr/>
        <a:lstStyle/>
        <a:p>
          <a:endParaRPr lang="en-US" sz="2800"/>
        </a:p>
      </dgm:t>
    </dgm:pt>
    <dgm:pt modelId="{1595D608-822F-4DB3-8D83-F0509A6D7EA9}">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10/1/2014 – 9/30/2015</a:t>
          </a:r>
          <a:endParaRPr lang="en-US" sz="1600" b="1" dirty="0">
            <a:solidFill>
              <a:schemeClr val="bg1"/>
            </a:solidFill>
          </a:endParaRPr>
        </a:p>
      </dgm:t>
    </dgm:pt>
    <dgm:pt modelId="{7C09997B-289A-4054-B23B-F8423CC2E938}" type="parTrans" cxnId="{CC70485E-C790-48B6-AF0E-2B47F0FD6DBE}">
      <dgm:prSet/>
      <dgm:spPr/>
      <dgm:t>
        <a:bodyPr/>
        <a:lstStyle/>
        <a:p>
          <a:endParaRPr lang="en-US" sz="2800"/>
        </a:p>
      </dgm:t>
    </dgm:pt>
    <dgm:pt modelId="{94E15A5C-DE0E-4E45-8B57-CE02EEFB8A81}" type="sibTrans" cxnId="{CC70485E-C790-48B6-AF0E-2B47F0FD6DBE}">
      <dgm:prSet/>
      <dgm:spPr/>
      <dgm:t>
        <a:bodyPr/>
        <a:lstStyle/>
        <a:p>
          <a:endParaRPr lang="en-US" sz="2800"/>
        </a:p>
      </dgm:t>
    </dgm:pt>
    <dgm:pt modelId="{F861F1B3-0438-47FA-8B52-7E31C804AD71}">
      <dgm:prSet phldrT="[Text]" custT="1"/>
      <dgm:spPr>
        <a:solidFill>
          <a:schemeClr val="accent3"/>
        </a:solidFill>
        <a:ln>
          <a:solidFill>
            <a:schemeClr val="bg1"/>
          </a:solidFill>
        </a:ln>
      </dgm:spPr>
      <dgm:t>
        <a:bodyPr/>
        <a:lstStyle/>
        <a:p>
          <a:r>
            <a:rPr lang="en-US" sz="2800" b="0" dirty="0" smtClean="0"/>
            <a:t>FFY 2016</a:t>
          </a:r>
          <a:endParaRPr lang="en-US" sz="2800" b="0" dirty="0"/>
        </a:p>
      </dgm:t>
    </dgm:pt>
    <dgm:pt modelId="{B8A8A18C-18D2-4440-92A7-9F761884AFD5}" type="parTrans" cxnId="{08C407FE-ACC7-4B10-9B38-4933FFD8F7C4}">
      <dgm:prSet/>
      <dgm:spPr/>
      <dgm:t>
        <a:bodyPr/>
        <a:lstStyle/>
        <a:p>
          <a:endParaRPr lang="en-US" sz="2800"/>
        </a:p>
      </dgm:t>
    </dgm:pt>
    <dgm:pt modelId="{BF1B8A53-3A5A-4058-9DC3-AA08DEC18249}" type="sibTrans" cxnId="{08C407FE-ACC7-4B10-9B38-4933FFD8F7C4}">
      <dgm:prSet/>
      <dgm:spPr/>
      <dgm:t>
        <a:bodyPr/>
        <a:lstStyle/>
        <a:p>
          <a:endParaRPr lang="en-US" sz="2800"/>
        </a:p>
      </dgm:t>
    </dgm:pt>
    <dgm:pt modelId="{4A5A12A1-9D8B-4083-90A8-67DBFE3BE156}">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1719</a:t>
          </a:r>
          <a:endParaRPr lang="en-US" sz="2800" b="1" dirty="0">
            <a:solidFill>
              <a:schemeClr val="bg1"/>
            </a:solidFill>
          </a:endParaRPr>
        </a:p>
      </dgm:t>
    </dgm:pt>
    <dgm:pt modelId="{934B2B4C-5696-4AD8-9D4C-6F3EB2E1BE1C}" type="parTrans" cxnId="{B44BCEB3-F61E-4166-88DC-689531E6EB37}">
      <dgm:prSet/>
      <dgm:spPr/>
      <dgm:t>
        <a:bodyPr/>
        <a:lstStyle/>
        <a:p>
          <a:endParaRPr lang="en-US" sz="2800"/>
        </a:p>
      </dgm:t>
    </dgm:pt>
    <dgm:pt modelId="{CDE244BB-3FB5-48F4-B8DE-F7D4F09A2950}" type="sibTrans" cxnId="{B44BCEB3-F61E-4166-88DC-689531E6EB37}">
      <dgm:prSet/>
      <dgm:spPr/>
      <dgm:t>
        <a:bodyPr/>
        <a:lstStyle/>
        <a:p>
          <a:endParaRPr lang="en-US" sz="2800"/>
        </a:p>
      </dgm:t>
    </dgm:pt>
    <dgm:pt modelId="{97F81A83-147E-47F1-BE6D-460BF8CF182A}">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10/1/2015 – 9/30/2016</a:t>
          </a:r>
          <a:endParaRPr lang="en-US" sz="1600" b="1" dirty="0">
            <a:solidFill>
              <a:schemeClr val="bg1"/>
            </a:solidFill>
          </a:endParaRPr>
        </a:p>
      </dgm:t>
    </dgm:pt>
    <dgm:pt modelId="{DEB36DDB-14DC-42A9-ADE3-8566D02C921B}" type="parTrans" cxnId="{C10979E1-BD59-46EA-9959-9D262396A790}">
      <dgm:prSet/>
      <dgm:spPr/>
      <dgm:t>
        <a:bodyPr/>
        <a:lstStyle/>
        <a:p>
          <a:endParaRPr lang="en-US" sz="2800"/>
        </a:p>
      </dgm:t>
    </dgm:pt>
    <dgm:pt modelId="{DFAECFC6-4381-40B3-A0B1-30A924A98F5A}" type="sibTrans" cxnId="{C10979E1-BD59-46EA-9959-9D262396A790}">
      <dgm:prSet/>
      <dgm:spPr/>
      <dgm:t>
        <a:bodyPr/>
        <a:lstStyle/>
        <a:p>
          <a:endParaRPr lang="en-US" sz="2800"/>
        </a:p>
      </dgm:t>
    </dgm:pt>
    <dgm:pt modelId="{F3286572-6E1E-4DA1-A504-E567BE4A6313}">
      <dgm:prSet phldrT="[Text]" custT="1"/>
      <dgm:spPr>
        <a:solidFill>
          <a:schemeClr val="accent3"/>
        </a:solidFill>
        <a:ln>
          <a:solidFill>
            <a:schemeClr val="bg1"/>
          </a:solidFill>
        </a:ln>
      </dgm:spPr>
      <dgm:t>
        <a:bodyPr/>
        <a:lstStyle/>
        <a:p>
          <a:r>
            <a:rPr lang="en-US" sz="2800" b="0" dirty="0" smtClean="0"/>
            <a:t>FFY 2017</a:t>
          </a:r>
          <a:endParaRPr lang="en-US" sz="2800" b="0" dirty="0"/>
        </a:p>
      </dgm:t>
    </dgm:pt>
    <dgm:pt modelId="{C2C121C3-2B07-4F95-A24F-F5B916E952E9}" type="parTrans" cxnId="{714D51F4-16E4-46C9-93E0-4A083CEFDC04}">
      <dgm:prSet/>
      <dgm:spPr/>
      <dgm:t>
        <a:bodyPr/>
        <a:lstStyle/>
        <a:p>
          <a:endParaRPr lang="en-US" sz="2800"/>
        </a:p>
      </dgm:t>
    </dgm:pt>
    <dgm:pt modelId="{DDC416E1-66EA-4AB5-9222-BDFDCBEA0D4D}" type="sibTrans" cxnId="{714D51F4-16E4-46C9-93E0-4A083CEFDC04}">
      <dgm:prSet/>
      <dgm:spPr/>
      <dgm:t>
        <a:bodyPr/>
        <a:lstStyle/>
        <a:p>
          <a:endParaRPr lang="en-US" sz="2800"/>
        </a:p>
      </dgm:t>
    </dgm:pt>
    <dgm:pt modelId="{5B09F81C-B85D-4A87-8E78-4AD4DB726DAC}">
      <dgm:prSet phldrT="[Text]" custT="1"/>
      <dgm:spPr>
        <a:solidFill>
          <a:schemeClr val="accent2">
            <a:alpha val="90000"/>
          </a:schemeClr>
        </a:solidFill>
        <a:ln>
          <a:solidFill>
            <a:schemeClr val="bg1">
              <a:alpha val="90000"/>
            </a:schemeClr>
          </a:solidFill>
        </a:ln>
      </dgm:spPr>
      <dgm:t>
        <a:bodyPr/>
        <a:lstStyle/>
        <a:p>
          <a:r>
            <a:rPr lang="en-US" sz="2800" b="1" dirty="0" smtClean="0">
              <a:solidFill>
                <a:schemeClr val="bg1"/>
              </a:solidFill>
            </a:rPr>
            <a:t>660</a:t>
          </a:r>
          <a:endParaRPr lang="en-US" sz="2800" b="1" dirty="0">
            <a:solidFill>
              <a:schemeClr val="bg1"/>
            </a:solidFill>
          </a:endParaRPr>
        </a:p>
      </dgm:t>
    </dgm:pt>
    <dgm:pt modelId="{2DDC6622-4074-41BE-B5F6-16D16F514647}" type="parTrans" cxnId="{DE39D9F5-6D05-49B6-8957-60AC9CF91FC0}">
      <dgm:prSet/>
      <dgm:spPr/>
      <dgm:t>
        <a:bodyPr/>
        <a:lstStyle/>
        <a:p>
          <a:endParaRPr lang="en-US" sz="2800"/>
        </a:p>
      </dgm:t>
    </dgm:pt>
    <dgm:pt modelId="{4558B1A9-F0E9-414F-820C-6FE5766CFE97}" type="sibTrans" cxnId="{DE39D9F5-6D05-49B6-8957-60AC9CF91FC0}">
      <dgm:prSet/>
      <dgm:spPr/>
      <dgm:t>
        <a:bodyPr/>
        <a:lstStyle/>
        <a:p>
          <a:endParaRPr lang="en-US" sz="2800"/>
        </a:p>
      </dgm:t>
    </dgm:pt>
    <dgm:pt modelId="{1D050698-5DA5-40BE-8AF5-2D2B5DE8C86A}">
      <dgm:prSet phldrT="[Text]" custT="1"/>
      <dgm:spPr>
        <a:solidFill>
          <a:schemeClr val="tx2">
            <a:alpha val="90000"/>
          </a:schemeClr>
        </a:solidFill>
        <a:ln>
          <a:solidFill>
            <a:schemeClr val="bg1">
              <a:alpha val="90000"/>
            </a:schemeClr>
          </a:solidFill>
        </a:ln>
      </dgm:spPr>
      <dgm:t>
        <a:bodyPr/>
        <a:lstStyle/>
        <a:p>
          <a:r>
            <a:rPr lang="en-US" sz="1600" b="1" dirty="0" smtClean="0">
              <a:solidFill>
                <a:schemeClr val="bg1"/>
              </a:solidFill>
            </a:rPr>
            <a:t>10/1/2016 – 2/28/2017</a:t>
          </a:r>
          <a:endParaRPr lang="en-US" sz="1600" b="1" dirty="0">
            <a:solidFill>
              <a:schemeClr val="bg1"/>
            </a:solidFill>
          </a:endParaRPr>
        </a:p>
      </dgm:t>
    </dgm:pt>
    <dgm:pt modelId="{3632248A-AEA4-4D13-AC91-B6FA935C5E1A}" type="parTrans" cxnId="{DF5E7547-9D79-4DA9-BB4B-B337A4B40D60}">
      <dgm:prSet/>
      <dgm:spPr/>
      <dgm:t>
        <a:bodyPr/>
        <a:lstStyle/>
        <a:p>
          <a:endParaRPr lang="en-US" sz="2800"/>
        </a:p>
      </dgm:t>
    </dgm:pt>
    <dgm:pt modelId="{08F14D0E-FCF0-47B1-97ED-195BAD2FF7BE}" type="sibTrans" cxnId="{DF5E7547-9D79-4DA9-BB4B-B337A4B40D60}">
      <dgm:prSet/>
      <dgm:spPr/>
      <dgm:t>
        <a:bodyPr/>
        <a:lstStyle/>
        <a:p>
          <a:endParaRPr lang="en-US" sz="2800"/>
        </a:p>
      </dgm:t>
    </dgm:pt>
    <dgm:pt modelId="{5BC7FDAB-6D01-4552-B6B7-BB21FCED93A1}" type="pres">
      <dgm:prSet presAssocID="{B2B4AEC6-389D-4040-85F6-6061AB4765E8}" presName="Name0" presStyleCnt="0">
        <dgm:presLayoutVars>
          <dgm:chPref val="3"/>
          <dgm:dir/>
          <dgm:animLvl val="lvl"/>
          <dgm:resizeHandles/>
        </dgm:presLayoutVars>
      </dgm:prSet>
      <dgm:spPr/>
      <dgm:t>
        <a:bodyPr/>
        <a:lstStyle/>
        <a:p>
          <a:endParaRPr lang="en-US"/>
        </a:p>
      </dgm:t>
    </dgm:pt>
    <dgm:pt modelId="{A9CCA014-FBF3-459D-802D-6EB15D2478DF}" type="pres">
      <dgm:prSet presAssocID="{5CECEAB2-B067-4129-876D-18CB28C5F164}" presName="horFlow" presStyleCnt="0"/>
      <dgm:spPr/>
    </dgm:pt>
    <dgm:pt modelId="{5C35974A-5EE7-4B96-A29C-0E4F6FCF785A}" type="pres">
      <dgm:prSet presAssocID="{5CECEAB2-B067-4129-876D-18CB28C5F164}" presName="bigChev" presStyleLbl="node1" presStyleIdx="0" presStyleCnt="8" custScaleX="129190" custLinFactX="-16295" custLinFactNeighborX="-100000"/>
      <dgm:spPr>
        <a:prstGeom prst="roundRect">
          <a:avLst/>
        </a:prstGeom>
      </dgm:spPr>
      <dgm:t>
        <a:bodyPr/>
        <a:lstStyle/>
        <a:p>
          <a:endParaRPr lang="en-US"/>
        </a:p>
      </dgm:t>
    </dgm:pt>
    <dgm:pt modelId="{DEA40A74-752F-4C76-844B-3F6273EFB0C0}" type="pres">
      <dgm:prSet presAssocID="{DFCB1DF7-5E56-4036-AE76-653165CA0372}" presName="parTrans" presStyleCnt="0"/>
      <dgm:spPr/>
    </dgm:pt>
    <dgm:pt modelId="{0C2185E5-8410-4AD6-9B96-8C1B746299BD}" type="pres">
      <dgm:prSet presAssocID="{7BE3919D-41B5-4970-861A-9C770AB39BF5}" presName="node" presStyleLbl="alignAccFollowNode1" presStyleIdx="0" presStyleCnt="16" custLinFactNeighborX="-32336">
        <dgm:presLayoutVars>
          <dgm:bulletEnabled val="1"/>
        </dgm:presLayoutVars>
      </dgm:prSet>
      <dgm:spPr>
        <a:prstGeom prst="roundRect">
          <a:avLst/>
        </a:prstGeom>
      </dgm:spPr>
      <dgm:t>
        <a:bodyPr/>
        <a:lstStyle/>
        <a:p>
          <a:endParaRPr lang="en-US"/>
        </a:p>
      </dgm:t>
    </dgm:pt>
    <dgm:pt modelId="{43A059DC-DE0E-40A4-8E56-7B3EF9343E76}" type="pres">
      <dgm:prSet presAssocID="{2CF99EA5-DBA6-4D40-8974-4AF12D2879E9}" presName="sibTrans" presStyleCnt="0"/>
      <dgm:spPr/>
    </dgm:pt>
    <dgm:pt modelId="{7C89CF3E-F9FD-44E5-8BF8-8ACB2EF22925}" type="pres">
      <dgm:prSet presAssocID="{B1DD39B2-D9BD-4B2D-A202-2AABF693E1D0}" presName="node" presStyleLbl="alignAccFollowNode1" presStyleIdx="1" presStyleCnt="16" custScaleX="223009" custScaleY="100000" custLinFactX="14744" custLinFactNeighborX="100000" custLinFactNeighborY="-2992">
        <dgm:presLayoutVars>
          <dgm:bulletEnabled val="1"/>
        </dgm:presLayoutVars>
      </dgm:prSet>
      <dgm:spPr>
        <a:prstGeom prst="roundRect">
          <a:avLst/>
        </a:prstGeom>
      </dgm:spPr>
      <dgm:t>
        <a:bodyPr/>
        <a:lstStyle/>
        <a:p>
          <a:endParaRPr lang="en-US"/>
        </a:p>
      </dgm:t>
    </dgm:pt>
    <dgm:pt modelId="{FAA0A986-8569-4C8E-8DC0-377429FB1F4F}" type="pres">
      <dgm:prSet presAssocID="{5CECEAB2-B067-4129-876D-18CB28C5F164}" presName="vSp" presStyleCnt="0"/>
      <dgm:spPr/>
    </dgm:pt>
    <dgm:pt modelId="{346544FA-FF8E-447C-8E3F-883DA2364EDA}" type="pres">
      <dgm:prSet presAssocID="{0015000C-1888-4DE3-A5D1-F43C4365F614}" presName="horFlow" presStyleCnt="0"/>
      <dgm:spPr/>
    </dgm:pt>
    <dgm:pt modelId="{C1338428-FCD1-405B-AD2C-7A8B2B2C4886}" type="pres">
      <dgm:prSet presAssocID="{0015000C-1888-4DE3-A5D1-F43C4365F614}" presName="bigChev" presStyleLbl="node1" presStyleIdx="1" presStyleCnt="8" custScaleX="129190" custLinFactX="-16295" custLinFactNeighborX="-100000"/>
      <dgm:spPr>
        <a:prstGeom prst="roundRect">
          <a:avLst/>
        </a:prstGeom>
      </dgm:spPr>
      <dgm:t>
        <a:bodyPr/>
        <a:lstStyle/>
        <a:p>
          <a:endParaRPr lang="en-US"/>
        </a:p>
      </dgm:t>
    </dgm:pt>
    <dgm:pt modelId="{8BB03520-8D30-4724-8AE3-6E29295BB3BC}" type="pres">
      <dgm:prSet presAssocID="{0170C5F1-13B5-41B0-BD99-18397489C45C}" presName="parTrans" presStyleCnt="0"/>
      <dgm:spPr/>
    </dgm:pt>
    <dgm:pt modelId="{61ABFAF0-88A8-46D8-B345-97D24DA317D6}" type="pres">
      <dgm:prSet presAssocID="{EF706711-2796-4FAE-9380-F2CAA8ED2968}" presName="node" presStyleLbl="alignAccFollowNode1" presStyleIdx="2" presStyleCnt="16" custLinFactNeighborX="-32336">
        <dgm:presLayoutVars>
          <dgm:bulletEnabled val="1"/>
        </dgm:presLayoutVars>
      </dgm:prSet>
      <dgm:spPr>
        <a:prstGeom prst="roundRect">
          <a:avLst/>
        </a:prstGeom>
      </dgm:spPr>
      <dgm:t>
        <a:bodyPr/>
        <a:lstStyle/>
        <a:p>
          <a:endParaRPr lang="en-US"/>
        </a:p>
      </dgm:t>
    </dgm:pt>
    <dgm:pt modelId="{CB1BBBF7-E860-4669-87F7-890AA7FF269C}" type="pres">
      <dgm:prSet presAssocID="{2B8752D8-33B4-45A8-828F-9FBEDC43CE7A}" presName="sibTrans" presStyleCnt="0"/>
      <dgm:spPr/>
    </dgm:pt>
    <dgm:pt modelId="{4FEBB640-58B1-469B-915D-E288DBE83599}" type="pres">
      <dgm:prSet presAssocID="{3B6150D5-9A9A-4BF9-ACD2-67B094DFEDA3}" presName="node" presStyleLbl="alignAccFollowNode1" presStyleIdx="3" presStyleCnt="16" custScaleX="223009" custScaleY="100000" custLinFactX="14744" custLinFactNeighborX="100000" custLinFactNeighborY="-2992">
        <dgm:presLayoutVars>
          <dgm:bulletEnabled val="1"/>
        </dgm:presLayoutVars>
      </dgm:prSet>
      <dgm:spPr>
        <a:prstGeom prst="roundRect">
          <a:avLst/>
        </a:prstGeom>
      </dgm:spPr>
      <dgm:t>
        <a:bodyPr/>
        <a:lstStyle/>
        <a:p>
          <a:endParaRPr lang="en-US"/>
        </a:p>
      </dgm:t>
    </dgm:pt>
    <dgm:pt modelId="{5F958F67-DB50-4A18-A42D-CED931F488A0}" type="pres">
      <dgm:prSet presAssocID="{0015000C-1888-4DE3-A5D1-F43C4365F614}" presName="vSp" presStyleCnt="0"/>
      <dgm:spPr/>
    </dgm:pt>
    <dgm:pt modelId="{5CF66EA3-36FD-47EF-A63E-3B30164FEECA}" type="pres">
      <dgm:prSet presAssocID="{4D3CC259-1247-4331-94F5-D673981C6249}" presName="horFlow" presStyleCnt="0"/>
      <dgm:spPr/>
    </dgm:pt>
    <dgm:pt modelId="{79CB0279-E468-474B-A5DE-0BFC7B4FCDEC}" type="pres">
      <dgm:prSet presAssocID="{4D3CC259-1247-4331-94F5-D673981C6249}" presName="bigChev" presStyleLbl="node1" presStyleIdx="2" presStyleCnt="8" custScaleX="129190" custLinFactX="-16295" custLinFactNeighborX="-100000"/>
      <dgm:spPr>
        <a:prstGeom prst="roundRect">
          <a:avLst/>
        </a:prstGeom>
      </dgm:spPr>
      <dgm:t>
        <a:bodyPr/>
        <a:lstStyle/>
        <a:p>
          <a:endParaRPr lang="en-US"/>
        </a:p>
      </dgm:t>
    </dgm:pt>
    <dgm:pt modelId="{83430D3F-5566-4413-900D-254249E50CEF}" type="pres">
      <dgm:prSet presAssocID="{E3FD3A2F-51B9-40C2-8C53-2948189E006C}" presName="parTrans" presStyleCnt="0"/>
      <dgm:spPr/>
    </dgm:pt>
    <dgm:pt modelId="{3B88778F-02AD-4645-80C0-33FE1B5140CB}" type="pres">
      <dgm:prSet presAssocID="{E5B1A8FE-9DB9-449E-B1B3-6466A20DFDFD}" presName="node" presStyleLbl="alignAccFollowNode1" presStyleIdx="4" presStyleCnt="16" custLinFactNeighborX="-32336">
        <dgm:presLayoutVars>
          <dgm:bulletEnabled val="1"/>
        </dgm:presLayoutVars>
      </dgm:prSet>
      <dgm:spPr>
        <a:prstGeom prst="roundRect">
          <a:avLst/>
        </a:prstGeom>
      </dgm:spPr>
      <dgm:t>
        <a:bodyPr/>
        <a:lstStyle/>
        <a:p>
          <a:endParaRPr lang="en-US"/>
        </a:p>
      </dgm:t>
    </dgm:pt>
    <dgm:pt modelId="{F5A8C39E-B3A2-4189-AD28-D71BDE64232B}" type="pres">
      <dgm:prSet presAssocID="{DF00979B-EBD2-427E-B1C7-7E0449982555}" presName="sibTrans" presStyleCnt="0"/>
      <dgm:spPr/>
    </dgm:pt>
    <dgm:pt modelId="{5410091E-7BE5-4E3C-8A62-BFC70271C6D7}" type="pres">
      <dgm:prSet presAssocID="{D2159CF9-9E46-4E4A-A77A-17A8A5B278A5}" presName="node" presStyleLbl="alignAccFollowNode1" presStyleIdx="5" presStyleCnt="16" custScaleX="223009" custScaleY="100000" custLinFactX="14744" custLinFactNeighborX="100000" custLinFactNeighborY="-2992">
        <dgm:presLayoutVars>
          <dgm:bulletEnabled val="1"/>
        </dgm:presLayoutVars>
      </dgm:prSet>
      <dgm:spPr>
        <a:prstGeom prst="roundRect">
          <a:avLst/>
        </a:prstGeom>
      </dgm:spPr>
      <dgm:t>
        <a:bodyPr/>
        <a:lstStyle/>
        <a:p>
          <a:endParaRPr lang="en-US"/>
        </a:p>
      </dgm:t>
    </dgm:pt>
    <dgm:pt modelId="{F310038F-DEF4-4531-9B63-C0CC300E1C10}" type="pres">
      <dgm:prSet presAssocID="{4D3CC259-1247-4331-94F5-D673981C6249}" presName="vSp" presStyleCnt="0"/>
      <dgm:spPr/>
    </dgm:pt>
    <dgm:pt modelId="{0DC42B13-75AD-439F-A508-CA627746258D}" type="pres">
      <dgm:prSet presAssocID="{7F6A7AAF-217F-4461-9A65-6C3D9A747BC0}" presName="horFlow" presStyleCnt="0"/>
      <dgm:spPr/>
    </dgm:pt>
    <dgm:pt modelId="{AE69D486-F0C3-4D18-ABAF-43E119389774}" type="pres">
      <dgm:prSet presAssocID="{7F6A7AAF-217F-4461-9A65-6C3D9A747BC0}" presName="bigChev" presStyleLbl="node1" presStyleIdx="3" presStyleCnt="8" custScaleX="129190" custLinFactX="-16295" custLinFactNeighborX="-100000"/>
      <dgm:spPr>
        <a:prstGeom prst="roundRect">
          <a:avLst/>
        </a:prstGeom>
      </dgm:spPr>
      <dgm:t>
        <a:bodyPr/>
        <a:lstStyle/>
        <a:p>
          <a:endParaRPr lang="en-US"/>
        </a:p>
      </dgm:t>
    </dgm:pt>
    <dgm:pt modelId="{06C6BA96-8F98-430C-A941-A06C72B823B7}" type="pres">
      <dgm:prSet presAssocID="{45FE9C63-47E3-4E98-9384-78B77F832125}" presName="parTrans" presStyleCnt="0"/>
      <dgm:spPr/>
    </dgm:pt>
    <dgm:pt modelId="{8E4A3007-DB0F-4E77-9288-4D0EB04CED1D}" type="pres">
      <dgm:prSet presAssocID="{2CAA9789-4240-4B40-A778-131B0FCA8906}" presName="node" presStyleLbl="alignAccFollowNode1" presStyleIdx="6" presStyleCnt="16" custLinFactNeighborX="-32336">
        <dgm:presLayoutVars>
          <dgm:bulletEnabled val="1"/>
        </dgm:presLayoutVars>
      </dgm:prSet>
      <dgm:spPr>
        <a:prstGeom prst="roundRect">
          <a:avLst/>
        </a:prstGeom>
      </dgm:spPr>
      <dgm:t>
        <a:bodyPr/>
        <a:lstStyle/>
        <a:p>
          <a:endParaRPr lang="en-US"/>
        </a:p>
      </dgm:t>
    </dgm:pt>
    <dgm:pt modelId="{54D02960-41AB-41E0-BA0F-04F57C51429D}" type="pres">
      <dgm:prSet presAssocID="{B98C1B91-8805-41BE-8700-57CD7D302C76}" presName="sibTrans" presStyleCnt="0"/>
      <dgm:spPr/>
    </dgm:pt>
    <dgm:pt modelId="{E4CBF0D5-0EA4-4CA9-A9AE-1CF38DBE152E}" type="pres">
      <dgm:prSet presAssocID="{83907D8E-CD0F-4A75-8763-9806771449C1}" presName="node" presStyleLbl="alignAccFollowNode1" presStyleIdx="7" presStyleCnt="16" custScaleX="223009" custScaleY="100000" custLinFactX="14744" custLinFactNeighborX="100000" custLinFactNeighborY="-2992">
        <dgm:presLayoutVars>
          <dgm:bulletEnabled val="1"/>
        </dgm:presLayoutVars>
      </dgm:prSet>
      <dgm:spPr>
        <a:prstGeom prst="roundRect">
          <a:avLst/>
        </a:prstGeom>
      </dgm:spPr>
      <dgm:t>
        <a:bodyPr/>
        <a:lstStyle/>
        <a:p>
          <a:endParaRPr lang="en-US"/>
        </a:p>
      </dgm:t>
    </dgm:pt>
    <dgm:pt modelId="{EE3C4368-A21B-46EF-AADB-B1B4C32D7058}" type="pres">
      <dgm:prSet presAssocID="{7F6A7AAF-217F-4461-9A65-6C3D9A747BC0}" presName="vSp" presStyleCnt="0"/>
      <dgm:spPr/>
    </dgm:pt>
    <dgm:pt modelId="{469B3CBC-3BF4-40AA-9F91-146FEE211B67}" type="pres">
      <dgm:prSet presAssocID="{7DEE7DC3-826E-4D8A-AF10-C993D53AB808}" presName="horFlow" presStyleCnt="0"/>
      <dgm:spPr/>
    </dgm:pt>
    <dgm:pt modelId="{19B1E8C7-CCA7-4D99-902C-EF08A93DB8DE}" type="pres">
      <dgm:prSet presAssocID="{7DEE7DC3-826E-4D8A-AF10-C993D53AB808}" presName="bigChev" presStyleLbl="node1" presStyleIdx="4" presStyleCnt="8" custScaleX="129190" custLinFactX="-16295" custLinFactNeighborX="-100000"/>
      <dgm:spPr>
        <a:prstGeom prst="roundRect">
          <a:avLst/>
        </a:prstGeom>
      </dgm:spPr>
      <dgm:t>
        <a:bodyPr/>
        <a:lstStyle/>
        <a:p>
          <a:endParaRPr lang="en-US"/>
        </a:p>
      </dgm:t>
    </dgm:pt>
    <dgm:pt modelId="{618CB689-F5DE-4A7A-9E36-72F6F9604A5F}" type="pres">
      <dgm:prSet presAssocID="{79E1A26A-0C53-4F7D-A7D2-B9892F96BBD3}" presName="parTrans" presStyleCnt="0"/>
      <dgm:spPr/>
    </dgm:pt>
    <dgm:pt modelId="{CA5840D0-1871-4BFD-9C99-16686045448C}" type="pres">
      <dgm:prSet presAssocID="{BB01A59F-7B74-4207-B9A1-ECB799DE7C7E}" presName="node" presStyleLbl="alignAccFollowNode1" presStyleIdx="8" presStyleCnt="16" custLinFactNeighborX="-32336">
        <dgm:presLayoutVars>
          <dgm:bulletEnabled val="1"/>
        </dgm:presLayoutVars>
      </dgm:prSet>
      <dgm:spPr>
        <a:prstGeom prst="roundRect">
          <a:avLst/>
        </a:prstGeom>
      </dgm:spPr>
      <dgm:t>
        <a:bodyPr/>
        <a:lstStyle/>
        <a:p>
          <a:endParaRPr lang="en-US"/>
        </a:p>
      </dgm:t>
    </dgm:pt>
    <dgm:pt modelId="{65605BE1-8DDB-40CA-AF94-DE4F8A6DF83B}" type="pres">
      <dgm:prSet presAssocID="{C476138B-83D6-468F-998B-4A32B69B3CE0}" presName="sibTrans" presStyleCnt="0"/>
      <dgm:spPr/>
    </dgm:pt>
    <dgm:pt modelId="{F856DF62-69EC-4943-B2E4-90B904BFC32A}" type="pres">
      <dgm:prSet presAssocID="{F8B519E4-BA7B-4094-A42A-7B9EB37EA209}" presName="node" presStyleLbl="alignAccFollowNode1" presStyleIdx="9" presStyleCnt="16" custScaleX="223009" custScaleY="100000" custLinFactX="14744" custLinFactNeighborX="100000" custLinFactNeighborY="-2992">
        <dgm:presLayoutVars>
          <dgm:bulletEnabled val="1"/>
        </dgm:presLayoutVars>
      </dgm:prSet>
      <dgm:spPr>
        <a:prstGeom prst="roundRect">
          <a:avLst/>
        </a:prstGeom>
      </dgm:spPr>
      <dgm:t>
        <a:bodyPr/>
        <a:lstStyle/>
        <a:p>
          <a:endParaRPr lang="en-US"/>
        </a:p>
      </dgm:t>
    </dgm:pt>
    <dgm:pt modelId="{8353B178-E0AC-4BD5-9EC5-B58EC513B31E}" type="pres">
      <dgm:prSet presAssocID="{7DEE7DC3-826E-4D8A-AF10-C993D53AB808}" presName="vSp" presStyleCnt="0"/>
      <dgm:spPr/>
    </dgm:pt>
    <dgm:pt modelId="{E3F7A2E6-D16B-4EFE-A07B-3BC79587D677}" type="pres">
      <dgm:prSet presAssocID="{19A4A3EC-3838-4D03-B162-D401B22C319A}" presName="horFlow" presStyleCnt="0"/>
      <dgm:spPr/>
    </dgm:pt>
    <dgm:pt modelId="{349937AD-D546-4F08-8AC2-02C669F59E01}" type="pres">
      <dgm:prSet presAssocID="{19A4A3EC-3838-4D03-B162-D401B22C319A}" presName="bigChev" presStyleLbl="node1" presStyleIdx="5" presStyleCnt="8" custScaleX="129190" custLinFactX="-16295" custLinFactNeighborX="-100000"/>
      <dgm:spPr>
        <a:prstGeom prst="roundRect">
          <a:avLst/>
        </a:prstGeom>
      </dgm:spPr>
      <dgm:t>
        <a:bodyPr/>
        <a:lstStyle/>
        <a:p>
          <a:endParaRPr lang="en-US"/>
        </a:p>
      </dgm:t>
    </dgm:pt>
    <dgm:pt modelId="{7CCDC5A8-ED30-4FF5-87EF-CDB39F01A135}" type="pres">
      <dgm:prSet presAssocID="{2CA40B34-FBFD-4898-9D63-4A763726FEB8}" presName="parTrans" presStyleCnt="0"/>
      <dgm:spPr/>
    </dgm:pt>
    <dgm:pt modelId="{D3692609-30C1-433B-BB7E-B135F19E4462}" type="pres">
      <dgm:prSet presAssocID="{7EEFBAD3-C775-4032-AEBB-D3D48B04F4A8}" presName="node" presStyleLbl="alignAccFollowNode1" presStyleIdx="10" presStyleCnt="16" custLinFactNeighborX="-32336">
        <dgm:presLayoutVars>
          <dgm:bulletEnabled val="1"/>
        </dgm:presLayoutVars>
      </dgm:prSet>
      <dgm:spPr>
        <a:prstGeom prst="roundRect">
          <a:avLst/>
        </a:prstGeom>
      </dgm:spPr>
      <dgm:t>
        <a:bodyPr/>
        <a:lstStyle/>
        <a:p>
          <a:endParaRPr lang="en-US"/>
        </a:p>
      </dgm:t>
    </dgm:pt>
    <dgm:pt modelId="{E2D64BFC-62D9-4A0D-AD19-F0985F5709E1}" type="pres">
      <dgm:prSet presAssocID="{C6CA0BC7-82D0-418D-9679-D43B2ADDA700}" presName="sibTrans" presStyleCnt="0"/>
      <dgm:spPr/>
    </dgm:pt>
    <dgm:pt modelId="{9DC27825-BB33-4EC2-891A-5B41AC089CC6}" type="pres">
      <dgm:prSet presAssocID="{1595D608-822F-4DB3-8D83-F0509A6D7EA9}" presName="node" presStyleLbl="alignAccFollowNode1" presStyleIdx="11" presStyleCnt="16" custScaleX="223009" custScaleY="100000" custLinFactX="11917" custLinFactNeighborX="100000" custLinFactNeighborY="-3373">
        <dgm:presLayoutVars>
          <dgm:bulletEnabled val="1"/>
        </dgm:presLayoutVars>
      </dgm:prSet>
      <dgm:spPr>
        <a:prstGeom prst="roundRect">
          <a:avLst/>
        </a:prstGeom>
      </dgm:spPr>
      <dgm:t>
        <a:bodyPr/>
        <a:lstStyle/>
        <a:p>
          <a:endParaRPr lang="en-US"/>
        </a:p>
      </dgm:t>
    </dgm:pt>
    <dgm:pt modelId="{EE9E404A-C21B-4DB5-AA7B-BCB5198264F8}" type="pres">
      <dgm:prSet presAssocID="{19A4A3EC-3838-4D03-B162-D401B22C319A}" presName="vSp" presStyleCnt="0"/>
      <dgm:spPr/>
    </dgm:pt>
    <dgm:pt modelId="{190E95E7-A337-494F-B581-4555172B2AF4}" type="pres">
      <dgm:prSet presAssocID="{F861F1B3-0438-47FA-8B52-7E31C804AD71}" presName="horFlow" presStyleCnt="0"/>
      <dgm:spPr/>
    </dgm:pt>
    <dgm:pt modelId="{2561A06D-D243-4E7A-80C7-38BDB3FCFE28}" type="pres">
      <dgm:prSet presAssocID="{F861F1B3-0438-47FA-8B52-7E31C804AD71}" presName="bigChev" presStyleLbl="node1" presStyleIdx="6" presStyleCnt="8" custScaleX="129190" custLinFactX="-16295" custLinFactNeighborX="-100000"/>
      <dgm:spPr>
        <a:prstGeom prst="roundRect">
          <a:avLst/>
        </a:prstGeom>
      </dgm:spPr>
      <dgm:t>
        <a:bodyPr/>
        <a:lstStyle/>
        <a:p>
          <a:endParaRPr lang="en-US"/>
        </a:p>
      </dgm:t>
    </dgm:pt>
    <dgm:pt modelId="{F3586366-0841-4405-BC75-C3A41F97D35E}" type="pres">
      <dgm:prSet presAssocID="{934B2B4C-5696-4AD8-9D4C-6F3EB2E1BE1C}" presName="parTrans" presStyleCnt="0"/>
      <dgm:spPr/>
    </dgm:pt>
    <dgm:pt modelId="{CF641C6F-6437-4C11-8C37-0DE84492F0A5}" type="pres">
      <dgm:prSet presAssocID="{4A5A12A1-9D8B-4083-90A8-67DBFE3BE156}" presName="node" presStyleLbl="alignAccFollowNode1" presStyleIdx="12" presStyleCnt="16" custLinFactNeighborX="-32336">
        <dgm:presLayoutVars>
          <dgm:bulletEnabled val="1"/>
        </dgm:presLayoutVars>
      </dgm:prSet>
      <dgm:spPr>
        <a:prstGeom prst="roundRect">
          <a:avLst/>
        </a:prstGeom>
      </dgm:spPr>
      <dgm:t>
        <a:bodyPr/>
        <a:lstStyle/>
        <a:p>
          <a:endParaRPr lang="en-US"/>
        </a:p>
      </dgm:t>
    </dgm:pt>
    <dgm:pt modelId="{CAE097CF-111C-4310-AB06-56616569DDF0}" type="pres">
      <dgm:prSet presAssocID="{CDE244BB-3FB5-48F4-B8DE-F7D4F09A2950}" presName="sibTrans" presStyleCnt="0"/>
      <dgm:spPr/>
    </dgm:pt>
    <dgm:pt modelId="{AF3EE035-AF8D-47AB-9ACD-D39DD7C10A4B}" type="pres">
      <dgm:prSet presAssocID="{97F81A83-147E-47F1-BE6D-460BF8CF182A}" presName="node" presStyleLbl="alignAccFollowNode1" presStyleIdx="13" presStyleCnt="16" custScaleX="223009" custScaleY="100000" custLinFactX="11917" custLinFactNeighborX="100000" custLinFactNeighborY="-3373">
        <dgm:presLayoutVars>
          <dgm:bulletEnabled val="1"/>
        </dgm:presLayoutVars>
      </dgm:prSet>
      <dgm:spPr>
        <a:prstGeom prst="roundRect">
          <a:avLst/>
        </a:prstGeom>
      </dgm:spPr>
      <dgm:t>
        <a:bodyPr/>
        <a:lstStyle/>
        <a:p>
          <a:endParaRPr lang="en-US"/>
        </a:p>
      </dgm:t>
    </dgm:pt>
    <dgm:pt modelId="{5D42DB41-05F6-447D-8B15-26FE6F647F4D}" type="pres">
      <dgm:prSet presAssocID="{F861F1B3-0438-47FA-8B52-7E31C804AD71}" presName="vSp" presStyleCnt="0"/>
      <dgm:spPr/>
    </dgm:pt>
    <dgm:pt modelId="{9A1E8190-1D7A-4CF6-8794-6B613C0CA95C}" type="pres">
      <dgm:prSet presAssocID="{F3286572-6E1E-4DA1-A504-E567BE4A6313}" presName="horFlow" presStyleCnt="0"/>
      <dgm:spPr/>
    </dgm:pt>
    <dgm:pt modelId="{0B61D115-8456-46E9-890D-D17F9EC2ED9B}" type="pres">
      <dgm:prSet presAssocID="{F3286572-6E1E-4DA1-A504-E567BE4A6313}" presName="bigChev" presStyleLbl="node1" presStyleIdx="7" presStyleCnt="8" custScaleX="129190" custLinFactX="-16295" custLinFactNeighborX="-100000"/>
      <dgm:spPr>
        <a:prstGeom prst="roundRect">
          <a:avLst/>
        </a:prstGeom>
      </dgm:spPr>
      <dgm:t>
        <a:bodyPr/>
        <a:lstStyle/>
        <a:p>
          <a:endParaRPr lang="en-US"/>
        </a:p>
      </dgm:t>
    </dgm:pt>
    <dgm:pt modelId="{39039316-1B7F-4464-91F0-01AEC1E17633}" type="pres">
      <dgm:prSet presAssocID="{2DDC6622-4074-41BE-B5F6-16D16F514647}" presName="parTrans" presStyleCnt="0"/>
      <dgm:spPr/>
    </dgm:pt>
    <dgm:pt modelId="{162771C1-8A17-40C3-9CAB-436D56EB5689}" type="pres">
      <dgm:prSet presAssocID="{5B09F81C-B85D-4A87-8E78-4AD4DB726DAC}" presName="node" presStyleLbl="alignAccFollowNode1" presStyleIdx="14" presStyleCnt="16" custLinFactNeighborX="-32336">
        <dgm:presLayoutVars>
          <dgm:bulletEnabled val="1"/>
        </dgm:presLayoutVars>
      </dgm:prSet>
      <dgm:spPr>
        <a:prstGeom prst="roundRect">
          <a:avLst/>
        </a:prstGeom>
      </dgm:spPr>
      <dgm:t>
        <a:bodyPr/>
        <a:lstStyle/>
        <a:p>
          <a:endParaRPr lang="en-US"/>
        </a:p>
      </dgm:t>
    </dgm:pt>
    <dgm:pt modelId="{F7DE3D1D-C3E3-45B7-97F8-4D37CA1BD587}" type="pres">
      <dgm:prSet presAssocID="{4558B1A9-F0E9-414F-820C-6FE5766CFE97}" presName="sibTrans" presStyleCnt="0"/>
      <dgm:spPr/>
    </dgm:pt>
    <dgm:pt modelId="{4DAFBA1F-1F64-4208-B6C4-A82651546C85}" type="pres">
      <dgm:prSet presAssocID="{1D050698-5DA5-40BE-8AF5-2D2B5DE8C86A}" presName="node" presStyleLbl="alignAccFollowNode1" presStyleIdx="15" presStyleCnt="16" custScaleX="223009" custScaleY="100000" custLinFactX="11917" custLinFactNeighborX="100000" custLinFactNeighborY="-3373">
        <dgm:presLayoutVars>
          <dgm:bulletEnabled val="1"/>
        </dgm:presLayoutVars>
      </dgm:prSet>
      <dgm:spPr>
        <a:prstGeom prst="roundRect">
          <a:avLst/>
        </a:prstGeom>
      </dgm:spPr>
      <dgm:t>
        <a:bodyPr/>
        <a:lstStyle/>
        <a:p>
          <a:endParaRPr lang="en-US"/>
        </a:p>
      </dgm:t>
    </dgm:pt>
  </dgm:ptLst>
  <dgm:cxnLst>
    <dgm:cxn modelId="{7C7D725E-3495-4ACD-B4FB-CBEF30A1B13C}" type="presOf" srcId="{97F81A83-147E-47F1-BE6D-460BF8CF182A}" destId="{AF3EE035-AF8D-47AB-9ACD-D39DD7C10A4B}" srcOrd="0" destOrd="0" presId="urn:microsoft.com/office/officeart/2005/8/layout/lProcess3"/>
    <dgm:cxn modelId="{840A0F84-8BD1-4065-A2F6-E7184B2A1A5D}" type="presOf" srcId="{1595D608-822F-4DB3-8D83-F0509A6D7EA9}" destId="{9DC27825-BB33-4EC2-891A-5B41AC089CC6}" srcOrd="0" destOrd="0" presId="urn:microsoft.com/office/officeart/2005/8/layout/lProcess3"/>
    <dgm:cxn modelId="{DE39D9F5-6D05-49B6-8957-60AC9CF91FC0}" srcId="{F3286572-6E1E-4DA1-A504-E567BE4A6313}" destId="{5B09F81C-B85D-4A87-8E78-4AD4DB726DAC}" srcOrd="0" destOrd="0" parTransId="{2DDC6622-4074-41BE-B5F6-16D16F514647}" sibTransId="{4558B1A9-F0E9-414F-820C-6FE5766CFE97}"/>
    <dgm:cxn modelId="{DDB80996-5FA8-45D7-B115-A6FCB43F4B48}" srcId="{4D3CC259-1247-4331-94F5-D673981C6249}" destId="{D2159CF9-9E46-4E4A-A77A-17A8A5B278A5}" srcOrd="1" destOrd="0" parTransId="{43F7DCBD-ACEF-4667-84CC-D9CAC837032A}" sibTransId="{28258123-44C8-434B-A8EF-F1989E963698}"/>
    <dgm:cxn modelId="{BF60D0E3-377E-41A6-886B-F128B89D819B}" srcId="{5CECEAB2-B067-4129-876D-18CB28C5F164}" destId="{7BE3919D-41B5-4970-861A-9C770AB39BF5}" srcOrd="0" destOrd="0" parTransId="{DFCB1DF7-5E56-4036-AE76-653165CA0372}" sibTransId="{2CF99EA5-DBA6-4D40-8974-4AF12D2879E9}"/>
    <dgm:cxn modelId="{24B71ADF-0007-40D6-AF55-F9D24100BC78}" srcId="{B2B4AEC6-389D-4040-85F6-6061AB4765E8}" destId="{5CECEAB2-B067-4129-876D-18CB28C5F164}" srcOrd="0" destOrd="0" parTransId="{DD13674B-BCF6-4C83-8B6D-FD250325FB32}" sibTransId="{6337433F-8EE5-421F-A1C8-5AF8F40C2D58}"/>
    <dgm:cxn modelId="{B195B471-6199-4BC1-A737-DFFD95AE843A}" type="presOf" srcId="{4D3CC259-1247-4331-94F5-D673981C6249}" destId="{79CB0279-E468-474B-A5DE-0BFC7B4FCDEC}" srcOrd="0" destOrd="0" presId="urn:microsoft.com/office/officeart/2005/8/layout/lProcess3"/>
    <dgm:cxn modelId="{DF4ED60F-AB8D-4150-A851-6976E39C8021}" type="presOf" srcId="{D2159CF9-9E46-4E4A-A77A-17A8A5B278A5}" destId="{5410091E-7BE5-4E3C-8A62-BFC70271C6D7}" srcOrd="0" destOrd="0" presId="urn:microsoft.com/office/officeart/2005/8/layout/lProcess3"/>
    <dgm:cxn modelId="{714D51F4-16E4-46C9-93E0-4A083CEFDC04}" srcId="{B2B4AEC6-389D-4040-85F6-6061AB4765E8}" destId="{F3286572-6E1E-4DA1-A504-E567BE4A6313}" srcOrd="7" destOrd="0" parTransId="{C2C121C3-2B07-4F95-A24F-F5B916E952E9}" sibTransId="{DDC416E1-66EA-4AB5-9222-BDFDCBEA0D4D}"/>
    <dgm:cxn modelId="{A8927193-7E6C-4890-AA01-8D43167D1E64}" type="presOf" srcId="{F861F1B3-0438-47FA-8B52-7E31C804AD71}" destId="{2561A06D-D243-4E7A-80C7-38BDB3FCFE28}" srcOrd="0" destOrd="0" presId="urn:microsoft.com/office/officeart/2005/8/layout/lProcess3"/>
    <dgm:cxn modelId="{19827367-90AD-473E-B993-C71F3D011ED9}" type="presOf" srcId="{2CAA9789-4240-4B40-A778-131B0FCA8906}" destId="{8E4A3007-DB0F-4E77-9288-4D0EB04CED1D}" srcOrd="0" destOrd="0" presId="urn:microsoft.com/office/officeart/2005/8/layout/lProcess3"/>
    <dgm:cxn modelId="{C10979E1-BD59-46EA-9959-9D262396A790}" srcId="{F861F1B3-0438-47FA-8B52-7E31C804AD71}" destId="{97F81A83-147E-47F1-BE6D-460BF8CF182A}" srcOrd="1" destOrd="0" parTransId="{DEB36DDB-14DC-42A9-ADE3-8566D02C921B}" sibTransId="{DFAECFC6-4381-40B3-A0B1-30A924A98F5A}"/>
    <dgm:cxn modelId="{5219B463-C2DF-4B96-8D27-A4F18DF097D3}" type="presOf" srcId="{E5B1A8FE-9DB9-449E-B1B3-6466A20DFDFD}" destId="{3B88778F-02AD-4645-80C0-33FE1B5140CB}" srcOrd="0" destOrd="0" presId="urn:microsoft.com/office/officeart/2005/8/layout/lProcess3"/>
    <dgm:cxn modelId="{DF5E7547-9D79-4DA9-BB4B-B337A4B40D60}" srcId="{F3286572-6E1E-4DA1-A504-E567BE4A6313}" destId="{1D050698-5DA5-40BE-8AF5-2D2B5DE8C86A}" srcOrd="1" destOrd="0" parTransId="{3632248A-AEA4-4D13-AC91-B6FA935C5E1A}" sibTransId="{08F14D0E-FCF0-47B1-97ED-195BAD2FF7BE}"/>
    <dgm:cxn modelId="{42938CAD-23C3-4824-AF2E-85BA7D81FAED}" srcId="{B2B4AEC6-389D-4040-85F6-6061AB4765E8}" destId="{7F6A7AAF-217F-4461-9A65-6C3D9A747BC0}" srcOrd="3" destOrd="0" parTransId="{2913FD57-6353-4027-BA8E-C9D691828EEF}" sibTransId="{86250487-7B57-4E20-B771-CEC0CCDCCB86}"/>
    <dgm:cxn modelId="{6B3B24F6-FD63-4BAA-B097-5B0DC8E29D43}" type="presOf" srcId="{3B6150D5-9A9A-4BF9-ACD2-67B094DFEDA3}" destId="{4FEBB640-58B1-469B-915D-E288DBE83599}" srcOrd="0" destOrd="0" presId="urn:microsoft.com/office/officeart/2005/8/layout/lProcess3"/>
    <dgm:cxn modelId="{60E16B36-E1FA-4D6E-9C7C-05B0207557F1}" srcId="{B2B4AEC6-389D-4040-85F6-6061AB4765E8}" destId="{0015000C-1888-4DE3-A5D1-F43C4365F614}" srcOrd="1" destOrd="0" parTransId="{8925EEEE-EE9D-42CA-A0BB-7314EACCF098}" sibTransId="{2785ACC1-F352-4316-8EF7-AA164941D130}"/>
    <dgm:cxn modelId="{7E00A10B-1B2B-4C74-ABEF-7788D9616326}" type="presOf" srcId="{1D050698-5DA5-40BE-8AF5-2D2B5DE8C86A}" destId="{4DAFBA1F-1F64-4208-B6C4-A82651546C85}" srcOrd="0" destOrd="0" presId="urn:microsoft.com/office/officeart/2005/8/layout/lProcess3"/>
    <dgm:cxn modelId="{06C6DFBA-6120-4EF9-8399-1745B436DDFA}" srcId="{7DEE7DC3-826E-4D8A-AF10-C993D53AB808}" destId="{BB01A59F-7B74-4207-B9A1-ECB799DE7C7E}" srcOrd="0" destOrd="0" parTransId="{79E1A26A-0C53-4F7D-A7D2-B9892F96BBD3}" sibTransId="{C476138B-83D6-468F-998B-4A32B69B3CE0}"/>
    <dgm:cxn modelId="{08C407FE-ACC7-4B10-9B38-4933FFD8F7C4}" srcId="{B2B4AEC6-389D-4040-85F6-6061AB4765E8}" destId="{F861F1B3-0438-47FA-8B52-7E31C804AD71}" srcOrd="6" destOrd="0" parTransId="{B8A8A18C-18D2-4440-92A7-9F761884AFD5}" sibTransId="{BF1B8A53-3A5A-4058-9DC3-AA08DEC18249}"/>
    <dgm:cxn modelId="{A9B14331-0DF4-463E-9528-D61EE570CCDC}" type="presOf" srcId="{7BE3919D-41B5-4970-861A-9C770AB39BF5}" destId="{0C2185E5-8410-4AD6-9B96-8C1B746299BD}" srcOrd="0" destOrd="0" presId="urn:microsoft.com/office/officeart/2005/8/layout/lProcess3"/>
    <dgm:cxn modelId="{8368C3AD-206E-427E-B393-36EFBF46788B}" type="presOf" srcId="{19A4A3EC-3838-4D03-B162-D401B22C319A}" destId="{349937AD-D546-4F08-8AC2-02C669F59E01}" srcOrd="0" destOrd="0" presId="urn:microsoft.com/office/officeart/2005/8/layout/lProcess3"/>
    <dgm:cxn modelId="{70669268-7D53-4BD4-941D-0D96FD847935}" type="presOf" srcId="{F8B519E4-BA7B-4094-A42A-7B9EB37EA209}" destId="{F856DF62-69EC-4943-B2E4-90B904BFC32A}" srcOrd="0" destOrd="0" presId="urn:microsoft.com/office/officeart/2005/8/layout/lProcess3"/>
    <dgm:cxn modelId="{1A7F1E62-1651-4F1A-BD1F-BEF7DD7A42F1}" type="presOf" srcId="{0015000C-1888-4DE3-A5D1-F43C4365F614}" destId="{C1338428-FCD1-405B-AD2C-7A8B2B2C4886}" srcOrd="0" destOrd="0" presId="urn:microsoft.com/office/officeart/2005/8/layout/lProcess3"/>
    <dgm:cxn modelId="{EF3603B0-8E4E-43F6-AFD4-0B1A514F7CE5}" type="presOf" srcId="{B2B4AEC6-389D-4040-85F6-6061AB4765E8}" destId="{5BC7FDAB-6D01-4552-B6B7-BB21FCED93A1}" srcOrd="0" destOrd="0" presId="urn:microsoft.com/office/officeart/2005/8/layout/lProcess3"/>
    <dgm:cxn modelId="{42798A00-E0B3-4F18-9CB1-D583C15D0BB9}" srcId="{7DEE7DC3-826E-4D8A-AF10-C993D53AB808}" destId="{F8B519E4-BA7B-4094-A42A-7B9EB37EA209}" srcOrd="1" destOrd="0" parTransId="{54D602BB-2B11-4214-A2F7-5A11F703BDB5}" sibTransId="{B464A721-DF51-477A-9824-440E0B7AAA09}"/>
    <dgm:cxn modelId="{E3AAA43C-E796-41B6-BEA3-AAB304FFAE3A}" srcId="{7F6A7AAF-217F-4461-9A65-6C3D9A747BC0}" destId="{83907D8E-CD0F-4A75-8763-9806771449C1}" srcOrd="1" destOrd="0" parTransId="{C46416A0-FD91-416D-B5CD-CE4F08820D1F}" sibTransId="{22444561-460F-403F-BB22-147FC05F6E52}"/>
    <dgm:cxn modelId="{659505E2-4688-4080-85B1-CC1C8DEFA377}" srcId="{5CECEAB2-B067-4129-876D-18CB28C5F164}" destId="{B1DD39B2-D9BD-4B2D-A202-2AABF693E1D0}" srcOrd="1" destOrd="0" parTransId="{F7335746-63D4-4ACA-9651-F8B0352BD036}" sibTransId="{B6326AD8-3043-42CA-9ECD-D64EFA2CC6B5}"/>
    <dgm:cxn modelId="{2CB03CB2-A76E-42E1-8DD2-22FE039B7EC0}" srcId="{19A4A3EC-3838-4D03-B162-D401B22C319A}" destId="{7EEFBAD3-C775-4032-AEBB-D3D48B04F4A8}" srcOrd="0" destOrd="0" parTransId="{2CA40B34-FBFD-4898-9D63-4A763726FEB8}" sibTransId="{C6CA0BC7-82D0-418D-9679-D43B2ADDA700}"/>
    <dgm:cxn modelId="{168B12F0-0BB5-4A19-8A2A-A92BE3DACE94}" type="presOf" srcId="{5CECEAB2-B067-4129-876D-18CB28C5F164}" destId="{5C35974A-5EE7-4B96-A29C-0E4F6FCF785A}" srcOrd="0" destOrd="0" presId="urn:microsoft.com/office/officeart/2005/8/layout/lProcess3"/>
    <dgm:cxn modelId="{83D03868-C8B4-4C4B-9CEB-B2FE689B98E5}" srcId="{7F6A7AAF-217F-4461-9A65-6C3D9A747BC0}" destId="{2CAA9789-4240-4B40-A778-131B0FCA8906}" srcOrd="0" destOrd="0" parTransId="{45FE9C63-47E3-4E98-9384-78B77F832125}" sibTransId="{B98C1B91-8805-41BE-8700-57CD7D302C76}"/>
    <dgm:cxn modelId="{54FA4673-96F7-485E-A05B-1EF2547E9525}" type="presOf" srcId="{7EEFBAD3-C775-4032-AEBB-D3D48B04F4A8}" destId="{D3692609-30C1-433B-BB7E-B135F19E4462}" srcOrd="0" destOrd="0" presId="urn:microsoft.com/office/officeart/2005/8/layout/lProcess3"/>
    <dgm:cxn modelId="{908E78A1-4298-4BA7-91D6-0CA531E9D71A}" srcId="{B2B4AEC6-389D-4040-85F6-6061AB4765E8}" destId="{19A4A3EC-3838-4D03-B162-D401B22C319A}" srcOrd="5" destOrd="0" parTransId="{97BCC2B6-F600-46E4-AB69-21DBB5277E0E}" sibTransId="{50279154-3271-430B-8A83-CF56CECA6895}"/>
    <dgm:cxn modelId="{4FFA540F-2F0B-455D-A6C5-6104C4181332}" type="presOf" srcId="{BB01A59F-7B74-4207-B9A1-ECB799DE7C7E}" destId="{CA5840D0-1871-4BFD-9C99-16686045448C}" srcOrd="0" destOrd="0" presId="urn:microsoft.com/office/officeart/2005/8/layout/lProcess3"/>
    <dgm:cxn modelId="{22D269F6-FD0E-4933-947C-8178968A8F0F}" srcId="{0015000C-1888-4DE3-A5D1-F43C4365F614}" destId="{EF706711-2796-4FAE-9380-F2CAA8ED2968}" srcOrd="0" destOrd="0" parTransId="{0170C5F1-13B5-41B0-BD99-18397489C45C}" sibTransId="{2B8752D8-33B4-45A8-828F-9FBEDC43CE7A}"/>
    <dgm:cxn modelId="{46FDC211-0015-412A-8D16-6D55134FC212}" srcId="{0015000C-1888-4DE3-A5D1-F43C4365F614}" destId="{3B6150D5-9A9A-4BF9-ACD2-67B094DFEDA3}" srcOrd="1" destOrd="0" parTransId="{8AC9A505-227B-4094-8933-C43B39E9E612}" sibTransId="{4E9441B9-262A-4455-951A-650AA0FC3714}"/>
    <dgm:cxn modelId="{DA5D0743-D7EC-4449-A214-82D3206AEA57}" type="presOf" srcId="{83907D8E-CD0F-4A75-8763-9806771449C1}" destId="{E4CBF0D5-0EA4-4CA9-A9AE-1CF38DBE152E}" srcOrd="0" destOrd="0" presId="urn:microsoft.com/office/officeart/2005/8/layout/lProcess3"/>
    <dgm:cxn modelId="{95187B65-9C98-4F81-891C-20AEA1EA603A}" type="presOf" srcId="{7DEE7DC3-826E-4D8A-AF10-C993D53AB808}" destId="{19B1E8C7-CCA7-4D99-902C-EF08A93DB8DE}" srcOrd="0" destOrd="0" presId="urn:microsoft.com/office/officeart/2005/8/layout/lProcess3"/>
    <dgm:cxn modelId="{7524C006-D3D3-4B9F-9913-B6B05978AC0F}" srcId="{4D3CC259-1247-4331-94F5-D673981C6249}" destId="{E5B1A8FE-9DB9-449E-B1B3-6466A20DFDFD}" srcOrd="0" destOrd="0" parTransId="{E3FD3A2F-51B9-40C2-8C53-2948189E006C}" sibTransId="{DF00979B-EBD2-427E-B1C7-7E0449982555}"/>
    <dgm:cxn modelId="{40E9A03C-F029-4A43-9EDA-3D96DF38F951}" type="presOf" srcId="{EF706711-2796-4FAE-9380-F2CAA8ED2968}" destId="{61ABFAF0-88A8-46D8-B345-97D24DA317D6}" srcOrd="0" destOrd="0" presId="urn:microsoft.com/office/officeart/2005/8/layout/lProcess3"/>
    <dgm:cxn modelId="{B44BCEB3-F61E-4166-88DC-689531E6EB37}" srcId="{F861F1B3-0438-47FA-8B52-7E31C804AD71}" destId="{4A5A12A1-9D8B-4083-90A8-67DBFE3BE156}" srcOrd="0" destOrd="0" parTransId="{934B2B4C-5696-4AD8-9D4C-6F3EB2E1BE1C}" sibTransId="{CDE244BB-3FB5-48F4-B8DE-F7D4F09A2950}"/>
    <dgm:cxn modelId="{A1BB5B0F-EB0C-48F0-AB6A-ED3CF4027463}" type="presOf" srcId="{F3286572-6E1E-4DA1-A504-E567BE4A6313}" destId="{0B61D115-8456-46E9-890D-D17F9EC2ED9B}" srcOrd="0" destOrd="0" presId="urn:microsoft.com/office/officeart/2005/8/layout/lProcess3"/>
    <dgm:cxn modelId="{BADE25D9-D5D2-476E-BA62-0DE6309C3934}" type="presOf" srcId="{5B09F81C-B85D-4A87-8E78-4AD4DB726DAC}" destId="{162771C1-8A17-40C3-9CAB-436D56EB5689}" srcOrd="0" destOrd="0" presId="urn:microsoft.com/office/officeart/2005/8/layout/lProcess3"/>
    <dgm:cxn modelId="{74D4DD94-AAFE-43C0-80A2-850B1138AD6A}" type="presOf" srcId="{7F6A7AAF-217F-4461-9A65-6C3D9A747BC0}" destId="{AE69D486-F0C3-4D18-ABAF-43E119389774}" srcOrd="0" destOrd="0" presId="urn:microsoft.com/office/officeart/2005/8/layout/lProcess3"/>
    <dgm:cxn modelId="{CC70485E-C790-48B6-AF0E-2B47F0FD6DBE}" srcId="{19A4A3EC-3838-4D03-B162-D401B22C319A}" destId="{1595D608-822F-4DB3-8D83-F0509A6D7EA9}" srcOrd="1" destOrd="0" parTransId="{7C09997B-289A-4054-B23B-F8423CC2E938}" sibTransId="{94E15A5C-DE0E-4E45-8B57-CE02EEFB8A81}"/>
    <dgm:cxn modelId="{B26D0123-1519-48B3-B045-1AFCE05118F4}" type="presOf" srcId="{B1DD39B2-D9BD-4B2D-A202-2AABF693E1D0}" destId="{7C89CF3E-F9FD-44E5-8BF8-8ACB2EF22925}" srcOrd="0" destOrd="0" presId="urn:microsoft.com/office/officeart/2005/8/layout/lProcess3"/>
    <dgm:cxn modelId="{8BA41C97-DFAB-4FF1-B7DA-19CB6B306D27}" srcId="{B2B4AEC6-389D-4040-85F6-6061AB4765E8}" destId="{7DEE7DC3-826E-4D8A-AF10-C993D53AB808}" srcOrd="4" destOrd="0" parTransId="{0EBF4E29-BABC-4B0D-B991-F88CAF8FE7BB}" sibTransId="{124C102D-6076-416F-A45D-4BEFE74F27D5}"/>
    <dgm:cxn modelId="{39D88829-2A45-4343-A75B-87DCF4D89106}" srcId="{B2B4AEC6-389D-4040-85F6-6061AB4765E8}" destId="{4D3CC259-1247-4331-94F5-D673981C6249}" srcOrd="2" destOrd="0" parTransId="{5FB2DA00-BC94-430A-8401-3EC134687C8B}" sibTransId="{8DB16997-577F-46E6-B16A-BEC957DBAD08}"/>
    <dgm:cxn modelId="{EBC3C979-BCC4-42E3-B1B6-5F475F8ACB41}" type="presOf" srcId="{4A5A12A1-9D8B-4083-90A8-67DBFE3BE156}" destId="{CF641C6F-6437-4C11-8C37-0DE84492F0A5}" srcOrd="0" destOrd="0" presId="urn:microsoft.com/office/officeart/2005/8/layout/lProcess3"/>
    <dgm:cxn modelId="{E9A8D2B1-0AE0-4EAA-9E6B-C58942868FD7}" type="presParOf" srcId="{5BC7FDAB-6D01-4552-B6B7-BB21FCED93A1}" destId="{A9CCA014-FBF3-459D-802D-6EB15D2478DF}" srcOrd="0" destOrd="0" presId="urn:microsoft.com/office/officeart/2005/8/layout/lProcess3"/>
    <dgm:cxn modelId="{2F65FFB9-16CF-4A5C-8DB9-0F9B1C25181C}" type="presParOf" srcId="{A9CCA014-FBF3-459D-802D-6EB15D2478DF}" destId="{5C35974A-5EE7-4B96-A29C-0E4F6FCF785A}" srcOrd="0" destOrd="0" presId="urn:microsoft.com/office/officeart/2005/8/layout/lProcess3"/>
    <dgm:cxn modelId="{83DBAD8A-989C-4FD4-A0B8-E0F6CB0C50ED}" type="presParOf" srcId="{A9CCA014-FBF3-459D-802D-6EB15D2478DF}" destId="{DEA40A74-752F-4C76-844B-3F6273EFB0C0}" srcOrd="1" destOrd="0" presId="urn:microsoft.com/office/officeart/2005/8/layout/lProcess3"/>
    <dgm:cxn modelId="{E077B830-52A8-4E30-AB6A-408F3672B318}" type="presParOf" srcId="{A9CCA014-FBF3-459D-802D-6EB15D2478DF}" destId="{0C2185E5-8410-4AD6-9B96-8C1B746299BD}" srcOrd="2" destOrd="0" presId="urn:microsoft.com/office/officeart/2005/8/layout/lProcess3"/>
    <dgm:cxn modelId="{F978C3C5-DF69-4FDB-B4F0-0470B7C27349}" type="presParOf" srcId="{A9CCA014-FBF3-459D-802D-6EB15D2478DF}" destId="{43A059DC-DE0E-40A4-8E56-7B3EF9343E76}" srcOrd="3" destOrd="0" presId="urn:microsoft.com/office/officeart/2005/8/layout/lProcess3"/>
    <dgm:cxn modelId="{ED07D090-81FC-43C6-BA32-A459DAC086F4}" type="presParOf" srcId="{A9CCA014-FBF3-459D-802D-6EB15D2478DF}" destId="{7C89CF3E-F9FD-44E5-8BF8-8ACB2EF22925}" srcOrd="4" destOrd="0" presId="urn:microsoft.com/office/officeart/2005/8/layout/lProcess3"/>
    <dgm:cxn modelId="{93F5872F-57DD-4C2A-8BC7-360C21B2E250}" type="presParOf" srcId="{5BC7FDAB-6D01-4552-B6B7-BB21FCED93A1}" destId="{FAA0A986-8569-4C8E-8DC0-377429FB1F4F}" srcOrd="1" destOrd="0" presId="urn:microsoft.com/office/officeart/2005/8/layout/lProcess3"/>
    <dgm:cxn modelId="{70457187-9756-4CBA-A4C2-267792145C41}" type="presParOf" srcId="{5BC7FDAB-6D01-4552-B6B7-BB21FCED93A1}" destId="{346544FA-FF8E-447C-8E3F-883DA2364EDA}" srcOrd="2" destOrd="0" presId="urn:microsoft.com/office/officeart/2005/8/layout/lProcess3"/>
    <dgm:cxn modelId="{6EB27CB0-09C2-4F91-AE21-C067ACC622B3}" type="presParOf" srcId="{346544FA-FF8E-447C-8E3F-883DA2364EDA}" destId="{C1338428-FCD1-405B-AD2C-7A8B2B2C4886}" srcOrd="0" destOrd="0" presId="urn:microsoft.com/office/officeart/2005/8/layout/lProcess3"/>
    <dgm:cxn modelId="{3FB047EC-9BAA-4268-AF43-FF5CE857D329}" type="presParOf" srcId="{346544FA-FF8E-447C-8E3F-883DA2364EDA}" destId="{8BB03520-8D30-4724-8AE3-6E29295BB3BC}" srcOrd="1" destOrd="0" presId="urn:microsoft.com/office/officeart/2005/8/layout/lProcess3"/>
    <dgm:cxn modelId="{BE1A7D4F-2A3D-42C5-BE4C-25630A24A08B}" type="presParOf" srcId="{346544FA-FF8E-447C-8E3F-883DA2364EDA}" destId="{61ABFAF0-88A8-46D8-B345-97D24DA317D6}" srcOrd="2" destOrd="0" presId="urn:microsoft.com/office/officeart/2005/8/layout/lProcess3"/>
    <dgm:cxn modelId="{EBCB9BAF-7EA6-4A88-B222-34E4D74BE72A}" type="presParOf" srcId="{346544FA-FF8E-447C-8E3F-883DA2364EDA}" destId="{CB1BBBF7-E860-4669-87F7-890AA7FF269C}" srcOrd="3" destOrd="0" presId="urn:microsoft.com/office/officeart/2005/8/layout/lProcess3"/>
    <dgm:cxn modelId="{CFA4C1EA-B606-4219-8BC0-167772DC0B65}" type="presParOf" srcId="{346544FA-FF8E-447C-8E3F-883DA2364EDA}" destId="{4FEBB640-58B1-469B-915D-E288DBE83599}" srcOrd="4" destOrd="0" presId="urn:microsoft.com/office/officeart/2005/8/layout/lProcess3"/>
    <dgm:cxn modelId="{C43258AA-0096-4AE8-A992-09EA05B83FF2}" type="presParOf" srcId="{5BC7FDAB-6D01-4552-B6B7-BB21FCED93A1}" destId="{5F958F67-DB50-4A18-A42D-CED931F488A0}" srcOrd="3" destOrd="0" presId="urn:microsoft.com/office/officeart/2005/8/layout/lProcess3"/>
    <dgm:cxn modelId="{855559A1-0C9C-41A0-AF89-75CF76CE20E2}" type="presParOf" srcId="{5BC7FDAB-6D01-4552-B6B7-BB21FCED93A1}" destId="{5CF66EA3-36FD-47EF-A63E-3B30164FEECA}" srcOrd="4" destOrd="0" presId="urn:microsoft.com/office/officeart/2005/8/layout/lProcess3"/>
    <dgm:cxn modelId="{D89C4DE7-D854-4D25-A561-347F704E6B2B}" type="presParOf" srcId="{5CF66EA3-36FD-47EF-A63E-3B30164FEECA}" destId="{79CB0279-E468-474B-A5DE-0BFC7B4FCDEC}" srcOrd="0" destOrd="0" presId="urn:microsoft.com/office/officeart/2005/8/layout/lProcess3"/>
    <dgm:cxn modelId="{D4074996-B7BF-4808-98C2-36F4F12A7DC5}" type="presParOf" srcId="{5CF66EA3-36FD-47EF-A63E-3B30164FEECA}" destId="{83430D3F-5566-4413-900D-254249E50CEF}" srcOrd="1" destOrd="0" presId="urn:microsoft.com/office/officeart/2005/8/layout/lProcess3"/>
    <dgm:cxn modelId="{A2F08104-84A9-4EC6-AC67-C79360B323E9}" type="presParOf" srcId="{5CF66EA3-36FD-47EF-A63E-3B30164FEECA}" destId="{3B88778F-02AD-4645-80C0-33FE1B5140CB}" srcOrd="2" destOrd="0" presId="urn:microsoft.com/office/officeart/2005/8/layout/lProcess3"/>
    <dgm:cxn modelId="{4FD5B846-E71A-4312-A418-7FA3C12F0A93}" type="presParOf" srcId="{5CF66EA3-36FD-47EF-A63E-3B30164FEECA}" destId="{F5A8C39E-B3A2-4189-AD28-D71BDE64232B}" srcOrd="3" destOrd="0" presId="urn:microsoft.com/office/officeart/2005/8/layout/lProcess3"/>
    <dgm:cxn modelId="{95902AF3-49D5-46C6-B85D-266DEFFC7039}" type="presParOf" srcId="{5CF66EA3-36FD-47EF-A63E-3B30164FEECA}" destId="{5410091E-7BE5-4E3C-8A62-BFC70271C6D7}" srcOrd="4" destOrd="0" presId="urn:microsoft.com/office/officeart/2005/8/layout/lProcess3"/>
    <dgm:cxn modelId="{D000A180-8FC9-4243-8C09-A1B04C2A52B9}" type="presParOf" srcId="{5BC7FDAB-6D01-4552-B6B7-BB21FCED93A1}" destId="{F310038F-DEF4-4531-9B63-C0CC300E1C10}" srcOrd="5" destOrd="0" presId="urn:microsoft.com/office/officeart/2005/8/layout/lProcess3"/>
    <dgm:cxn modelId="{6F505E09-1354-4158-AFBB-71C991A0A740}" type="presParOf" srcId="{5BC7FDAB-6D01-4552-B6B7-BB21FCED93A1}" destId="{0DC42B13-75AD-439F-A508-CA627746258D}" srcOrd="6" destOrd="0" presId="urn:microsoft.com/office/officeart/2005/8/layout/lProcess3"/>
    <dgm:cxn modelId="{89CBABDA-6A4A-4ECA-9B5C-81332D57515C}" type="presParOf" srcId="{0DC42B13-75AD-439F-A508-CA627746258D}" destId="{AE69D486-F0C3-4D18-ABAF-43E119389774}" srcOrd="0" destOrd="0" presId="urn:microsoft.com/office/officeart/2005/8/layout/lProcess3"/>
    <dgm:cxn modelId="{51267B78-BE0E-431D-984E-93FA49A01E5F}" type="presParOf" srcId="{0DC42B13-75AD-439F-A508-CA627746258D}" destId="{06C6BA96-8F98-430C-A941-A06C72B823B7}" srcOrd="1" destOrd="0" presId="urn:microsoft.com/office/officeart/2005/8/layout/lProcess3"/>
    <dgm:cxn modelId="{58650C6E-C51B-4A11-8A86-E494631A2D38}" type="presParOf" srcId="{0DC42B13-75AD-439F-A508-CA627746258D}" destId="{8E4A3007-DB0F-4E77-9288-4D0EB04CED1D}" srcOrd="2" destOrd="0" presId="urn:microsoft.com/office/officeart/2005/8/layout/lProcess3"/>
    <dgm:cxn modelId="{34F4D095-D34A-4B1D-84DD-2DAB8B6E3906}" type="presParOf" srcId="{0DC42B13-75AD-439F-A508-CA627746258D}" destId="{54D02960-41AB-41E0-BA0F-04F57C51429D}" srcOrd="3" destOrd="0" presId="urn:microsoft.com/office/officeart/2005/8/layout/lProcess3"/>
    <dgm:cxn modelId="{6D1F5F9E-8923-4821-91E1-F06155D3482A}" type="presParOf" srcId="{0DC42B13-75AD-439F-A508-CA627746258D}" destId="{E4CBF0D5-0EA4-4CA9-A9AE-1CF38DBE152E}" srcOrd="4" destOrd="0" presId="urn:microsoft.com/office/officeart/2005/8/layout/lProcess3"/>
    <dgm:cxn modelId="{54A14D0D-C38B-4BA9-ACC7-BF6383BA4A1B}" type="presParOf" srcId="{5BC7FDAB-6D01-4552-B6B7-BB21FCED93A1}" destId="{EE3C4368-A21B-46EF-AADB-B1B4C32D7058}" srcOrd="7" destOrd="0" presId="urn:microsoft.com/office/officeart/2005/8/layout/lProcess3"/>
    <dgm:cxn modelId="{86272E46-31BE-4558-A77F-28BA29F811C0}" type="presParOf" srcId="{5BC7FDAB-6D01-4552-B6B7-BB21FCED93A1}" destId="{469B3CBC-3BF4-40AA-9F91-146FEE211B67}" srcOrd="8" destOrd="0" presId="urn:microsoft.com/office/officeart/2005/8/layout/lProcess3"/>
    <dgm:cxn modelId="{6A300F49-5042-4134-BDB3-46786941256C}" type="presParOf" srcId="{469B3CBC-3BF4-40AA-9F91-146FEE211B67}" destId="{19B1E8C7-CCA7-4D99-902C-EF08A93DB8DE}" srcOrd="0" destOrd="0" presId="urn:microsoft.com/office/officeart/2005/8/layout/lProcess3"/>
    <dgm:cxn modelId="{C1E044A4-985B-412B-A136-AE5BD8602C81}" type="presParOf" srcId="{469B3CBC-3BF4-40AA-9F91-146FEE211B67}" destId="{618CB689-F5DE-4A7A-9E36-72F6F9604A5F}" srcOrd="1" destOrd="0" presId="urn:microsoft.com/office/officeart/2005/8/layout/lProcess3"/>
    <dgm:cxn modelId="{67D9A14C-E96D-4D65-A857-D8280FC6FDF7}" type="presParOf" srcId="{469B3CBC-3BF4-40AA-9F91-146FEE211B67}" destId="{CA5840D0-1871-4BFD-9C99-16686045448C}" srcOrd="2" destOrd="0" presId="urn:microsoft.com/office/officeart/2005/8/layout/lProcess3"/>
    <dgm:cxn modelId="{8E85E65D-A955-48AF-BB77-47A987256692}" type="presParOf" srcId="{469B3CBC-3BF4-40AA-9F91-146FEE211B67}" destId="{65605BE1-8DDB-40CA-AF94-DE4F8A6DF83B}" srcOrd="3" destOrd="0" presId="urn:microsoft.com/office/officeart/2005/8/layout/lProcess3"/>
    <dgm:cxn modelId="{4DC985D6-CDFB-4B78-83F4-F02A9C1F1625}" type="presParOf" srcId="{469B3CBC-3BF4-40AA-9F91-146FEE211B67}" destId="{F856DF62-69EC-4943-B2E4-90B904BFC32A}" srcOrd="4" destOrd="0" presId="urn:microsoft.com/office/officeart/2005/8/layout/lProcess3"/>
    <dgm:cxn modelId="{33F8B416-A1A0-4859-87A8-24A31FCFACCE}" type="presParOf" srcId="{5BC7FDAB-6D01-4552-B6B7-BB21FCED93A1}" destId="{8353B178-E0AC-4BD5-9EC5-B58EC513B31E}" srcOrd="9" destOrd="0" presId="urn:microsoft.com/office/officeart/2005/8/layout/lProcess3"/>
    <dgm:cxn modelId="{73212486-E54B-4FB9-A2B5-7DAB4B8F34CE}" type="presParOf" srcId="{5BC7FDAB-6D01-4552-B6B7-BB21FCED93A1}" destId="{E3F7A2E6-D16B-4EFE-A07B-3BC79587D677}" srcOrd="10" destOrd="0" presId="urn:microsoft.com/office/officeart/2005/8/layout/lProcess3"/>
    <dgm:cxn modelId="{67F3B68E-9D20-4F4F-94F4-D587FCCB6363}" type="presParOf" srcId="{E3F7A2E6-D16B-4EFE-A07B-3BC79587D677}" destId="{349937AD-D546-4F08-8AC2-02C669F59E01}" srcOrd="0" destOrd="0" presId="urn:microsoft.com/office/officeart/2005/8/layout/lProcess3"/>
    <dgm:cxn modelId="{09644F21-64DF-4DE8-A25E-0E2D0E078030}" type="presParOf" srcId="{E3F7A2E6-D16B-4EFE-A07B-3BC79587D677}" destId="{7CCDC5A8-ED30-4FF5-87EF-CDB39F01A135}" srcOrd="1" destOrd="0" presId="urn:microsoft.com/office/officeart/2005/8/layout/lProcess3"/>
    <dgm:cxn modelId="{195F1674-EF6D-4089-972E-0B270961CB7C}" type="presParOf" srcId="{E3F7A2E6-D16B-4EFE-A07B-3BC79587D677}" destId="{D3692609-30C1-433B-BB7E-B135F19E4462}" srcOrd="2" destOrd="0" presId="urn:microsoft.com/office/officeart/2005/8/layout/lProcess3"/>
    <dgm:cxn modelId="{1641D3C2-5719-4B77-8029-5F3A5021BBDD}" type="presParOf" srcId="{E3F7A2E6-D16B-4EFE-A07B-3BC79587D677}" destId="{E2D64BFC-62D9-4A0D-AD19-F0985F5709E1}" srcOrd="3" destOrd="0" presId="urn:microsoft.com/office/officeart/2005/8/layout/lProcess3"/>
    <dgm:cxn modelId="{32966978-B0E9-4098-B6AB-45596D1FCA57}" type="presParOf" srcId="{E3F7A2E6-D16B-4EFE-A07B-3BC79587D677}" destId="{9DC27825-BB33-4EC2-891A-5B41AC089CC6}" srcOrd="4" destOrd="0" presId="urn:microsoft.com/office/officeart/2005/8/layout/lProcess3"/>
    <dgm:cxn modelId="{F2645DF1-3CE4-4529-8F44-C6C74A41D473}" type="presParOf" srcId="{5BC7FDAB-6D01-4552-B6B7-BB21FCED93A1}" destId="{EE9E404A-C21B-4DB5-AA7B-BCB5198264F8}" srcOrd="11" destOrd="0" presId="urn:microsoft.com/office/officeart/2005/8/layout/lProcess3"/>
    <dgm:cxn modelId="{8795F1BE-A575-4AB8-9090-07301B552DE8}" type="presParOf" srcId="{5BC7FDAB-6D01-4552-B6B7-BB21FCED93A1}" destId="{190E95E7-A337-494F-B581-4555172B2AF4}" srcOrd="12" destOrd="0" presId="urn:microsoft.com/office/officeart/2005/8/layout/lProcess3"/>
    <dgm:cxn modelId="{9CD3C8CA-156D-43FB-B01A-B5718D2BABF3}" type="presParOf" srcId="{190E95E7-A337-494F-B581-4555172B2AF4}" destId="{2561A06D-D243-4E7A-80C7-38BDB3FCFE28}" srcOrd="0" destOrd="0" presId="urn:microsoft.com/office/officeart/2005/8/layout/lProcess3"/>
    <dgm:cxn modelId="{37D53CDA-21BD-4ABA-B710-E762F1B77817}" type="presParOf" srcId="{190E95E7-A337-494F-B581-4555172B2AF4}" destId="{F3586366-0841-4405-BC75-C3A41F97D35E}" srcOrd="1" destOrd="0" presId="urn:microsoft.com/office/officeart/2005/8/layout/lProcess3"/>
    <dgm:cxn modelId="{E7A88649-49F1-486D-BDF3-2AAC2860504A}" type="presParOf" srcId="{190E95E7-A337-494F-B581-4555172B2AF4}" destId="{CF641C6F-6437-4C11-8C37-0DE84492F0A5}" srcOrd="2" destOrd="0" presId="urn:microsoft.com/office/officeart/2005/8/layout/lProcess3"/>
    <dgm:cxn modelId="{71C4736F-F6A2-4029-B611-B8A4A975CC4D}" type="presParOf" srcId="{190E95E7-A337-494F-B581-4555172B2AF4}" destId="{CAE097CF-111C-4310-AB06-56616569DDF0}" srcOrd="3" destOrd="0" presId="urn:microsoft.com/office/officeart/2005/8/layout/lProcess3"/>
    <dgm:cxn modelId="{18C2B24A-BF22-4B5D-BA4A-925FB988953F}" type="presParOf" srcId="{190E95E7-A337-494F-B581-4555172B2AF4}" destId="{AF3EE035-AF8D-47AB-9ACD-D39DD7C10A4B}" srcOrd="4" destOrd="0" presId="urn:microsoft.com/office/officeart/2005/8/layout/lProcess3"/>
    <dgm:cxn modelId="{7DC04052-98DC-410D-A417-D4543268C140}" type="presParOf" srcId="{5BC7FDAB-6D01-4552-B6B7-BB21FCED93A1}" destId="{5D42DB41-05F6-447D-8B15-26FE6F647F4D}" srcOrd="13" destOrd="0" presId="urn:microsoft.com/office/officeart/2005/8/layout/lProcess3"/>
    <dgm:cxn modelId="{CD6EFE2A-9061-4267-A38B-CEAE97C2C96A}" type="presParOf" srcId="{5BC7FDAB-6D01-4552-B6B7-BB21FCED93A1}" destId="{9A1E8190-1D7A-4CF6-8794-6B613C0CA95C}" srcOrd="14" destOrd="0" presId="urn:microsoft.com/office/officeart/2005/8/layout/lProcess3"/>
    <dgm:cxn modelId="{889DBAFE-8B4A-45CB-B827-52326C23F84C}" type="presParOf" srcId="{9A1E8190-1D7A-4CF6-8794-6B613C0CA95C}" destId="{0B61D115-8456-46E9-890D-D17F9EC2ED9B}" srcOrd="0" destOrd="0" presId="urn:microsoft.com/office/officeart/2005/8/layout/lProcess3"/>
    <dgm:cxn modelId="{4EAB664E-904A-4F73-B032-B68FD9B4C810}" type="presParOf" srcId="{9A1E8190-1D7A-4CF6-8794-6B613C0CA95C}" destId="{39039316-1B7F-4464-91F0-01AEC1E17633}" srcOrd="1" destOrd="0" presId="urn:microsoft.com/office/officeart/2005/8/layout/lProcess3"/>
    <dgm:cxn modelId="{FE6BF73D-F991-4E4C-9B23-E354F8C49CDF}" type="presParOf" srcId="{9A1E8190-1D7A-4CF6-8794-6B613C0CA95C}" destId="{162771C1-8A17-40C3-9CAB-436D56EB5689}" srcOrd="2" destOrd="0" presId="urn:microsoft.com/office/officeart/2005/8/layout/lProcess3"/>
    <dgm:cxn modelId="{C196BB46-16EB-4A9A-9DFB-DFB40CB2B5FD}" type="presParOf" srcId="{9A1E8190-1D7A-4CF6-8794-6B613C0CA95C}" destId="{F7DE3D1D-C3E3-45B7-97F8-4D37CA1BD587}" srcOrd="3" destOrd="0" presId="urn:microsoft.com/office/officeart/2005/8/layout/lProcess3"/>
    <dgm:cxn modelId="{4EC1BADB-54BC-4410-AD74-44846C8A5B2A}" type="presParOf" srcId="{9A1E8190-1D7A-4CF6-8794-6B613C0CA95C}" destId="{4DAFBA1F-1F64-4208-B6C4-A82651546C85}" srcOrd="4" destOrd="0" presId="urn:microsoft.com/office/officeart/2005/8/layout/l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B20B-5122-403F-A7A5-C68BFD1A86D0}">
      <dsp:nvSpPr>
        <dsp:cNvPr id="0" name=""/>
        <dsp:cNvSpPr/>
      </dsp:nvSpPr>
      <dsp:spPr>
        <a:xfrm>
          <a:off x="3883221" y="959667"/>
          <a:ext cx="1434421" cy="424942"/>
        </a:xfrm>
        <a:custGeom>
          <a:avLst/>
          <a:gdLst/>
          <a:ahLst/>
          <a:cxnLst/>
          <a:rect l="0" t="0" r="0" b="0"/>
          <a:pathLst>
            <a:path>
              <a:moveTo>
                <a:pt x="0" y="0"/>
              </a:moveTo>
              <a:lnTo>
                <a:pt x="0" y="289585"/>
              </a:lnTo>
              <a:lnTo>
                <a:pt x="1434421" y="289585"/>
              </a:lnTo>
              <a:lnTo>
                <a:pt x="1434421" y="424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0A717-B931-46DB-BCD6-FDA82BBC97A9}">
      <dsp:nvSpPr>
        <dsp:cNvPr id="0" name=""/>
        <dsp:cNvSpPr/>
      </dsp:nvSpPr>
      <dsp:spPr>
        <a:xfrm>
          <a:off x="3835192" y="959667"/>
          <a:ext cx="91440" cy="424942"/>
        </a:xfrm>
        <a:custGeom>
          <a:avLst/>
          <a:gdLst/>
          <a:ahLst/>
          <a:cxnLst/>
          <a:rect l="0" t="0" r="0" b="0"/>
          <a:pathLst>
            <a:path>
              <a:moveTo>
                <a:pt x="48028" y="0"/>
              </a:moveTo>
              <a:lnTo>
                <a:pt x="48028" y="289585"/>
              </a:lnTo>
              <a:lnTo>
                <a:pt x="45720" y="289585"/>
              </a:lnTo>
              <a:lnTo>
                <a:pt x="45720" y="424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360E8-0EA0-4B87-860D-FBFDB62D2A0C}">
      <dsp:nvSpPr>
        <dsp:cNvPr id="0" name=""/>
        <dsp:cNvSpPr/>
      </dsp:nvSpPr>
      <dsp:spPr>
        <a:xfrm>
          <a:off x="2403841" y="2312421"/>
          <a:ext cx="1194576" cy="424942"/>
        </a:xfrm>
        <a:custGeom>
          <a:avLst/>
          <a:gdLst/>
          <a:ahLst/>
          <a:cxnLst/>
          <a:rect l="0" t="0" r="0" b="0"/>
          <a:pathLst>
            <a:path>
              <a:moveTo>
                <a:pt x="0" y="0"/>
              </a:moveTo>
              <a:lnTo>
                <a:pt x="0" y="289585"/>
              </a:lnTo>
              <a:lnTo>
                <a:pt x="1194576" y="289585"/>
              </a:lnTo>
              <a:lnTo>
                <a:pt x="1194576" y="424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854AD-4081-4240-B34D-D45F3A0BAF60}">
      <dsp:nvSpPr>
        <dsp:cNvPr id="0" name=""/>
        <dsp:cNvSpPr/>
      </dsp:nvSpPr>
      <dsp:spPr>
        <a:xfrm>
          <a:off x="1035741" y="2312421"/>
          <a:ext cx="1368099" cy="424942"/>
        </a:xfrm>
        <a:custGeom>
          <a:avLst/>
          <a:gdLst/>
          <a:ahLst/>
          <a:cxnLst/>
          <a:rect l="0" t="0" r="0" b="0"/>
          <a:pathLst>
            <a:path>
              <a:moveTo>
                <a:pt x="1368099" y="0"/>
              </a:moveTo>
              <a:lnTo>
                <a:pt x="1368099" y="289585"/>
              </a:lnTo>
              <a:lnTo>
                <a:pt x="0" y="289585"/>
              </a:lnTo>
              <a:lnTo>
                <a:pt x="0" y="424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92C51-5AE6-4E62-BADB-192D94F19847}">
      <dsp:nvSpPr>
        <dsp:cNvPr id="0" name=""/>
        <dsp:cNvSpPr/>
      </dsp:nvSpPr>
      <dsp:spPr>
        <a:xfrm>
          <a:off x="2403841" y="959667"/>
          <a:ext cx="1479379" cy="424942"/>
        </a:xfrm>
        <a:custGeom>
          <a:avLst/>
          <a:gdLst/>
          <a:ahLst/>
          <a:cxnLst/>
          <a:rect l="0" t="0" r="0" b="0"/>
          <a:pathLst>
            <a:path>
              <a:moveTo>
                <a:pt x="1479379" y="0"/>
              </a:moveTo>
              <a:lnTo>
                <a:pt x="1479379" y="289585"/>
              </a:lnTo>
              <a:lnTo>
                <a:pt x="0" y="289585"/>
              </a:lnTo>
              <a:lnTo>
                <a:pt x="0" y="424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A258D-5E07-4E33-8701-90BED565D1CD}">
      <dsp:nvSpPr>
        <dsp:cNvPr id="0" name=""/>
        <dsp:cNvSpPr/>
      </dsp:nvSpPr>
      <dsp:spPr>
        <a:xfrm>
          <a:off x="3262369" y="31856"/>
          <a:ext cx="1241703"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C10D8-24A3-4D9C-BEBE-6F819CC3C51B}">
      <dsp:nvSpPr>
        <dsp:cNvPr id="0" name=""/>
        <dsp:cNvSpPr/>
      </dsp:nvSpPr>
      <dsp:spPr>
        <a:xfrm>
          <a:off x="3424715" y="186086"/>
          <a:ext cx="1241703"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65.3 million</a:t>
          </a:r>
          <a:endParaRPr lang="en-US" sz="1800" b="1" kern="1200" dirty="0">
            <a:solidFill>
              <a:schemeClr val="tx2"/>
            </a:solidFill>
          </a:endParaRPr>
        </a:p>
      </dsp:txBody>
      <dsp:txXfrm>
        <a:off x="3451890" y="213261"/>
        <a:ext cx="1187353" cy="873461"/>
      </dsp:txXfrm>
    </dsp:sp>
    <dsp:sp modelId="{28C39593-5EA2-4847-94BC-518F0F929FB0}">
      <dsp:nvSpPr>
        <dsp:cNvPr id="0" name=""/>
        <dsp:cNvSpPr/>
      </dsp:nvSpPr>
      <dsp:spPr>
        <a:xfrm>
          <a:off x="1801801" y="1384610"/>
          <a:ext cx="1204079"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C3CC-645B-4EF8-B8C2-84DDB88E6D80}">
      <dsp:nvSpPr>
        <dsp:cNvPr id="0" name=""/>
        <dsp:cNvSpPr/>
      </dsp:nvSpPr>
      <dsp:spPr>
        <a:xfrm>
          <a:off x="1964148" y="1538839"/>
          <a:ext cx="1204079"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21.3 m refugees</a:t>
          </a:r>
          <a:endParaRPr lang="en-US" sz="1800" b="1" kern="1200" dirty="0">
            <a:solidFill>
              <a:schemeClr val="tx2"/>
            </a:solidFill>
          </a:endParaRPr>
        </a:p>
      </dsp:txBody>
      <dsp:txXfrm>
        <a:off x="1991323" y="1566014"/>
        <a:ext cx="1149729" cy="873461"/>
      </dsp:txXfrm>
    </dsp:sp>
    <dsp:sp modelId="{35A22356-2176-48E7-A8F1-DA63D379C993}">
      <dsp:nvSpPr>
        <dsp:cNvPr id="0" name=""/>
        <dsp:cNvSpPr/>
      </dsp:nvSpPr>
      <dsp:spPr>
        <a:xfrm>
          <a:off x="3511" y="2737363"/>
          <a:ext cx="2064460"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E0530-C315-4C22-8D88-073D8A2780F8}">
      <dsp:nvSpPr>
        <dsp:cNvPr id="0" name=""/>
        <dsp:cNvSpPr/>
      </dsp:nvSpPr>
      <dsp:spPr>
        <a:xfrm>
          <a:off x="165858" y="2891593"/>
          <a:ext cx="2064460"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16.1 m under UNHCR’s mandate</a:t>
          </a:r>
          <a:endParaRPr lang="en-US" sz="1800" b="1" kern="1200" dirty="0">
            <a:solidFill>
              <a:schemeClr val="tx2"/>
            </a:solidFill>
          </a:endParaRPr>
        </a:p>
      </dsp:txBody>
      <dsp:txXfrm>
        <a:off x="193033" y="2918768"/>
        <a:ext cx="2010110" cy="873461"/>
      </dsp:txXfrm>
    </dsp:sp>
    <dsp:sp modelId="{D01488CF-DC19-43D1-A52C-6595914123B9}">
      <dsp:nvSpPr>
        <dsp:cNvPr id="0" name=""/>
        <dsp:cNvSpPr/>
      </dsp:nvSpPr>
      <dsp:spPr>
        <a:xfrm>
          <a:off x="2392665" y="2737363"/>
          <a:ext cx="2411505"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4B383-C9A4-4E7A-BAAD-A53607434B4E}">
      <dsp:nvSpPr>
        <dsp:cNvPr id="0" name=""/>
        <dsp:cNvSpPr/>
      </dsp:nvSpPr>
      <dsp:spPr>
        <a:xfrm>
          <a:off x="2555011" y="2891593"/>
          <a:ext cx="2411505"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5.2 m Palestinian refugees</a:t>
          </a:r>
        </a:p>
        <a:p>
          <a:pPr lvl="0" algn="ctr" defTabSz="800100">
            <a:lnSpc>
              <a:spcPct val="90000"/>
            </a:lnSpc>
            <a:spcBef>
              <a:spcPct val="0"/>
            </a:spcBef>
            <a:spcAft>
              <a:spcPct val="35000"/>
            </a:spcAft>
          </a:pPr>
          <a:r>
            <a:rPr lang="en-US" sz="1800" b="1" kern="1200" dirty="0" smtClean="0">
              <a:solidFill>
                <a:schemeClr val="tx2"/>
              </a:solidFill>
            </a:rPr>
            <a:t>registered by UNRWA*</a:t>
          </a:r>
          <a:endParaRPr lang="en-US" sz="1800" b="1" kern="1200" dirty="0">
            <a:solidFill>
              <a:schemeClr val="tx2"/>
            </a:solidFill>
          </a:endParaRPr>
        </a:p>
      </dsp:txBody>
      <dsp:txXfrm>
        <a:off x="2582186" y="2918768"/>
        <a:ext cx="2357155" cy="873461"/>
      </dsp:txXfrm>
    </dsp:sp>
    <dsp:sp modelId="{6CD129F5-7480-4603-ADA8-6A0C31698D48}">
      <dsp:nvSpPr>
        <dsp:cNvPr id="0" name=""/>
        <dsp:cNvSpPr/>
      </dsp:nvSpPr>
      <dsp:spPr>
        <a:xfrm>
          <a:off x="3330574" y="1384610"/>
          <a:ext cx="1100676"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6BE6C-EEB5-4391-8AB8-F4A0872CC9FD}">
      <dsp:nvSpPr>
        <dsp:cNvPr id="0" name=""/>
        <dsp:cNvSpPr/>
      </dsp:nvSpPr>
      <dsp:spPr>
        <a:xfrm>
          <a:off x="3492921" y="1538839"/>
          <a:ext cx="1100676"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40.8 m IDPs</a:t>
          </a:r>
        </a:p>
      </dsp:txBody>
      <dsp:txXfrm>
        <a:off x="3520096" y="1566014"/>
        <a:ext cx="1046326" cy="873461"/>
      </dsp:txXfrm>
    </dsp:sp>
    <dsp:sp modelId="{1BAEDD37-A3F4-49A6-A67B-720DC5E36B67}">
      <dsp:nvSpPr>
        <dsp:cNvPr id="0" name=""/>
        <dsp:cNvSpPr/>
      </dsp:nvSpPr>
      <dsp:spPr>
        <a:xfrm>
          <a:off x="4755943" y="1384610"/>
          <a:ext cx="1123396" cy="927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B9791-B673-4D3D-AC1D-DF4C8D68CF4B}">
      <dsp:nvSpPr>
        <dsp:cNvPr id="0" name=""/>
        <dsp:cNvSpPr/>
      </dsp:nvSpPr>
      <dsp:spPr>
        <a:xfrm>
          <a:off x="4918290" y="1538839"/>
          <a:ext cx="1123396" cy="927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3.2 m asylum-seekers</a:t>
          </a:r>
          <a:endParaRPr lang="en-US" sz="1800" b="1" kern="1200" dirty="0">
            <a:solidFill>
              <a:schemeClr val="tx2"/>
            </a:solidFill>
          </a:endParaRPr>
        </a:p>
      </dsp:txBody>
      <dsp:txXfrm>
        <a:off x="4945465" y="1566014"/>
        <a:ext cx="1069046" cy="873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E08B3-2873-45C8-89BA-424F96FDB57F}" type="datetimeFigureOut">
              <a:rPr lang="en-US" smtClean="0"/>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3E206-5F38-43AA-9A7D-C2B4EB6BF9F0}" type="slidenum">
              <a:rPr lang="en-US" smtClean="0"/>
              <a:t>‹#›</a:t>
            </a:fld>
            <a:endParaRPr lang="en-US"/>
          </a:p>
        </p:txBody>
      </p:sp>
    </p:spTree>
    <p:extLst>
      <p:ext uri="{BB962C8B-B14F-4D97-AF65-F5344CB8AC3E}">
        <p14:creationId xmlns:p14="http://schemas.microsoft.com/office/powerpoint/2010/main" val="382887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3C38F4-F088-44D6-AF1D-C0CC23C19877}" type="slidenum">
              <a:rPr lang="en-US"/>
              <a:pPr/>
              <a:t>35</a:t>
            </a:fld>
            <a:endParaRPr lang="en-US"/>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52C0A710-BE52-4B3B-94E5-0D049EFF6937}" type="slidenum">
              <a:rPr lang="en-US">
                <a:solidFill>
                  <a:prstClr val="black"/>
                </a:solidFill>
              </a:rPr>
              <a:pPr/>
              <a:t>40</a:t>
            </a:fld>
            <a:endParaRPr lang="en-US">
              <a:solidFill>
                <a:prstClr val="black"/>
              </a:solidFill>
            </a:endParaRPr>
          </a:p>
        </p:txBody>
      </p:sp>
      <p:sp>
        <p:nvSpPr>
          <p:cNvPr id="8195" name="Rectangle 2"/>
          <p:cNvSpPr>
            <a:spLocks noGrp="1" noRot="1" noChangeAspect="1" noChangeArrowheads="1" noTextEdit="1"/>
          </p:cNvSpPr>
          <p:nvPr>
            <p:ph type="sldImg"/>
          </p:nvPr>
        </p:nvSpPr>
        <p:spPr>
          <a:xfrm>
            <a:off x="1144588" y="687388"/>
            <a:ext cx="4568825" cy="3427412"/>
          </a:xfrm>
          <a:ln/>
        </p:spPr>
      </p:sp>
      <p:sp>
        <p:nvSpPr>
          <p:cNvPr id="8196" name="Rectangle 3"/>
          <p:cNvSpPr>
            <a:spLocks noGrp="1" noChangeArrowheads="1"/>
          </p:cNvSpPr>
          <p:nvPr>
            <p:ph type="body" idx="1"/>
          </p:nvPr>
        </p:nvSpPr>
        <p:spPr>
          <a:noFill/>
        </p:spPr>
        <p:txBody>
          <a:bodyPr/>
          <a:lstStyle/>
          <a:p>
            <a:pPr eaLnBrk="1" hangingPunct="1"/>
            <a:r>
              <a:rPr lang="en-US" dirty="0" smtClean="0"/>
              <a:t>Spend time </a:t>
            </a:r>
            <a:r>
              <a:rPr lang="en-US" smtClean="0"/>
              <a:t>on this.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EthnoMed</a:t>
            </a:r>
            <a:r>
              <a:rPr lang="en-US" dirty="0" smtClean="0"/>
              <a:t> contains information about cultural beliefs, medical issues and related topics pertinent to the health care of immigrants to the US, many of whom are refugees fleeing war-torn parts of the world.</a:t>
            </a:r>
          </a:p>
          <a:p>
            <a:endParaRPr lang="en-US" b="0" dirty="0" smtClean="0"/>
          </a:p>
          <a:p>
            <a:r>
              <a:rPr lang="en-US" b="1" dirty="0" err="1" smtClean="0">
                <a:effectLst/>
              </a:rPr>
              <a:t>HealthReach</a:t>
            </a:r>
            <a:r>
              <a:rPr lang="en-US" b="0" dirty="0" smtClean="0">
                <a:effectLst/>
              </a:rPr>
              <a:t> is a national collaborative partnership that has created a resource of quality multilingual, multicultural public health information for those working with or providing care to individuals with limited English proficiency</a:t>
            </a:r>
          </a:p>
          <a:p>
            <a:endParaRPr lang="en-US" b="0" dirty="0" smtClean="0">
              <a:effectLst/>
            </a:endParaRPr>
          </a:p>
          <a:p>
            <a:pPr lvl="1"/>
            <a:r>
              <a:rPr lang="en-US" b="0" dirty="0" smtClean="0">
                <a:effectLst/>
              </a:rPr>
              <a:t>Resources include: </a:t>
            </a:r>
          </a:p>
          <a:p>
            <a:pPr lvl="2"/>
            <a:r>
              <a:rPr lang="en-US" b="0" dirty="0" smtClean="0">
                <a:effectLst/>
              </a:rPr>
              <a:t>•Health education materials in various languages and formats (brochures, fact sheets, videos) </a:t>
            </a:r>
          </a:p>
          <a:p>
            <a:pPr lvl="2"/>
            <a:r>
              <a:rPr lang="en-US" b="0" dirty="0" smtClean="0">
                <a:effectLst/>
              </a:rPr>
              <a:t>•Provider tools (including best practices, cultural information, and effective use of interpreters) </a:t>
            </a:r>
          </a:p>
          <a:p>
            <a:pPr lvl="2"/>
            <a:r>
              <a:rPr lang="en-US" b="0" dirty="0" smtClean="0">
                <a:effectLst/>
              </a:rPr>
              <a:t>•Special collections on Emergency and Disaster, Women’s Health and Mental Health</a:t>
            </a:r>
          </a:p>
          <a:p>
            <a:pPr lvl="2"/>
            <a:endParaRPr lang="en-US" b="0" dirty="0" smtClean="0">
              <a:effectLst/>
            </a:endParaRPr>
          </a:p>
          <a:p>
            <a:pPr lvl="2"/>
            <a:endParaRPr lang="en-US" b="0" dirty="0" smtClean="0">
              <a:effectLst/>
            </a:endParaRPr>
          </a:p>
          <a:p>
            <a:pPr lvl="0"/>
            <a:r>
              <a:rPr lang="en-US" b="1" dirty="0" smtClean="0">
                <a:effectLst/>
              </a:rPr>
              <a:t>Think</a:t>
            </a:r>
            <a:r>
              <a:rPr lang="en-US" b="1" baseline="0" dirty="0" smtClean="0">
                <a:effectLst/>
              </a:rPr>
              <a:t> Cultural Health: </a:t>
            </a:r>
            <a:r>
              <a:rPr lang="en-US" b="0" i="0" baseline="0" dirty="0" smtClean="0">
                <a:effectLst/>
              </a:rPr>
              <a:t>cultural health is a special discipline that covers the health and accurate description of a particular culture.</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92F748F0-00D2-43F9-ADDE-4D487F3D1A0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826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EthnoMed</a:t>
            </a:r>
            <a:r>
              <a:rPr lang="en-US" dirty="0" smtClean="0"/>
              <a:t> contains information about cultural beliefs, medical issues and related topics pertinent to the health care of immigrants to the US, many of whom are refugees fleeing war-torn parts of the world.</a:t>
            </a:r>
          </a:p>
          <a:p>
            <a:endParaRPr lang="en-US" b="0" dirty="0" smtClean="0"/>
          </a:p>
          <a:p>
            <a:r>
              <a:rPr lang="en-US" b="1" dirty="0" err="1" smtClean="0">
                <a:effectLst/>
              </a:rPr>
              <a:t>HealthReach</a:t>
            </a:r>
            <a:r>
              <a:rPr lang="en-US" b="0" dirty="0" smtClean="0">
                <a:effectLst/>
              </a:rPr>
              <a:t> is a national collaborative partnership that has created a resource of quality multilingual, multicultural public health information for those working with or providing care to individuals with limited English proficiency</a:t>
            </a:r>
          </a:p>
          <a:p>
            <a:endParaRPr lang="en-US" b="0" dirty="0" smtClean="0">
              <a:effectLst/>
            </a:endParaRPr>
          </a:p>
          <a:p>
            <a:pPr lvl="1"/>
            <a:r>
              <a:rPr lang="en-US" b="0" dirty="0" smtClean="0">
                <a:effectLst/>
              </a:rPr>
              <a:t>Resources include: </a:t>
            </a:r>
          </a:p>
          <a:p>
            <a:pPr lvl="2"/>
            <a:r>
              <a:rPr lang="en-US" b="0" dirty="0" smtClean="0">
                <a:effectLst/>
              </a:rPr>
              <a:t>•Health education materials in various languages and formats (brochures, fact sheets, videos) </a:t>
            </a:r>
          </a:p>
          <a:p>
            <a:pPr lvl="2"/>
            <a:r>
              <a:rPr lang="en-US" b="0" dirty="0" smtClean="0">
                <a:effectLst/>
              </a:rPr>
              <a:t>•Provider tools (including best practices, cultural information, and effective use of interpreters) </a:t>
            </a:r>
          </a:p>
          <a:p>
            <a:pPr lvl="2"/>
            <a:r>
              <a:rPr lang="en-US" b="0" dirty="0" smtClean="0">
                <a:effectLst/>
              </a:rPr>
              <a:t>•Special collections on Emergency and Disaster, Women’s Health and Mental Health</a:t>
            </a:r>
          </a:p>
          <a:p>
            <a:pPr lvl="2"/>
            <a:endParaRPr lang="en-US" b="0" dirty="0" smtClean="0">
              <a:effectLst/>
            </a:endParaRPr>
          </a:p>
          <a:p>
            <a:pPr lvl="2"/>
            <a:endParaRPr lang="en-US" b="0" dirty="0" smtClean="0">
              <a:effectLst/>
            </a:endParaRPr>
          </a:p>
          <a:p>
            <a:pPr lvl="0"/>
            <a:r>
              <a:rPr lang="en-US" b="1" dirty="0" smtClean="0">
                <a:effectLst/>
              </a:rPr>
              <a:t>Think</a:t>
            </a:r>
            <a:r>
              <a:rPr lang="en-US" b="1" baseline="0" dirty="0" smtClean="0">
                <a:effectLst/>
              </a:rPr>
              <a:t> Cultural Health: </a:t>
            </a:r>
            <a:r>
              <a:rPr lang="en-US" b="0" i="0" baseline="0" dirty="0" smtClean="0">
                <a:effectLst/>
              </a:rPr>
              <a:t>cultural health is a special discipline that covers the health and accurate description of a particular culture.</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92F748F0-00D2-43F9-ADDE-4D487F3D1A0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826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questions about refugee health in Wisconsin.</a:t>
            </a:r>
            <a:endParaRPr lang="en-US" dirty="0"/>
          </a:p>
        </p:txBody>
      </p:sp>
      <p:sp>
        <p:nvSpPr>
          <p:cNvPr id="4" name="Slide Number Placeholder 3"/>
          <p:cNvSpPr>
            <a:spLocks noGrp="1"/>
          </p:cNvSpPr>
          <p:nvPr>
            <p:ph type="sldNum" sz="quarter" idx="10"/>
          </p:nvPr>
        </p:nvSpPr>
        <p:spPr/>
        <p:txBody>
          <a:bodyPr/>
          <a:lstStyle/>
          <a:p>
            <a:fld id="{46ED6A21-4870-4E1F-98AB-2894CB527D9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3959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5/1/2017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5/1/2017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5/1/2017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209095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762000" y="1066800"/>
            <a:ext cx="7543800" cy="1981200"/>
            <a:chOff x="240" y="672"/>
            <a:chExt cx="3936" cy="960"/>
          </a:xfrm>
        </p:grpSpPr>
        <p:sp>
          <p:nvSpPr>
            <p:cNvPr id="8" name="AutoShape 11"/>
            <p:cNvSpPr>
              <a:spLocks noChangeArrowheads="1"/>
            </p:cNvSpPr>
            <p:nvPr/>
          </p:nvSpPr>
          <p:spPr bwMode="auto">
            <a:xfrm>
              <a:off x="1824"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srgbClr val="000000"/>
                </a:solidFill>
                <a:latin typeface="Arial"/>
                <a:ea typeface="+mn-ea"/>
              </a:endParaRPr>
            </a:p>
          </p:txBody>
        </p:sp>
        <p:sp>
          <p:nvSpPr>
            <p:cNvPr id="9" name="AutoShape 13"/>
            <p:cNvSpPr>
              <a:spLocks noChangeArrowheads="1"/>
            </p:cNvSpPr>
            <p:nvPr/>
          </p:nvSpPr>
          <p:spPr bwMode="auto">
            <a:xfrm rot="10800000">
              <a:off x="240"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srgbClr val="000000"/>
                </a:solidFill>
                <a:latin typeface="Arial"/>
                <a:ea typeface="+mn-ea"/>
              </a:endParaRPr>
            </a:p>
          </p:txBody>
        </p:sp>
      </p:grpSp>
      <p:sp>
        <p:nvSpPr>
          <p:cNvPr id="2" name="Title 1"/>
          <p:cNvSpPr>
            <a:spLocks noGrp="1"/>
          </p:cNvSpPr>
          <p:nvPr>
            <p:ph type="ctrTitle" hasCustomPrompt="1"/>
          </p:nvPr>
        </p:nvSpPr>
        <p:spPr>
          <a:xfrm>
            <a:off x="1524000" y="1295400"/>
            <a:ext cx="6019800" cy="1470025"/>
          </a:xfrm>
        </p:spPr>
        <p:txBody>
          <a:bodyPr/>
          <a:lstStyle>
            <a:lvl1pPr>
              <a:defRPr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618B9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8984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149842-55D9-4A7E-B6EB-FD6B3A4BED3C}" type="slidenum">
              <a:rPr lang="en-US"/>
              <a:pPr/>
              <a:t>‹#›</a:t>
            </a:fld>
            <a:endParaRPr lang="en-US" dirty="0"/>
          </a:p>
        </p:txBody>
      </p:sp>
    </p:spTree>
    <p:extLst>
      <p:ext uri="{BB962C8B-B14F-4D97-AF65-F5344CB8AC3E}">
        <p14:creationId xmlns:p14="http://schemas.microsoft.com/office/powerpoint/2010/main" val="287768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151987C-CD1C-41A4-993B-7625623E1D99}" type="slidenum">
              <a:rPr lang="en-US"/>
              <a:pPr/>
              <a:t>‹#›</a:t>
            </a:fld>
            <a:endParaRPr lang="en-US" dirty="0"/>
          </a:p>
        </p:txBody>
      </p:sp>
    </p:spTree>
    <p:extLst>
      <p:ext uri="{BB962C8B-B14F-4D97-AF65-F5344CB8AC3E}">
        <p14:creationId xmlns:p14="http://schemas.microsoft.com/office/powerpoint/2010/main" val="403485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7B2D742-555F-4DC4-8661-441CA1BB81AC}" type="slidenum">
              <a:rPr lang="en-US"/>
              <a:pPr/>
              <a:t>‹#›</a:t>
            </a:fld>
            <a:endParaRPr lang="en-US" dirty="0"/>
          </a:p>
        </p:txBody>
      </p:sp>
    </p:spTree>
    <p:extLst>
      <p:ext uri="{BB962C8B-B14F-4D97-AF65-F5344CB8AC3E}">
        <p14:creationId xmlns:p14="http://schemas.microsoft.com/office/powerpoint/2010/main" val="420120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2103438"/>
            <a:ext cx="4040188"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457200" y="3048000"/>
            <a:ext cx="4040188" cy="2895600"/>
          </a:xfrm>
        </p:spPr>
        <p:txBody>
          <a:bodyPr/>
          <a:lstStyle>
            <a:lvl1pPr>
              <a:defRPr sz="2800" baseline="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103438"/>
            <a:ext cx="4041775"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4645025" y="3048000"/>
            <a:ext cx="4041775" cy="2895600"/>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A385A77-0412-4F6F-9798-DEC4D638E01E}" type="slidenum">
              <a:rPr lang="en-US"/>
              <a:pPr/>
              <a:t>‹#›</a:t>
            </a:fld>
            <a:endParaRPr lang="en-US" dirty="0"/>
          </a:p>
        </p:txBody>
      </p:sp>
    </p:spTree>
    <p:extLst>
      <p:ext uri="{BB962C8B-B14F-4D97-AF65-F5344CB8AC3E}">
        <p14:creationId xmlns:p14="http://schemas.microsoft.com/office/powerpoint/2010/main" val="326480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383A00B-DAF1-40A2-AD66-B08BBB0C0F35}" type="slidenum">
              <a:rPr lang="en-US"/>
              <a:pPr/>
              <a:t>‹#›</a:t>
            </a:fld>
            <a:endParaRPr lang="en-US" dirty="0"/>
          </a:p>
        </p:txBody>
      </p:sp>
    </p:spTree>
    <p:extLst>
      <p:ext uri="{BB962C8B-B14F-4D97-AF65-F5344CB8AC3E}">
        <p14:creationId xmlns:p14="http://schemas.microsoft.com/office/powerpoint/2010/main" val="3356963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5A4CA66-2D90-44E5-9764-A3A4E1B3A394}" type="slidenum">
              <a:rPr lang="en-US"/>
              <a:pPr/>
              <a:t>‹#›</a:t>
            </a:fld>
            <a:endParaRPr lang="en-US" dirty="0"/>
          </a:p>
        </p:txBody>
      </p:sp>
    </p:spTree>
    <p:extLst>
      <p:ext uri="{BB962C8B-B14F-4D97-AF65-F5344CB8AC3E}">
        <p14:creationId xmlns:p14="http://schemas.microsoft.com/office/powerpoint/2010/main" val="58466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5/1/2017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5/1/2017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5/1/2017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5/1/2017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5/1/2017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5/1/2017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5/1/2017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5/1/2017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a:defRPr/>
            </a:pPr>
            <a:fld id="{B9C64C7B-29D4-44B4-B912-F6658B5B50AD}" type="datetime1">
              <a:rPr lang="en-US"/>
              <a:pPr>
                <a:defRPr/>
              </a:pPr>
              <a:t>5/1/2017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a:defRPr/>
            </a:pPr>
            <a:fld id="{4BA02046-D05D-40F4-B29F-75EF5D407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133601"/>
            <a:ext cx="8229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1C3765"/>
                </a:solidFill>
              </a:defRPr>
            </a:lvl1pPr>
          </a:lstStyle>
          <a:p>
            <a:pPr defTabSz="914400"/>
            <a:endParaRPr lang="en-US" dirty="0">
              <a:latin typeface="Arial"/>
              <a:ea typeface="+mn-ea"/>
            </a:endParaRPr>
          </a:p>
        </p:txBody>
      </p:sp>
      <p:sp>
        <p:nvSpPr>
          <p:cNvPr id="1029" name="Rectangle 5"/>
          <p:cNvSpPr>
            <a:spLocks noGrp="1" noChangeArrowheads="1"/>
          </p:cNvSpPr>
          <p:nvPr>
            <p:ph type="ftr" sz="quarter" idx="3"/>
          </p:nvPr>
        </p:nvSpPr>
        <p:spPr bwMode="auto">
          <a:xfrm>
            <a:off x="3124200" y="60198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1C3765"/>
                </a:solidFill>
              </a:defRPr>
            </a:lvl1pPr>
          </a:lstStyle>
          <a:p>
            <a:pPr defTabSz="914400"/>
            <a:endParaRPr lang="en-US" dirty="0">
              <a:latin typeface="Arial"/>
              <a:ea typeface="+mn-ea"/>
            </a:endParaRPr>
          </a:p>
        </p:txBody>
      </p:sp>
      <p:sp>
        <p:nvSpPr>
          <p:cNvPr id="1030" name="Rectangle 6"/>
          <p:cNvSpPr>
            <a:spLocks noGrp="1" noChangeArrowheads="1"/>
          </p:cNvSpPr>
          <p:nvPr>
            <p:ph type="sldNum" sz="quarter" idx="4"/>
          </p:nvPr>
        </p:nvSpPr>
        <p:spPr bwMode="auto">
          <a:xfrm>
            <a:off x="6553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3765"/>
                </a:solidFill>
              </a:defRPr>
            </a:lvl1pPr>
          </a:lstStyle>
          <a:p>
            <a:pPr defTabSz="914400"/>
            <a:fld id="{BC2CB9AF-D547-452D-8AA9-A2F63FE803B8}" type="slidenum">
              <a:rPr lang="en-US" smtClean="0">
                <a:latin typeface="Arial"/>
                <a:ea typeface="+mn-ea"/>
              </a:rPr>
              <a:pPr defTabSz="914400"/>
              <a:t>‹#›</a:t>
            </a:fld>
            <a:endParaRPr lang="en-US" dirty="0">
              <a:latin typeface="Arial"/>
              <a:ea typeface="+mn-ea"/>
            </a:endParaRPr>
          </a:p>
        </p:txBody>
      </p:sp>
      <p:pic>
        <p:nvPicPr>
          <p:cNvPr id="7" name="Picture 10" descr="dhspphead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7625"/>
            <a:ext cx="819150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0" y="6553200"/>
            <a:ext cx="9144000" cy="304800"/>
          </a:xfrm>
          <a:prstGeom prst="rect">
            <a:avLst/>
          </a:prstGeom>
          <a:solidFill>
            <a:srgbClr val="1C3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600" b="1" dirty="0">
                <a:solidFill>
                  <a:srgbClr val="FFFFFF"/>
                </a:solidFill>
                <a:latin typeface="Garamond" pitchFamily="18" charset="0"/>
                <a:ea typeface="+mn-ea"/>
              </a:rPr>
              <a:t>Protecting and promoting the health and safety of the people of Wisconsin</a:t>
            </a:r>
          </a:p>
        </p:txBody>
      </p:sp>
    </p:spTree>
    <p:extLst>
      <p:ext uri="{BB962C8B-B14F-4D97-AF65-F5344CB8AC3E}">
        <p14:creationId xmlns:p14="http://schemas.microsoft.com/office/powerpoint/2010/main" val="2518784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1C3765"/>
          </a:solidFill>
          <a:latin typeface="+mn-lt"/>
          <a:ea typeface="+mn-ea"/>
          <a:cs typeface="+mn-cs"/>
        </a:defRPr>
      </a:lvl1pPr>
      <a:lvl2pPr marL="742950" indent="-285750" algn="l" rtl="0" eaLnBrk="1" fontAlgn="base" hangingPunct="1">
        <a:spcBef>
          <a:spcPct val="20000"/>
        </a:spcBef>
        <a:spcAft>
          <a:spcPct val="0"/>
        </a:spcAft>
        <a:buChar char="–"/>
        <a:defRPr sz="2400" b="0" i="0" u="none">
          <a:solidFill>
            <a:srgbClr val="1C3765"/>
          </a:solidFill>
          <a:latin typeface="+mn-lt"/>
        </a:defRPr>
      </a:lvl2pPr>
      <a:lvl3pPr marL="1143000" indent="-228600" algn="l" rtl="0" eaLnBrk="1" fontAlgn="base" hangingPunct="1">
        <a:spcBef>
          <a:spcPct val="20000"/>
        </a:spcBef>
        <a:spcAft>
          <a:spcPct val="0"/>
        </a:spcAft>
        <a:buChar char="•"/>
        <a:defRPr sz="2000">
          <a:solidFill>
            <a:srgbClr val="1C3765"/>
          </a:solidFill>
          <a:latin typeface="+mn-lt"/>
        </a:defRPr>
      </a:lvl3pPr>
      <a:lvl4pPr marL="1600200" indent="-228600" algn="l" rtl="0" eaLnBrk="1" fontAlgn="base" hangingPunct="1">
        <a:spcBef>
          <a:spcPct val="20000"/>
        </a:spcBef>
        <a:spcAft>
          <a:spcPct val="0"/>
        </a:spcAft>
        <a:buChar char="–"/>
        <a:defRPr sz="1800">
          <a:solidFill>
            <a:srgbClr val="1C3765"/>
          </a:solidFill>
          <a:latin typeface="+mn-lt"/>
        </a:defRPr>
      </a:lvl4pPr>
      <a:lvl5pPr marL="2057400" indent="-228600" algn="l" rtl="0" eaLnBrk="1" fontAlgn="base" hangingPunct="1">
        <a:spcBef>
          <a:spcPct val="20000"/>
        </a:spcBef>
        <a:spcAft>
          <a:spcPct val="0"/>
        </a:spcAft>
        <a:buChar char="»"/>
        <a:defRPr sz="1800">
          <a:solidFill>
            <a:srgbClr val="1C3765"/>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24.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jpg"/><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jpg"/><Relationship Id="rId4" Type="http://schemas.openxmlformats.org/officeDocument/2006/relationships/image" Target="../media/image29.jp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11.jpeg"/><Relationship Id="rId5" Type="http://schemas.openxmlformats.org/officeDocument/2006/relationships/tags" Target="../tags/tag5.xml"/><Relationship Id="rId10" Type="http://schemas.openxmlformats.org/officeDocument/2006/relationships/image" Target="../media/image10.jpeg"/><Relationship Id="rId4" Type="http://schemas.openxmlformats.org/officeDocument/2006/relationships/tags" Target="../tags/tag4.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cf.wisconsin.gov/refugee"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immigrantrefugeehealth/profiles/" TargetMode="External"/><Relationship Id="rId2" Type="http://schemas.openxmlformats.org/officeDocument/2006/relationships/hyperlink" Target="http://www.culturalorientation.net/learning/backgrounders"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ethnomed.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www.thinkculturalhealth.org/" TargetMode="External"/><Relationship Id="rId4" Type="http://schemas.openxmlformats.org/officeDocument/2006/relationships/hyperlink" Target="https://healthreach.nlm.nih.gov/default.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immigrantrefugeehealth/profiles/" TargetMode="External"/><Relationship Id="rId2" Type="http://schemas.openxmlformats.org/officeDocument/2006/relationships/hyperlink" Target="http://www.culturalorientation.net/learning/backgrounders"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ethnomed.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www.thinkculturalhealth.org/" TargetMode="External"/><Relationship Id="rId4" Type="http://schemas.openxmlformats.org/officeDocument/2006/relationships/hyperlink" Target="https://healthreach.nlm.nih.gov/default.aspx"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rescue.org/sites/default/files/migrated/where/united_states_salt_lake_city_ut/refugee-backgrounders.pdf"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S:\DFES\BWF\- Sections\Refugee\STAFF USE\Photos - License Free\6077466644_d7e4e40ee3_o.jpg"/>
          <p:cNvPicPr>
            <a:picLocks noChangeAspect="1" noChangeArrowheads="1"/>
          </p:cNvPicPr>
          <p:nvPr/>
        </p:nvPicPr>
        <p:blipFill rotWithShape="1">
          <a:blip r:embed="rId3">
            <a:extLst>
              <a:ext uri="{28A0092B-C50C-407E-A947-70E740481C1C}">
                <a14:useLocalDpi xmlns:a14="http://schemas.microsoft.com/office/drawing/2010/main" val="0"/>
              </a:ext>
            </a:extLst>
          </a:blip>
          <a:srcRect t="16014" b="3544"/>
          <a:stretch/>
        </p:blipFill>
        <p:spPr bwMode="auto">
          <a:xfrm>
            <a:off x="262466" y="237064"/>
            <a:ext cx="8652933" cy="4631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413" y="3776663"/>
            <a:ext cx="8894762" cy="965200"/>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628650" y="3837940"/>
            <a:ext cx="8170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800" dirty="0" smtClean="0">
                <a:solidFill>
                  <a:schemeClr val="bg1"/>
                </a:solidFill>
              </a:rPr>
              <a:t>Refugee 101</a:t>
            </a:r>
          </a:p>
          <a:p>
            <a:pPr algn="r" eaLnBrk="1" hangingPunct="1"/>
            <a:r>
              <a:rPr lang="en-US" sz="2000" dirty="0" smtClean="0">
                <a:solidFill>
                  <a:schemeClr val="bg1"/>
                </a:solidFill>
              </a:rPr>
              <a:t> Natasa Torbica – Refugee Programs Coordinator</a:t>
            </a:r>
            <a:r>
              <a:rPr lang="en-US" sz="2000" i="1" dirty="0" smtClean="0">
                <a:solidFill>
                  <a:schemeClr val="bg1"/>
                </a:solidFill>
              </a:rPr>
              <a:t>  </a:t>
            </a:r>
            <a:endParaRPr lang="en-US" sz="2000" i="1" dirty="0">
              <a:solidFill>
                <a:schemeClr val="bg1"/>
              </a:solidFill>
            </a:endParaRP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603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a:solidFill>
                  <a:srgbClr val="E66822"/>
                </a:solidFill>
                <a:cs typeface="Arial" charset="0"/>
              </a:rPr>
              <a:t>Global Refugee Numbers</a:t>
            </a:r>
            <a:endParaRPr lang="en-US" sz="1600" dirty="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How many refugees are there today?</a:t>
            </a:r>
            <a:endParaRPr lang="en-US" sz="4000" dirty="0">
              <a:solidFill>
                <a:schemeClr val="accent1"/>
              </a:solidFill>
              <a:effectLst>
                <a:outerShdw blurRad="38100" dist="38100" dir="2700000" algn="tl">
                  <a:srgbClr val="000000">
                    <a:alpha val="43137"/>
                  </a:srgbClr>
                </a:outerShdw>
              </a:effectLst>
            </a:endParaRPr>
          </a:p>
        </p:txBody>
      </p:sp>
      <p:sp>
        <p:nvSpPr>
          <p:cNvPr id="10" name="Rectangle 9"/>
          <p:cNvSpPr/>
          <p:nvPr/>
        </p:nvSpPr>
        <p:spPr>
          <a:xfrm>
            <a:off x="689242" y="1448277"/>
            <a:ext cx="7902040" cy="1508105"/>
          </a:xfrm>
          <a:prstGeom prst="rect">
            <a:avLst/>
          </a:prstGeom>
        </p:spPr>
        <p:txBody>
          <a:bodyPr wrap="square">
            <a:spAutoFit/>
          </a:bodyPr>
          <a:lstStyle/>
          <a:p>
            <a:r>
              <a:rPr lang="en-US" sz="2400" dirty="0">
                <a:solidFill>
                  <a:schemeClr val="tx2"/>
                </a:solidFill>
                <a:latin typeface="+mn-lt"/>
              </a:rPr>
              <a:t>In </a:t>
            </a:r>
            <a:r>
              <a:rPr lang="en-US" sz="2400" dirty="0" smtClean="0">
                <a:solidFill>
                  <a:schemeClr val="tx2"/>
                </a:solidFill>
                <a:latin typeface="+mn-lt"/>
              </a:rPr>
              <a:t>2015 an average of </a:t>
            </a:r>
            <a:r>
              <a:rPr lang="en-US" sz="2800" b="1" spc="50" dirty="0" smtClean="0">
                <a:ln w="11430"/>
                <a:solidFill>
                  <a:schemeClr val="accent3"/>
                </a:solidFill>
                <a:effectLst>
                  <a:outerShdw blurRad="76200" dist="50800" dir="5400000" algn="tl" rotWithShape="0">
                    <a:srgbClr val="000000">
                      <a:alpha val="65000"/>
                    </a:srgbClr>
                  </a:outerShdw>
                </a:effectLst>
              </a:rPr>
              <a:t>34,560</a:t>
            </a:r>
            <a:r>
              <a:rPr lang="en-US" sz="2400" b="1" spc="50" dirty="0" smtClean="0">
                <a:ln w="11430"/>
                <a:solidFill>
                  <a:schemeClr val="accent3"/>
                </a:solidFill>
                <a:effectLst>
                  <a:outerShdw blurRad="76200" dist="50800" dir="5400000" algn="tl" rotWithShape="0">
                    <a:srgbClr val="000000">
                      <a:alpha val="65000"/>
                    </a:srgbClr>
                  </a:outerShdw>
                </a:effectLst>
              </a:rPr>
              <a:t> </a:t>
            </a:r>
            <a:r>
              <a:rPr lang="en-US" sz="2400" dirty="0" smtClean="0">
                <a:solidFill>
                  <a:schemeClr val="tx2"/>
                </a:solidFill>
                <a:latin typeface="+mn-lt"/>
              </a:rPr>
              <a:t>people were forced </a:t>
            </a:r>
            <a:r>
              <a:rPr lang="en-US" sz="2400" dirty="0">
                <a:solidFill>
                  <a:schemeClr val="tx2"/>
                </a:solidFill>
                <a:latin typeface="+mn-lt"/>
              </a:rPr>
              <a:t>to leave their </a:t>
            </a:r>
            <a:r>
              <a:rPr lang="en-US" sz="2400" dirty="0" smtClean="0">
                <a:solidFill>
                  <a:schemeClr val="tx2"/>
                </a:solidFill>
                <a:latin typeface="+mn-lt"/>
              </a:rPr>
              <a:t>homes due </a:t>
            </a:r>
            <a:r>
              <a:rPr lang="en-US" sz="2400" dirty="0">
                <a:solidFill>
                  <a:schemeClr val="tx2"/>
                </a:solidFill>
                <a:latin typeface="+mn-lt"/>
              </a:rPr>
              <a:t>to conflicts and </a:t>
            </a:r>
            <a:r>
              <a:rPr lang="en-US" sz="2400" dirty="0" smtClean="0">
                <a:solidFill>
                  <a:schemeClr val="tx2"/>
                </a:solidFill>
                <a:latin typeface="+mn-lt"/>
              </a:rPr>
              <a:t>persecution</a:t>
            </a:r>
            <a:r>
              <a:rPr lang="en-US" sz="2400" dirty="0">
                <a:solidFill>
                  <a:schemeClr val="tx2"/>
                </a:solidFill>
                <a:latin typeface="+mn-lt"/>
              </a:rPr>
              <a:t> </a:t>
            </a:r>
            <a:r>
              <a:rPr lang="en-US" sz="2800" b="1" i="1" spc="50" dirty="0" smtClean="0">
                <a:ln w="11430"/>
                <a:solidFill>
                  <a:schemeClr val="accent1"/>
                </a:solidFill>
                <a:effectLst>
                  <a:outerShdw blurRad="76200" dist="50800" dir="5400000" algn="tl" rotWithShape="0">
                    <a:srgbClr val="000000">
                      <a:alpha val="65000"/>
                    </a:srgbClr>
                  </a:outerShdw>
                </a:effectLst>
                <a:latin typeface="+mn-lt"/>
              </a:rPr>
              <a:t>PER DAY.</a:t>
            </a:r>
            <a:endParaRPr lang="en-US" sz="2800" i="1" dirty="0" smtClean="0">
              <a:solidFill>
                <a:schemeClr val="accent1"/>
              </a:solidFill>
              <a:latin typeface="+mn-lt"/>
            </a:endParaRPr>
          </a:p>
          <a:p>
            <a:endParaRPr lang="en-US" sz="1200" dirty="0" smtClean="0">
              <a:solidFill>
                <a:schemeClr val="tx2"/>
              </a:solidFill>
              <a:latin typeface="+mn-lt"/>
            </a:endParaRPr>
          </a:p>
          <a:p>
            <a:r>
              <a:rPr lang="en-US" sz="2400" dirty="0" smtClean="0">
                <a:solidFill>
                  <a:schemeClr val="tx2"/>
                </a:solidFill>
                <a:latin typeface="+mn-lt"/>
              </a:rPr>
              <a:t>This number has grown rapidly in recent years...</a:t>
            </a:r>
            <a:endParaRPr lang="en-US" sz="2400" dirty="0">
              <a:solidFill>
                <a:schemeClr val="tx2"/>
              </a:solidFill>
              <a:latin typeface="+mn-lt"/>
            </a:endParaRPr>
          </a:p>
        </p:txBody>
      </p:sp>
      <p:sp>
        <p:nvSpPr>
          <p:cNvPr id="11" name="TextBox 10"/>
          <p:cNvSpPr txBox="1"/>
          <p:nvPr/>
        </p:nvSpPr>
        <p:spPr>
          <a:xfrm>
            <a:off x="2791102" y="3686936"/>
            <a:ext cx="1028700" cy="461665"/>
          </a:xfrm>
          <a:prstGeom prst="rect">
            <a:avLst/>
          </a:prstGeom>
          <a:noFill/>
        </p:spPr>
        <p:txBody>
          <a:bodyPr wrap="square" rtlCol="0">
            <a:spAutoFit/>
          </a:bodyPr>
          <a:lstStyle/>
          <a:p>
            <a:r>
              <a:rPr lang="en-US" sz="2400" b="1" dirty="0">
                <a:solidFill>
                  <a:prstClr val="black"/>
                </a:solidFill>
                <a:latin typeface="+mn-lt"/>
              </a:rPr>
              <a:t>2013 =</a:t>
            </a:r>
          </a:p>
        </p:txBody>
      </p:sp>
      <p:sp>
        <p:nvSpPr>
          <p:cNvPr id="12" name="TextBox 11"/>
          <p:cNvSpPr txBox="1"/>
          <p:nvPr/>
        </p:nvSpPr>
        <p:spPr>
          <a:xfrm>
            <a:off x="2791102" y="5297188"/>
            <a:ext cx="1143000" cy="461665"/>
          </a:xfrm>
          <a:prstGeom prst="rect">
            <a:avLst/>
          </a:prstGeom>
          <a:noFill/>
        </p:spPr>
        <p:txBody>
          <a:bodyPr wrap="square" rtlCol="0">
            <a:spAutoFit/>
          </a:bodyPr>
          <a:lstStyle/>
          <a:p>
            <a:r>
              <a:rPr lang="en-US" sz="2400" b="1" dirty="0">
                <a:solidFill>
                  <a:prstClr val="black"/>
                </a:solidFill>
                <a:latin typeface="+mn-lt"/>
              </a:rPr>
              <a:t>2010 =</a:t>
            </a:r>
          </a:p>
        </p:txBody>
      </p:sp>
      <p:sp>
        <p:nvSpPr>
          <p:cNvPr id="17" name="TextBox 16"/>
          <p:cNvSpPr txBox="1"/>
          <p:nvPr/>
        </p:nvSpPr>
        <p:spPr>
          <a:xfrm>
            <a:off x="2791102" y="4205563"/>
            <a:ext cx="1143000" cy="461665"/>
          </a:xfrm>
          <a:prstGeom prst="rect">
            <a:avLst/>
          </a:prstGeom>
          <a:noFill/>
        </p:spPr>
        <p:txBody>
          <a:bodyPr wrap="square" rtlCol="0">
            <a:spAutoFit/>
          </a:bodyPr>
          <a:lstStyle/>
          <a:p>
            <a:r>
              <a:rPr lang="en-US" sz="2400" b="1" dirty="0">
                <a:solidFill>
                  <a:prstClr val="black"/>
                </a:solidFill>
                <a:latin typeface="+mn-lt"/>
              </a:rPr>
              <a:t>2012 =</a:t>
            </a:r>
          </a:p>
        </p:txBody>
      </p:sp>
      <p:sp>
        <p:nvSpPr>
          <p:cNvPr id="18" name="TextBox 17"/>
          <p:cNvSpPr txBox="1"/>
          <p:nvPr/>
        </p:nvSpPr>
        <p:spPr>
          <a:xfrm>
            <a:off x="2791102" y="4738963"/>
            <a:ext cx="1143000" cy="461665"/>
          </a:xfrm>
          <a:prstGeom prst="rect">
            <a:avLst/>
          </a:prstGeom>
          <a:noFill/>
        </p:spPr>
        <p:txBody>
          <a:bodyPr wrap="square" rtlCol="0">
            <a:spAutoFit/>
          </a:bodyPr>
          <a:lstStyle/>
          <a:p>
            <a:r>
              <a:rPr lang="en-US" sz="2400" b="1" dirty="0">
                <a:solidFill>
                  <a:prstClr val="black"/>
                </a:solidFill>
                <a:latin typeface="+mn-lt"/>
              </a:rPr>
              <a:t>2011 =</a:t>
            </a:r>
          </a:p>
        </p:txBody>
      </p:sp>
      <p:sp>
        <p:nvSpPr>
          <p:cNvPr id="19" name="Rectangle 18"/>
          <p:cNvSpPr/>
          <p:nvPr/>
        </p:nvSpPr>
        <p:spPr>
          <a:xfrm>
            <a:off x="3629302" y="3610607"/>
            <a:ext cx="17753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32,200</a:t>
            </a:r>
          </a:p>
        </p:txBody>
      </p:sp>
      <p:sp>
        <p:nvSpPr>
          <p:cNvPr id="20" name="Rectangle 19"/>
          <p:cNvSpPr/>
          <p:nvPr/>
        </p:nvSpPr>
        <p:spPr>
          <a:xfrm>
            <a:off x="3629302" y="4144007"/>
            <a:ext cx="17753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23,400</a:t>
            </a:r>
          </a:p>
        </p:txBody>
      </p:sp>
      <p:sp>
        <p:nvSpPr>
          <p:cNvPr id="21" name="Rectangle 20"/>
          <p:cNvSpPr/>
          <p:nvPr/>
        </p:nvSpPr>
        <p:spPr>
          <a:xfrm>
            <a:off x="3606542" y="4677407"/>
            <a:ext cx="17753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14,200</a:t>
            </a:r>
          </a:p>
        </p:txBody>
      </p:sp>
      <p:sp>
        <p:nvSpPr>
          <p:cNvPr id="22" name="Rectangle 21"/>
          <p:cNvSpPr/>
          <p:nvPr/>
        </p:nvSpPr>
        <p:spPr>
          <a:xfrm>
            <a:off x="3606542" y="5235632"/>
            <a:ext cx="17753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10,900</a:t>
            </a:r>
          </a:p>
        </p:txBody>
      </p:sp>
      <p:sp>
        <p:nvSpPr>
          <p:cNvPr id="23" name="TextBox 22"/>
          <p:cNvSpPr txBox="1"/>
          <p:nvPr/>
        </p:nvSpPr>
        <p:spPr>
          <a:xfrm>
            <a:off x="2791102" y="3153536"/>
            <a:ext cx="1028700" cy="461665"/>
          </a:xfrm>
          <a:prstGeom prst="rect">
            <a:avLst/>
          </a:prstGeom>
          <a:noFill/>
        </p:spPr>
        <p:txBody>
          <a:bodyPr wrap="square" rtlCol="0">
            <a:spAutoFit/>
          </a:bodyPr>
          <a:lstStyle/>
          <a:p>
            <a:r>
              <a:rPr lang="en-US" sz="2400" b="1" dirty="0" smtClean="0">
                <a:solidFill>
                  <a:prstClr val="black"/>
                </a:solidFill>
                <a:latin typeface="+mn-lt"/>
              </a:rPr>
              <a:t>2014 </a:t>
            </a:r>
            <a:r>
              <a:rPr lang="en-US" sz="2400" b="1" dirty="0">
                <a:solidFill>
                  <a:prstClr val="black"/>
                </a:solidFill>
                <a:latin typeface="+mn-lt"/>
              </a:rPr>
              <a:t>=</a:t>
            </a:r>
          </a:p>
        </p:txBody>
      </p:sp>
      <p:sp>
        <p:nvSpPr>
          <p:cNvPr id="24" name="Rectangle 23"/>
          <p:cNvSpPr/>
          <p:nvPr/>
        </p:nvSpPr>
        <p:spPr>
          <a:xfrm>
            <a:off x="3629302" y="3077207"/>
            <a:ext cx="17753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42,500</a:t>
            </a:r>
            <a:endPar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756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603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a:solidFill>
                  <a:srgbClr val="E66822"/>
                </a:solidFill>
                <a:cs typeface="Arial" charset="0"/>
              </a:rPr>
              <a:t>Global Refugee Numbers</a:t>
            </a:r>
            <a:endParaRPr lang="en-US" sz="1600" dirty="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How big the refugee problem is?</a:t>
            </a:r>
            <a:endParaRPr lang="en-US" sz="4000" dirty="0">
              <a:solidFill>
                <a:schemeClr val="accent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131" y="1510644"/>
            <a:ext cx="5910261" cy="44413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1656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Refugee Resettlement</a:t>
            </a:r>
            <a:endParaRPr lang="en-US" sz="1600" dirty="0" smtClean="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What options do refugees have?</a:t>
            </a:r>
            <a:endParaRPr lang="en-US" sz="4000" dirty="0">
              <a:solidFill>
                <a:schemeClr val="accent1"/>
              </a:solidFill>
              <a:effectLst>
                <a:outerShdw blurRad="38100" dist="38100" dir="2700000" algn="tl">
                  <a:srgbClr val="000000">
                    <a:alpha val="43137"/>
                  </a:srgbClr>
                </a:outerShdw>
              </a:effectLst>
            </a:endParaRPr>
          </a:p>
        </p:txBody>
      </p:sp>
      <p:sp>
        <p:nvSpPr>
          <p:cNvPr id="8" name="Content Placeholder 2"/>
          <p:cNvSpPr txBox="1">
            <a:spLocks/>
          </p:cNvSpPr>
          <p:nvPr/>
        </p:nvSpPr>
        <p:spPr bwMode="auto">
          <a:xfrm>
            <a:off x="381000" y="2040459"/>
            <a:ext cx="8382000" cy="36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200000"/>
              </a:lnSpc>
              <a:spcBef>
                <a:spcPts val="2400"/>
              </a:spcBef>
              <a:buFont typeface="Arial" panose="020B0604020202020204" pitchFamily="34" charset="0"/>
              <a:buChar char="•"/>
            </a:pPr>
            <a:r>
              <a:rPr lang="en-US" sz="2400" b="1" dirty="0" smtClean="0">
                <a:solidFill>
                  <a:schemeClr val="tx2"/>
                </a:solidFill>
              </a:rPr>
              <a:t>Voluntary repatriation to the home country when it is safe</a:t>
            </a:r>
            <a:endParaRPr lang="en-US" sz="2400" dirty="0" smtClean="0">
              <a:solidFill>
                <a:schemeClr val="tx2"/>
              </a:solidFill>
            </a:endParaRPr>
          </a:p>
          <a:p>
            <a:pPr marL="457200" indent="-457200" algn="l">
              <a:lnSpc>
                <a:spcPct val="200000"/>
              </a:lnSpc>
              <a:spcBef>
                <a:spcPts val="2400"/>
              </a:spcBef>
              <a:buFont typeface="Arial" panose="020B0604020202020204" pitchFamily="34" charset="0"/>
              <a:buChar char="•"/>
            </a:pPr>
            <a:r>
              <a:rPr lang="en-US" sz="2400" b="1" dirty="0" smtClean="0">
                <a:solidFill>
                  <a:schemeClr val="tx2"/>
                </a:solidFill>
              </a:rPr>
              <a:t>Permanent resettlement in the neighboring country</a:t>
            </a:r>
            <a:endParaRPr lang="en-US" sz="2400" dirty="0" smtClean="0">
              <a:solidFill>
                <a:schemeClr val="tx2"/>
              </a:solidFill>
            </a:endParaRPr>
          </a:p>
          <a:p>
            <a:pPr marL="457200" indent="-457200" algn="l">
              <a:lnSpc>
                <a:spcPct val="200000"/>
              </a:lnSpc>
              <a:spcBef>
                <a:spcPts val="2400"/>
              </a:spcBef>
              <a:buFont typeface="Arial" panose="020B0604020202020204" pitchFamily="34" charset="0"/>
              <a:buChar char="•"/>
            </a:pPr>
            <a:r>
              <a:rPr lang="en-US" sz="2400" b="1" dirty="0" smtClean="0">
                <a:solidFill>
                  <a:schemeClr val="tx2"/>
                </a:solidFill>
              </a:rPr>
              <a:t>Resettlement in a third country, such as the U.S.</a:t>
            </a:r>
            <a:endParaRPr lang="en-US" sz="2400" b="1" dirty="0">
              <a:solidFill>
                <a:schemeClr val="tx2"/>
              </a:solidFill>
            </a:endParaRPr>
          </a:p>
        </p:txBody>
      </p:sp>
    </p:spTree>
    <p:extLst>
      <p:ext uri="{BB962C8B-B14F-4D97-AF65-F5344CB8AC3E}">
        <p14:creationId xmlns:p14="http://schemas.microsoft.com/office/powerpoint/2010/main" val="19532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603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Where can refugees be resettled?</a:t>
            </a:r>
            <a:endParaRPr lang="en-US" sz="4000" dirty="0">
              <a:solidFill>
                <a:schemeClr val="accent1"/>
              </a:solidFill>
              <a:effectLst>
                <a:outerShdw blurRad="38100" dist="38100" dir="2700000" algn="tl">
                  <a:srgbClr val="000000">
                    <a:alpha val="43137"/>
                  </a:srgbClr>
                </a:outerShdw>
              </a:effectLst>
            </a:endParaRPr>
          </a:p>
        </p:txBody>
      </p:sp>
      <p:sp>
        <p:nvSpPr>
          <p:cNvPr id="15" name="TextBox 14"/>
          <p:cNvSpPr txBox="1"/>
          <p:nvPr/>
        </p:nvSpPr>
        <p:spPr>
          <a:xfrm>
            <a:off x="386297" y="1794408"/>
            <a:ext cx="1823508" cy="3406061"/>
          </a:xfrm>
          <a:prstGeom prst="rect">
            <a:avLst/>
          </a:prstGeom>
          <a:noFill/>
        </p:spPr>
        <p:txBody>
          <a:bodyPr wrap="square" rtlCol="0">
            <a:spAutoFit/>
          </a:bodyPr>
          <a:lstStyle/>
          <a:p>
            <a:pPr defTabSz="914400" fontAlgn="auto">
              <a:spcBef>
                <a:spcPts val="400"/>
              </a:spcBef>
              <a:spcAft>
                <a:spcPts val="0"/>
              </a:spcAft>
            </a:pPr>
            <a:r>
              <a:rPr lang="en-US" sz="2400" b="1" dirty="0" smtClean="0">
                <a:solidFill>
                  <a:schemeClr val="tx2"/>
                </a:solidFill>
                <a:latin typeface="Calibri"/>
                <a:ea typeface="+mn-ea"/>
              </a:rPr>
              <a:t>Argentina</a:t>
            </a:r>
          </a:p>
          <a:p>
            <a:pPr defTabSz="914400" fontAlgn="auto">
              <a:spcBef>
                <a:spcPts val="400"/>
              </a:spcBef>
              <a:spcAft>
                <a:spcPts val="0"/>
              </a:spcAft>
            </a:pPr>
            <a:r>
              <a:rPr lang="en-US" sz="2400" b="1" dirty="0" smtClean="0">
                <a:solidFill>
                  <a:schemeClr val="tx2"/>
                </a:solidFill>
                <a:latin typeface="Calibri"/>
                <a:ea typeface="+mn-ea"/>
              </a:rPr>
              <a:t>Australia</a:t>
            </a:r>
          </a:p>
          <a:p>
            <a:pPr defTabSz="914400" fontAlgn="auto">
              <a:spcBef>
                <a:spcPts val="400"/>
              </a:spcBef>
              <a:spcAft>
                <a:spcPts val="0"/>
              </a:spcAft>
            </a:pPr>
            <a:r>
              <a:rPr lang="en-US" sz="2400" b="1" dirty="0" smtClean="0">
                <a:solidFill>
                  <a:schemeClr val="tx2"/>
                </a:solidFill>
                <a:latin typeface="Calibri"/>
                <a:ea typeface="+mn-ea"/>
              </a:rPr>
              <a:t>Austria</a:t>
            </a:r>
          </a:p>
          <a:p>
            <a:pPr defTabSz="914400" fontAlgn="auto">
              <a:spcBef>
                <a:spcPts val="400"/>
              </a:spcBef>
              <a:spcAft>
                <a:spcPts val="0"/>
              </a:spcAft>
            </a:pPr>
            <a:r>
              <a:rPr lang="en-US" sz="2400" b="1" dirty="0" smtClean="0">
                <a:solidFill>
                  <a:schemeClr val="tx2"/>
                </a:solidFill>
                <a:latin typeface="Calibri"/>
                <a:ea typeface="+mn-ea"/>
              </a:rPr>
              <a:t>Belgium</a:t>
            </a:r>
          </a:p>
          <a:p>
            <a:pPr defTabSz="914400" fontAlgn="auto">
              <a:spcBef>
                <a:spcPts val="400"/>
              </a:spcBef>
              <a:spcAft>
                <a:spcPts val="0"/>
              </a:spcAft>
            </a:pPr>
            <a:r>
              <a:rPr lang="en-US" sz="2400" b="1" dirty="0" smtClean="0">
                <a:solidFill>
                  <a:schemeClr val="tx2"/>
                </a:solidFill>
                <a:latin typeface="Calibri"/>
                <a:ea typeface="+mn-ea"/>
              </a:rPr>
              <a:t>Brazil</a:t>
            </a:r>
          </a:p>
          <a:p>
            <a:pPr defTabSz="914400" fontAlgn="auto">
              <a:spcBef>
                <a:spcPts val="400"/>
              </a:spcBef>
              <a:spcAft>
                <a:spcPts val="0"/>
              </a:spcAft>
            </a:pPr>
            <a:r>
              <a:rPr lang="en-US" sz="2400" b="1" dirty="0" smtClean="0">
                <a:solidFill>
                  <a:schemeClr val="tx2"/>
                </a:solidFill>
                <a:latin typeface="Calibri"/>
                <a:ea typeface="+mn-ea"/>
              </a:rPr>
              <a:t>Canada</a:t>
            </a:r>
          </a:p>
          <a:p>
            <a:pPr defTabSz="914400" fontAlgn="auto">
              <a:spcBef>
                <a:spcPts val="400"/>
              </a:spcBef>
              <a:spcAft>
                <a:spcPts val="0"/>
              </a:spcAft>
            </a:pPr>
            <a:r>
              <a:rPr lang="en-US" sz="2400" b="1" dirty="0" smtClean="0">
                <a:solidFill>
                  <a:schemeClr val="tx2"/>
                </a:solidFill>
                <a:latin typeface="Calibri"/>
                <a:ea typeface="+mn-ea"/>
              </a:rPr>
              <a:t>Chile</a:t>
            </a:r>
          </a:p>
          <a:p>
            <a:pPr defTabSz="914400" fontAlgn="auto">
              <a:spcBef>
                <a:spcPts val="400"/>
              </a:spcBef>
              <a:spcAft>
                <a:spcPts val="0"/>
              </a:spcAft>
            </a:pPr>
            <a:r>
              <a:rPr lang="en-US" sz="2400" b="1" dirty="0" smtClean="0">
                <a:solidFill>
                  <a:schemeClr val="tx2"/>
                </a:solidFill>
                <a:latin typeface="Calibri"/>
                <a:ea typeface="+mn-ea"/>
              </a:rPr>
              <a:t>Czech Rep.</a:t>
            </a:r>
          </a:p>
        </p:txBody>
      </p:sp>
      <p:sp>
        <p:nvSpPr>
          <p:cNvPr id="16" name="TextBox 15"/>
          <p:cNvSpPr txBox="1"/>
          <p:nvPr/>
        </p:nvSpPr>
        <p:spPr>
          <a:xfrm>
            <a:off x="2452163" y="1794408"/>
            <a:ext cx="1823508" cy="3406061"/>
          </a:xfrm>
          <a:prstGeom prst="rect">
            <a:avLst/>
          </a:prstGeom>
          <a:noFill/>
        </p:spPr>
        <p:txBody>
          <a:bodyPr wrap="square" rtlCol="0">
            <a:spAutoFit/>
          </a:bodyPr>
          <a:lstStyle/>
          <a:p>
            <a:pPr defTabSz="914400" fontAlgn="auto">
              <a:spcBef>
                <a:spcPts val="400"/>
              </a:spcBef>
              <a:spcAft>
                <a:spcPts val="0"/>
              </a:spcAft>
            </a:pPr>
            <a:r>
              <a:rPr lang="en-US" sz="2400" b="1" dirty="0" smtClean="0">
                <a:solidFill>
                  <a:schemeClr val="tx2"/>
                </a:solidFill>
                <a:latin typeface="Calibri"/>
              </a:rPr>
              <a:t>Denmark</a:t>
            </a:r>
          </a:p>
          <a:p>
            <a:pPr defTabSz="914400" fontAlgn="auto">
              <a:spcBef>
                <a:spcPts val="400"/>
              </a:spcBef>
              <a:spcAft>
                <a:spcPts val="0"/>
              </a:spcAft>
            </a:pPr>
            <a:r>
              <a:rPr lang="en-US" sz="2400" b="1" dirty="0" smtClean="0">
                <a:solidFill>
                  <a:schemeClr val="tx2"/>
                </a:solidFill>
                <a:latin typeface="Calibri"/>
              </a:rPr>
              <a:t>Finland</a:t>
            </a:r>
            <a:endParaRPr lang="en-US" sz="2400" b="1" dirty="0">
              <a:solidFill>
                <a:schemeClr val="tx2"/>
              </a:solidFill>
              <a:latin typeface="Calibri"/>
            </a:endParaRPr>
          </a:p>
          <a:p>
            <a:pPr defTabSz="914400" fontAlgn="auto">
              <a:spcBef>
                <a:spcPts val="400"/>
              </a:spcBef>
              <a:spcAft>
                <a:spcPts val="0"/>
              </a:spcAft>
            </a:pPr>
            <a:r>
              <a:rPr lang="en-US" sz="2400" b="1" dirty="0">
                <a:solidFill>
                  <a:schemeClr val="tx2"/>
                </a:solidFill>
                <a:latin typeface="Calibri"/>
              </a:rPr>
              <a:t>France</a:t>
            </a:r>
          </a:p>
          <a:p>
            <a:pPr defTabSz="914400" fontAlgn="auto">
              <a:spcBef>
                <a:spcPts val="400"/>
              </a:spcBef>
              <a:spcAft>
                <a:spcPts val="0"/>
              </a:spcAft>
            </a:pPr>
            <a:r>
              <a:rPr lang="en-US" sz="2400" b="1" dirty="0">
                <a:solidFill>
                  <a:schemeClr val="tx2"/>
                </a:solidFill>
                <a:latin typeface="Calibri"/>
              </a:rPr>
              <a:t>Germany</a:t>
            </a:r>
          </a:p>
          <a:p>
            <a:pPr defTabSz="914400" fontAlgn="auto">
              <a:spcBef>
                <a:spcPts val="400"/>
              </a:spcBef>
              <a:spcAft>
                <a:spcPts val="0"/>
              </a:spcAft>
            </a:pPr>
            <a:r>
              <a:rPr lang="en-US" sz="2400" b="1" dirty="0">
                <a:solidFill>
                  <a:schemeClr val="tx2"/>
                </a:solidFill>
                <a:latin typeface="Calibri"/>
              </a:rPr>
              <a:t>Hungary</a:t>
            </a:r>
          </a:p>
          <a:p>
            <a:pPr defTabSz="914400" fontAlgn="auto">
              <a:spcBef>
                <a:spcPts val="400"/>
              </a:spcBef>
              <a:spcAft>
                <a:spcPts val="0"/>
              </a:spcAft>
            </a:pPr>
            <a:r>
              <a:rPr lang="en-US" sz="2400" b="1" dirty="0">
                <a:solidFill>
                  <a:schemeClr val="tx2"/>
                </a:solidFill>
                <a:latin typeface="Calibri"/>
              </a:rPr>
              <a:t>Iceland</a:t>
            </a:r>
          </a:p>
          <a:p>
            <a:pPr defTabSz="914400" fontAlgn="auto">
              <a:spcBef>
                <a:spcPts val="400"/>
              </a:spcBef>
              <a:spcAft>
                <a:spcPts val="0"/>
              </a:spcAft>
            </a:pPr>
            <a:r>
              <a:rPr lang="en-US" sz="2400" b="1" dirty="0">
                <a:solidFill>
                  <a:schemeClr val="tx2"/>
                </a:solidFill>
                <a:latin typeface="Calibri"/>
              </a:rPr>
              <a:t>Ireland</a:t>
            </a:r>
          </a:p>
          <a:p>
            <a:pPr defTabSz="914400" fontAlgn="auto">
              <a:spcBef>
                <a:spcPts val="400"/>
              </a:spcBef>
              <a:spcAft>
                <a:spcPts val="0"/>
              </a:spcAft>
            </a:pPr>
            <a:r>
              <a:rPr lang="en-US" sz="2400" b="1" dirty="0" smtClean="0">
                <a:solidFill>
                  <a:schemeClr val="tx2"/>
                </a:solidFill>
                <a:latin typeface="Calibri"/>
              </a:rPr>
              <a:t>Japan</a:t>
            </a:r>
            <a:endParaRPr lang="en-US" sz="2400" b="1" dirty="0">
              <a:solidFill>
                <a:schemeClr val="tx2"/>
              </a:solidFill>
              <a:latin typeface="Calibri"/>
            </a:endParaRPr>
          </a:p>
        </p:txBody>
      </p:sp>
      <p:sp>
        <p:nvSpPr>
          <p:cNvPr id="17" name="TextBox 16"/>
          <p:cNvSpPr txBox="1"/>
          <p:nvPr/>
        </p:nvSpPr>
        <p:spPr>
          <a:xfrm>
            <a:off x="4478872" y="1794408"/>
            <a:ext cx="1989666" cy="3406061"/>
          </a:xfrm>
          <a:prstGeom prst="rect">
            <a:avLst/>
          </a:prstGeom>
          <a:noFill/>
        </p:spPr>
        <p:txBody>
          <a:bodyPr wrap="square" rtlCol="0">
            <a:spAutoFit/>
          </a:bodyPr>
          <a:lstStyle/>
          <a:p>
            <a:pPr defTabSz="914400" fontAlgn="auto">
              <a:spcBef>
                <a:spcPts val="400"/>
              </a:spcBef>
              <a:spcAft>
                <a:spcPts val="0"/>
              </a:spcAft>
            </a:pPr>
            <a:r>
              <a:rPr lang="en-US" sz="2400" b="1" dirty="0" smtClean="0">
                <a:solidFill>
                  <a:schemeClr val="tx2"/>
                </a:solidFill>
                <a:latin typeface="Calibri"/>
              </a:rPr>
              <a:t>Liechtenstein</a:t>
            </a:r>
          </a:p>
          <a:p>
            <a:pPr defTabSz="914400" fontAlgn="auto">
              <a:spcBef>
                <a:spcPts val="400"/>
              </a:spcBef>
              <a:spcAft>
                <a:spcPts val="0"/>
              </a:spcAft>
            </a:pPr>
            <a:r>
              <a:rPr lang="en-US" sz="2400" b="1" dirty="0" smtClean="0">
                <a:solidFill>
                  <a:schemeClr val="tx2"/>
                </a:solidFill>
                <a:latin typeface="Calibri"/>
              </a:rPr>
              <a:t>Luxembourg</a:t>
            </a:r>
          </a:p>
          <a:p>
            <a:pPr defTabSz="914400" fontAlgn="auto">
              <a:spcBef>
                <a:spcPts val="400"/>
              </a:spcBef>
              <a:spcAft>
                <a:spcPts val="0"/>
              </a:spcAft>
            </a:pPr>
            <a:r>
              <a:rPr lang="en-US" sz="2400" b="1" dirty="0" smtClean="0">
                <a:solidFill>
                  <a:schemeClr val="tx2"/>
                </a:solidFill>
                <a:latin typeface="Calibri"/>
              </a:rPr>
              <a:t>Netherlands</a:t>
            </a:r>
            <a:endParaRPr lang="en-US" sz="2400" b="1" dirty="0">
              <a:solidFill>
                <a:schemeClr val="tx2"/>
              </a:solidFill>
              <a:latin typeface="Calibri"/>
            </a:endParaRPr>
          </a:p>
          <a:p>
            <a:pPr defTabSz="914400" fontAlgn="auto">
              <a:spcBef>
                <a:spcPts val="400"/>
              </a:spcBef>
              <a:spcAft>
                <a:spcPts val="0"/>
              </a:spcAft>
            </a:pPr>
            <a:r>
              <a:rPr lang="en-US" sz="2400" b="1" dirty="0">
                <a:solidFill>
                  <a:schemeClr val="tx2"/>
                </a:solidFill>
                <a:latin typeface="Calibri"/>
              </a:rPr>
              <a:t>New Zealand</a:t>
            </a:r>
          </a:p>
          <a:p>
            <a:pPr defTabSz="914400" fontAlgn="auto">
              <a:spcBef>
                <a:spcPts val="400"/>
              </a:spcBef>
              <a:spcAft>
                <a:spcPts val="0"/>
              </a:spcAft>
            </a:pPr>
            <a:r>
              <a:rPr lang="en-US" sz="2400" b="1" dirty="0">
                <a:solidFill>
                  <a:schemeClr val="tx2"/>
                </a:solidFill>
                <a:latin typeface="Calibri"/>
              </a:rPr>
              <a:t>Nicaragua</a:t>
            </a:r>
          </a:p>
          <a:p>
            <a:pPr defTabSz="914400" fontAlgn="auto">
              <a:spcBef>
                <a:spcPts val="400"/>
              </a:spcBef>
              <a:spcAft>
                <a:spcPts val="0"/>
              </a:spcAft>
            </a:pPr>
            <a:r>
              <a:rPr lang="en-US" sz="2400" b="1" dirty="0">
                <a:solidFill>
                  <a:schemeClr val="tx2"/>
                </a:solidFill>
                <a:latin typeface="Calibri"/>
              </a:rPr>
              <a:t>Norway</a:t>
            </a:r>
          </a:p>
          <a:p>
            <a:pPr defTabSz="914400" fontAlgn="auto">
              <a:spcBef>
                <a:spcPts val="400"/>
              </a:spcBef>
              <a:spcAft>
                <a:spcPts val="0"/>
              </a:spcAft>
            </a:pPr>
            <a:r>
              <a:rPr lang="en-US" sz="2400" b="1" dirty="0">
                <a:solidFill>
                  <a:schemeClr val="tx2"/>
                </a:solidFill>
                <a:latin typeface="Calibri"/>
              </a:rPr>
              <a:t>Paraguay</a:t>
            </a:r>
          </a:p>
          <a:p>
            <a:pPr defTabSz="914400" fontAlgn="auto">
              <a:spcBef>
                <a:spcPts val="400"/>
              </a:spcBef>
              <a:spcAft>
                <a:spcPts val="0"/>
              </a:spcAft>
            </a:pPr>
            <a:r>
              <a:rPr lang="en-US" sz="2400" b="1" dirty="0" smtClean="0">
                <a:solidFill>
                  <a:schemeClr val="tx2"/>
                </a:solidFill>
                <a:latin typeface="Calibri"/>
              </a:rPr>
              <a:t>Philippines</a:t>
            </a:r>
            <a:endParaRPr lang="en-US" sz="2400" b="1" dirty="0">
              <a:solidFill>
                <a:schemeClr val="tx2"/>
              </a:solidFill>
              <a:latin typeface="Calibri"/>
            </a:endParaRPr>
          </a:p>
        </p:txBody>
      </p:sp>
      <p:sp>
        <p:nvSpPr>
          <p:cNvPr id="18" name="TextBox 17"/>
          <p:cNvSpPr txBox="1"/>
          <p:nvPr/>
        </p:nvSpPr>
        <p:spPr>
          <a:xfrm>
            <a:off x="6663271" y="1794408"/>
            <a:ext cx="1989666" cy="3416320"/>
          </a:xfrm>
          <a:prstGeom prst="rect">
            <a:avLst/>
          </a:prstGeom>
          <a:noFill/>
        </p:spPr>
        <p:txBody>
          <a:bodyPr wrap="square" rtlCol="0">
            <a:spAutoFit/>
          </a:bodyPr>
          <a:lstStyle/>
          <a:p>
            <a:pPr defTabSz="914400" fontAlgn="auto">
              <a:spcBef>
                <a:spcPts val="0"/>
              </a:spcBef>
              <a:spcAft>
                <a:spcPts val="0"/>
              </a:spcAft>
            </a:pPr>
            <a:r>
              <a:rPr lang="en-US" sz="2400" b="1" dirty="0" smtClean="0">
                <a:solidFill>
                  <a:schemeClr val="tx2"/>
                </a:solidFill>
                <a:latin typeface="Calibri"/>
              </a:rPr>
              <a:t>Portugal</a:t>
            </a:r>
          </a:p>
          <a:p>
            <a:pPr defTabSz="914400" fontAlgn="auto">
              <a:spcBef>
                <a:spcPts val="0"/>
              </a:spcBef>
              <a:spcAft>
                <a:spcPts val="0"/>
              </a:spcAft>
            </a:pPr>
            <a:r>
              <a:rPr lang="en-US" sz="2400" b="1" dirty="0" smtClean="0">
                <a:solidFill>
                  <a:schemeClr val="tx2"/>
                </a:solidFill>
                <a:latin typeface="Calibri"/>
              </a:rPr>
              <a:t>Romania</a:t>
            </a:r>
          </a:p>
          <a:p>
            <a:pPr defTabSz="914400" fontAlgn="auto">
              <a:spcBef>
                <a:spcPts val="0"/>
              </a:spcBef>
              <a:spcAft>
                <a:spcPts val="0"/>
              </a:spcAft>
            </a:pPr>
            <a:r>
              <a:rPr lang="en-US" sz="2400" b="1" dirty="0" smtClean="0">
                <a:solidFill>
                  <a:schemeClr val="tx2"/>
                </a:solidFill>
                <a:latin typeface="Calibri"/>
              </a:rPr>
              <a:t>Spain</a:t>
            </a:r>
            <a:endParaRPr lang="en-US" sz="2400" b="1" dirty="0">
              <a:solidFill>
                <a:schemeClr val="tx2"/>
              </a:solidFill>
              <a:latin typeface="Calibri"/>
            </a:endParaRPr>
          </a:p>
          <a:p>
            <a:pPr defTabSz="914400" fontAlgn="auto">
              <a:spcBef>
                <a:spcPts val="0"/>
              </a:spcBef>
              <a:spcAft>
                <a:spcPts val="0"/>
              </a:spcAft>
            </a:pPr>
            <a:r>
              <a:rPr lang="en-US" sz="2400" b="1" dirty="0">
                <a:solidFill>
                  <a:schemeClr val="tx2"/>
                </a:solidFill>
                <a:latin typeface="Calibri"/>
              </a:rPr>
              <a:t>Sweden</a:t>
            </a:r>
          </a:p>
          <a:p>
            <a:pPr defTabSz="914400" fontAlgn="auto">
              <a:spcBef>
                <a:spcPts val="0"/>
              </a:spcBef>
              <a:spcAft>
                <a:spcPts val="0"/>
              </a:spcAft>
            </a:pPr>
            <a:r>
              <a:rPr lang="en-US" sz="2400" b="1" dirty="0">
                <a:solidFill>
                  <a:schemeClr val="tx2"/>
                </a:solidFill>
                <a:latin typeface="Calibri"/>
              </a:rPr>
              <a:t>Switzerland</a:t>
            </a:r>
          </a:p>
          <a:p>
            <a:pPr defTabSz="914400" fontAlgn="auto">
              <a:spcBef>
                <a:spcPts val="0"/>
              </a:spcBef>
              <a:spcAft>
                <a:spcPts val="0"/>
              </a:spcAft>
            </a:pPr>
            <a:r>
              <a:rPr lang="en-US" sz="2400" b="1" dirty="0">
                <a:solidFill>
                  <a:schemeClr val="tx2"/>
                </a:solidFill>
                <a:latin typeface="Calibri"/>
              </a:rPr>
              <a:t>United Kingdom</a:t>
            </a:r>
          </a:p>
          <a:p>
            <a:pPr defTabSz="914400" fontAlgn="auto">
              <a:spcBef>
                <a:spcPts val="0"/>
              </a:spcBef>
              <a:spcAft>
                <a:spcPts val="0"/>
              </a:spcAft>
            </a:pPr>
            <a:r>
              <a:rPr lang="en-US" sz="2400" b="1" dirty="0">
                <a:solidFill>
                  <a:schemeClr val="tx2"/>
                </a:solidFill>
                <a:latin typeface="Calibri"/>
              </a:rPr>
              <a:t>United States</a:t>
            </a:r>
          </a:p>
          <a:p>
            <a:pPr defTabSz="914400" fontAlgn="auto">
              <a:spcBef>
                <a:spcPts val="0"/>
              </a:spcBef>
              <a:spcAft>
                <a:spcPts val="0"/>
              </a:spcAft>
            </a:pPr>
            <a:r>
              <a:rPr lang="en-US" sz="2400" b="1" dirty="0">
                <a:solidFill>
                  <a:schemeClr val="tx2"/>
                </a:solidFill>
                <a:latin typeface="Calibri"/>
              </a:rPr>
              <a:t>Uruguay</a:t>
            </a:r>
          </a:p>
        </p:txBody>
      </p:sp>
    </p:spTree>
    <p:extLst>
      <p:ext uri="{BB962C8B-B14F-4D97-AF65-F5344CB8AC3E}">
        <p14:creationId xmlns:p14="http://schemas.microsoft.com/office/powerpoint/2010/main" val="26270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31775" y="187843"/>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How resettlement to the U.S. works?</a:t>
            </a:r>
          </a:p>
          <a:p>
            <a:pPr eaLnBrk="1" hangingPunct="1">
              <a:defRPr/>
            </a:pPr>
            <a:r>
              <a:rPr lang="en-US" dirty="0" smtClean="0">
                <a:solidFill>
                  <a:srgbClr val="FFC000"/>
                </a:solidFill>
                <a:cs typeface="Arial" charset="0"/>
              </a:rPr>
              <a:t>Resettlement Process in the U.S.</a:t>
            </a:r>
            <a:endParaRPr lang="en-US" sz="3200" dirty="0" smtClean="0">
              <a:solidFill>
                <a:srgbClr val="FFC000"/>
              </a:solidFill>
              <a:latin typeface="+mj-lt"/>
              <a:cs typeface="Arial" charset="0"/>
            </a:endParaRP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natasa.torbica\Pictures\IOM b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867" y="2184400"/>
            <a:ext cx="5596466"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2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9" y="6010276"/>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What does the process look like?</a:t>
            </a:r>
            <a:endParaRPr lang="en-US" sz="4000" dirty="0">
              <a:solidFill>
                <a:schemeClr val="accent1"/>
              </a:solidFill>
              <a:effectLst>
                <a:outerShdw blurRad="38100" dist="38100" dir="2700000" algn="tl">
                  <a:srgbClr val="000000">
                    <a:alpha val="43137"/>
                  </a:srgbClr>
                </a:outerShdw>
              </a:effectLst>
            </a:endParaRPr>
          </a:p>
        </p:txBody>
      </p:sp>
      <p:grpSp>
        <p:nvGrpSpPr>
          <p:cNvPr id="7" name="Group 6"/>
          <p:cNvGrpSpPr/>
          <p:nvPr/>
        </p:nvGrpSpPr>
        <p:grpSpPr>
          <a:xfrm>
            <a:off x="965162" y="1115937"/>
            <a:ext cx="7024688" cy="5266608"/>
            <a:chOff x="965162" y="1346913"/>
            <a:chExt cx="7024688" cy="5266608"/>
          </a:xfrm>
        </p:grpSpPr>
        <p:pic>
          <p:nvPicPr>
            <p:cNvPr id="8"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162" y="1346913"/>
              <a:ext cx="7024688" cy="526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Image result for AIRPLA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974" b="89744" l="932" r="98758">
                          <a14:foregroundMark x1="21118" y1="35897" x2="19876" y2="38462"/>
                          <a14:foregroundMark x1="18012" y1="38462" x2="18012" y2="38462"/>
                          <a14:foregroundMark x1="15839" y1="37821" x2="15839" y2="37821"/>
                          <a14:foregroundMark x1="4037" y1="61538" x2="4037" y2="61538"/>
                          <a14:foregroundMark x1="2795" y1="62179" x2="2795" y2="62179"/>
                          <a14:foregroundMark x1="89130" y1="45513" x2="89130" y2="45513"/>
                          <a14:foregroundMark x1="89752" y1="44872" x2="89752" y2="44872"/>
                        </a14:backgroundRemoval>
                      </a14:imgEffect>
                    </a14:imgLayer>
                  </a14:imgProps>
                </a:ext>
              </a:extLst>
            </a:blip>
            <a:srcRect/>
            <a:stretch>
              <a:fillRect/>
            </a:stretch>
          </p:blipFill>
          <p:spPr bwMode="auto">
            <a:xfrm>
              <a:off x="2400628" y="2887154"/>
              <a:ext cx="5033108" cy="2438400"/>
            </a:xfrm>
            <a:prstGeom prst="rect">
              <a:avLst/>
            </a:prstGeom>
            <a:noFill/>
          </p:spPr>
        </p:pic>
      </p:grpSp>
    </p:spTree>
    <p:extLst>
      <p:ext uri="{BB962C8B-B14F-4D97-AF65-F5344CB8AC3E}">
        <p14:creationId xmlns:p14="http://schemas.microsoft.com/office/powerpoint/2010/main" val="232685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9" y="6010276"/>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603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Resettlement Process in the U.S.</a:t>
            </a:r>
            <a:endParaRPr lang="en-US" sz="1600" dirty="0" smtClean="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Who controls resettlement in the U.S.?</a:t>
            </a:r>
            <a:endParaRPr lang="en-US" sz="4000" dirty="0">
              <a:solidFill>
                <a:schemeClr val="accent1"/>
              </a:solidFill>
              <a:effectLst>
                <a:outerShdw blurRad="38100" dist="38100" dir="2700000" algn="tl">
                  <a:srgbClr val="000000">
                    <a:alpha val="43137"/>
                  </a:srgbClr>
                </a:outerShdw>
              </a:effectLst>
            </a:endParaRPr>
          </a:p>
        </p:txBody>
      </p:sp>
      <p:sp>
        <p:nvSpPr>
          <p:cNvPr id="10" name="TextBox 9"/>
          <p:cNvSpPr txBox="1"/>
          <p:nvPr/>
        </p:nvSpPr>
        <p:spPr>
          <a:xfrm>
            <a:off x="304800" y="1524033"/>
            <a:ext cx="8534400" cy="4247317"/>
          </a:xfrm>
          <a:prstGeom prst="rect">
            <a:avLst/>
          </a:prstGeom>
          <a:noFill/>
        </p:spPr>
        <p:txBody>
          <a:bodyPr wrap="square" rtlCol="0">
            <a:spAutoFit/>
          </a:bodyPr>
          <a:lstStyle/>
          <a:p>
            <a:pPr marL="285750" indent="-285750" defTabSz="914400" fontAlgn="auto">
              <a:spcBef>
                <a:spcPts val="0"/>
              </a:spcBef>
              <a:spcAft>
                <a:spcPts val="0"/>
              </a:spcAft>
              <a:buFont typeface="Arial" panose="020B0604020202020204" pitchFamily="34" charset="0"/>
              <a:buChar char="•"/>
            </a:pPr>
            <a:r>
              <a:rPr lang="en-US" dirty="0" smtClean="0">
                <a:solidFill>
                  <a:schemeClr val="tx2"/>
                </a:solidFill>
                <a:latin typeface="+mn-lt"/>
                <a:ea typeface="+mn-ea"/>
              </a:rPr>
              <a:t>Each October, the President, as advised by the Secretary of State and in consultation with Congress, determines the authorized target number of refugee admissions. </a:t>
            </a:r>
          </a:p>
          <a:p>
            <a:pPr marL="285750" indent="-285750" defTabSz="914400" fontAlgn="auto">
              <a:spcBef>
                <a:spcPts val="0"/>
              </a:spcBef>
              <a:spcAft>
                <a:spcPts val="0"/>
              </a:spcAft>
              <a:buFont typeface="Arial" panose="020B0604020202020204" pitchFamily="34" charset="0"/>
              <a:buChar char="•"/>
            </a:pPr>
            <a:endParaRPr lang="en-US" dirty="0" smtClean="0">
              <a:solidFill>
                <a:schemeClr val="tx2"/>
              </a:solidFill>
              <a:latin typeface="+mn-lt"/>
              <a:ea typeface="+mn-ea"/>
            </a:endParaRP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mn-lt"/>
                <a:ea typeface="+mn-ea"/>
              </a:rPr>
              <a:t>The target for </a:t>
            </a:r>
            <a:r>
              <a:rPr lang="en-US" dirty="0" smtClean="0">
                <a:solidFill>
                  <a:schemeClr val="tx2"/>
                </a:solidFill>
                <a:latin typeface="+mn-lt"/>
                <a:ea typeface="+mn-ea"/>
              </a:rPr>
              <a:t>FFY 2017 </a:t>
            </a:r>
            <a:r>
              <a:rPr lang="en-US" dirty="0">
                <a:solidFill>
                  <a:schemeClr val="tx2"/>
                </a:solidFill>
                <a:latin typeface="+mn-lt"/>
                <a:ea typeface="+mn-ea"/>
              </a:rPr>
              <a:t>is </a:t>
            </a:r>
            <a:r>
              <a:rPr lang="en-US" b="1" dirty="0" smtClean="0">
                <a:solidFill>
                  <a:schemeClr val="accent4"/>
                </a:solidFill>
                <a:latin typeface="+mn-lt"/>
                <a:ea typeface="+mn-ea"/>
              </a:rPr>
              <a:t>50,000</a:t>
            </a:r>
            <a:r>
              <a:rPr lang="en-US" dirty="0" smtClean="0">
                <a:solidFill>
                  <a:schemeClr val="tx2"/>
                </a:solidFill>
                <a:latin typeface="+mn-lt"/>
                <a:ea typeface="+mn-ea"/>
              </a:rPr>
              <a:t> </a:t>
            </a:r>
            <a:r>
              <a:rPr lang="en-US" dirty="0">
                <a:solidFill>
                  <a:schemeClr val="tx2"/>
                </a:solidFill>
                <a:latin typeface="+mn-lt"/>
                <a:ea typeface="+mn-ea"/>
              </a:rPr>
              <a:t>refugees and </a:t>
            </a:r>
            <a:r>
              <a:rPr lang="en-US" b="1" dirty="0">
                <a:solidFill>
                  <a:schemeClr val="accent4"/>
                </a:solidFill>
                <a:latin typeface="+mn-lt"/>
                <a:ea typeface="+mn-ea"/>
              </a:rPr>
              <a:t>7</a:t>
            </a:r>
            <a:r>
              <a:rPr lang="en-US" b="1" dirty="0" smtClean="0">
                <a:solidFill>
                  <a:schemeClr val="accent4"/>
                </a:solidFill>
                <a:latin typeface="+mn-lt"/>
                <a:ea typeface="+mn-ea"/>
              </a:rPr>
              <a:t>,000</a:t>
            </a:r>
            <a:r>
              <a:rPr lang="en-US" dirty="0" smtClean="0">
                <a:solidFill>
                  <a:schemeClr val="tx2"/>
                </a:solidFill>
                <a:latin typeface="+mn-lt"/>
                <a:ea typeface="+mn-ea"/>
              </a:rPr>
              <a:t> </a:t>
            </a:r>
            <a:r>
              <a:rPr lang="en-US" dirty="0">
                <a:solidFill>
                  <a:schemeClr val="tx2"/>
                </a:solidFill>
                <a:latin typeface="+mn-lt"/>
                <a:ea typeface="+mn-ea"/>
              </a:rPr>
              <a:t>Special Immigrant Visa (SIV) recipients</a:t>
            </a:r>
            <a:r>
              <a:rPr lang="en-US" dirty="0" smtClean="0">
                <a:solidFill>
                  <a:schemeClr val="tx2"/>
                </a:solidFill>
                <a:latin typeface="+mn-lt"/>
                <a:ea typeface="+mn-ea"/>
              </a:rPr>
              <a:t>.</a:t>
            </a:r>
          </a:p>
          <a:p>
            <a:pPr marL="285750" indent="-285750" defTabSz="914400" fontAlgn="auto">
              <a:spcBef>
                <a:spcPts val="0"/>
              </a:spcBef>
              <a:spcAft>
                <a:spcPts val="0"/>
              </a:spcAft>
              <a:buFont typeface="Arial" panose="020B0604020202020204" pitchFamily="34" charset="0"/>
              <a:buChar char="•"/>
            </a:pPr>
            <a:endParaRPr lang="en-US" dirty="0" smtClean="0">
              <a:solidFill>
                <a:schemeClr val="tx2"/>
              </a:solidFill>
              <a:latin typeface="+mn-lt"/>
              <a:ea typeface="+mn-ea"/>
            </a:endParaRP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mn-lt"/>
                <a:ea typeface="+mn-ea"/>
              </a:rPr>
              <a:t>The </a:t>
            </a:r>
            <a:r>
              <a:rPr lang="en-US" dirty="0" smtClean="0">
                <a:solidFill>
                  <a:schemeClr val="tx2"/>
                </a:solidFill>
                <a:latin typeface="+mn-lt"/>
                <a:ea typeface="+mn-ea"/>
              </a:rPr>
              <a:t>U.S. Department of State’s Bureau </a:t>
            </a:r>
            <a:r>
              <a:rPr lang="en-US" dirty="0">
                <a:solidFill>
                  <a:schemeClr val="tx2"/>
                </a:solidFill>
                <a:latin typeface="+mn-lt"/>
                <a:ea typeface="+mn-ea"/>
              </a:rPr>
              <a:t>of Population, Refugees and Migration (PRM) manages the U.S. Refugee Resettlement Program </a:t>
            </a:r>
            <a:r>
              <a:rPr lang="en-US" dirty="0" smtClean="0">
                <a:solidFill>
                  <a:schemeClr val="tx2"/>
                </a:solidFill>
                <a:latin typeface="+mn-lt"/>
                <a:ea typeface="+mn-ea"/>
              </a:rPr>
              <a:t>through contracts with:</a:t>
            </a:r>
          </a:p>
          <a:p>
            <a:pPr defTabSz="914400" fontAlgn="auto">
              <a:spcBef>
                <a:spcPts val="0"/>
              </a:spcBef>
              <a:spcAft>
                <a:spcPts val="0"/>
              </a:spcAft>
            </a:pPr>
            <a:r>
              <a:rPr lang="en-US" dirty="0">
                <a:solidFill>
                  <a:schemeClr val="tx2"/>
                </a:solidFill>
                <a:latin typeface="+mn-lt"/>
                <a:ea typeface="+mn-ea"/>
              </a:rPr>
              <a:t>	</a:t>
            </a:r>
            <a:r>
              <a:rPr lang="en-US" dirty="0" smtClean="0">
                <a:solidFill>
                  <a:schemeClr val="tx2"/>
                </a:solidFill>
                <a:latin typeface="+mn-lt"/>
                <a:ea typeface="+mn-ea"/>
              </a:rPr>
              <a:t>- Nine Resettlement </a:t>
            </a:r>
            <a:r>
              <a:rPr lang="en-US" dirty="0">
                <a:solidFill>
                  <a:schemeClr val="tx2"/>
                </a:solidFill>
                <a:latin typeface="+mn-lt"/>
                <a:ea typeface="+mn-ea"/>
              </a:rPr>
              <a:t>Support Centers (RSCs) overseas, </a:t>
            </a:r>
            <a:r>
              <a:rPr lang="en-US" dirty="0" smtClean="0">
                <a:solidFill>
                  <a:schemeClr val="tx2"/>
                </a:solidFill>
                <a:latin typeface="+mn-lt"/>
                <a:ea typeface="+mn-ea"/>
              </a:rPr>
              <a:t>and</a:t>
            </a:r>
          </a:p>
          <a:p>
            <a:pPr defTabSz="914400" fontAlgn="auto">
              <a:spcBef>
                <a:spcPts val="0"/>
              </a:spcBef>
              <a:spcAft>
                <a:spcPts val="0"/>
              </a:spcAft>
            </a:pPr>
            <a:r>
              <a:rPr lang="en-US" dirty="0">
                <a:solidFill>
                  <a:schemeClr val="tx2"/>
                </a:solidFill>
                <a:latin typeface="+mn-lt"/>
                <a:ea typeface="+mn-ea"/>
              </a:rPr>
              <a:t>	</a:t>
            </a:r>
            <a:r>
              <a:rPr lang="en-US" dirty="0" smtClean="0">
                <a:solidFill>
                  <a:schemeClr val="tx2"/>
                </a:solidFill>
                <a:latin typeface="+mn-lt"/>
                <a:ea typeface="+mn-ea"/>
              </a:rPr>
              <a:t>- Nine </a:t>
            </a:r>
            <a:r>
              <a:rPr lang="en-US" dirty="0">
                <a:solidFill>
                  <a:schemeClr val="tx2"/>
                </a:solidFill>
                <a:latin typeface="+mn-lt"/>
                <a:ea typeface="+mn-ea"/>
              </a:rPr>
              <a:t>N</a:t>
            </a:r>
            <a:r>
              <a:rPr lang="en-US" dirty="0" smtClean="0">
                <a:solidFill>
                  <a:schemeClr val="tx2"/>
                </a:solidFill>
                <a:latin typeface="+mn-lt"/>
                <a:ea typeface="+mn-ea"/>
              </a:rPr>
              <a:t>ational </a:t>
            </a:r>
            <a:r>
              <a:rPr lang="en-US" dirty="0">
                <a:solidFill>
                  <a:schemeClr val="tx2"/>
                </a:solidFill>
                <a:latin typeface="+mn-lt"/>
                <a:ea typeface="+mn-ea"/>
              </a:rPr>
              <a:t>Resettlement Agencies in the United States</a:t>
            </a:r>
            <a:r>
              <a:rPr lang="en-US" dirty="0" smtClean="0">
                <a:solidFill>
                  <a:schemeClr val="tx2"/>
                </a:solidFill>
                <a:latin typeface="+mn-lt"/>
                <a:ea typeface="+mn-ea"/>
              </a:rPr>
              <a:t>.</a:t>
            </a:r>
          </a:p>
          <a:p>
            <a:pPr marL="285750" indent="-285750" defTabSz="914400" fontAlgn="auto">
              <a:spcBef>
                <a:spcPts val="0"/>
              </a:spcBef>
              <a:spcAft>
                <a:spcPts val="0"/>
              </a:spcAft>
              <a:buFont typeface="Arial" panose="020B0604020202020204" pitchFamily="34" charset="0"/>
              <a:buChar char="•"/>
            </a:pPr>
            <a:endParaRPr lang="en-US" dirty="0" smtClean="0">
              <a:solidFill>
                <a:schemeClr val="tx2"/>
              </a:solidFill>
              <a:latin typeface="+mn-lt"/>
              <a:ea typeface="+mn-ea"/>
            </a:endParaRP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mn-lt"/>
                <a:ea typeface="+mn-ea"/>
              </a:rPr>
              <a:t>RSCs are funded by PRM and are responsible for the accurate processing of refugees referred to the U.S. Refugee Admissions Program (USRAP) and approved for resettlement to the U.S. by U.S. Citizenship and Immigration Services (USCIS), part of the Department of Homeland Security (DHS)</a:t>
            </a:r>
          </a:p>
        </p:txBody>
      </p:sp>
    </p:spTree>
    <p:extLst>
      <p:ext uri="{BB962C8B-B14F-4D97-AF65-F5344CB8AC3E}">
        <p14:creationId xmlns:p14="http://schemas.microsoft.com/office/powerpoint/2010/main" val="36614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603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Where are the Resettlement Support Centers?</a:t>
            </a:r>
            <a:endParaRPr lang="en-US" sz="3600" dirty="0">
              <a:solidFill>
                <a:schemeClr val="accent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l="20000" t="24074" r="16667" b="7037"/>
          <a:stretch>
            <a:fillRect/>
          </a:stretch>
        </p:blipFill>
        <p:spPr bwMode="auto">
          <a:xfrm>
            <a:off x="1154620" y="1409145"/>
            <a:ext cx="6761713" cy="45641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7153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Resettlement Process in the U.S.</a:t>
            </a:r>
            <a:endParaRPr lang="en-US" sz="1600" dirty="0" smtClean="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How is process initiated?</a:t>
            </a:r>
            <a:endParaRPr lang="en-US" sz="3600" dirty="0">
              <a:solidFill>
                <a:schemeClr val="accent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50000" b="6609"/>
          <a:stretch/>
        </p:blipFill>
        <p:spPr>
          <a:xfrm>
            <a:off x="3445734" y="1383745"/>
            <a:ext cx="1814197" cy="7907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075" y="2716647"/>
            <a:ext cx="1593617" cy="1615056"/>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0667" y1="29464" x2="12000" y2="75893"/>
                        <a14:foregroundMark x1="8889" y1="30804" x2="93778" y2="45089"/>
                        <a14:foregroundMark x1="12889" y1="30804" x2="54667" y2="3571"/>
                        <a14:foregroundMark x1="48444" y1="10714" x2="86667" y2="22321"/>
                        <a14:foregroundMark x1="85333" y1="80357" x2="93333" y2="41518"/>
                        <a14:foregroundMark x1="65778" y1="88393" x2="86667" y2="66071"/>
                        <a14:foregroundMark x1="36444" y1="91964" x2="72444" y2="89732"/>
                        <a14:foregroundMark x1="18667" y1="77679" x2="48444" y2="93304"/>
                        <a14:foregroundMark x1="38667" y1="74107" x2="68444" y2="75446"/>
                        <a14:foregroundMark x1="40444" y1="48214" x2="68444" y2="48214"/>
                      </a14:backgroundRemoval>
                    </a14:imgEffect>
                  </a14:imgLayer>
                </a14:imgProps>
              </a:ext>
              <a:ext uri="{28A0092B-C50C-407E-A947-70E740481C1C}">
                <a14:useLocalDpi xmlns:a14="http://schemas.microsoft.com/office/drawing/2010/main" val="0"/>
              </a:ext>
            </a:extLst>
          </a:blip>
          <a:stretch>
            <a:fillRect/>
          </a:stretch>
        </p:blipFill>
        <p:spPr>
          <a:xfrm>
            <a:off x="5789709" y="2755828"/>
            <a:ext cx="1607909" cy="1600763"/>
          </a:xfrm>
          <a:prstGeom prst="rect">
            <a:avLst/>
          </a:prstGeom>
        </p:spPr>
      </p:pic>
      <p:sp>
        <p:nvSpPr>
          <p:cNvPr id="15" name="Rectangle 14"/>
          <p:cNvSpPr/>
          <p:nvPr/>
        </p:nvSpPr>
        <p:spPr>
          <a:xfrm>
            <a:off x="1323049" y="2753238"/>
            <a:ext cx="1787995" cy="1384995"/>
          </a:xfrm>
          <a:prstGeom prst="rect">
            <a:avLst/>
          </a:prstGeom>
          <a:noFill/>
        </p:spPr>
        <p:txBody>
          <a:bodyPr wrap="square" lIns="91440" tIns="45720" rIns="91440" bIns="45720">
            <a:spAutoFit/>
          </a:bodyPr>
          <a:lstStyle/>
          <a:p>
            <a:pPr algn="ctr" defTabSz="914400" fontAlgn="auto">
              <a:spcBef>
                <a:spcPts val="0"/>
              </a:spcBef>
              <a:spcAft>
                <a:spcPts val="0"/>
              </a:spcAft>
            </a:pPr>
            <a:r>
              <a:rPr lang="en-US" sz="2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latin typeface="Calibri"/>
                <a:ea typeface="+mn-ea"/>
              </a:rPr>
              <a:t>Designated</a:t>
            </a:r>
          </a:p>
          <a:p>
            <a:pPr algn="ctr" defTabSz="914400" fontAlgn="auto">
              <a:spcBef>
                <a:spcPts val="0"/>
              </a:spcBef>
              <a:spcAft>
                <a:spcPts val="0"/>
              </a:spcAft>
            </a:pPr>
            <a:r>
              <a:rPr lang="en-US" sz="6000" b="1" dirty="0" smtClean="0">
                <a:ln w="17780" cmpd="sng">
                  <a:solidFill>
                    <a:srgbClr val="4F81BD">
                      <a:tint val="3000"/>
                    </a:srgbClr>
                  </a:solidFill>
                  <a:prstDash val="solid"/>
                  <a:miter lim="800000"/>
                </a:ln>
                <a:solidFill>
                  <a:srgbClr val="FF0000"/>
                </a:solidFill>
                <a:effectLst>
                  <a:outerShdw blurRad="55000" dist="50800" dir="5400000" algn="tl">
                    <a:srgbClr val="000000">
                      <a:alpha val="33000"/>
                    </a:srgbClr>
                  </a:outerShdw>
                </a:effectLst>
                <a:latin typeface="Calibri"/>
                <a:ea typeface="+mn-ea"/>
              </a:rPr>
              <a:t>NGO</a:t>
            </a:r>
            <a:endParaRPr lang="en-US" sz="6000" b="1" dirty="0">
              <a:ln w="17780" cmpd="sng">
                <a:solidFill>
                  <a:srgbClr val="4F81BD">
                    <a:tint val="3000"/>
                  </a:srgbClr>
                </a:solidFill>
                <a:prstDash val="solid"/>
                <a:miter lim="800000"/>
              </a:ln>
              <a:solidFill>
                <a:srgbClr val="FF0000"/>
              </a:solidFill>
              <a:effectLst>
                <a:outerShdw blurRad="55000" dist="50800" dir="5400000" algn="tl">
                  <a:srgbClr val="000000">
                    <a:alpha val="33000"/>
                  </a:srgbClr>
                </a:outerShdw>
              </a:effectLst>
              <a:latin typeface="Calibri"/>
              <a:ea typeface="+mn-ea"/>
            </a:endParaRPr>
          </a:p>
        </p:txBody>
      </p:sp>
      <p:grpSp>
        <p:nvGrpSpPr>
          <p:cNvPr id="16" name="Group 15"/>
          <p:cNvGrpSpPr/>
          <p:nvPr/>
        </p:nvGrpSpPr>
        <p:grpSpPr>
          <a:xfrm>
            <a:off x="3437049" y="4928292"/>
            <a:ext cx="1895299" cy="1267792"/>
            <a:chOff x="3423601" y="4800600"/>
            <a:chExt cx="2667000" cy="1881023"/>
          </a:xfrm>
          <a:solidFill>
            <a:schemeClr val="tx2"/>
          </a:solidFill>
        </p:grpSpPr>
        <p:sp>
          <p:nvSpPr>
            <p:cNvPr id="28" name="Oval 27"/>
            <p:cNvSpPr/>
            <p:nvPr/>
          </p:nvSpPr>
          <p:spPr>
            <a:xfrm>
              <a:off x="3423601" y="4800600"/>
              <a:ext cx="2667000" cy="188102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2400" b="1" dirty="0">
                <a:solidFill>
                  <a:prstClr val="white"/>
                </a:solidFill>
              </a:endParaRPr>
            </a:p>
          </p:txBody>
        </p:sp>
        <p:sp>
          <p:nvSpPr>
            <p:cNvPr id="29" name="Rectangle 28"/>
            <p:cNvSpPr/>
            <p:nvPr/>
          </p:nvSpPr>
          <p:spPr>
            <a:xfrm>
              <a:off x="3622038" y="5030025"/>
              <a:ext cx="2270127" cy="1506939"/>
            </a:xfrm>
            <a:prstGeom prst="rect">
              <a:avLst/>
            </a:prstGeom>
            <a:noFill/>
          </p:spPr>
          <p:txBody>
            <a:bodyPr wrap="none" lIns="91440" tIns="45720" rIns="91440" bIns="45720">
              <a:spAutoFit/>
            </a:bodyPr>
            <a:lstStyle/>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Resettlement</a:t>
              </a:r>
            </a:p>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Support</a:t>
              </a:r>
            </a:p>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Center</a:t>
              </a:r>
              <a:endParaRPr lang="en-US" sz="20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endParaRPr>
            </a:p>
          </p:txBody>
        </p:sp>
      </p:grpSp>
      <p:cxnSp>
        <p:nvCxnSpPr>
          <p:cNvPr id="17" name="Straight Connector 16"/>
          <p:cNvCxnSpPr>
            <a:stCxn id="10" idx="2"/>
          </p:cNvCxnSpPr>
          <p:nvPr/>
        </p:nvCxnSpPr>
        <p:spPr>
          <a:xfrm>
            <a:off x="4352833" y="2174455"/>
            <a:ext cx="0" cy="23835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17046" y="2412807"/>
            <a:ext cx="437661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17046" y="2412807"/>
            <a:ext cx="0" cy="457361"/>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4353310" y="2412807"/>
            <a:ext cx="3574" cy="30384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90090" y="2412807"/>
            <a:ext cx="3573" cy="30384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p:cNvCxnSpPr>
          <p:nvPr/>
        </p:nvCxnSpPr>
        <p:spPr>
          <a:xfrm>
            <a:off x="4356883" y="4331702"/>
            <a:ext cx="7146" cy="59659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13473" y="4470931"/>
            <a:ext cx="437661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13473" y="4013570"/>
            <a:ext cx="3104" cy="45736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2"/>
          </p:cNvCxnSpPr>
          <p:nvPr/>
        </p:nvCxnSpPr>
        <p:spPr>
          <a:xfrm flipH="1">
            <a:off x="6590089" y="4356591"/>
            <a:ext cx="3574" cy="1143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71185" y="4564068"/>
            <a:ext cx="914722" cy="254005"/>
          </a:xfrm>
          <a:prstGeom prst="rect">
            <a:avLst/>
          </a:prstGeom>
          <a:noFill/>
        </p:spPr>
        <p:txBody>
          <a:bodyPr wrap="square" rtlCol="0">
            <a:spAutoFit/>
          </a:bodyPr>
          <a:lstStyle/>
          <a:p>
            <a:pPr algn="ctr" defTabSz="914400" fontAlgn="auto">
              <a:spcBef>
                <a:spcPts val="0"/>
              </a:spcBef>
              <a:spcAft>
                <a:spcPts val="0"/>
              </a:spcAft>
            </a:pPr>
            <a:r>
              <a:rPr lang="en-US" sz="1600" b="1" dirty="0" smtClean="0">
                <a:solidFill>
                  <a:prstClr val="black"/>
                </a:solidFill>
                <a:latin typeface="Calibri"/>
                <a:ea typeface="+mn-ea"/>
              </a:rPr>
              <a:t>Referral</a:t>
            </a:r>
            <a:endParaRPr lang="en-US" sz="1600" b="1" dirty="0">
              <a:solidFill>
                <a:prstClr val="black"/>
              </a:solidFill>
              <a:latin typeface="Calibri"/>
              <a:ea typeface="+mn-ea"/>
            </a:endParaRPr>
          </a:p>
        </p:txBody>
      </p:sp>
    </p:spTree>
    <p:extLst>
      <p:ext uri="{BB962C8B-B14F-4D97-AF65-F5344CB8AC3E}">
        <p14:creationId xmlns:p14="http://schemas.microsoft.com/office/powerpoint/2010/main" val="186420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How are people vetted before entry?</a:t>
            </a:r>
            <a:endParaRPr lang="en-US" sz="3600" dirty="0">
              <a:solidFill>
                <a:schemeClr val="accent1"/>
              </a:solidFill>
              <a:effectLst>
                <a:outerShdw blurRad="38100" dist="38100" dir="2700000" algn="tl">
                  <a:srgbClr val="000000">
                    <a:alpha val="43137"/>
                  </a:srgbClr>
                </a:outerShdw>
              </a:effectLst>
            </a:endParaRPr>
          </a:p>
        </p:txBody>
      </p:sp>
      <p:sp>
        <p:nvSpPr>
          <p:cNvPr id="21" name="Content Placeholder 3"/>
          <p:cNvSpPr txBox="1">
            <a:spLocks/>
          </p:cNvSpPr>
          <p:nvPr/>
        </p:nvSpPr>
        <p:spPr>
          <a:xfrm>
            <a:off x="770481" y="2201335"/>
            <a:ext cx="7865534" cy="32850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6344" indent="-182880">
              <a:lnSpc>
                <a:spcPct val="150000"/>
              </a:lnSpc>
              <a:spcBef>
                <a:spcPts val="0"/>
              </a:spcBef>
            </a:pPr>
            <a:r>
              <a:rPr lang="en-US" sz="1800" dirty="0" smtClean="0">
                <a:solidFill>
                  <a:schemeClr val="tx2"/>
                </a:solidFill>
              </a:rPr>
              <a:t>United Nations High Commission for Refugees (Background and Health)</a:t>
            </a:r>
          </a:p>
          <a:p>
            <a:pPr marL="466344" indent="-182880">
              <a:lnSpc>
                <a:spcPct val="150000"/>
              </a:lnSpc>
              <a:spcBef>
                <a:spcPts val="0"/>
              </a:spcBef>
            </a:pPr>
            <a:r>
              <a:rPr lang="en-US" sz="1800" dirty="0" smtClean="0">
                <a:solidFill>
                  <a:schemeClr val="tx2"/>
                </a:solidFill>
              </a:rPr>
              <a:t>US National Counterterrorism Center / Intelligence Community (Background)</a:t>
            </a:r>
          </a:p>
          <a:p>
            <a:pPr marL="466344" indent="-182880">
              <a:lnSpc>
                <a:spcPct val="150000"/>
              </a:lnSpc>
              <a:spcBef>
                <a:spcPts val="0"/>
              </a:spcBef>
            </a:pPr>
            <a:r>
              <a:rPr lang="en-US" sz="1800" dirty="0" smtClean="0">
                <a:solidFill>
                  <a:schemeClr val="tx2"/>
                </a:solidFill>
              </a:rPr>
              <a:t>FBI (Background)</a:t>
            </a:r>
          </a:p>
          <a:p>
            <a:pPr marL="466344" indent="-182880">
              <a:lnSpc>
                <a:spcPct val="150000"/>
              </a:lnSpc>
              <a:spcBef>
                <a:spcPts val="0"/>
              </a:spcBef>
            </a:pPr>
            <a:r>
              <a:rPr lang="en-US" sz="1800" dirty="0" smtClean="0">
                <a:solidFill>
                  <a:schemeClr val="tx2"/>
                </a:solidFill>
              </a:rPr>
              <a:t>State Department (Background)</a:t>
            </a:r>
          </a:p>
          <a:p>
            <a:pPr marL="466344" indent="-182880">
              <a:lnSpc>
                <a:spcPct val="150000"/>
              </a:lnSpc>
              <a:spcBef>
                <a:spcPts val="0"/>
              </a:spcBef>
            </a:pPr>
            <a:r>
              <a:rPr lang="en-US" sz="1800" dirty="0" smtClean="0">
                <a:solidFill>
                  <a:schemeClr val="tx2"/>
                </a:solidFill>
              </a:rPr>
              <a:t>Department of Homeland Security (Background and Health)</a:t>
            </a:r>
          </a:p>
          <a:p>
            <a:pPr marL="466344" indent="-182880">
              <a:lnSpc>
                <a:spcPct val="150000"/>
              </a:lnSpc>
              <a:spcBef>
                <a:spcPts val="0"/>
              </a:spcBef>
            </a:pPr>
            <a:r>
              <a:rPr lang="en-US" sz="1800" dirty="0" smtClean="0">
                <a:solidFill>
                  <a:schemeClr val="tx2"/>
                </a:solidFill>
              </a:rPr>
              <a:t>US Citizenship and Immigration Services (Background and Health)</a:t>
            </a:r>
          </a:p>
          <a:p>
            <a:pPr marL="466344" indent="-182880">
              <a:lnSpc>
                <a:spcPct val="150000"/>
              </a:lnSpc>
              <a:spcBef>
                <a:spcPts val="0"/>
              </a:spcBef>
            </a:pPr>
            <a:r>
              <a:rPr lang="en-US" sz="1800" dirty="0" smtClean="0">
                <a:solidFill>
                  <a:schemeClr val="tx2"/>
                </a:solidFill>
              </a:rPr>
              <a:t>Department of Human Services (Background and Health)</a:t>
            </a:r>
          </a:p>
          <a:p>
            <a:pPr marL="466344" indent="-182880">
              <a:lnSpc>
                <a:spcPct val="150000"/>
              </a:lnSpc>
              <a:spcBef>
                <a:spcPts val="0"/>
              </a:spcBef>
            </a:pPr>
            <a:r>
              <a:rPr lang="en-US" sz="1800" dirty="0" smtClean="0">
                <a:solidFill>
                  <a:schemeClr val="tx2"/>
                </a:solidFill>
              </a:rPr>
              <a:t>US Customs and Border Protection (Background)</a:t>
            </a:r>
          </a:p>
          <a:p>
            <a:pPr marL="466344" indent="-182880">
              <a:lnSpc>
                <a:spcPct val="150000"/>
              </a:lnSpc>
              <a:spcBef>
                <a:spcPts val="0"/>
              </a:spcBef>
            </a:pPr>
            <a:r>
              <a:rPr lang="en-US" sz="1800" dirty="0" smtClean="0">
                <a:solidFill>
                  <a:schemeClr val="tx2"/>
                </a:solidFill>
              </a:rPr>
              <a:t>TSA</a:t>
            </a:r>
            <a:endParaRPr lang="en-US" sz="1400" b="1" dirty="0" smtClean="0">
              <a:solidFill>
                <a:schemeClr val="tx2"/>
              </a:solidFill>
            </a:endParaRPr>
          </a:p>
          <a:p>
            <a:pPr>
              <a:lnSpc>
                <a:spcPct val="110000"/>
              </a:lnSpc>
              <a:spcBef>
                <a:spcPts val="0"/>
              </a:spcBef>
            </a:pPr>
            <a:endParaRPr lang="en-US" sz="1400" b="1" dirty="0">
              <a:solidFill>
                <a:schemeClr val="tx2"/>
              </a:solidFill>
            </a:endParaRPr>
          </a:p>
        </p:txBody>
      </p:sp>
      <p:sp>
        <p:nvSpPr>
          <p:cNvPr id="3" name="Rectangle 2"/>
          <p:cNvSpPr/>
          <p:nvPr/>
        </p:nvSpPr>
        <p:spPr>
          <a:xfrm>
            <a:off x="982162" y="1477985"/>
            <a:ext cx="6578580" cy="769441"/>
          </a:xfrm>
          <a:prstGeom prst="rect">
            <a:avLst/>
          </a:prstGeom>
        </p:spPr>
        <p:txBody>
          <a:bodyPr wrap="square">
            <a:spAutoFit/>
          </a:bodyPr>
          <a:lstStyle/>
          <a:p>
            <a:pPr marL="0" indent="0">
              <a:lnSpc>
                <a:spcPct val="110000"/>
              </a:lnSpc>
              <a:spcBef>
                <a:spcPts val="0"/>
              </a:spcBef>
              <a:buFont typeface="Arial" charset="0"/>
              <a:buNone/>
            </a:pPr>
            <a:r>
              <a:rPr lang="en-US" sz="2000" b="1" dirty="0">
                <a:solidFill>
                  <a:schemeClr val="accent4"/>
                </a:solidFill>
                <a:latin typeface="+mn-lt"/>
              </a:rPr>
              <a:t>Any </a:t>
            </a:r>
            <a:r>
              <a:rPr lang="en-US" sz="2000" b="1" dirty="0" smtClean="0">
                <a:solidFill>
                  <a:schemeClr val="accent4"/>
                </a:solidFill>
                <a:latin typeface="+mn-lt"/>
              </a:rPr>
              <a:t>person who </a:t>
            </a:r>
            <a:r>
              <a:rPr lang="en-US" sz="2000" b="1" dirty="0">
                <a:solidFill>
                  <a:schemeClr val="accent4"/>
                </a:solidFill>
                <a:latin typeface="+mn-lt"/>
              </a:rPr>
              <a:t>enters the U.S. </a:t>
            </a:r>
            <a:r>
              <a:rPr lang="en-US" sz="2000" b="1" dirty="0" smtClean="0">
                <a:solidFill>
                  <a:schemeClr val="accent4"/>
                </a:solidFill>
                <a:latin typeface="+mn-lt"/>
              </a:rPr>
              <a:t>with refugee status has </a:t>
            </a:r>
            <a:r>
              <a:rPr lang="en-US" sz="2000" b="1" dirty="0">
                <a:solidFill>
                  <a:schemeClr val="accent4"/>
                </a:solidFill>
                <a:latin typeface="+mn-lt"/>
              </a:rPr>
              <a:t>had background </a:t>
            </a:r>
            <a:r>
              <a:rPr lang="en-US" sz="2000" b="1" dirty="0" smtClean="0">
                <a:solidFill>
                  <a:schemeClr val="accent4"/>
                </a:solidFill>
                <a:latin typeface="+mn-lt"/>
              </a:rPr>
              <a:t>and </a:t>
            </a:r>
            <a:r>
              <a:rPr lang="en-US" sz="2000" b="1" dirty="0">
                <a:solidFill>
                  <a:schemeClr val="accent4"/>
                </a:solidFill>
                <a:latin typeface="+mn-lt"/>
              </a:rPr>
              <a:t>health </a:t>
            </a:r>
            <a:r>
              <a:rPr lang="en-US" sz="2000" b="1" dirty="0" smtClean="0">
                <a:solidFill>
                  <a:schemeClr val="accent4"/>
                </a:solidFill>
                <a:latin typeface="+mn-lt"/>
              </a:rPr>
              <a:t>checks by </a:t>
            </a:r>
            <a:r>
              <a:rPr lang="en-US" sz="2000" b="1" dirty="0">
                <a:solidFill>
                  <a:schemeClr val="accent4"/>
                </a:solidFill>
                <a:latin typeface="+mn-lt"/>
              </a:rPr>
              <a:t>the following </a:t>
            </a:r>
            <a:r>
              <a:rPr lang="en-US" sz="2000" b="1" dirty="0" smtClean="0">
                <a:solidFill>
                  <a:schemeClr val="accent4"/>
                </a:solidFill>
                <a:latin typeface="+mn-lt"/>
              </a:rPr>
              <a:t>agencies:</a:t>
            </a:r>
            <a:endParaRPr lang="en-US" sz="2000" b="1" dirty="0">
              <a:solidFill>
                <a:schemeClr val="accent4"/>
              </a:solidFill>
              <a:latin typeface="+mn-lt"/>
            </a:endParaRPr>
          </a:p>
        </p:txBody>
      </p:sp>
    </p:spTree>
    <p:extLst>
      <p:ext uri="{BB962C8B-B14F-4D97-AF65-F5344CB8AC3E}">
        <p14:creationId xmlns:p14="http://schemas.microsoft.com/office/powerpoint/2010/main" val="419204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0088" y="6380163"/>
            <a:ext cx="59039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8"/>
          <p:cNvSpPr txBox="1">
            <a:spLocks noChangeArrowheads="1"/>
          </p:cNvSpPr>
          <p:nvPr/>
        </p:nvSpPr>
        <p:spPr bwMode="auto">
          <a:xfrm>
            <a:off x="6773863" y="6411913"/>
            <a:ext cx="2370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sp>
        <p:nvSpPr>
          <p:cNvPr id="10" name="TextBox 4"/>
          <p:cNvSpPr txBox="1">
            <a:spLocks noChangeArrowheads="1"/>
          </p:cNvSpPr>
          <p:nvPr/>
        </p:nvSpPr>
        <p:spPr bwMode="auto">
          <a:xfrm>
            <a:off x="4267203" y="859321"/>
            <a:ext cx="4766736" cy="4524315"/>
          </a:xfrm>
          <a:prstGeom prst="rect">
            <a:avLst/>
          </a:prstGeom>
          <a:noFill/>
          <a:ln w="9525">
            <a:noFill/>
            <a:miter lim="800000"/>
            <a:headEnd/>
            <a:tailEnd/>
          </a:ln>
        </p:spPr>
        <p:txBody>
          <a:bodyPr wrap="square">
            <a:spAutoFit/>
          </a:bodyPr>
          <a:lstStyle/>
          <a:p>
            <a:pPr algn="ctr"/>
            <a:r>
              <a:rPr lang="en-US" altLang="en-US" sz="3600" b="1" dirty="0">
                <a:solidFill>
                  <a:schemeClr val="accent5"/>
                </a:solidFill>
                <a:latin typeface="+mn-lt"/>
                <a:cs typeface="Arial" pitchFamily="34" charset="0"/>
              </a:rPr>
              <a:t>A refugee is a person who is outside of his or her country and is unable or unwilling to return because of persecution or a well-founded fear of persecution</a:t>
            </a:r>
            <a:r>
              <a:rPr lang="en-US" altLang="en-US" sz="3600" dirty="0">
                <a:solidFill>
                  <a:schemeClr val="accent5"/>
                </a:solidFill>
                <a:latin typeface="+mn-lt"/>
                <a:cs typeface="Arial" pitchFamily="34" charset="0"/>
              </a:rPr>
              <a:t>.</a:t>
            </a:r>
          </a:p>
        </p:txBody>
      </p:sp>
      <p:pic>
        <p:nvPicPr>
          <p:cNvPr id="1027" name="Picture 3" descr="C:\Users\natasa.torbica\Pictures\Refug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3" y="1129166"/>
            <a:ext cx="4021667" cy="3713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How is  background check conducted?</a:t>
            </a:r>
            <a:endParaRPr lang="en-US" sz="3600" dirty="0">
              <a:solidFill>
                <a:schemeClr val="accent1"/>
              </a:solidFill>
              <a:effectLst>
                <a:outerShdw blurRad="38100" dist="38100" dir="2700000" algn="tl">
                  <a:srgbClr val="000000">
                    <a:alpha val="43137"/>
                  </a:srgbClr>
                </a:outerShdw>
              </a:effectLst>
            </a:endParaRPr>
          </a:p>
        </p:txBody>
      </p:sp>
      <p:grpSp>
        <p:nvGrpSpPr>
          <p:cNvPr id="54" name="Group 53"/>
          <p:cNvGrpSpPr/>
          <p:nvPr/>
        </p:nvGrpSpPr>
        <p:grpSpPr>
          <a:xfrm>
            <a:off x="3638650" y="1139810"/>
            <a:ext cx="1913812" cy="1302292"/>
            <a:chOff x="3423601" y="4800600"/>
            <a:chExt cx="2667000" cy="1881023"/>
          </a:xfrm>
        </p:grpSpPr>
        <p:sp>
          <p:nvSpPr>
            <p:cNvPr id="76" name="Oval 75"/>
            <p:cNvSpPr/>
            <p:nvPr/>
          </p:nvSpPr>
          <p:spPr>
            <a:xfrm>
              <a:off x="3423601" y="4800600"/>
              <a:ext cx="2667000" cy="188102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2000" b="1" dirty="0">
                <a:solidFill>
                  <a:prstClr val="white"/>
                </a:solidFill>
              </a:endParaRPr>
            </a:p>
          </p:txBody>
        </p:sp>
        <p:sp>
          <p:nvSpPr>
            <p:cNvPr id="77" name="Rectangle 76"/>
            <p:cNvSpPr/>
            <p:nvPr/>
          </p:nvSpPr>
          <p:spPr>
            <a:xfrm>
              <a:off x="3633017" y="5105400"/>
              <a:ext cx="2248167" cy="1467018"/>
            </a:xfrm>
            <a:prstGeom prst="rect">
              <a:avLst/>
            </a:prstGeom>
            <a:noFill/>
          </p:spPr>
          <p:txBody>
            <a:bodyPr wrap="none" lIns="91440" tIns="45720" rIns="91440" bIns="45720">
              <a:spAutoFit/>
            </a:bodyPr>
            <a:lstStyle/>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Resettlement</a:t>
              </a:r>
            </a:p>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Support</a:t>
              </a:r>
            </a:p>
            <a:p>
              <a:pPr algn="ctr" defTabSz="914400" fontAlgn="auto">
                <a:spcBef>
                  <a:spcPts val="0"/>
                </a:spcBef>
                <a:spcAft>
                  <a:spcPts val="0"/>
                </a:spcAft>
              </a:pPr>
              <a:r>
                <a:rPr 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rPr>
                <a:t>Center</a:t>
              </a:r>
              <a:endParaRPr lang="en-US" sz="20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mn-ea"/>
              </a:endParaRPr>
            </a:p>
          </p:txBody>
        </p:sp>
      </p:gr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660" y="3060056"/>
            <a:ext cx="1413091" cy="1397141"/>
          </a:xfrm>
          <a:prstGeom prst="rect">
            <a:avLst/>
          </a:prstGeom>
        </p:spPr>
      </p:pic>
      <p:pic>
        <p:nvPicPr>
          <p:cNvPr id="56" name="Picture 55"/>
          <p:cNvPicPr>
            <a:picLocks noChangeAspect="1"/>
          </p:cNvPicPr>
          <p:nvPr/>
        </p:nvPicPr>
        <p:blipFill>
          <a:blip r:embed="rId4">
            <a:extLst>
              <a:ext uri="{BEBA8EAE-BF5A-486C-A8C5-ECC9F3942E4B}">
                <a14:imgProps xmlns:a14="http://schemas.microsoft.com/office/drawing/2010/main">
                  <a14:imgLayer r:embed="rId5">
                    <a14:imgEffect>
                      <a14:backgroundRemoval t="0" b="100000" l="889" r="100000">
                        <a14:foregroundMark x1="12889" y1="46222" x2="12889" y2="46222"/>
                        <a14:foregroundMark x1="14222" y1="48889" x2="14222" y2="48889"/>
                        <a14:foregroundMark x1="18222" y1="24889" x2="18222" y2="24889"/>
                        <a14:foregroundMark x1="87556" y1="48444" x2="87556" y2="48444"/>
                        <a14:foregroundMark x1="90222" y1="57778" x2="90222" y2="57778"/>
                        <a14:foregroundMark x1="88444" y1="51556" x2="88444" y2="51556"/>
                        <a14:foregroundMark x1="88444" y1="66222" x2="88444" y2="66222"/>
                        <a14:foregroundMark x1="85778" y1="60889" x2="85778" y2="60889"/>
                        <a14:foregroundMark x1="85778" y1="72000" x2="85778" y2="72000"/>
                        <a14:foregroundMark x1="81778" y1="78222" x2="81778" y2="78222"/>
                        <a14:foregroundMark x1="76889" y1="84000" x2="76889" y2="84000"/>
                        <a14:foregroundMark x1="89778" y1="39556" x2="89778" y2="39556"/>
                        <a14:foregroundMark x1="91111" y1="36889" x2="91111" y2="36889"/>
                        <a14:foregroundMark x1="88000" y1="32000" x2="88000" y2="32000"/>
                        <a14:foregroundMark x1="84000" y1="26222" x2="84000" y2="26222"/>
                        <a14:foregroundMark x1="87111" y1="27556" x2="87111" y2="27556"/>
                        <a14:foregroundMark x1="82667" y1="23556" x2="82667" y2="23556"/>
                        <a14:foregroundMark x1="81333" y1="20000" x2="81333" y2="20000"/>
                        <a14:foregroundMark x1="68444" y1="12444" x2="75556" y2="16000"/>
                        <a14:foregroundMark x1="56889" y1="12444" x2="72444" y2="14667"/>
                      </a14:backgroundRemoval>
                    </a14:imgEffect>
                  </a14:imgLayer>
                </a14:imgProps>
              </a:ext>
              <a:ext uri="{28A0092B-C50C-407E-A947-70E740481C1C}">
                <a14:useLocalDpi xmlns:a14="http://schemas.microsoft.com/office/drawing/2010/main" val="0"/>
              </a:ext>
            </a:extLst>
          </a:blip>
          <a:stretch>
            <a:fillRect/>
          </a:stretch>
        </p:blipFill>
        <p:spPr>
          <a:xfrm>
            <a:off x="4987215" y="2981013"/>
            <a:ext cx="1498922" cy="1482004"/>
          </a:xfrm>
          <a:prstGeom prst="rect">
            <a:avLst/>
          </a:prstGeom>
        </p:spPr>
      </p:pic>
      <p:pic>
        <p:nvPicPr>
          <p:cNvPr id="57" name="Picture 56"/>
          <p:cNvPicPr>
            <a:picLocks noChangeAspect="1"/>
          </p:cNvPicPr>
          <p:nvPr/>
        </p:nvPicPr>
        <p:blipFill>
          <a:blip r:embed="rId6">
            <a:extLst>
              <a:ext uri="{BEBA8EAE-BF5A-486C-A8C5-ECC9F3942E4B}">
                <a14:imgProps xmlns:a14="http://schemas.microsoft.com/office/drawing/2010/main">
                  <a14:imgLayer r:embed="rId7">
                    <a14:imgEffect>
                      <a14:backgroundRemoval t="0" b="98667" l="889" r="100000"/>
                    </a14:imgEffect>
                  </a14:imgLayer>
                </a14:imgProps>
              </a:ext>
              <a:ext uri="{28A0092B-C50C-407E-A947-70E740481C1C}">
                <a14:useLocalDpi xmlns:a14="http://schemas.microsoft.com/office/drawing/2010/main" val="0"/>
              </a:ext>
            </a:extLst>
          </a:blip>
          <a:stretch>
            <a:fillRect/>
          </a:stretch>
        </p:blipFill>
        <p:spPr>
          <a:xfrm>
            <a:off x="6991796" y="3096856"/>
            <a:ext cx="1381757" cy="1366161"/>
          </a:xfrm>
          <a:prstGeom prst="rect">
            <a:avLst/>
          </a:prstGeom>
        </p:spPr>
      </p:pic>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080" y="3060056"/>
            <a:ext cx="1445952" cy="1474915"/>
          </a:xfrm>
          <a:prstGeom prst="rect">
            <a:avLst/>
          </a:prstGeom>
        </p:spPr>
      </p:pic>
      <p:cxnSp>
        <p:nvCxnSpPr>
          <p:cNvPr id="60" name="Straight Connector 59"/>
          <p:cNvCxnSpPr/>
          <p:nvPr/>
        </p:nvCxnSpPr>
        <p:spPr>
          <a:xfrm>
            <a:off x="4604567" y="2712540"/>
            <a:ext cx="0" cy="1180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373056" y="2830573"/>
            <a:ext cx="0" cy="22948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733096" y="2830573"/>
            <a:ext cx="3580" cy="209055"/>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687866" y="2830573"/>
            <a:ext cx="0" cy="26250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522625" y="2830573"/>
            <a:ext cx="3580" cy="22787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574430" y="4675535"/>
            <a:ext cx="0" cy="29707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373056" y="4664700"/>
            <a:ext cx="6310752" cy="1083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2"/>
          </p:cNvCxnSpPr>
          <p:nvPr/>
        </p:nvCxnSpPr>
        <p:spPr>
          <a:xfrm>
            <a:off x="1373056" y="4534971"/>
            <a:ext cx="0" cy="12972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64096" y="4876096"/>
            <a:ext cx="4047004" cy="338554"/>
          </a:xfrm>
          <a:prstGeom prst="rect">
            <a:avLst/>
          </a:prstGeom>
          <a:noFill/>
        </p:spPr>
        <p:txBody>
          <a:bodyPr wrap="square" rtlCol="0">
            <a:spAutoFit/>
          </a:bodyPr>
          <a:lstStyle/>
          <a:p>
            <a:pPr algn="ctr" defTabSz="914400" fontAlgn="auto">
              <a:spcBef>
                <a:spcPts val="0"/>
              </a:spcBef>
              <a:spcAft>
                <a:spcPts val="0"/>
              </a:spcAft>
            </a:pPr>
            <a:r>
              <a:rPr lang="en-US" sz="1600" b="1" dirty="0" smtClean="0">
                <a:solidFill>
                  <a:prstClr val="black"/>
                </a:solidFill>
                <a:latin typeface="Calibri"/>
                <a:ea typeface="+mn-ea"/>
              </a:rPr>
              <a:t>Pass Initial Security Screening</a:t>
            </a:r>
            <a:endParaRPr lang="en-US" sz="1600" b="1" dirty="0">
              <a:solidFill>
                <a:prstClr val="black"/>
              </a:solidFill>
              <a:latin typeface="Calibri"/>
              <a:ea typeface="+mn-ea"/>
            </a:endParaRPr>
          </a:p>
        </p:txBody>
      </p:sp>
      <p:cxnSp>
        <p:nvCxnSpPr>
          <p:cNvPr id="73" name="Straight Connector 72"/>
          <p:cNvCxnSpPr/>
          <p:nvPr/>
        </p:nvCxnSpPr>
        <p:spPr>
          <a:xfrm>
            <a:off x="3526205" y="4457196"/>
            <a:ext cx="0" cy="2075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55905" y="4457197"/>
            <a:ext cx="0" cy="2075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83808" y="4474130"/>
            <a:ext cx="0" cy="2020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3056" y="2830573"/>
            <a:ext cx="631481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67209" y="2463203"/>
            <a:ext cx="3657711" cy="338554"/>
          </a:xfrm>
          <a:prstGeom prst="rect">
            <a:avLst/>
          </a:prstGeom>
          <a:noFill/>
        </p:spPr>
        <p:txBody>
          <a:bodyPr wrap="square" rtlCol="0">
            <a:spAutoFit/>
          </a:bodyPr>
          <a:lstStyle/>
          <a:p>
            <a:pPr algn="ctr" defTabSz="914400" fontAlgn="auto">
              <a:spcBef>
                <a:spcPts val="0"/>
              </a:spcBef>
              <a:spcAft>
                <a:spcPts val="0"/>
              </a:spcAft>
            </a:pPr>
            <a:r>
              <a:rPr lang="en-US" sz="1600" b="1" dirty="0" smtClean="0">
                <a:solidFill>
                  <a:prstClr val="black"/>
                </a:solidFill>
                <a:latin typeface="Calibri"/>
                <a:ea typeface="+mn-ea"/>
              </a:rPr>
              <a:t>Begin Initial Security Screening</a:t>
            </a:r>
            <a:endParaRPr lang="en-US" sz="1600" b="1" dirty="0">
              <a:solidFill>
                <a:prstClr val="black"/>
              </a:solidFill>
              <a:latin typeface="Calibri"/>
              <a:ea typeface="+mn-ea"/>
            </a:endParaRPr>
          </a:p>
        </p:txBody>
      </p:sp>
      <p:sp>
        <p:nvSpPr>
          <p:cNvPr id="82" name="TextBox 81"/>
          <p:cNvSpPr txBox="1"/>
          <p:nvPr/>
        </p:nvSpPr>
        <p:spPr>
          <a:xfrm>
            <a:off x="3892673" y="6084147"/>
            <a:ext cx="1423788" cy="738664"/>
          </a:xfrm>
          <a:prstGeom prst="rect">
            <a:avLst/>
          </a:prstGeom>
          <a:noFill/>
        </p:spPr>
        <p:txBody>
          <a:bodyPr wrap="none" rtlCol="0">
            <a:spAutoFit/>
          </a:bodyPr>
          <a:lstStyle/>
          <a:p>
            <a:pPr algn="ctr"/>
            <a:r>
              <a:rPr lang="en-US" sz="1400" dirty="0" smtClean="0">
                <a:solidFill>
                  <a:schemeClr val="tx2"/>
                </a:solidFill>
                <a:latin typeface="Baskerville Old Face" panose="02020602080505020303" pitchFamily="18" charset="0"/>
              </a:rPr>
              <a:t>U.S. Citizenship </a:t>
            </a:r>
          </a:p>
          <a:p>
            <a:pPr algn="ctr"/>
            <a:r>
              <a:rPr lang="en-US" sz="1400" dirty="0" smtClean="0">
                <a:solidFill>
                  <a:schemeClr val="tx2"/>
                </a:solidFill>
                <a:latin typeface="Baskerville Old Face" panose="02020602080505020303" pitchFamily="18" charset="0"/>
              </a:rPr>
              <a:t>and Immigration </a:t>
            </a:r>
          </a:p>
          <a:p>
            <a:pPr algn="ctr"/>
            <a:r>
              <a:rPr lang="en-US" sz="1400" dirty="0" smtClean="0">
                <a:solidFill>
                  <a:schemeClr val="tx2"/>
                </a:solidFill>
                <a:latin typeface="Baskerville Old Face" panose="02020602080505020303" pitchFamily="18" charset="0"/>
              </a:rPr>
              <a:t>Services</a:t>
            </a:r>
            <a:endParaRPr lang="en-US" sz="1400" dirty="0">
              <a:solidFill>
                <a:schemeClr val="tx2"/>
              </a:solidFill>
              <a:latin typeface="Baskerville Old Face" panose="02020602080505020303" pitchFamily="18" charset="0"/>
            </a:endParaRPr>
          </a:p>
        </p:txBody>
      </p:sp>
      <p:pic>
        <p:nvPicPr>
          <p:cNvPr id="83" name="Picture 82"/>
          <p:cNvPicPr>
            <a:picLocks noChangeAspect="1"/>
          </p:cNvPicPr>
          <p:nvPr/>
        </p:nvPicPr>
        <p:blipFill rotWithShape="1">
          <a:blip r:embed="rId9">
            <a:extLst>
              <a:ext uri="{BEBA8EAE-BF5A-486C-A8C5-ECC9F3942E4B}">
                <a14:imgProps xmlns:a14="http://schemas.microsoft.com/office/drawing/2010/main">
                  <a14:imgLayer r:embed="rId10">
                    <a14:imgEffect>
                      <a14:backgroundRemoval t="1402" b="97664" l="0" r="100000">
                        <a14:foregroundMark x1="51064" y1="16822" x2="51064" y2="16822"/>
                        <a14:foregroundMark x1="56170" y1="28037" x2="56170" y2="28037"/>
                        <a14:foregroundMark x1="38298" y1="10280" x2="54894" y2="42991"/>
                      </a14:backgroundRemoval>
                    </a14:imgEffect>
                  </a14:imgLayer>
                </a14:imgProps>
              </a:ext>
              <a:ext uri="{28A0092B-C50C-407E-A947-70E740481C1C}">
                <a14:useLocalDpi xmlns:a14="http://schemas.microsoft.com/office/drawing/2010/main" val="0"/>
              </a:ext>
            </a:extLst>
          </a:blip>
          <a:srcRect l="16588" r="20515" b="45390"/>
          <a:stretch/>
        </p:blipFill>
        <p:spPr>
          <a:xfrm>
            <a:off x="3894660" y="5093793"/>
            <a:ext cx="1346982" cy="1053009"/>
          </a:xfrm>
          <a:prstGeom prst="rect">
            <a:avLst/>
          </a:prstGeom>
        </p:spPr>
      </p:pic>
    </p:spTree>
    <p:extLst>
      <p:ext uri="{BB962C8B-B14F-4D97-AF65-F5344CB8AC3E}">
        <p14:creationId xmlns:p14="http://schemas.microsoft.com/office/powerpoint/2010/main" val="278317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Resettlement Process in the U.S.</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How does someone get admitted to the U.S.?</a:t>
            </a:r>
            <a:endParaRPr lang="en-US" sz="3600" dirty="0">
              <a:solidFill>
                <a:schemeClr val="accent1"/>
              </a:solidFill>
              <a:effectLst>
                <a:outerShdw blurRad="38100" dist="38100" dir="2700000" algn="tl">
                  <a:srgbClr val="000000">
                    <a:alpha val="43137"/>
                  </a:srgbClr>
                </a:outerShdw>
              </a:effectLst>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367" y="855151"/>
            <a:ext cx="1608472" cy="1464737"/>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746" y="2766178"/>
            <a:ext cx="1597344" cy="1597344"/>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071" y="2753584"/>
            <a:ext cx="1540896" cy="1589702"/>
          </a:xfrm>
          <a:prstGeom prst="rect">
            <a:avLst/>
          </a:prstGeom>
        </p:spPr>
      </p:pic>
      <p:pic>
        <p:nvPicPr>
          <p:cNvPr id="31" name="Picture 30"/>
          <p:cNvPicPr>
            <a:picLocks noChangeAspect="1"/>
          </p:cNvPicPr>
          <p:nvPr/>
        </p:nvPicPr>
        <p:blipFill>
          <a:blip r:embed="rId6">
            <a:extLst>
              <a:ext uri="{BEBA8EAE-BF5A-486C-A8C5-ECC9F3942E4B}">
                <a14:imgProps xmlns:a14="http://schemas.microsoft.com/office/drawing/2010/main">
                  <a14:imgLayer r:embed="rId7">
                    <a14:imgEffect>
                      <a14:backgroundRemoval t="0" b="99556" l="0" r="100000">
                        <a14:foregroundMark x1="14732" y1="25778" x2="29464" y2="10222"/>
                        <a14:foregroundMark x1="7589" y1="48444" x2="10714" y2="24889"/>
                        <a14:foregroundMark x1="30357" y1="90222" x2="5357" y2="54222"/>
                        <a14:foregroundMark x1="6696" y1="61778" x2="15179" y2="75111"/>
                        <a14:foregroundMark x1="28571" y1="90667" x2="63393" y2="92444"/>
                        <a14:foregroundMark x1="66071" y1="92000" x2="91518" y2="67111"/>
                        <a14:foregroundMark x1="63393" y1="10667" x2="90179" y2="29333"/>
                        <a14:foregroundMark x1="90179" y1="36444" x2="92857" y2="48889"/>
                        <a14:foregroundMark x1="93750" y1="59111" x2="93750" y2="59111"/>
                        <a14:foregroundMark x1="92857" y1="50222" x2="92857" y2="60444"/>
                        <a14:foregroundMark x1="27232" y1="17333" x2="54911" y2="6667"/>
                        <a14:foregroundMark x1="54911" y1="4889" x2="66518" y2="12444"/>
                        <a14:foregroundMark x1="69643" y1="10222" x2="80357" y2="18667"/>
                        <a14:foregroundMark x1="29911" y1="13333" x2="47768" y2="4889"/>
                      </a14:backgroundRemoval>
                    </a14:imgEffect>
                  </a14:imgLayer>
                </a14:imgProps>
              </a:ext>
              <a:ext uri="{28A0092B-C50C-407E-A947-70E740481C1C}">
                <a14:useLocalDpi xmlns:a14="http://schemas.microsoft.com/office/drawing/2010/main" val="0"/>
              </a:ext>
            </a:extLst>
          </a:blip>
          <a:stretch>
            <a:fillRect/>
          </a:stretch>
        </p:blipFill>
        <p:spPr>
          <a:xfrm>
            <a:off x="6461888" y="2785624"/>
            <a:ext cx="1496775" cy="1503457"/>
          </a:xfrm>
          <a:prstGeom prst="rect">
            <a:avLst/>
          </a:prstGeom>
        </p:spPr>
      </p:pic>
      <p:cxnSp>
        <p:nvCxnSpPr>
          <p:cNvPr id="33" name="Straight Arrow Connector 32"/>
          <p:cNvCxnSpPr>
            <a:endCxn id="30" idx="0"/>
          </p:cNvCxnSpPr>
          <p:nvPr/>
        </p:nvCxnSpPr>
        <p:spPr>
          <a:xfrm>
            <a:off x="1891007" y="2560307"/>
            <a:ext cx="5512" cy="193277"/>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0"/>
          </p:cNvCxnSpPr>
          <p:nvPr/>
        </p:nvCxnSpPr>
        <p:spPr>
          <a:xfrm>
            <a:off x="7210275" y="2560307"/>
            <a:ext cx="1" cy="225317"/>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9" idx="0"/>
          </p:cNvCxnSpPr>
          <p:nvPr/>
        </p:nvCxnSpPr>
        <p:spPr>
          <a:xfrm>
            <a:off x="4476603" y="2560307"/>
            <a:ext cx="6815" cy="205871"/>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91007" y="2560307"/>
            <a:ext cx="53268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793983" y="2221753"/>
            <a:ext cx="3365240" cy="338554"/>
          </a:xfrm>
          <a:prstGeom prst="rect">
            <a:avLst/>
          </a:prstGeom>
          <a:noFill/>
        </p:spPr>
        <p:txBody>
          <a:bodyPr wrap="square" rtlCol="0">
            <a:spAutoFit/>
          </a:bodyPr>
          <a:lstStyle/>
          <a:p>
            <a:pPr algn="ctr" defTabSz="914400" fontAlgn="auto">
              <a:spcBef>
                <a:spcPts val="0"/>
              </a:spcBef>
              <a:spcAft>
                <a:spcPts val="0"/>
              </a:spcAft>
            </a:pPr>
            <a:r>
              <a:rPr lang="en-US" sz="1600" b="1" dirty="0" smtClean="0">
                <a:solidFill>
                  <a:prstClr val="black"/>
                </a:solidFill>
                <a:latin typeface="Calibri"/>
                <a:ea typeface="+mn-ea"/>
              </a:rPr>
              <a:t>Begin Additional Security Screening</a:t>
            </a:r>
            <a:endParaRPr lang="en-US" sz="1600" b="1" dirty="0">
              <a:solidFill>
                <a:prstClr val="black"/>
              </a:solidFill>
              <a:latin typeface="Calibri"/>
              <a:ea typeface="+mn-ea"/>
            </a:endParaRPr>
          </a:p>
        </p:txBody>
      </p:sp>
      <p:cxnSp>
        <p:nvCxnSpPr>
          <p:cNvPr id="38" name="Straight Arrow Connector 37"/>
          <p:cNvCxnSpPr/>
          <p:nvPr/>
        </p:nvCxnSpPr>
        <p:spPr>
          <a:xfrm>
            <a:off x="4493914" y="4323892"/>
            <a:ext cx="0" cy="432109"/>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91008" y="4501376"/>
            <a:ext cx="53268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98574" y="4339025"/>
            <a:ext cx="3286" cy="16130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69356" y="4687799"/>
            <a:ext cx="4253177" cy="338554"/>
          </a:xfrm>
          <a:prstGeom prst="rect">
            <a:avLst/>
          </a:prstGeom>
          <a:noFill/>
        </p:spPr>
        <p:txBody>
          <a:bodyPr wrap="square" rtlCol="0">
            <a:spAutoFit/>
          </a:bodyPr>
          <a:lstStyle/>
          <a:p>
            <a:pPr algn="ctr" defTabSz="914400" fontAlgn="auto">
              <a:spcBef>
                <a:spcPts val="0"/>
              </a:spcBef>
              <a:spcAft>
                <a:spcPts val="0"/>
              </a:spcAft>
            </a:pPr>
            <a:r>
              <a:rPr lang="en-US" sz="1600" b="1" dirty="0" smtClean="0">
                <a:solidFill>
                  <a:prstClr val="black"/>
                </a:solidFill>
                <a:latin typeface="Calibri"/>
                <a:ea typeface="+mn-ea"/>
              </a:rPr>
              <a:t>Pass Additional Security and Medical Screenings </a:t>
            </a:r>
            <a:endParaRPr lang="en-US" sz="1600" b="1" dirty="0">
              <a:solidFill>
                <a:prstClr val="black"/>
              </a:solidFill>
              <a:latin typeface="Calibri"/>
              <a:ea typeface="+mn-ea"/>
            </a:endParaRPr>
          </a:p>
        </p:txBody>
      </p:sp>
      <p:cxnSp>
        <p:nvCxnSpPr>
          <p:cNvPr id="42" name="Straight Connector 41"/>
          <p:cNvCxnSpPr/>
          <p:nvPr/>
        </p:nvCxnSpPr>
        <p:spPr>
          <a:xfrm>
            <a:off x="7212075" y="4286059"/>
            <a:ext cx="0" cy="21602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rotWithShape="1">
          <a:blip r:embed="rId8">
            <a:extLst>
              <a:ext uri="{BEBA8EAE-BF5A-486C-A8C5-ECC9F3942E4B}">
                <a14:imgProps xmlns:a14="http://schemas.microsoft.com/office/drawing/2010/main">
                  <a14:imgLayer r:embed="rId9">
                    <a14:imgEffect>
                      <a14:backgroundRemoval t="1402" b="97664" l="0" r="100000">
                        <a14:foregroundMark x1="51064" y1="16822" x2="51064" y2="16822"/>
                        <a14:foregroundMark x1="56170" y1="28037" x2="56170" y2="28037"/>
                        <a14:foregroundMark x1="38298" y1="10280" x2="54894" y2="42991"/>
                      </a14:backgroundRemoval>
                    </a14:imgEffect>
                  </a14:imgLayer>
                </a14:imgProps>
              </a:ext>
              <a:ext uri="{28A0092B-C50C-407E-A947-70E740481C1C}">
                <a14:useLocalDpi xmlns:a14="http://schemas.microsoft.com/office/drawing/2010/main" val="0"/>
              </a:ext>
            </a:extLst>
          </a:blip>
          <a:srcRect l="16588" r="20515" b="45390"/>
          <a:stretch/>
        </p:blipFill>
        <p:spPr>
          <a:xfrm>
            <a:off x="3818457" y="4983722"/>
            <a:ext cx="1346982" cy="1053009"/>
          </a:xfrm>
          <a:prstGeom prst="rect">
            <a:avLst/>
          </a:prstGeom>
        </p:spPr>
      </p:pic>
      <p:sp>
        <p:nvSpPr>
          <p:cNvPr id="66" name="TextBox 65"/>
          <p:cNvSpPr txBox="1"/>
          <p:nvPr/>
        </p:nvSpPr>
        <p:spPr>
          <a:xfrm>
            <a:off x="3829984" y="5985922"/>
            <a:ext cx="1423788" cy="738664"/>
          </a:xfrm>
          <a:prstGeom prst="rect">
            <a:avLst/>
          </a:prstGeom>
          <a:noFill/>
        </p:spPr>
        <p:txBody>
          <a:bodyPr wrap="none" rtlCol="0">
            <a:spAutoFit/>
          </a:bodyPr>
          <a:lstStyle/>
          <a:p>
            <a:pPr algn="ctr"/>
            <a:r>
              <a:rPr lang="en-US" sz="1400" dirty="0" smtClean="0">
                <a:solidFill>
                  <a:schemeClr val="tx2"/>
                </a:solidFill>
                <a:latin typeface="Baskerville Old Face" panose="02020602080505020303" pitchFamily="18" charset="0"/>
              </a:rPr>
              <a:t>U.S. Citizenship </a:t>
            </a:r>
          </a:p>
          <a:p>
            <a:pPr algn="ctr"/>
            <a:r>
              <a:rPr lang="en-US" sz="1400" dirty="0" smtClean="0">
                <a:solidFill>
                  <a:schemeClr val="tx2"/>
                </a:solidFill>
                <a:latin typeface="Baskerville Old Face" panose="02020602080505020303" pitchFamily="18" charset="0"/>
              </a:rPr>
              <a:t>and Immigration </a:t>
            </a:r>
          </a:p>
          <a:p>
            <a:pPr algn="ctr"/>
            <a:r>
              <a:rPr lang="en-US" sz="1400" dirty="0" smtClean="0">
                <a:solidFill>
                  <a:schemeClr val="tx2"/>
                </a:solidFill>
                <a:latin typeface="Baskerville Old Face" panose="02020602080505020303" pitchFamily="18" charset="0"/>
              </a:rPr>
              <a:t>Services</a:t>
            </a:r>
            <a:endParaRPr lang="en-US" sz="1400" dirty="0">
              <a:solidFill>
                <a:schemeClr val="tx2"/>
              </a:solidFill>
              <a:latin typeface="Baskerville Old Face" panose="02020602080505020303" pitchFamily="18" charset="0"/>
            </a:endParaRPr>
          </a:p>
        </p:txBody>
      </p:sp>
    </p:spTree>
    <p:extLst>
      <p:ext uri="{BB962C8B-B14F-4D97-AF65-F5344CB8AC3E}">
        <p14:creationId xmlns:p14="http://schemas.microsoft.com/office/powerpoint/2010/main" val="3109635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 </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Does anyone help people once they arrive?</a:t>
            </a:r>
            <a:endParaRPr lang="en-US" sz="3600" dirty="0">
              <a:solidFill>
                <a:schemeClr val="accent1"/>
              </a:solidFill>
              <a:effectLst>
                <a:outerShdw blurRad="38100" dist="38100" dir="2700000" algn="tl">
                  <a:srgbClr val="000000">
                    <a:alpha val="43137"/>
                  </a:srgbClr>
                </a:outerShdw>
              </a:effectLst>
            </a:endParaRPr>
          </a:p>
        </p:txBody>
      </p:sp>
      <p:sp>
        <p:nvSpPr>
          <p:cNvPr id="7" name="TextBox 6"/>
          <p:cNvSpPr txBox="1"/>
          <p:nvPr/>
        </p:nvSpPr>
        <p:spPr>
          <a:xfrm>
            <a:off x="931346" y="2523112"/>
            <a:ext cx="7205133" cy="3000821"/>
          </a:xfrm>
          <a:prstGeom prst="rect">
            <a:avLst/>
          </a:prstGeom>
          <a:noFill/>
        </p:spPr>
        <p:txBody>
          <a:bodyPr wrap="square" rtlCol="0">
            <a:spAutoFit/>
          </a:bodyPr>
          <a:lstStyle/>
          <a:p>
            <a:pPr marL="457200" indent="-457200" defTabSz="914400" fontAlgn="auto">
              <a:spcBef>
                <a:spcPts val="0"/>
              </a:spcBef>
              <a:spcAft>
                <a:spcPts val="1800"/>
              </a:spcAft>
              <a:buFont typeface="Arial" panose="020B0604020202020204" pitchFamily="34" charset="0"/>
              <a:buChar char="•"/>
            </a:pPr>
            <a:r>
              <a:rPr lang="en-US" dirty="0" smtClean="0">
                <a:solidFill>
                  <a:schemeClr val="tx2"/>
                </a:solidFill>
                <a:latin typeface="Calibri"/>
                <a:ea typeface="+mn-ea"/>
              </a:rPr>
              <a:t>Every person/family is assigned to one of nine national resettlement agencies, also known as Voluntary Agencies (</a:t>
            </a:r>
            <a:r>
              <a:rPr lang="en-US" dirty="0" err="1" smtClean="0">
                <a:solidFill>
                  <a:schemeClr val="tx2"/>
                </a:solidFill>
                <a:latin typeface="Calibri"/>
                <a:ea typeface="+mn-ea"/>
              </a:rPr>
              <a:t>Volags</a:t>
            </a:r>
            <a:r>
              <a:rPr lang="en-US" dirty="0" smtClean="0">
                <a:solidFill>
                  <a:schemeClr val="tx2"/>
                </a:solidFill>
                <a:latin typeface="Calibri"/>
                <a:ea typeface="+mn-ea"/>
              </a:rPr>
              <a:t>) and their affiliates  on the local level.</a:t>
            </a:r>
            <a:endParaRPr lang="en-US" dirty="0">
              <a:solidFill>
                <a:schemeClr val="tx2"/>
              </a:solidFill>
              <a:latin typeface="Calibri"/>
              <a:ea typeface="+mn-ea"/>
            </a:endParaRPr>
          </a:p>
          <a:p>
            <a:pPr marL="457200" indent="-457200" defTabSz="914400" fontAlgn="auto">
              <a:spcBef>
                <a:spcPts val="0"/>
              </a:spcBef>
              <a:spcAft>
                <a:spcPts val="1800"/>
              </a:spcAft>
              <a:buFont typeface="Arial" panose="020B0604020202020204" pitchFamily="34" charset="0"/>
              <a:buChar char="•"/>
            </a:pPr>
            <a:r>
              <a:rPr lang="en-US" dirty="0" smtClean="0">
                <a:solidFill>
                  <a:schemeClr val="tx2"/>
                </a:solidFill>
                <a:latin typeface="Calibri"/>
                <a:ea typeface="+mn-ea"/>
              </a:rPr>
              <a:t>Nationwide these nine </a:t>
            </a:r>
            <a:r>
              <a:rPr lang="en-US" dirty="0" err="1" smtClean="0">
                <a:solidFill>
                  <a:schemeClr val="tx2"/>
                </a:solidFill>
                <a:latin typeface="Calibri"/>
                <a:ea typeface="+mn-ea"/>
              </a:rPr>
              <a:t>Volags</a:t>
            </a:r>
            <a:r>
              <a:rPr lang="en-US" dirty="0" smtClean="0">
                <a:solidFill>
                  <a:schemeClr val="tx2"/>
                </a:solidFill>
                <a:latin typeface="Calibri"/>
                <a:ea typeface="+mn-ea"/>
              </a:rPr>
              <a:t> have a network of nearly 350 local offices</a:t>
            </a:r>
            <a:r>
              <a:rPr lang="en-US" dirty="0">
                <a:solidFill>
                  <a:schemeClr val="tx2"/>
                </a:solidFill>
                <a:latin typeface="Calibri"/>
                <a:ea typeface="+mn-ea"/>
              </a:rPr>
              <a:t>. </a:t>
            </a:r>
            <a:endParaRPr lang="en-US" dirty="0" smtClean="0">
              <a:solidFill>
                <a:schemeClr val="tx2"/>
              </a:solidFill>
              <a:latin typeface="Calibri"/>
              <a:ea typeface="+mn-ea"/>
            </a:endParaRPr>
          </a:p>
          <a:p>
            <a:pPr marL="457200" indent="-457200" defTabSz="914400" fontAlgn="auto">
              <a:spcBef>
                <a:spcPts val="0"/>
              </a:spcBef>
              <a:spcAft>
                <a:spcPts val="1800"/>
              </a:spcAft>
              <a:buFont typeface="Arial" panose="020B0604020202020204" pitchFamily="34" charset="0"/>
              <a:buChar char="•"/>
            </a:pPr>
            <a:r>
              <a:rPr lang="en-US" dirty="0" smtClean="0">
                <a:solidFill>
                  <a:schemeClr val="tx2"/>
                </a:solidFill>
                <a:latin typeface="Calibri"/>
                <a:ea typeface="+mn-ea"/>
              </a:rPr>
              <a:t>These </a:t>
            </a:r>
            <a:r>
              <a:rPr lang="en-US" dirty="0">
                <a:solidFill>
                  <a:schemeClr val="tx2"/>
                </a:solidFill>
                <a:latin typeface="Calibri"/>
                <a:ea typeface="+mn-ea"/>
              </a:rPr>
              <a:t>agencies are non-governmental organizations that contract with PRM and agree to provide core services to newly arrived refugees.</a:t>
            </a:r>
          </a:p>
          <a:p>
            <a:pPr marL="457200" indent="-457200" defTabSz="914400" fontAlgn="auto">
              <a:spcBef>
                <a:spcPts val="0"/>
              </a:spcBef>
              <a:spcAft>
                <a:spcPts val="1800"/>
              </a:spcAft>
              <a:buFont typeface="Arial" panose="020B0604020202020204" pitchFamily="34" charset="0"/>
              <a:buChar char="•"/>
            </a:pPr>
            <a:endParaRPr lang="en-US" dirty="0">
              <a:solidFill>
                <a:schemeClr val="tx2"/>
              </a:solidFill>
              <a:latin typeface="Calibri"/>
              <a:ea typeface="+mn-ea"/>
            </a:endParaRPr>
          </a:p>
        </p:txBody>
      </p:sp>
      <p:sp>
        <p:nvSpPr>
          <p:cNvPr id="8" name="TextBox 7"/>
          <p:cNvSpPr txBox="1"/>
          <p:nvPr/>
        </p:nvSpPr>
        <p:spPr>
          <a:xfrm>
            <a:off x="0" y="1819817"/>
            <a:ext cx="9144000" cy="523220"/>
          </a:xfrm>
          <a:prstGeom prst="rect">
            <a:avLst/>
          </a:prstGeom>
          <a:noFill/>
        </p:spPr>
        <p:txBody>
          <a:bodyPr wrap="square" rtlCol="0">
            <a:spAutoFit/>
          </a:bodyPr>
          <a:lstStyle/>
          <a:p>
            <a:pPr algn="ctr" defTabSz="914400" fontAlgn="auto">
              <a:spcBef>
                <a:spcPts val="0"/>
              </a:spcBef>
              <a:spcAft>
                <a:spcPts val="0"/>
              </a:spcAft>
            </a:pPr>
            <a:r>
              <a:rPr lang="en-US" sz="2800" b="1" dirty="0" smtClean="0">
                <a:solidFill>
                  <a:schemeClr val="accent4"/>
                </a:solidFill>
                <a:latin typeface="Calibri"/>
                <a:ea typeface="+mn-ea"/>
              </a:rPr>
              <a:t>Resettlement Agencies </a:t>
            </a:r>
            <a:endParaRPr lang="en-US" sz="2800" dirty="0">
              <a:solidFill>
                <a:schemeClr val="accent4"/>
              </a:solidFill>
              <a:latin typeface="Calibri"/>
              <a:ea typeface="+mn-ea"/>
            </a:endParaRPr>
          </a:p>
        </p:txBody>
      </p:sp>
    </p:spTree>
    <p:extLst>
      <p:ext uri="{BB962C8B-B14F-4D97-AF65-F5344CB8AC3E}">
        <p14:creationId xmlns:p14="http://schemas.microsoft.com/office/powerpoint/2010/main" val="24470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 </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Does anyone help people once they arrive?</a:t>
            </a:r>
            <a:endParaRPr lang="en-US" sz="3600" dirty="0">
              <a:solidFill>
                <a:schemeClr val="accent1"/>
              </a:solidFill>
              <a:effectLst>
                <a:outerShdw blurRad="38100" dist="38100" dir="2700000" algn="tl">
                  <a:srgbClr val="000000">
                    <a:alpha val="43137"/>
                  </a:srgbClr>
                </a:outerShdw>
              </a:effectLst>
            </a:endParaRPr>
          </a:p>
        </p:txBody>
      </p:sp>
      <p:pic>
        <p:nvPicPr>
          <p:cNvPr id="11" name="Picture 8"/>
          <p:cNvPicPr>
            <a:picLocks noChangeAspect="1" noChangeArrowheads="1"/>
          </p:cNvPicPr>
          <p:nvPr/>
        </p:nvPicPr>
        <p:blipFill>
          <a:blip r:embed="rId3" cstate="print"/>
          <a:srcRect/>
          <a:stretch>
            <a:fillRect/>
          </a:stretch>
        </p:blipFill>
        <p:spPr bwMode="auto">
          <a:xfrm>
            <a:off x="1268284" y="1950813"/>
            <a:ext cx="2402144" cy="637065"/>
          </a:xfrm>
          <a:prstGeom prst="rect">
            <a:avLst/>
          </a:prstGeom>
          <a:noFill/>
          <a:ln w="9525">
            <a:noFill/>
            <a:miter lim="800000"/>
            <a:headEnd/>
            <a:tailEnd/>
          </a:ln>
        </p:spPr>
      </p:pic>
      <p:pic>
        <p:nvPicPr>
          <p:cNvPr id="12" name="Picture 9"/>
          <p:cNvPicPr>
            <a:picLocks noChangeAspect="1" noChangeArrowheads="1"/>
          </p:cNvPicPr>
          <p:nvPr/>
        </p:nvPicPr>
        <p:blipFill>
          <a:blip r:embed="rId4" cstate="print"/>
          <a:srcRect/>
          <a:stretch>
            <a:fillRect/>
          </a:stretch>
        </p:blipFill>
        <p:spPr bwMode="auto">
          <a:xfrm>
            <a:off x="4971855" y="1943555"/>
            <a:ext cx="2127107" cy="686792"/>
          </a:xfrm>
          <a:prstGeom prst="rect">
            <a:avLst/>
          </a:prstGeom>
          <a:noFill/>
          <a:ln w="9525">
            <a:noFill/>
            <a:miter lim="800000"/>
            <a:headEnd/>
            <a:tailEnd/>
          </a:ln>
        </p:spPr>
      </p:pic>
      <p:pic>
        <p:nvPicPr>
          <p:cNvPr id="15" name="Picture 10"/>
          <p:cNvPicPr>
            <a:picLocks noChangeAspect="1" noChangeArrowheads="1"/>
          </p:cNvPicPr>
          <p:nvPr/>
        </p:nvPicPr>
        <p:blipFill>
          <a:blip r:embed="rId5" cstate="print"/>
          <a:srcRect/>
          <a:stretch>
            <a:fillRect/>
          </a:stretch>
        </p:blipFill>
        <p:spPr bwMode="auto">
          <a:xfrm>
            <a:off x="6392503" y="3911374"/>
            <a:ext cx="2096903" cy="392226"/>
          </a:xfrm>
          <a:prstGeom prst="rect">
            <a:avLst/>
          </a:prstGeom>
          <a:noFill/>
          <a:ln w="9525">
            <a:noFill/>
            <a:miter lim="800000"/>
            <a:headEnd/>
            <a:tailEnd/>
          </a:ln>
        </p:spPr>
      </p:pic>
      <p:pic>
        <p:nvPicPr>
          <p:cNvPr id="16" name="Picture 15" descr="LIRS.jpg"/>
          <p:cNvPicPr>
            <a:picLocks noChangeAspect="1"/>
          </p:cNvPicPr>
          <p:nvPr/>
        </p:nvPicPr>
        <p:blipFill>
          <a:blip r:embed="rId6" cstate="print"/>
          <a:stretch>
            <a:fillRect/>
          </a:stretch>
        </p:blipFill>
        <p:spPr>
          <a:xfrm>
            <a:off x="904870" y="3911374"/>
            <a:ext cx="1640132" cy="782216"/>
          </a:xfrm>
          <a:prstGeom prst="rect">
            <a:avLst/>
          </a:prstGeom>
        </p:spPr>
      </p:pic>
      <p:grpSp>
        <p:nvGrpSpPr>
          <p:cNvPr id="18" name="Group 17"/>
          <p:cNvGrpSpPr/>
          <p:nvPr/>
        </p:nvGrpSpPr>
        <p:grpSpPr>
          <a:xfrm>
            <a:off x="1170476" y="1865147"/>
            <a:ext cx="2623460" cy="1530400"/>
            <a:chOff x="266700" y="152400"/>
            <a:chExt cx="3495261" cy="2038967"/>
          </a:xfrm>
        </p:grpSpPr>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9225" y="1022769"/>
              <a:ext cx="1428750" cy="1019175"/>
            </a:xfrm>
            <a:prstGeom prst="rect">
              <a:avLst/>
            </a:prstGeom>
          </p:spPr>
        </p:pic>
        <p:sp>
          <p:nvSpPr>
            <p:cNvPr id="34" name="Rectangle 33"/>
            <p:cNvSpPr/>
            <p:nvPr/>
          </p:nvSpPr>
          <p:spPr>
            <a:xfrm>
              <a:off x="266700" y="152400"/>
              <a:ext cx="3495261" cy="2038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grpSp>
        <p:nvGrpSpPr>
          <p:cNvPr id="19" name="Group 18"/>
          <p:cNvGrpSpPr/>
          <p:nvPr/>
        </p:nvGrpSpPr>
        <p:grpSpPr>
          <a:xfrm>
            <a:off x="4713287" y="1850335"/>
            <a:ext cx="2644245" cy="1560024"/>
            <a:chOff x="5257800" y="3312062"/>
            <a:chExt cx="3733800" cy="2267262"/>
          </a:xfrm>
        </p:grpSpPr>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364" y="4564087"/>
              <a:ext cx="755667" cy="929098"/>
            </a:xfrm>
            <a:prstGeom prst="rect">
              <a:avLst/>
            </a:prstGeom>
          </p:spPr>
        </p:pic>
        <p:sp>
          <p:nvSpPr>
            <p:cNvPr id="32" name="Rectangle 31"/>
            <p:cNvSpPr/>
            <p:nvPr/>
          </p:nvSpPr>
          <p:spPr>
            <a:xfrm>
              <a:off x="5257800" y="3312062"/>
              <a:ext cx="3733800" cy="2267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grpSp>
        <p:nvGrpSpPr>
          <p:cNvPr id="20" name="Group 19"/>
          <p:cNvGrpSpPr/>
          <p:nvPr/>
        </p:nvGrpSpPr>
        <p:grpSpPr>
          <a:xfrm>
            <a:off x="338878" y="3769749"/>
            <a:ext cx="2623460" cy="1488347"/>
            <a:chOff x="238539" y="2514600"/>
            <a:chExt cx="3495261" cy="2362200"/>
          </a:xfrm>
        </p:grpSpPr>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1436" y="4115360"/>
              <a:ext cx="1987524" cy="584567"/>
            </a:xfrm>
            <a:prstGeom prst="rect">
              <a:avLst/>
            </a:prstGeom>
          </p:spPr>
        </p:pic>
        <p:sp>
          <p:nvSpPr>
            <p:cNvPr id="30" name="Rectangle 29"/>
            <p:cNvSpPr/>
            <p:nvPr/>
          </p:nvSpPr>
          <p:spPr>
            <a:xfrm>
              <a:off x="238539" y="2514600"/>
              <a:ext cx="3495261"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grpSp>
        <p:nvGrpSpPr>
          <p:cNvPr id="21" name="Group 20"/>
          <p:cNvGrpSpPr/>
          <p:nvPr/>
        </p:nvGrpSpPr>
        <p:grpSpPr>
          <a:xfrm>
            <a:off x="6054003" y="3757110"/>
            <a:ext cx="2773905" cy="1488346"/>
            <a:chOff x="238539" y="5105400"/>
            <a:chExt cx="3495261" cy="1371600"/>
          </a:xfrm>
        </p:grpSpPr>
        <p:sp>
          <p:nvSpPr>
            <p:cNvPr id="27" name="TextBox 26"/>
            <p:cNvSpPr txBox="1"/>
            <p:nvPr/>
          </p:nvSpPr>
          <p:spPr>
            <a:xfrm>
              <a:off x="558172" y="6071595"/>
              <a:ext cx="2997827" cy="34036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rPr>
                <a:t>World Relief Fox Valley</a:t>
              </a:r>
              <a:endParaRPr lang="en-US" dirty="0">
                <a:solidFill>
                  <a:prstClr val="black"/>
                </a:solidFill>
                <a:latin typeface="Calibri"/>
                <a:ea typeface="+mn-ea"/>
              </a:endParaRPr>
            </a:p>
          </p:txBody>
        </p:sp>
        <p:sp>
          <p:nvSpPr>
            <p:cNvPr id="28" name="Rectangle 27"/>
            <p:cNvSpPr/>
            <p:nvPr/>
          </p:nvSpPr>
          <p:spPr>
            <a:xfrm>
              <a:off x="238539" y="5105400"/>
              <a:ext cx="3495261"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1838" y="3839702"/>
            <a:ext cx="1658623" cy="521894"/>
          </a:xfrm>
          <a:prstGeom prst="rect">
            <a:avLst/>
          </a:prstGeom>
        </p:spPr>
      </p:pic>
      <p:grpSp>
        <p:nvGrpSpPr>
          <p:cNvPr id="24" name="Group 23"/>
          <p:cNvGrpSpPr/>
          <p:nvPr/>
        </p:nvGrpSpPr>
        <p:grpSpPr>
          <a:xfrm>
            <a:off x="3167357" y="3771966"/>
            <a:ext cx="2725318" cy="1486130"/>
            <a:chOff x="5257800" y="4953000"/>
            <a:chExt cx="3733800" cy="1676400"/>
          </a:xfrm>
        </p:grpSpPr>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r="37942"/>
            <a:stretch/>
          </p:blipFill>
          <p:spPr>
            <a:xfrm>
              <a:off x="6427562" y="5614715"/>
              <a:ext cx="1344838" cy="1014685"/>
            </a:xfrm>
            <a:prstGeom prst="rect">
              <a:avLst/>
            </a:prstGeom>
          </p:spPr>
        </p:pic>
        <p:sp>
          <p:nvSpPr>
            <p:cNvPr id="26" name="Rectangle 25"/>
            <p:cNvSpPr/>
            <p:nvPr/>
          </p:nvSpPr>
          <p:spPr>
            <a:xfrm>
              <a:off x="5257800" y="4953000"/>
              <a:ext cx="3733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267120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31775" y="187843"/>
            <a:ext cx="866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What happens to people once they arrive?</a:t>
            </a: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natasa.torbica\Pictures\refugee arri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540932"/>
            <a:ext cx="7941733" cy="41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59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What kinds of services are available?</a:t>
            </a:r>
            <a:endParaRPr lang="en-US" sz="3600" dirty="0">
              <a:solidFill>
                <a:schemeClr val="accent1"/>
              </a:solidFill>
              <a:effectLst>
                <a:outerShdw blurRad="38100" dist="38100" dir="2700000" algn="tl">
                  <a:srgbClr val="000000">
                    <a:alpha val="43137"/>
                  </a:srgbClr>
                </a:outerShdw>
              </a:effectLst>
            </a:endParaRPr>
          </a:p>
        </p:txBody>
      </p:sp>
      <p:graphicFrame>
        <p:nvGraphicFramePr>
          <p:cNvPr id="41" name="Diagram 40"/>
          <p:cNvGraphicFramePr>
            <a:graphicFrameLocks noChangeAspect="1"/>
          </p:cNvGraphicFramePr>
          <p:nvPr>
            <p:extLst>
              <p:ext uri="{D42A27DB-BD31-4B8C-83A1-F6EECF244321}">
                <p14:modId xmlns:p14="http://schemas.microsoft.com/office/powerpoint/2010/main" val="884057643"/>
              </p:ext>
            </p:extLst>
          </p:nvPr>
        </p:nvGraphicFramePr>
        <p:xfrm>
          <a:off x="1172755" y="1273674"/>
          <a:ext cx="7024862" cy="5194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2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graphicEl>
                                              <a:dgm id="{2A05F8F8-4632-4620-AFED-FB8156EF6E9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graphicEl>
                                              <a:dgm id="{9E766C67-4024-4BD1-A43C-5985A022FE5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graphicEl>
                                              <a:dgm id="{5B3A2649-E503-4A0B-9ACE-7DEFB37D0C9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graphicEl>
                                              <a:dgm id="{E192BA85-E53A-4B9A-B95D-4FA74CF1731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graphicEl>
                                              <a:dgm id="{DC20B20F-A892-44A5-9F34-1A46181A160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graphicEl>
                                              <a:dgm id="{96F59FC8-30B4-4273-9FB8-943DB93FAD0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graphicEl>
                                              <a:dgm id="{A8CBA9E6-BC82-4584-85F9-1077BD340B2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graphicEl>
                                              <a:dgm id="{D4AF05DB-C033-4D6A-A76E-6428439CB4B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graphicEl>
                                              <a:dgm id="{6B98A9A4-1025-4ADA-B93C-23C73EADA11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graphicEl>
                                              <a:dgm id="{82601BE2-F78B-4236-A51D-F88DE099EAF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graphicEl>
                                              <a:dgm id="{C47D2641-3021-4C2F-944E-F391F3DEC13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graphicEl>
                                              <a:dgm id="{FE8BA087-2E28-4AE8-BEE7-F662CAA893B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graphicEl>
                                              <a:dgm id="{E199537A-3275-4CE7-BE03-DD28325CF8B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graphicEl>
                                              <a:dgm id="{E9D11E0D-0AF3-404C-9FE3-EC97948BD18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graphicEl>
                                              <a:dgm id="{6E726614-1AF3-4CCB-8506-A54C267AA9D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graphicEl>
                                              <a:dgm id="{49E0AD35-2C92-4DF5-AA7E-29FA80E4BD2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graphicEl>
                                              <a:dgm id="{27F49790-51CB-49F4-9177-D2C69E1962A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graphicEl>
                                              <a:dgm id="{89390523-0538-4588-A99E-9AAA11298104}"/>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graphicEl>
                                              <a:dgm id="{3837011E-F3D2-4978-88DE-772AFE4F769D}"/>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graphicEl>
                                              <a:dgm id="{9B8210DE-089F-481D-A78D-3767F465C148}"/>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graphicEl>
                                              <a:dgm id="{AA8348E9-63A9-4451-904B-BFC70D8E9FF7}"/>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graphicEl>
                                              <a:dgm id="{1F92D006-C706-4567-99EC-E36C76890F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schemeClr val="accent1"/>
                </a:solidFill>
                <a:effectLst>
                  <a:outerShdw blurRad="38100" dist="38100" dir="2700000" algn="tl">
                    <a:srgbClr val="000000">
                      <a:alpha val="43137"/>
                    </a:srgbClr>
                  </a:outerShdw>
                </a:effectLst>
              </a:rPr>
              <a:t>What kinds of services are available?</a:t>
            </a:r>
            <a:endParaRPr lang="en-US" sz="3600" dirty="0">
              <a:solidFill>
                <a:schemeClr val="accent1"/>
              </a:solidFill>
              <a:effectLst>
                <a:outerShdw blurRad="38100" dist="38100" dir="2700000" algn="tl">
                  <a:srgbClr val="000000">
                    <a:alpha val="43137"/>
                  </a:srgbClr>
                </a:outerShdw>
              </a:effectLst>
            </a:endParaRPr>
          </a:p>
        </p:txBody>
      </p:sp>
      <p:sp>
        <p:nvSpPr>
          <p:cNvPr id="6" name="Text Placeholder 2"/>
          <p:cNvSpPr txBox="1">
            <a:spLocks/>
          </p:cNvSpPr>
          <p:nvPr/>
        </p:nvSpPr>
        <p:spPr bwMode="auto">
          <a:xfrm>
            <a:off x="565678" y="1479875"/>
            <a:ext cx="4040188" cy="52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smtClean="0">
                <a:solidFill>
                  <a:schemeClr val="accent4"/>
                </a:solidFill>
              </a:rPr>
              <a:t>Coming to the U.S.</a:t>
            </a:r>
            <a:endParaRPr lang="en-US" sz="2800" b="1" dirty="0">
              <a:solidFill>
                <a:schemeClr val="accent4"/>
              </a:solidFill>
            </a:endParaRPr>
          </a:p>
        </p:txBody>
      </p:sp>
      <p:sp>
        <p:nvSpPr>
          <p:cNvPr id="7" name="Content Placeholder 3"/>
          <p:cNvSpPr txBox="1">
            <a:spLocks/>
          </p:cNvSpPr>
          <p:nvPr/>
        </p:nvSpPr>
        <p:spPr>
          <a:xfrm>
            <a:off x="565678" y="2048939"/>
            <a:ext cx="4040188" cy="395393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182563">
              <a:lnSpc>
                <a:spcPct val="110000"/>
              </a:lnSpc>
              <a:spcBef>
                <a:spcPts val="0"/>
              </a:spcBef>
              <a:spcAft>
                <a:spcPts val="1800"/>
              </a:spcAft>
            </a:pPr>
            <a:r>
              <a:rPr lang="en-US" sz="1500" dirty="0" smtClean="0">
                <a:solidFill>
                  <a:schemeClr val="tx2"/>
                </a:solidFill>
              </a:rPr>
              <a:t>Loan for airfare (+92% payback rate)</a:t>
            </a:r>
          </a:p>
          <a:p>
            <a:pPr marL="182563" indent="-182563">
              <a:lnSpc>
                <a:spcPct val="110000"/>
              </a:lnSpc>
              <a:spcBef>
                <a:spcPts val="0"/>
              </a:spcBef>
              <a:spcAft>
                <a:spcPts val="1800"/>
              </a:spcAft>
            </a:pPr>
            <a:r>
              <a:rPr lang="en-US" sz="1500" dirty="0" smtClean="0">
                <a:solidFill>
                  <a:schemeClr val="tx2"/>
                </a:solidFill>
              </a:rPr>
              <a:t> Granted permanent residency</a:t>
            </a:r>
          </a:p>
          <a:p>
            <a:pPr marL="582613" lvl="1" indent="-182563">
              <a:lnSpc>
                <a:spcPct val="110000"/>
              </a:lnSpc>
              <a:spcBef>
                <a:spcPts val="0"/>
              </a:spcBef>
              <a:spcAft>
                <a:spcPts val="1800"/>
              </a:spcAft>
            </a:pPr>
            <a:r>
              <a:rPr lang="en-US" sz="1400" dirty="0" smtClean="0">
                <a:solidFill>
                  <a:schemeClr val="tx2"/>
                </a:solidFill>
              </a:rPr>
              <a:t>Authorization to work</a:t>
            </a:r>
          </a:p>
          <a:p>
            <a:pPr marL="582613" lvl="1" indent="-182563">
              <a:lnSpc>
                <a:spcPct val="110000"/>
              </a:lnSpc>
              <a:spcBef>
                <a:spcPts val="0"/>
              </a:spcBef>
              <a:spcAft>
                <a:spcPts val="1800"/>
              </a:spcAft>
            </a:pPr>
            <a:r>
              <a:rPr lang="en-US" sz="1500" dirty="0" smtClean="0">
                <a:solidFill>
                  <a:schemeClr val="tx2"/>
                </a:solidFill>
              </a:rPr>
              <a:t>Assistance of a National “</a:t>
            </a:r>
            <a:r>
              <a:rPr lang="en-US" sz="1500" dirty="0" err="1" smtClean="0">
                <a:solidFill>
                  <a:schemeClr val="tx2"/>
                </a:solidFill>
              </a:rPr>
              <a:t>Volag</a:t>
            </a:r>
            <a:r>
              <a:rPr lang="en-US" sz="1500" dirty="0" smtClean="0">
                <a:solidFill>
                  <a:schemeClr val="tx2"/>
                </a:solidFill>
              </a:rPr>
              <a:t>” Office  </a:t>
            </a:r>
          </a:p>
          <a:p>
            <a:pPr marL="182563" indent="-182563">
              <a:lnSpc>
                <a:spcPct val="110000"/>
              </a:lnSpc>
              <a:spcBef>
                <a:spcPts val="0"/>
              </a:spcBef>
              <a:spcAft>
                <a:spcPts val="1800"/>
              </a:spcAft>
            </a:pPr>
            <a:r>
              <a:rPr lang="en-US" sz="1500" dirty="0" smtClean="0">
                <a:solidFill>
                  <a:schemeClr val="tx2"/>
                </a:solidFill>
              </a:rPr>
              <a:t>Reception and Placement Funds (~$925-$1,125/person) for first 30-90 days</a:t>
            </a:r>
          </a:p>
          <a:p>
            <a:pPr marL="182563" indent="-182563">
              <a:lnSpc>
                <a:spcPct val="110000"/>
              </a:lnSpc>
              <a:spcBef>
                <a:spcPts val="0"/>
              </a:spcBef>
              <a:spcAft>
                <a:spcPts val="1800"/>
              </a:spcAft>
            </a:pPr>
            <a:r>
              <a:rPr lang="en-US" sz="1500" dirty="0" smtClean="0">
                <a:solidFill>
                  <a:schemeClr val="tx2"/>
                </a:solidFill>
              </a:rPr>
              <a:t>Refugee cash/medical assistance/food share (~$650/month for 8 months or W-2)</a:t>
            </a:r>
          </a:p>
        </p:txBody>
      </p:sp>
      <p:sp>
        <p:nvSpPr>
          <p:cNvPr id="8" name="Text Placeholder 4"/>
          <p:cNvSpPr txBox="1">
            <a:spLocks/>
          </p:cNvSpPr>
          <p:nvPr/>
        </p:nvSpPr>
        <p:spPr>
          <a:xfrm>
            <a:off x="4797424" y="1057275"/>
            <a:ext cx="4041775" cy="5513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solidFill>
                  <a:schemeClr val="accent4"/>
                </a:solidFill>
              </a:rPr>
              <a:t>When in Wisconsin </a:t>
            </a:r>
            <a:endParaRPr lang="en-US" sz="2800" b="1" dirty="0">
              <a:solidFill>
                <a:schemeClr val="accent4"/>
              </a:solidFill>
            </a:endParaRPr>
          </a:p>
        </p:txBody>
      </p:sp>
      <p:sp>
        <p:nvSpPr>
          <p:cNvPr id="9" name="Content Placeholder 3"/>
          <p:cNvSpPr txBox="1">
            <a:spLocks/>
          </p:cNvSpPr>
          <p:nvPr/>
        </p:nvSpPr>
        <p:spPr>
          <a:xfrm>
            <a:off x="4799012" y="1744352"/>
            <a:ext cx="4040188" cy="4258521"/>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82563" indent="-182563" fontAlgn="auto">
              <a:lnSpc>
                <a:spcPct val="110000"/>
              </a:lnSpc>
              <a:spcBef>
                <a:spcPts val="0"/>
              </a:spcBef>
              <a:spcAft>
                <a:spcPts val="1800"/>
              </a:spcAft>
            </a:pPr>
            <a:r>
              <a:rPr lang="en-US" sz="1500" dirty="0" smtClean="0">
                <a:solidFill>
                  <a:schemeClr val="tx2"/>
                </a:solidFill>
                <a:latin typeface="+mn-lt"/>
              </a:rPr>
              <a:t>Local </a:t>
            </a:r>
            <a:r>
              <a:rPr lang="en-US" sz="1500" dirty="0" err="1" smtClean="0">
                <a:solidFill>
                  <a:schemeClr val="tx2"/>
                </a:solidFill>
                <a:latin typeface="+mn-lt"/>
              </a:rPr>
              <a:t>Volag</a:t>
            </a:r>
            <a:r>
              <a:rPr lang="en-US" sz="1500" dirty="0" smtClean="0">
                <a:solidFill>
                  <a:schemeClr val="tx2"/>
                </a:solidFill>
                <a:latin typeface="+mn-lt"/>
              </a:rPr>
              <a:t> Resettlement Office with Case Manager to help with the process</a:t>
            </a:r>
          </a:p>
          <a:p>
            <a:pPr marL="182563" indent="-182563" fontAlgn="auto">
              <a:lnSpc>
                <a:spcPct val="110000"/>
              </a:lnSpc>
              <a:spcBef>
                <a:spcPts val="0"/>
              </a:spcBef>
              <a:spcAft>
                <a:spcPts val="1800"/>
              </a:spcAft>
            </a:pPr>
            <a:r>
              <a:rPr lang="en-US" sz="1500" dirty="0" smtClean="0">
                <a:solidFill>
                  <a:schemeClr val="tx2"/>
                </a:solidFill>
                <a:latin typeface="+mn-lt"/>
              </a:rPr>
              <a:t>Social Services for up to 5 years after arrival</a:t>
            </a:r>
            <a:endParaRPr lang="en-US" sz="1500" dirty="0">
              <a:solidFill>
                <a:schemeClr val="tx2"/>
              </a:solidFill>
              <a:latin typeface="+mn-lt"/>
            </a:endParaRPr>
          </a:p>
          <a:p>
            <a:pPr marL="182563" indent="-182563" fontAlgn="auto">
              <a:lnSpc>
                <a:spcPct val="110000"/>
              </a:lnSpc>
              <a:spcBef>
                <a:spcPts val="0"/>
              </a:spcBef>
              <a:spcAft>
                <a:spcPts val="1800"/>
              </a:spcAft>
            </a:pPr>
            <a:r>
              <a:rPr lang="en-US" sz="1500" dirty="0" smtClean="0">
                <a:solidFill>
                  <a:schemeClr val="tx2"/>
                </a:solidFill>
                <a:latin typeface="+mn-lt"/>
              </a:rPr>
              <a:t>Employment assistance programs for adults</a:t>
            </a:r>
            <a:endParaRPr lang="en-US" sz="1500" dirty="0">
              <a:solidFill>
                <a:schemeClr val="tx2"/>
              </a:solidFill>
              <a:latin typeface="+mn-lt"/>
            </a:endParaRPr>
          </a:p>
          <a:p>
            <a:pPr marL="182563" indent="-182563" fontAlgn="auto">
              <a:lnSpc>
                <a:spcPct val="110000"/>
              </a:lnSpc>
              <a:spcBef>
                <a:spcPts val="0"/>
              </a:spcBef>
              <a:spcAft>
                <a:spcPts val="1800"/>
              </a:spcAft>
            </a:pPr>
            <a:r>
              <a:rPr lang="en-US" sz="1500" dirty="0" smtClean="0">
                <a:solidFill>
                  <a:schemeClr val="tx2"/>
                </a:solidFill>
                <a:latin typeface="+mn-lt"/>
              </a:rPr>
              <a:t>English Language Classes</a:t>
            </a:r>
            <a:endParaRPr lang="en-US" sz="1500" dirty="0">
              <a:solidFill>
                <a:schemeClr val="tx2"/>
              </a:solidFill>
              <a:latin typeface="+mn-lt"/>
            </a:endParaRPr>
          </a:p>
          <a:p>
            <a:pPr marL="182563" indent="-182563" fontAlgn="auto">
              <a:lnSpc>
                <a:spcPct val="110000"/>
              </a:lnSpc>
              <a:spcBef>
                <a:spcPts val="0"/>
              </a:spcBef>
              <a:spcAft>
                <a:spcPts val="1800"/>
              </a:spcAft>
            </a:pPr>
            <a:r>
              <a:rPr lang="en-US" sz="1500" dirty="0" smtClean="0">
                <a:solidFill>
                  <a:schemeClr val="tx2"/>
                </a:solidFill>
                <a:latin typeface="+mn-lt"/>
              </a:rPr>
              <a:t>Cultural Orientation</a:t>
            </a:r>
          </a:p>
          <a:p>
            <a:pPr marL="182563" indent="-182563" fontAlgn="auto">
              <a:lnSpc>
                <a:spcPct val="110000"/>
              </a:lnSpc>
              <a:spcBef>
                <a:spcPts val="0"/>
              </a:spcBef>
              <a:spcAft>
                <a:spcPts val="1800"/>
              </a:spcAft>
            </a:pPr>
            <a:r>
              <a:rPr lang="en-US" sz="1500" dirty="0" smtClean="0">
                <a:solidFill>
                  <a:schemeClr val="tx2"/>
                </a:solidFill>
                <a:latin typeface="+mn-lt"/>
              </a:rPr>
              <a:t>Eligible for public </a:t>
            </a:r>
            <a:r>
              <a:rPr lang="en-US" sz="1500" dirty="0">
                <a:solidFill>
                  <a:schemeClr val="tx2"/>
                </a:solidFill>
                <a:latin typeface="+mn-lt"/>
              </a:rPr>
              <a:t>a</a:t>
            </a:r>
            <a:r>
              <a:rPr lang="en-US" sz="1500" dirty="0" smtClean="0">
                <a:solidFill>
                  <a:schemeClr val="tx2"/>
                </a:solidFill>
                <a:latin typeface="+mn-lt"/>
              </a:rPr>
              <a:t>ssistance (W-2, </a:t>
            </a:r>
            <a:r>
              <a:rPr lang="en-US" sz="1500" dirty="0" err="1" smtClean="0">
                <a:solidFill>
                  <a:schemeClr val="tx2"/>
                </a:solidFill>
                <a:latin typeface="+mn-lt"/>
              </a:rPr>
              <a:t>BadgerCare</a:t>
            </a:r>
            <a:r>
              <a:rPr lang="en-US" sz="1500" dirty="0" smtClean="0">
                <a:solidFill>
                  <a:schemeClr val="tx2"/>
                </a:solidFill>
                <a:latin typeface="+mn-lt"/>
              </a:rPr>
              <a:t>, WE Energies assistance, Food share, SSI)</a:t>
            </a:r>
          </a:p>
          <a:p>
            <a:pPr marL="182563" indent="-182563" fontAlgn="auto">
              <a:lnSpc>
                <a:spcPct val="110000"/>
              </a:lnSpc>
              <a:spcBef>
                <a:spcPts val="0"/>
              </a:spcBef>
              <a:spcAft>
                <a:spcPts val="1800"/>
              </a:spcAft>
            </a:pPr>
            <a:r>
              <a:rPr lang="en-US" sz="1500" dirty="0" smtClean="0">
                <a:solidFill>
                  <a:schemeClr val="tx2"/>
                </a:solidFill>
                <a:latin typeface="+mn-lt"/>
              </a:rPr>
              <a:t>State of WI DCF Refugee Programs Section – ORR Refugee Social Services and other grants to support employment and post resettlement activities</a:t>
            </a:r>
            <a:endParaRPr lang="en-US" sz="1500" dirty="0">
              <a:solidFill>
                <a:schemeClr val="tx2"/>
              </a:solidFill>
              <a:latin typeface="+mn-lt"/>
            </a:endParaRPr>
          </a:p>
          <a:p>
            <a:pPr marL="0" indent="0" fontAlgn="auto">
              <a:lnSpc>
                <a:spcPct val="110000"/>
              </a:lnSpc>
              <a:spcBef>
                <a:spcPts val="0"/>
              </a:spcBef>
              <a:spcAft>
                <a:spcPts val="1800"/>
              </a:spcAft>
              <a:buFont typeface="Arial"/>
              <a:buNone/>
            </a:pPr>
            <a:endParaRPr lang="en-US" sz="1500" dirty="0">
              <a:solidFill>
                <a:schemeClr val="tx2"/>
              </a:solidFill>
              <a:latin typeface="+mn-lt"/>
            </a:endParaRPr>
          </a:p>
        </p:txBody>
      </p:sp>
    </p:spTree>
    <p:extLst>
      <p:ext uri="{BB962C8B-B14F-4D97-AF65-F5344CB8AC3E}">
        <p14:creationId xmlns:p14="http://schemas.microsoft.com/office/powerpoint/2010/main" val="1354652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31775" y="187843"/>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Who is coming? </a:t>
            </a:r>
          </a:p>
          <a:p>
            <a:pPr eaLnBrk="1" hangingPunct="1">
              <a:defRPr/>
            </a:pPr>
            <a:r>
              <a:rPr lang="en-US" dirty="0" smtClean="0">
                <a:solidFill>
                  <a:srgbClr val="FFC000"/>
                </a:solidFill>
                <a:cs typeface="Arial" charset="0"/>
              </a:rPr>
              <a:t>Refugee Arrivals</a:t>
            </a:r>
            <a:endParaRPr lang="en-US" sz="3200" dirty="0" smtClean="0">
              <a:solidFill>
                <a:srgbClr val="FFC000"/>
              </a:solidFill>
              <a:latin typeface="+mj-lt"/>
              <a:cs typeface="Arial" charset="0"/>
            </a:endParaRP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S:\DFES\BWF\- Sections\Refugee\STAFF USE\Photos - License Free\6862450441.png"/>
          <p:cNvPicPr>
            <a:picLocks noChangeAspect="1" noChangeArrowheads="1"/>
          </p:cNvPicPr>
          <p:nvPr/>
        </p:nvPicPr>
        <p:blipFill rotWithShape="1">
          <a:blip r:embed="rId3">
            <a:extLst>
              <a:ext uri="{28A0092B-C50C-407E-A947-70E740481C1C}">
                <a14:useLocalDpi xmlns:a14="http://schemas.microsoft.com/office/drawing/2010/main" val="0"/>
              </a:ext>
            </a:extLst>
          </a:blip>
          <a:srcRect b="2407"/>
          <a:stretch/>
        </p:blipFill>
        <p:spPr bwMode="auto">
          <a:xfrm>
            <a:off x="1546026" y="1642537"/>
            <a:ext cx="6032897" cy="431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1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Refugee Arrivals</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200" dirty="0" smtClean="0">
                <a:solidFill>
                  <a:schemeClr val="accent1"/>
                </a:solidFill>
                <a:effectLst>
                  <a:outerShdw blurRad="38100" dist="38100" dir="2700000" algn="tl">
                    <a:srgbClr val="000000">
                      <a:alpha val="43137"/>
                    </a:srgbClr>
                  </a:outerShdw>
                </a:effectLst>
              </a:rPr>
              <a:t>Does Wisconsin receive a large number of people?</a:t>
            </a:r>
            <a:endParaRPr lang="en-US" sz="3200" dirty="0">
              <a:solidFill>
                <a:schemeClr val="accent1"/>
              </a:solidFill>
              <a:effectLst>
                <a:outerShdw blurRad="38100" dist="38100" dir="2700000" algn="tl">
                  <a:srgbClr val="000000">
                    <a:alpha val="43137"/>
                  </a:srgbClr>
                </a:outerShdw>
              </a:effectLst>
            </a:endParaRPr>
          </a:p>
        </p:txBody>
      </p:sp>
      <p:graphicFrame>
        <p:nvGraphicFramePr>
          <p:cNvPr id="6" name="Diagram 5"/>
          <p:cNvGraphicFramePr>
            <a:graphicFrameLocks noChangeAspect="1"/>
          </p:cNvGraphicFramePr>
          <p:nvPr>
            <p:extLst>
              <p:ext uri="{D42A27DB-BD31-4B8C-83A1-F6EECF244321}">
                <p14:modId xmlns:p14="http://schemas.microsoft.com/office/powerpoint/2010/main" val="3650130089"/>
              </p:ext>
            </p:extLst>
          </p:nvPr>
        </p:nvGraphicFramePr>
        <p:xfrm>
          <a:off x="1540924" y="1406160"/>
          <a:ext cx="6409267" cy="4452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a:spLocks noChangeAspect="1"/>
          </p:cNvSpPr>
          <p:nvPr/>
        </p:nvSpPr>
        <p:spPr>
          <a:xfrm>
            <a:off x="7219206" y="2153450"/>
            <a:ext cx="1632686" cy="1554939"/>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3200" b="1" dirty="0">
                <a:solidFill>
                  <a:prstClr val="white"/>
                </a:solidFill>
              </a:rPr>
              <a:t>WI</a:t>
            </a:r>
          </a:p>
          <a:p>
            <a:pPr algn="ctr" defTabSz="914400" fontAlgn="auto">
              <a:spcBef>
                <a:spcPts val="0"/>
              </a:spcBef>
              <a:spcAft>
                <a:spcPts val="0"/>
              </a:spcAft>
            </a:pPr>
            <a:r>
              <a:rPr lang="en-US" sz="3200" b="1" dirty="0" smtClean="0">
                <a:solidFill>
                  <a:prstClr val="white"/>
                </a:solidFill>
              </a:rPr>
              <a:t>1,877</a:t>
            </a:r>
            <a:endParaRPr lang="en-US" sz="3200" b="1" dirty="0">
              <a:solidFill>
                <a:prstClr val="white"/>
              </a:solidFill>
            </a:endParaRPr>
          </a:p>
          <a:p>
            <a:pPr algn="ctr" defTabSz="914400" fontAlgn="auto">
              <a:spcBef>
                <a:spcPts val="0"/>
              </a:spcBef>
              <a:spcAft>
                <a:spcPts val="0"/>
              </a:spcAft>
            </a:pPr>
            <a:r>
              <a:rPr lang="en-US" dirty="0" smtClean="0">
                <a:solidFill>
                  <a:prstClr val="white"/>
                </a:solidFill>
              </a:rPr>
              <a:t>20</a:t>
            </a:r>
            <a:r>
              <a:rPr lang="en-US" baseline="30000" dirty="0" smtClean="0">
                <a:solidFill>
                  <a:prstClr val="white"/>
                </a:solidFill>
              </a:rPr>
              <a:t>th</a:t>
            </a:r>
            <a:endParaRPr lang="en-US" dirty="0">
              <a:solidFill>
                <a:prstClr val="white"/>
              </a:solidFill>
            </a:endParaRPr>
          </a:p>
        </p:txBody>
      </p:sp>
      <p:sp>
        <p:nvSpPr>
          <p:cNvPr id="3" name="Rectangle 2"/>
          <p:cNvSpPr/>
          <p:nvPr/>
        </p:nvSpPr>
        <p:spPr>
          <a:xfrm>
            <a:off x="94720" y="2829379"/>
            <a:ext cx="2286000" cy="923330"/>
          </a:xfrm>
          <a:prstGeom prst="rect">
            <a:avLst/>
          </a:prstGeom>
        </p:spPr>
        <p:txBody>
          <a:bodyPr wrap="square">
            <a:spAutoFit/>
          </a:bodyPr>
          <a:lstStyle/>
          <a:p>
            <a:pPr algn="ctr" defTabSz="914400" fontAlgn="auto">
              <a:spcBef>
                <a:spcPts val="0"/>
              </a:spcBef>
              <a:spcAft>
                <a:spcPts val="0"/>
              </a:spcAft>
            </a:pPr>
            <a:r>
              <a:rPr lang="en-US" b="1" dirty="0" smtClean="0">
                <a:solidFill>
                  <a:schemeClr val="accent4"/>
                </a:solidFill>
                <a:latin typeface="Calibri"/>
              </a:rPr>
              <a:t>Federal Fiscal Year</a:t>
            </a:r>
          </a:p>
          <a:p>
            <a:pPr algn="ctr" defTabSz="914400" fontAlgn="auto">
              <a:spcBef>
                <a:spcPts val="0"/>
              </a:spcBef>
              <a:spcAft>
                <a:spcPts val="0"/>
              </a:spcAft>
            </a:pPr>
            <a:r>
              <a:rPr lang="en-US" b="1" dirty="0" smtClean="0">
                <a:solidFill>
                  <a:schemeClr val="accent4"/>
                </a:solidFill>
                <a:latin typeface="Calibri"/>
              </a:rPr>
              <a:t>2016</a:t>
            </a:r>
          </a:p>
          <a:p>
            <a:pPr algn="ctr" defTabSz="914400" fontAlgn="auto">
              <a:spcBef>
                <a:spcPts val="0"/>
              </a:spcBef>
              <a:spcAft>
                <a:spcPts val="0"/>
              </a:spcAft>
            </a:pPr>
            <a:r>
              <a:rPr lang="en-US" b="1" dirty="0" smtClean="0">
                <a:solidFill>
                  <a:schemeClr val="accent4"/>
                </a:solidFill>
                <a:latin typeface="Calibri"/>
              </a:rPr>
              <a:t>(10.1.15 – 09.30.16)</a:t>
            </a:r>
            <a:endParaRPr lang="en-US" b="1" dirty="0">
              <a:solidFill>
                <a:schemeClr val="accent4"/>
              </a:solidFill>
              <a:latin typeface="Calibri"/>
            </a:endParaRPr>
          </a:p>
        </p:txBody>
      </p:sp>
      <p:sp>
        <p:nvSpPr>
          <p:cNvPr id="11" name="TextBox 10"/>
          <p:cNvSpPr txBox="1"/>
          <p:nvPr/>
        </p:nvSpPr>
        <p:spPr>
          <a:xfrm>
            <a:off x="5182129" y="6289469"/>
            <a:ext cx="3086100" cy="338554"/>
          </a:xfrm>
          <a:prstGeom prst="rect">
            <a:avLst/>
          </a:prstGeom>
          <a:noFill/>
        </p:spPr>
        <p:txBody>
          <a:bodyPr wrap="square" rtlCol="0">
            <a:spAutoFit/>
          </a:bodyPr>
          <a:lstStyle/>
          <a:p>
            <a:pPr defTabSz="914400" fontAlgn="auto">
              <a:spcBef>
                <a:spcPts val="0"/>
              </a:spcBef>
              <a:spcAft>
                <a:spcPts val="0"/>
              </a:spcAft>
            </a:pPr>
            <a:r>
              <a:rPr lang="en-US" sz="1600" i="1" dirty="0">
                <a:solidFill>
                  <a:prstClr val="black"/>
                </a:solidFill>
                <a:latin typeface="Calibri"/>
                <a:ea typeface="+mn-ea"/>
              </a:rPr>
              <a:t>Source: US Department of State</a:t>
            </a:r>
          </a:p>
        </p:txBody>
      </p:sp>
    </p:spTree>
    <p:extLst>
      <p:ext uri="{BB962C8B-B14F-4D97-AF65-F5344CB8AC3E}">
        <p14:creationId xmlns:p14="http://schemas.microsoft.com/office/powerpoint/2010/main" val="1430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7EF5D93-5D65-487D-93A8-69E8B5B0B1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C12B466-47E6-428A-BA18-0674B7AFB3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CF218B0-1962-4977-B7E2-0277C6ECF5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34BB743-6B10-4F2F-8755-97950D856C6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2A559BC-C38A-417F-8DDF-15745EE103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2B99E938-B3EB-411E-9B7A-33D7CA36934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CE18EFF-52C6-47F5-9373-E1BEEC0AEC5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5EAA51F-7717-4776-AEBE-04100385EF6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AD7AD560-ACE0-4EAD-895F-23C75D77F31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D20E5355-45B8-4EC1-B71E-0B7224988DC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Refugee Arrivals</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200" dirty="0" smtClean="0">
                <a:solidFill>
                  <a:schemeClr val="accent1"/>
                </a:solidFill>
                <a:effectLst>
                  <a:outerShdw blurRad="38100" dist="38100" dir="2700000" algn="tl">
                    <a:srgbClr val="000000">
                      <a:alpha val="43137"/>
                    </a:srgbClr>
                  </a:outerShdw>
                </a:effectLst>
              </a:rPr>
              <a:t>How many people have resettled in Wisconsin?</a:t>
            </a:r>
            <a:endParaRPr lang="en-US" sz="3200" dirty="0">
              <a:solidFill>
                <a:schemeClr val="accent1"/>
              </a:solidFill>
              <a:effectLst>
                <a:outerShdw blurRad="38100" dist="38100" dir="2700000" algn="tl">
                  <a:srgbClr val="000000">
                    <a:alpha val="43137"/>
                  </a:srgbClr>
                </a:outerShdw>
              </a:effectLst>
            </a:endParaRPr>
          </a:p>
        </p:txBody>
      </p:sp>
      <p:sp>
        <p:nvSpPr>
          <p:cNvPr id="11" name="TextBox 10"/>
          <p:cNvSpPr txBox="1"/>
          <p:nvPr/>
        </p:nvSpPr>
        <p:spPr>
          <a:xfrm>
            <a:off x="4631795" y="6281004"/>
            <a:ext cx="3086100" cy="338554"/>
          </a:xfrm>
          <a:prstGeom prst="rect">
            <a:avLst/>
          </a:prstGeom>
          <a:noFill/>
        </p:spPr>
        <p:txBody>
          <a:bodyPr wrap="square" rtlCol="0">
            <a:spAutoFit/>
          </a:bodyPr>
          <a:lstStyle/>
          <a:p>
            <a:pPr defTabSz="914400" fontAlgn="auto">
              <a:spcBef>
                <a:spcPts val="0"/>
              </a:spcBef>
              <a:spcAft>
                <a:spcPts val="0"/>
              </a:spcAft>
            </a:pPr>
            <a:r>
              <a:rPr lang="en-US" sz="1600" i="1" dirty="0">
                <a:solidFill>
                  <a:prstClr val="black"/>
                </a:solidFill>
                <a:latin typeface="Calibri"/>
                <a:ea typeface="+mn-ea"/>
              </a:rPr>
              <a:t>Source: US Department of State</a:t>
            </a:r>
          </a:p>
        </p:txBody>
      </p:sp>
      <p:graphicFrame>
        <p:nvGraphicFramePr>
          <p:cNvPr id="9" name="Diagram 8"/>
          <p:cNvGraphicFramePr>
            <a:graphicFrameLocks noChangeAspect="1"/>
          </p:cNvGraphicFramePr>
          <p:nvPr>
            <p:extLst>
              <p:ext uri="{D42A27DB-BD31-4B8C-83A1-F6EECF244321}">
                <p14:modId xmlns:p14="http://schemas.microsoft.com/office/powerpoint/2010/main" val="1927620832"/>
              </p:ext>
            </p:extLst>
          </p:nvPr>
        </p:nvGraphicFramePr>
        <p:xfrm>
          <a:off x="1296988" y="1475116"/>
          <a:ext cx="6832600" cy="4446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3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5C35974A-5EE7-4B96-A29C-0E4F6FCF78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C2185E5-8410-4AD6-9B96-8C1B746299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7C89CF3E-F9FD-44E5-8BF8-8ACB2EF2292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1338428-FCD1-405B-AD2C-7A8B2B2C48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1ABFAF0-88A8-46D8-B345-97D24DA317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4FEBB640-58B1-469B-915D-E288DBE8359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79CB0279-E468-474B-A5DE-0BFC7B4FCDE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3B88778F-02AD-4645-80C0-33FE1B5140C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5410091E-7BE5-4E3C-8A62-BFC70271C6D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AE69D486-F0C3-4D18-ABAF-43E11938977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8E4A3007-DB0F-4E77-9288-4D0EB04CED1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E4CBF0D5-0EA4-4CA9-A9AE-1CF38DBE152E}"/>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19B1E8C7-CCA7-4D99-902C-EF08A93DB8DE}"/>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CA5840D0-1871-4BFD-9C99-16686045448C}"/>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F856DF62-69EC-4943-B2E4-90B904BFC32A}"/>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349937AD-D546-4F08-8AC2-02C669F59E01}"/>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D3692609-30C1-433B-BB7E-B135F19E4462}"/>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9DC27825-BB33-4EC2-891A-5B41AC089CC6}"/>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2561A06D-D243-4E7A-80C7-38BDB3FCFE28}"/>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CF641C6F-6437-4C11-8C37-0DE84492F0A5}"/>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graphicEl>
                                              <a:dgm id="{AF3EE035-AF8D-47AB-9ACD-D39DD7C10A4B}"/>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graphicEl>
                                              <a:dgm id="{0B61D115-8456-46E9-890D-D17F9EC2ED9B}"/>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graphicEl>
                                              <a:dgm id="{162771C1-8A17-40C3-9CAB-436D56EB5689}"/>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graphicEl>
                                              <a:dgm id="{4DAFBA1F-1F64-4208-B6C4-A82651546C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2" name="Picture 6" descr="H:\Documents\DCF Logo\cmyk-color-logo-5x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Basis of Persecution</a:t>
            </a:r>
            <a:endParaRPr lang="en-US" sz="4000" dirty="0">
              <a:solidFill>
                <a:srgbClr val="FF0000"/>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979167" y="3249928"/>
            <a:ext cx="2003959" cy="523875"/>
          </a:xfrm>
          <a:prstGeom prst="rect">
            <a:avLst/>
          </a:prstGeom>
          <a:noFill/>
          <a:ln w="9525">
            <a:noFill/>
            <a:miter lim="800000"/>
            <a:headEnd/>
            <a:tailEnd/>
          </a:ln>
        </p:spPr>
        <p:txBody>
          <a:bodyPr wrap="square">
            <a:spAutoFit/>
          </a:bodyPr>
          <a:lstStyle/>
          <a:p>
            <a:pPr algn="ctr"/>
            <a:r>
              <a:rPr lang="en-US" altLang="en-US" sz="2800" dirty="0">
                <a:solidFill>
                  <a:schemeClr val="accent5"/>
                </a:solidFill>
                <a:latin typeface="+mj-lt"/>
                <a:cs typeface="Arial" pitchFamily="34" charset="0"/>
              </a:rPr>
              <a:t>Race</a:t>
            </a:r>
          </a:p>
        </p:txBody>
      </p:sp>
      <p:pic>
        <p:nvPicPr>
          <p:cNvPr id="13" name="PPTShape_3" descr="5-reasons.jpg"/>
          <p:cNvPicPr>
            <a:picLocks noChangeAspect="1"/>
          </p:cNvPicPr>
          <p:nvPr>
            <p:custDataLst>
              <p:tags r:id="rId1"/>
            </p:custDataLst>
          </p:nvPr>
        </p:nvPicPr>
        <p:blipFill>
          <a:blip r:embed="rId8" cstate="print"/>
          <a:srcRect/>
          <a:stretch>
            <a:fillRect/>
          </a:stretch>
        </p:blipFill>
        <p:spPr bwMode="auto">
          <a:xfrm>
            <a:off x="4744182" y="3903944"/>
            <a:ext cx="2611220" cy="163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3 Imagen" descr="5-reasons.jpg"/>
          <p:cNvPicPr>
            <a:picLocks noChangeAspect="1"/>
          </p:cNvPicPr>
          <p:nvPr>
            <p:custDataLst>
              <p:tags r:id="rId2"/>
            </p:custDataLst>
          </p:nvPr>
        </p:nvPicPr>
        <p:blipFill>
          <a:blip r:embed="rId9" cstate="print"/>
          <a:srcRect/>
          <a:stretch>
            <a:fillRect/>
          </a:stretch>
        </p:blipFill>
        <p:spPr bwMode="auto">
          <a:xfrm>
            <a:off x="979167" y="1535628"/>
            <a:ext cx="2003959" cy="163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PTShape_0" descr="5-reasons.jpg"/>
          <p:cNvPicPr>
            <a:picLocks noChangeAspect="1"/>
          </p:cNvPicPr>
          <p:nvPr>
            <p:custDataLst>
              <p:tags r:id="rId3"/>
            </p:custDataLst>
          </p:nvPr>
        </p:nvPicPr>
        <p:blipFill>
          <a:blip r:embed="rId10" cstate="print"/>
          <a:srcRect/>
          <a:stretch>
            <a:fillRect/>
          </a:stretch>
        </p:blipFill>
        <p:spPr bwMode="auto">
          <a:xfrm>
            <a:off x="3408209" y="1535628"/>
            <a:ext cx="1882507" cy="163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PTShape_1" descr="5-reasons.jpg"/>
          <p:cNvPicPr>
            <a:picLocks noChangeAspect="1"/>
          </p:cNvPicPr>
          <p:nvPr>
            <p:custDataLst>
              <p:tags r:id="rId4"/>
            </p:custDataLst>
          </p:nvPr>
        </p:nvPicPr>
        <p:blipFill>
          <a:blip r:embed="rId11" cstate="print"/>
          <a:srcRect/>
          <a:stretch>
            <a:fillRect/>
          </a:stretch>
        </p:blipFill>
        <p:spPr bwMode="auto">
          <a:xfrm>
            <a:off x="5837251" y="1535628"/>
            <a:ext cx="2064685" cy="163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PTShape_2" descr="5-reasons.jpg"/>
          <p:cNvPicPr>
            <a:picLocks noChangeAspect="1"/>
          </p:cNvPicPr>
          <p:nvPr>
            <p:custDataLst>
              <p:tags r:id="rId5"/>
            </p:custDataLst>
          </p:nvPr>
        </p:nvPicPr>
        <p:blipFill>
          <a:blip r:embed="rId12" cstate="print"/>
          <a:srcRect/>
          <a:stretch>
            <a:fillRect/>
          </a:stretch>
        </p:blipFill>
        <p:spPr bwMode="auto">
          <a:xfrm>
            <a:off x="1647153" y="3843218"/>
            <a:ext cx="2489768" cy="163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a:spLocks noChangeArrowheads="1"/>
          </p:cNvSpPr>
          <p:nvPr/>
        </p:nvSpPr>
        <p:spPr bwMode="auto">
          <a:xfrm>
            <a:off x="4744182" y="5543546"/>
            <a:ext cx="2611220" cy="523875"/>
          </a:xfrm>
          <a:prstGeom prst="rect">
            <a:avLst/>
          </a:prstGeom>
          <a:noFill/>
          <a:ln w="9525">
            <a:noFill/>
            <a:miter lim="800000"/>
            <a:headEnd/>
            <a:tailEnd/>
          </a:ln>
        </p:spPr>
        <p:txBody>
          <a:bodyPr wrap="square">
            <a:spAutoFit/>
          </a:bodyPr>
          <a:lstStyle/>
          <a:p>
            <a:pPr algn="ctr"/>
            <a:r>
              <a:rPr lang="en-US" altLang="en-US" sz="2800" dirty="0">
                <a:solidFill>
                  <a:schemeClr val="accent5"/>
                </a:solidFill>
                <a:latin typeface="+mn-lt"/>
                <a:cs typeface="Arial" pitchFamily="34" charset="0"/>
              </a:rPr>
              <a:t>Political Opinion</a:t>
            </a:r>
          </a:p>
        </p:txBody>
      </p:sp>
      <p:sp>
        <p:nvSpPr>
          <p:cNvPr id="19" name="TextBox 18"/>
          <p:cNvSpPr txBox="1">
            <a:spLocks noChangeArrowheads="1"/>
          </p:cNvSpPr>
          <p:nvPr/>
        </p:nvSpPr>
        <p:spPr bwMode="auto">
          <a:xfrm>
            <a:off x="3408209" y="3249927"/>
            <a:ext cx="1882508" cy="523875"/>
          </a:xfrm>
          <a:prstGeom prst="rect">
            <a:avLst/>
          </a:prstGeom>
          <a:noFill/>
          <a:ln w="9525">
            <a:noFill/>
            <a:miter lim="800000"/>
            <a:headEnd/>
            <a:tailEnd/>
          </a:ln>
        </p:spPr>
        <p:txBody>
          <a:bodyPr wrap="square">
            <a:spAutoFit/>
          </a:bodyPr>
          <a:lstStyle/>
          <a:p>
            <a:pPr algn="ctr"/>
            <a:r>
              <a:rPr lang="en-US" altLang="en-US" sz="2800" dirty="0" smtClean="0">
                <a:solidFill>
                  <a:schemeClr val="accent5"/>
                </a:solidFill>
                <a:latin typeface="+mj-lt"/>
                <a:cs typeface="Arial" pitchFamily="34" charset="0"/>
              </a:rPr>
              <a:t>Religion</a:t>
            </a:r>
            <a:endParaRPr lang="en-US" altLang="en-US" sz="2800" dirty="0">
              <a:solidFill>
                <a:schemeClr val="accent5"/>
              </a:solidFill>
              <a:latin typeface="+mj-lt"/>
              <a:cs typeface="Arial" pitchFamily="34" charset="0"/>
            </a:endParaRPr>
          </a:p>
        </p:txBody>
      </p:sp>
      <p:sp>
        <p:nvSpPr>
          <p:cNvPr id="20" name="TextBox 19"/>
          <p:cNvSpPr txBox="1">
            <a:spLocks noChangeArrowheads="1"/>
          </p:cNvSpPr>
          <p:nvPr/>
        </p:nvSpPr>
        <p:spPr bwMode="auto">
          <a:xfrm>
            <a:off x="5837251" y="3249928"/>
            <a:ext cx="2064685" cy="523875"/>
          </a:xfrm>
          <a:prstGeom prst="rect">
            <a:avLst/>
          </a:prstGeom>
          <a:noFill/>
          <a:ln w="9525">
            <a:noFill/>
            <a:miter lim="800000"/>
            <a:headEnd/>
            <a:tailEnd/>
          </a:ln>
        </p:spPr>
        <p:txBody>
          <a:bodyPr wrap="square">
            <a:spAutoFit/>
          </a:bodyPr>
          <a:lstStyle/>
          <a:p>
            <a:pPr algn="ctr"/>
            <a:r>
              <a:rPr lang="en-US" altLang="en-US" sz="2800" dirty="0" smtClean="0">
                <a:solidFill>
                  <a:schemeClr val="accent5"/>
                </a:solidFill>
                <a:latin typeface="+mj-lt"/>
                <a:cs typeface="Arial" pitchFamily="34" charset="0"/>
              </a:rPr>
              <a:t>Nationality</a:t>
            </a:r>
            <a:endParaRPr lang="en-US" altLang="en-US" sz="2800" dirty="0">
              <a:solidFill>
                <a:schemeClr val="accent5"/>
              </a:solidFill>
              <a:latin typeface="+mj-lt"/>
              <a:cs typeface="Arial" pitchFamily="34" charset="0"/>
            </a:endParaRPr>
          </a:p>
        </p:txBody>
      </p:sp>
      <p:sp>
        <p:nvSpPr>
          <p:cNvPr id="21" name="TextBox 20"/>
          <p:cNvSpPr txBox="1">
            <a:spLocks noChangeArrowheads="1"/>
          </p:cNvSpPr>
          <p:nvPr/>
        </p:nvSpPr>
        <p:spPr bwMode="auto">
          <a:xfrm>
            <a:off x="1647153" y="5543547"/>
            <a:ext cx="2489768" cy="523875"/>
          </a:xfrm>
          <a:prstGeom prst="rect">
            <a:avLst/>
          </a:prstGeom>
          <a:noFill/>
          <a:ln w="9525">
            <a:noFill/>
            <a:miter lim="800000"/>
            <a:headEnd/>
            <a:tailEnd/>
          </a:ln>
        </p:spPr>
        <p:txBody>
          <a:bodyPr wrap="square">
            <a:spAutoFit/>
          </a:bodyPr>
          <a:lstStyle/>
          <a:p>
            <a:pPr algn="ctr"/>
            <a:r>
              <a:rPr lang="en-US" altLang="en-US" sz="2800" dirty="0" smtClean="0">
                <a:solidFill>
                  <a:schemeClr val="accent5"/>
                </a:solidFill>
                <a:latin typeface="+mj-lt"/>
                <a:cs typeface="Arial" pitchFamily="34" charset="0"/>
              </a:rPr>
              <a:t>Social Group</a:t>
            </a:r>
            <a:endParaRPr lang="en-US" altLang="en-US" sz="2800" dirty="0">
              <a:solidFill>
                <a:schemeClr val="accent5"/>
              </a:solidFill>
              <a:latin typeface="+mj-lt"/>
              <a:cs typeface="Arial" pitchFamily="34" charset="0"/>
            </a:endParaRPr>
          </a:p>
        </p:txBody>
      </p:sp>
    </p:spTree>
    <p:extLst>
      <p:ext uri="{BB962C8B-B14F-4D97-AF65-F5344CB8AC3E}">
        <p14:creationId xmlns:p14="http://schemas.microsoft.com/office/powerpoint/2010/main" val="19126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802738"/>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Refugee Arrivals</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3180"/>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200" dirty="0" smtClean="0">
                <a:solidFill>
                  <a:schemeClr val="accent1"/>
                </a:solidFill>
                <a:effectLst>
                  <a:outerShdw blurRad="38100" dist="38100" dir="2700000" algn="tl">
                    <a:srgbClr val="000000">
                      <a:alpha val="43137"/>
                    </a:srgbClr>
                  </a:outerShdw>
                </a:effectLst>
              </a:rPr>
              <a:t>Where do people resettle in Wisconsin?</a:t>
            </a:r>
            <a:endParaRPr lang="en-US" sz="3200" dirty="0">
              <a:solidFill>
                <a:schemeClr val="accent1"/>
              </a:solidFill>
              <a:effectLst>
                <a:outerShdw blurRad="38100" dist="38100" dir="2700000" algn="tl">
                  <a:srgbClr val="000000">
                    <a:alpha val="43137"/>
                  </a:srgbClr>
                </a:outerShdw>
              </a:effectLst>
            </a:endParaRPr>
          </a:p>
        </p:txBody>
      </p:sp>
      <p:sp>
        <p:nvSpPr>
          <p:cNvPr id="11" name="TextBox 10"/>
          <p:cNvSpPr txBox="1"/>
          <p:nvPr/>
        </p:nvSpPr>
        <p:spPr>
          <a:xfrm>
            <a:off x="4801135" y="6408009"/>
            <a:ext cx="3086100" cy="338554"/>
          </a:xfrm>
          <a:prstGeom prst="rect">
            <a:avLst/>
          </a:prstGeom>
          <a:noFill/>
        </p:spPr>
        <p:txBody>
          <a:bodyPr wrap="square" rtlCol="0">
            <a:spAutoFit/>
          </a:bodyPr>
          <a:lstStyle/>
          <a:p>
            <a:pPr defTabSz="914400" fontAlgn="auto">
              <a:spcBef>
                <a:spcPts val="0"/>
              </a:spcBef>
              <a:spcAft>
                <a:spcPts val="0"/>
              </a:spcAft>
            </a:pPr>
            <a:r>
              <a:rPr lang="en-US" sz="1600" i="1" dirty="0">
                <a:solidFill>
                  <a:prstClr val="black"/>
                </a:solidFill>
                <a:latin typeface="Calibri"/>
                <a:ea typeface="+mn-ea"/>
              </a:rPr>
              <a:t>Source: US Department of State</a:t>
            </a:r>
          </a:p>
        </p:txBody>
      </p:sp>
      <p:grpSp>
        <p:nvGrpSpPr>
          <p:cNvPr id="7" name="Group 6"/>
          <p:cNvGrpSpPr/>
          <p:nvPr/>
        </p:nvGrpSpPr>
        <p:grpSpPr>
          <a:xfrm>
            <a:off x="1092173" y="1380052"/>
            <a:ext cx="7035800" cy="4555067"/>
            <a:chOff x="457199" y="228600"/>
            <a:chExt cx="8305801" cy="5373956"/>
          </a:xfrm>
        </p:grpSpPr>
        <p:grpSp>
          <p:nvGrpSpPr>
            <p:cNvPr id="8" name="Group 7"/>
            <p:cNvGrpSpPr/>
            <p:nvPr/>
          </p:nvGrpSpPr>
          <p:grpSpPr>
            <a:xfrm>
              <a:off x="457199" y="228600"/>
              <a:ext cx="1790701" cy="4724697"/>
              <a:chOff x="533399" y="228600"/>
              <a:chExt cx="1790701" cy="4724697"/>
            </a:xfrm>
          </p:grpSpPr>
          <p:sp>
            <p:nvSpPr>
              <p:cNvPr id="29" name="Rectangle 28"/>
              <p:cNvSpPr/>
              <p:nvPr/>
            </p:nvSpPr>
            <p:spPr>
              <a:xfrm>
                <a:off x="533399" y="1061620"/>
                <a:ext cx="1676400" cy="3891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smtClean="0">
                    <a:solidFill>
                      <a:schemeClr val="bg1"/>
                    </a:solidFill>
                  </a:rPr>
                  <a:t>Burma</a:t>
                </a:r>
              </a:p>
              <a:p>
                <a:pPr marL="285750" indent="-285750" defTabSz="914400" fontAlgn="auto">
                  <a:spcBef>
                    <a:spcPts val="0"/>
                  </a:spcBef>
                  <a:spcAft>
                    <a:spcPts val="0"/>
                  </a:spcAft>
                  <a:buFont typeface="Arial" charset="0"/>
                  <a:buChar char="•"/>
                </a:pPr>
                <a:r>
                  <a:rPr lang="en-US" sz="1400" dirty="0" smtClean="0">
                    <a:solidFill>
                      <a:schemeClr val="bg1"/>
                    </a:solidFill>
                  </a:rPr>
                  <a:t>Congo</a:t>
                </a:r>
              </a:p>
              <a:p>
                <a:pPr marL="285750" indent="-285750" defTabSz="914400" fontAlgn="auto">
                  <a:spcBef>
                    <a:spcPts val="0"/>
                  </a:spcBef>
                  <a:spcAft>
                    <a:spcPts val="0"/>
                  </a:spcAft>
                  <a:buFont typeface="Arial" charset="0"/>
                  <a:buChar char="•"/>
                </a:pPr>
                <a:r>
                  <a:rPr lang="en-US" sz="1400" dirty="0" smtClean="0">
                    <a:solidFill>
                      <a:schemeClr val="bg1"/>
                    </a:solidFill>
                  </a:rPr>
                  <a:t>Somalia</a:t>
                </a:r>
              </a:p>
              <a:p>
                <a:pPr marL="285750" indent="-285750" defTabSz="914400" fontAlgn="auto">
                  <a:spcBef>
                    <a:spcPts val="0"/>
                  </a:spcBef>
                  <a:spcAft>
                    <a:spcPts val="0"/>
                  </a:spcAft>
                  <a:buFont typeface="Arial" charset="0"/>
                  <a:buChar char="•"/>
                </a:pPr>
                <a:r>
                  <a:rPr lang="en-US" sz="1400" dirty="0" smtClean="0">
                    <a:solidFill>
                      <a:schemeClr val="bg1"/>
                    </a:solidFill>
                  </a:rPr>
                  <a:t>Iraq</a:t>
                </a:r>
              </a:p>
              <a:p>
                <a:pPr marL="285750" indent="-285750" defTabSz="914400" fontAlgn="auto">
                  <a:spcBef>
                    <a:spcPts val="0"/>
                  </a:spcBef>
                  <a:spcAft>
                    <a:spcPts val="0"/>
                  </a:spcAft>
                  <a:buFont typeface="Arial" charset="0"/>
                  <a:buChar char="•"/>
                </a:pPr>
                <a:r>
                  <a:rPr lang="en-US" sz="1400" dirty="0" smtClean="0">
                    <a:solidFill>
                      <a:schemeClr val="bg1"/>
                    </a:solidFill>
                  </a:rPr>
                  <a:t>Syria</a:t>
                </a:r>
              </a:p>
              <a:p>
                <a:pPr marL="285750" indent="-285750" defTabSz="914400" fontAlgn="auto">
                  <a:spcBef>
                    <a:spcPts val="0"/>
                  </a:spcBef>
                  <a:spcAft>
                    <a:spcPts val="0"/>
                  </a:spcAft>
                  <a:buFont typeface="Arial" charset="0"/>
                  <a:buChar char="•"/>
                </a:pPr>
                <a:r>
                  <a:rPr lang="en-US" sz="1400" dirty="0" smtClean="0">
                    <a:solidFill>
                      <a:schemeClr val="bg1"/>
                    </a:solidFill>
                  </a:rPr>
                  <a:t>Afghanistan</a:t>
                </a:r>
              </a:p>
              <a:p>
                <a:pPr marL="285750" indent="-285750" defTabSz="914400" fontAlgn="auto">
                  <a:spcBef>
                    <a:spcPts val="0"/>
                  </a:spcBef>
                  <a:spcAft>
                    <a:spcPts val="0"/>
                  </a:spcAft>
                  <a:buFont typeface="Arial" charset="0"/>
                  <a:buChar char="•"/>
                </a:pPr>
                <a:r>
                  <a:rPr lang="en-US" sz="1400" dirty="0" smtClean="0">
                    <a:solidFill>
                      <a:schemeClr val="bg1"/>
                    </a:solidFill>
                  </a:rPr>
                  <a:t>Eritrea</a:t>
                </a:r>
              </a:p>
              <a:p>
                <a:pPr marL="285750" indent="-285750" defTabSz="914400" fontAlgn="auto">
                  <a:spcBef>
                    <a:spcPts val="0"/>
                  </a:spcBef>
                  <a:spcAft>
                    <a:spcPts val="0"/>
                  </a:spcAft>
                  <a:buFont typeface="Arial" charset="0"/>
                  <a:buChar char="•"/>
                </a:pPr>
                <a:r>
                  <a:rPr lang="en-US" sz="1400" dirty="0" smtClean="0">
                    <a:solidFill>
                      <a:schemeClr val="bg1"/>
                    </a:solidFill>
                  </a:rPr>
                  <a:t>Pakistan</a:t>
                </a:r>
              </a:p>
              <a:p>
                <a:pPr marL="285750" indent="-285750" defTabSz="914400" fontAlgn="auto">
                  <a:spcBef>
                    <a:spcPts val="0"/>
                  </a:spcBef>
                  <a:spcAft>
                    <a:spcPts val="0"/>
                  </a:spcAft>
                  <a:buFont typeface="Arial" charset="0"/>
                  <a:buChar char="•"/>
                </a:pPr>
                <a:r>
                  <a:rPr lang="en-US" sz="1400" dirty="0" smtClean="0">
                    <a:solidFill>
                      <a:schemeClr val="bg1"/>
                    </a:solidFill>
                  </a:rPr>
                  <a:t>Sudan</a:t>
                </a:r>
              </a:p>
              <a:p>
                <a:pPr marL="285750" indent="-285750" defTabSz="914400" fontAlgn="auto">
                  <a:spcBef>
                    <a:spcPts val="0"/>
                  </a:spcBef>
                  <a:spcAft>
                    <a:spcPts val="0"/>
                  </a:spcAft>
                  <a:buFont typeface="Arial" charset="0"/>
                  <a:buChar char="•"/>
                </a:pPr>
                <a:r>
                  <a:rPr lang="en-US" sz="1400" dirty="0" smtClean="0">
                    <a:solidFill>
                      <a:schemeClr val="bg1"/>
                    </a:solidFill>
                  </a:rPr>
                  <a:t>Ethiopia</a:t>
                </a:r>
              </a:p>
              <a:p>
                <a:pPr marL="285750" indent="-285750" defTabSz="914400" fontAlgn="auto">
                  <a:spcBef>
                    <a:spcPts val="0"/>
                  </a:spcBef>
                  <a:spcAft>
                    <a:spcPts val="0"/>
                  </a:spcAft>
                  <a:buFont typeface="Arial" charset="0"/>
                  <a:buChar char="•"/>
                </a:pPr>
                <a:r>
                  <a:rPr lang="en-US" sz="1400" dirty="0" smtClean="0">
                    <a:solidFill>
                      <a:schemeClr val="bg1"/>
                    </a:solidFill>
                  </a:rPr>
                  <a:t>Indonesia</a:t>
                </a:r>
              </a:p>
              <a:p>
                <a:pPr marL="285750" indent="-285750" defTabSz="914400" fontAlgn="auto">
                  <a:spcBef>
                    <a:spcPts val="0"/>
                  </a:spcBef>
                  <a:spcAft>
                    <a:spcPts val="0"/>
                  </a:spcAft>
                  <a:buFont typeface="Arial" charset="0"/>
                  <a:buChar char="•"/>
                </a:pPr>
                <a:r>
                  <a:rPr lang="en-US" sz="1400" dirty="0" smtClean="0">
                    <a:solidFill>
                      <a:schemeClr val="bg1"/>
                    </a:solidFill>
                  </a:rPr>
                  <a:t>Bhutan</a:t>
                </a:r>
              </a:p>
              <a:p>
                <a:pPr marL="285750" indent="-285750" defTabSz="914400" fontAlgn="auto">
                  <a:spcBef>
                    <a:spcPts val="0"/>
                  </a:spcBef>
                  <a:spcAft>
                    <a:spcPts val="0"/>
                  </a:spcAft>
                  <a:buFont typeface="Arial" charset="0"/>
                  <a:buChar char="•"/>
                </a:pPr>
                <a:r>
                  <a:rPr lang="en-US" sz="1400" dirty="0" smtClean="0">
                    <a:solidFill>
                      <a:schemeClr val="bg1"/>
                    </a:solidFill>
                  </a:rPr>
                  <a:t>Zambia</a:t>
                </a:r>
              </a:p>
              <a:p>
                <a:pPr marL="285750" indent="-285750" defTabSz="914400" fontAlgn="auto">
                  <a:spcBef>
                    <a:spcPts val="0"/>
                  </a:spcBef>
                  <a:spcAft>
                    <a:spcPts val="0"/>
                  </a:spcAft>
                  <a:buFont typeface="Arial" charset="0"/>
                  <a:buChar char="•"/>
                </a:pPr>
                <a:r>
                  <a:rPr lang="en-US" sz="1400" dirty="0" smtClean="0">
                    <a:solidFill>
                      <a:schemeClr val="bg1"/>
                    </a:solidFill>
                  </a:rPr>
                  <a:t>Cambodia</a:t>
                </a:r>
              </a:p>
              <a:p>
                <a:pPr marL="285750" indent="-285750" defTabSz="914400" fontAlgn="auto">
                  <a:spcBef>
                    <a:spcPts val="0"/>
                  </a:spcBef>
                  <a:spcAft>
                    <a:spcPts val="0"/>
                  </a:spcAft>
                  <a:buFont typeface="Arial" charset="0"/>
                  <a:buChar char="•"/>
                </a:pPr>
                <a:r>
                  <a:rPr lang="en-US" sz="1400" dirty="0" smtClean="0">
                    <a:solidFill>
                      <a:schemeClr val="bg1"/>
                    </a:solidFill>
                  </a:rPr>
                  <a:t>Kenya</a:t>
                </a:r>
              </a:p>
              <a:p>
                <a:pPr marL="285750" indent="-285750" defTabSz="914400" fontAlgn="auto">
                  <a:spcBef>
                    <a:spcPts val="0"/>
                  </a:spcBef>
                  <a:spcAft>
                    <a:spcPts val="0"/>
                  </a:spcAft>
                  <a:buFont typeface="Arial" charset="0"/>
                  <a:buChar char="•"/>
                </a:pPr>
                <a:r>
                  <a:rPr lang="en-US" sz="1400" dirty="0" smtClean="0">
                    <a:solidFill>
                      <a:schemeClr val="bg1"/>
                    </a:solidFill>
                  </a:rPr>
                  <a:t>Rwanda</a:t>
                </a:r>
              </a:p>
            </p:txBody>
          </p:sp>
          <p:sp>
            <p:nvSpPr>
              <p:cNvPr id="30" name="Rectangle 29"/>
              <p:cNvSpPr/>
              <p:nvPr/>
            </p:nvSpPr>
            <p:spPr>
              <a:xfrm>
                <a:off x="1828800" y="1056811"/>
                <a:ext cx="495300" cy="3896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smtClean="0">
                    <a:solidFill>
                      <a:schemeClr val="bg1"/>
                    </a:solidFill>
                  </a:rPr>
                  <a:t>867</a:t>
                </a:r>
              </a:p>
              <a:p>
                <a:pPr algn="ctr" defTabSz="914400" fontAlgn="auto">
                  <a:spcBef>
                    <a:spcPts val="0"/>
                  </a:spcBef>
                  <a:spcAft>
                    <a:spcPts val="0"/>
                  </a:spcAft>
                </a:pPr>
                <a:r>
                  <a:rPr lang="en-US" sz="1400" dirty="0" smtClean="0">
                    <a:solidFill>
                      <a:schemeClr val="bg1"/>
                    </a:solidFill>
                  </a:rPr>
                  <a:t>139</a:t>
                </a:r>
              </a:p>
              <a:p>
                <a:pPr algn="ctr" defTabSz="914400" fontAlgn="auto">
                  <a:spcBef>
                    <a:spcPts val="0"/>
                  </a:spcBef>
                  <a:spcAft>
                    <a:spcPts val="0"/>
                  </a:spcAft>
                </a:pPr>
                <a:r>
                  <a:rPr lang="en-US" sz="1400" dirty="0" smtClean="0">
                    <a:solidFill>
                      <a:schemeClr val="bg1"/>
                    </a:solidFill>
                  </a:rPr>
                  <a:t>118</a:t>
                </a:r>
              </a:p>
              <a:p>
                <a:pPr algn="ctr" defTabSz="914400" fontAlgn="auto">
                  <a:spcBef>
                    <a:spcPts val="0"/>
                  </a:spcBef>
                  <a:spcAft>
                    <a:spcPts val="0"/>
                  </a:spcAft>
                </a:pPr>
                <a:r>
                  <a:rPr lang="en-US" sz="1400" dirty="0" smtClean="0">
                    <a:solidFill>
                      <a:schemeClr val="bg1"/>
                    </a:solidFill>
                  </a:rPr>
                  <a:t>54</a:t>
                </a:r>
              </a:p>
              <a:p>
                <a:pPr algn="ctr" defTabSz="914400" fontAlgn="auto">
                  <a:spcBef>
                    <a:spcPts val="0"/>
                  </a:spcBef>
                  <a:spcAft>
                    <a:spcPts val="0"/>
                  </a:spcAft>
                </a:pPr>
                <a:r>
                  <a:rPr lang="en-US" sz="1400" dirty="0" smtClean="0">
                    <a:solidFill>
                      <a:schemeClr val="bg1"/>
                    </a:solidFill>
                  </a:rPr>
                  <a:t>33</a:t>
                </a:r>
              </a:p>
              <a:p>
                <a:pPr algn="ctr" defTabSz="914400" fontAlgn="auto">
                  <a:spcBef>
                    <a:spcPts val="0"/>
                  </a:spcBef>
                  <a:spcAft>
                    <a:spcPts val="0"/>
                  </a:spcAft>
                </a:pPr>
                <a:r>
                  <a:rPr lang="en-US" sz="1400" dirty="0" smtClean="0">
                    <a:solidFill>
                      <a:schemeClr val="bg1"/>
                    </a:solidFill>
                  </a:rPr>
                  <a:t>16</a:t>
                </a:r>
              </a:p>
              <a:p>
                <a:pPr algn="ctr" defTabSz="914400" fontAlgn="auto">
                  <a:spcBef>
                    <a:spcPts val="0"/>
                  </a:spcBef>
                  <a:spcAft>
                    <a:spcPts val="0"/>
                  </a:spcAft>
                </a:pPr>
                <a:r>
                  <a:rPr lang="en-US" sz="1400" dirty="0" smtClean="0">
                    <a:solidFill>
                      <a:schemeClr val="bg1"/>
                    </a:solidFill>
                  </a:rPr>
                  <a:t>16</a:t>
                </a:r>
              </a:p>
              <a:p>
                <a:pPr algn="ctr" defTabSz="914400" fontAlgn="auto">
                  <a:spcBef>
                    <a:spcPts val="0"/>
                  </a:spcBef>
                  <a:spcAft>
                    <a:spcPts val="0"/>
                  </a:spcAft>
                </a:pPr>
                <a:r>
                  <a:rPr lang="en-US" sz="1400" dirty="0" smtClean="0">
                    <a:solidFill>
                      <a:schemeClr val="bg1"/>
                    </a:solidFill>
                  </a:rPr>
                  <a:t>16</a:t>
                </a:r>
              </a:p>
              <a:p>
                <a:pPr algn="ctr" defTabSz="914400" fontAlgn="auto">
                  <a:spcBef>
                    <a:spcPts val="0"/>
                  </a:spcBef>
                  <a:spcAft>
                    <a:spcPts val="0"/>
                  </a:spcAft>
                </a:pPr>
                <a:r>
                  <a:rPr lang="en-US" sz="1400" dirty="0" smtClean="0">
                    <a:solidFill>
                      <a:schemeClr val="bg1"/>
                    </a:solidFill>
                  </a:rPr>
                  <a:t>6</a:t>
                </a:r>
              </a:p>
              <a:p>
                <a:pPr algn="ctr" defTabSz="914400" fontAlgn="auto">
                  <a:spcBef>
                    <a:spcPts val="0"/>
                  </a:spcBef>
                  <a:spcAft>
                    <a:spcPts val="0"/>
                  </a:spcAft>
                </a:pPr>
                <a:r>
                  <a:rPr lang="en-US" sz="1400" dirty="0" smtClean="0">
                    <a:solidFill>
                      <a:schemeClr val="bg1"/>
                    </a:solidFill>
                  </a:rPr>
                  <a:t>4</a:t>
                </a:r>
              </a:p>
              <a:p>
                <a:pPr algn="ctr" defTabSz="914400" fontAlgn="auto">
                  <a:spcBef>
                    <a:spcPts val="0"/>
                  </a:spcBef>
                  <a:spcAft>
                    <a:spcPts val="0"/>
                  </a:spcAft>
                </a:pPr>
                <a:r>
                  <a:rPr lang="en-US" sz="1400" dirty="0" smtClean="0">
                    <a:solidFill>
                      <a:schemeClr val="bg1"/>
                    </a:solidFill>
                  </a:rPr>
                  <a:t>4</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2</a:t>
                </a:r>
              </a:p>
              <a:p>
                <a:pPr algn="ctr" defTabSz="914400" fontAlgn="auto">
                  <a:spcBef>
                    <a:spcPts val="0"/>
                  </a:spcBef>
                  <a:spcAft>
                    <a:spcPts val="0"/>
                  </a:spcAft>
                </a:pPr>
                <a:r>
                  <a:rPr lang="en-US" sz="1400" dirty="0" smtClean="0">
                    <a:solidFill>
                      <a:schemeClr val="bg1"/>
                    </a:solidFill>
                  </a:rPr>
                  <a:t>1</a:t>
                </a:r>
              </a:p>
              <a:p>
                <a:pPr algn="ctr" defTabSz="914400" fontAlgn="auto">
                  <a:spcBef>
                    <a:spcPts val="0"/>
                  </a:spcBef>
                  <a:spcAft>
                    <a:spcPts val="0"/>
                  </a:spcAft>
                </a:pPr>
                <a:r>
                  <a:rPr lang="en-US" sz="1400" dirty="0" smtClean="0">
                    <a:solidFill>
                      <a:schemeClr val="bg1"/>
                    </a:solidFill>
                  </a:rPr>
                  <a:t>1</a:t>
                </a:r>
              </a:p>
              <a:p>
                <a:pPr algn="ctr" defTabSz="914400" fontAlgn="auto">
                  <a:spcBef>
                    <a:spcPts val="0"/>
                  </a:spcBef>
                  <a:spcAft>
                    <a:spcPts val="0"/>
                  </a:spcAft>
                </a:pPr>
                <a:r>
                  <a:rPr lang="en-US" sz="1400" dirty="0">
                    <a:solidFill>
                      <a:schemeClr val="bg1"/>
                    </a:solidFill>
                  </a:rPr>
                  <a:t>1</a:t>
                </a:r>
                <a:endParaRPr lang="en-US" sz="1400" dirty="0" smtClean="0">
                  <a:solidFill>
                    <a:schemeClr val="bg1"/>
                  </a:solidFill>
                </a:endParaRPr>
              </a:p>
            </p:txBody>
          </p:sp>
          <p:sp>
            <p:nvSpPr>
              <p:cNvPr id="31" name="Rectangle 30"/>
              <p:cNvSpPr/>
              <p:nvPr/>
            </p:nvSpPr>
            <p:spPr>
              <a:xfrm>
                <a:off x="5334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tx2"/>
                    </a:solidFill>
                  </a:rPr>
                  <a:t>Milwaukee</a:t>
                </a:r>
                <a:endParaRPr lang="en-US" sz="2000" b="1" dirty="0">
                  <a:solidFill>
                    <a:schemeClr val="tx2"/>
                  </a:solidFill>
                </a:endParaRPr>
              </a:p>
            </p:txBody>
          </p:sp>
        </p:grpSp>
        <p:grpSp>
          <p:nvGrpSpPr>
            <p:cNvPr id="10" name="Group 9"/>
            <p:cNvGrpSpPr/>
            <p:nvPr/>
          </p:nvGrpSpPr>
          <p:grpSpPr>
            <a:xfrm>
              <a:off x="2628899" y="228600"/>
              <a:ext cx="1790701" cy="4724697"/>
              <a:chOff x="2857499" y="228600"/>
              <a:chExt cx="1790701" cy="4724697"/>
            </a:xfrm>
          </p:grpSpPr>
          <p:sp>
            <p:nvSpPr>
              <p:cNvPr id="26" name="Rectangle 25"/>
              <p:cNvSpPr/>
              <p:nvPr/>
            </p:nvSpPr>
            <p:spPr>
              <a:xfrm>
                <a:off x="2857499" y="1066800"/>
                <a:ext cx="1676400" cy="3886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smtClean="0">
                    <a:solidFill>
                      <a:schemeClr val="bg1"/>
                    </a:solidFill>
                  </a:rPr>
                  <a:t>Congo</a:t>
                </a:r>
              </a:p>
              <a:p>
                <a:pPr marL="285750" indent="-285750" defTabSz="914400" fontAlgn="auto">
                  <a:spcBef>
                    <a:spcPts val="0"/>
                  </a:spcBef>
                  <a:spcAft>
                    <a:spcPts val="0"/>
                  </a:spcAft>
                  <a:buFont typeface="Arial" charset="0"/>
                  <a:buChar char="•"/>
                </a:pPr>
                <a:r>
                  <a:rPr lang="en-US" sz="1400" dirty="0" smtClean="0">
                    <a:solidFill>
                      <a:schemeClr val="bg1"/>
                    </a:solidFill>
                  </a:rPr>
                  <a:t>Syria</a:t>
                </a:r>
              </a:p>
              <a:p>
                <a:pPr marL="285750" indent="-285750" defTabSz="914400" fontAlgn="auto">
                  <a:spcBef>
                    <a:spcPts val="0"/>
                  </a:spcBef>
                  <a:spcAft>
                    <a:spcPts val="0"/>
                  </a:spcAft>
                  <a:buFont typeface="Arial" charset="0"/>
                  <a:buChar char="•"/>
                </a:pPr>
                <a:r>
                  <a:rPr lang="en-US" sz="1400" dirty="0" smtClean="0">
                    <a:solidFill>
                      <a:schemeClr val="bg1"/>
                    </a:solidFill>
                  </a:rPr>
                  <a:t>Afghanistan</a:t>
                </a:r>
              </a:p>
              <a:p>
                <a:pPr marL="285750" indent="-285750" defTabSz="914400" fontAlgn="auto">
                  <a:spcBef>
                    <a:spcPts val="0"/>
                  </a:spcBef>
                  <a:spcAft>
                    <a:spcPts val="0"/>
                  </a:spcAft>
                  <a:buFont typeface="Arial" charset="0"/>
                  <a:buChar char="•"/>
                </a:pPr>
                <a:r>
                  <a:rPr lang="en-US" sz="1400" dirty="0" smtClean="0">
                    <a:solidFill>
                      <a:schemeClr val="bg1"/>
                    </a:solidFill>
                  </a:rPr>
                  <a:t>Pakistan</a:t>
                </a:r>
              </a:p>
              <a:p>
                <a:pPr marL="285750" indent="-285750" defTabSz="914400" fontAlgn="auto">
                  <a:spcBef>
                    <a:spcPts val="0"/>
                  </a:spcBef>
                  <a:spcAft>
                    <a:spcPts val="0"/>
                  </a:spcAft>
                  <a:buFont typeface="Arial" charset="0"/>
                  <a:buChar char="•"/>
                </a:pPr>
                <a:r>
                  <a:rPr lang="en-US" sz="1400" dirty="0" smtClean="0">
                    <a:solidFill>
                      <a:schemeClr val="bg1"/>
                    </a:solidFill>
                  </a:rPr>
                  <a:t>Iraq</a:t>
                </a:r>
              </a:p>
              <a:p>
                <a:pPr marL="285750" indent="-285750" defTabSz="914400" fontAlgn="auto">
                  <a:spcBef>
                    <a:spcPts val="0"/>
                  </a:spcBef>
                  <a:spcAft>
                    <a:spcPts val="0"/>
                  </a:spcAft>
                  <a:buFont typeface="Arial" charset="0"/>
                  <a:buChar char="•"/>
                </a:pPr>
                <a:r>
                  <a:rPr lang="en-US" sz="1400" dirty="0" smtClean="0">
                    <a:solidFill>
                      <a:schemeClr val="bg1"/>
                    </a:solidFill>
                  </a:rPr>
                  <a:t>Burma</a:t>
                </a:r>
                <a:endParaRPr lang="en-US" sz="1400" dirty="0">
                  <a:solidFill>
                    <a:schemeClr val="bg1"/>
                  </a:solidFill>
                </a:endParaRPr>
              </a:p>
              <a:p>
                <a:pPr marL="285750" indent="-285750" defTabSz="914400" fontAlgn="auto">
                  <a:spcBef>
                    <a:spcPts val="0"/>
                  </a:spcBef>
                  <a:spcAft>
                    <a:spcPts val="0"/>
                  </a:spcAft>
                  <a:buFont typeface="Arial" charset="0"/>
                  <a:buChar char="•"/>
                </a:pPr>
                <a:r>
                  <a:rPr lang="en-US" sz="1400" dirty="0" smtClean="0">
                    <a:solidFill>
                      <a:schemeClr val="bg1"/>
                    </a:solidFill>
                  </a:rPr>
                  <a:t>Cuba</a:t>
                </a:r>
              </a:p>
              <a:p>
                <a:pPr marL="285750" indent="-285750" defTabSz="914400" fontAlgn="auto">
                  <a:spcBef>
                    <a:spcPts val="0"/>
                  </a:spcBef>
                  <a:spcAft>
                    <a:spcPts val="0"/>
                  </a:spcAft>
                  <a:buFont typeface="Arial" charset="0"/>
                  <a:buChar char="•"/>
                </a:pPr>
                <a:r>
                  <a:rPr lang="en-US" sz="1400" dirty="0" smtClean="0">
                    <a:solidFill>
                      <a:schemeClr val="bg1"/>
                    </a:solidFill>
                  </a:rPr>
                  <a:t>Sudan</a:t>
                </a:r>
              </a:p>
              <a:p>
                <a:pPr marL="285750" indent="-285750" defTabSz="914400" fontAlgn="auto">
                  <a:spcBef>
                    <a:spcPts val="0"/>
                  </a:spcBef>
                  <a:spcAft>
                    <a:spcPts val="0"/>
                  </a:spcAft>
                  <a:buFont typeface="Arial" charset="0"/>
                  <a:buChar char="•"/>
                </a:pPr>
                <a:r>
                  <a:rPr lang="en-US" sz="1400" dirty="0" smtClean="0">
                    <a:solidFill>
                      <a:schemeClr val="bg1"/>
                    </a:solidFill>
                  </a:rPr>
                  <a:t>Burundi</a:t>
                </a:r>
              </a:p>
              <a:p>
                <a:pPr marL="285750" indent="-285750" defTabSz="914400" fontAlgn="auto">
                  <a:spcBef>
                    <a:spcPts val="0"/>
                  </a:spcBef>
                  <a:spcAft>
                    <a:spcPts val="0"/>
                  </a:spcAft>
                  <a:buFont typeface="Arial" charset="0"/>
                  <a:buChar char="•"/>
                </a:pPr>
                <a:r>
                  <a:rPr lang="en-US" sz="1400" dirty="0" smtClean="0">
                    <a:solidFill>
                      <a:schemeClr val="bg1"/>
                    </a:solidFill>
                  </a:rPr>
                  <a:t>Iran</a:t>
                </a:r>
              </a:p>
              <a:p>
                <a:pPr marL="285750" indent="-285750" defTabSz="914400" fontAlgn="auto">
                  <a:spcBef>
                    <a:spcPts val="0"/>
                  </a:spcBef>
                  <a:spcAft>
                    <a:spcPts val="0"/>
                  </a:spcAft>
                  <a:buFont typeface="Arial" charset="0"/>
                  <a:buChar char="•"/>
                </a:pPr>
                <a:endParaRPr lang="en-US" sz="1400" dirty="0" smtClean="0">
                  <a:solidFill>
                    <a:schemeClr val="bg1"/>
                  </a:solidFill>
                </a:endParaRPr>
              </a:p>
            </p:txBody>
          </p:sp>
          <p:sp>
            <p:nvSpPr>
              <p:cNvPr id="27" name="Rectangle 26"/>
              <p:cNvSpPr/>
              <p:nvPr/>
            </p:nvSpPr>
            <p:spPr>
              <a:xfrm>
                <a:off x="4152900" y="1071610"/>
                <a:ext cx="495300" cy="3881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smtClean="0">
                    <a:solidFill>
                      <a:schemeClr val="bg1"/>
                    </a:solidFill>
                  </a:rPr>
                  <a:t>75</a:t>
                </a:r>
              </a:p>
              <a:p>
                <a:pPr algn="ctr" defTabSz="914400" fontAlgn="auto">
                  <a:spcBef>
                    <a:spcPts val="0"/>
                  </a:spcBef>
                  <a:spcAft>
                    <a:spcPts val="0"/>
                  </a:spcAft>
                </a:pPr>
                <a:r>
                  <a:rPr lang="en-US" sz="1400" dirty="0" smtClean="0">
                    <a:solidFill>
                      <a:schemeClr val="bg1"/>
                    </a:solidFill>
                  </a:rPr>
                  <a:t>37</a:t>
                </a:r>
              </a:p>
              <a:p>
                <a:pPr algn="ctr" defTabSz="914400" fontAlgn="auto">
                  <a:spcBef>
                    <a:spcPts val="0"/>
                  </a:spcBef>
                  <a:spcAft>
                    <a:spcPts val="0"/>
                  </a:spcAft>
                </a:pPr>
                <a:r>
                  <a:rPr lang="en-US" sz="1400" dirty="0" smtClean="0">
                    <a:solidFill>
                      <a:schemeClr val="bg1"/>
                    </a:solidFill>
                  </a:rPr>
                  <a:t>26</a:t>
                </a:r>
              </a:p>
              <a:p>
                <a:pPr algn="ctr" defTabSz="914400" fontAlgn="auto">
                  <a:spcBef>
                    <a:spcPts val="0"/>
                  </a:spcBef>
                  <a:spcAft>
                    <a:spcPts val="0"/>
                  </a:spcAft>
                </a:pPr>
                <a:r>
                  <a:rPr lang="en-US" sz="1400" dirty="0" smtClean="0">
                    <a:solidFill>
                      <a:schemeClr val="bg1"/>
                    </a:solidFill>
                  </a:rPr>
                  <a:t>22</a:t>
                </a:r>
              </a:p>
              <a:p>
                <a:pPr algn="ctr" defTabSz="914400" fontAlgn="auto">
                  <a:spcBef>
                    <a:spcPts val="0"/>
                  </a:spcBef>
                  <a:spcAft>
                    <a:spcPts val="0"/>
                  </a:spcAft>
                </a:pPr>
                <a:r>
                  <a:rPr lang="en-US" sz="1400" dirty="0" smtClean="0">
                    <a:solidFill>
                      <a:schemeClr val="bg1"/>
                    </a:solidFill>
                  </a:rPr>
                  <a:t>13</a:t>
                </a:r>
              </a:p>
              <a:p>
                <a:pPr algn="ctr" defTabSz="914400" fontAlgn="auto">
                  <a:spcBef>
                    <a:spcPts val="0"/>
                  </a:spcBef>
                  <a:spcAft>
                    <a:spcPts val="0"/>
                  </a:spcAft>
                </a:pPr>
                <a:r>
                  <a:rPr lang="en-US" sz="1400" dirty="0" smtClean="0">
                    <a:solidFill>
                      <a:schemeClr val="bg1"/>
                    </a:solidFill>
                  </a:rPr>
                  <a:t>9</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2</a:t>
                </a:r>
              </a:p>
              <a:p>
                <a:pPr algn="ctr" defTabSz="914400" fontAlgn="auto">
                  <a:spcBef>
                    <a:spcPts val="0"/>
                  </a:spcBef>
                  <a:spcAft>
                    <a:spcPts val="0"/>
                  </a:spcAft>
                </a:pPr>
                <a:r>
                  <a:rPr lang="en-US" sz="1400" dirty="0" smtClean="0">
                    <a:solidFill>
                      <a:schemeClr val="bg1"/>
                    </a:solidFill>
                  </a:rPr>
                  <a:t>1</a:t>
                </a:r>
              </a:p>
            </p:txBody>
          </p:sp>
          <p:sp>
            <p:nvSpPr>
              <p:cNvPr id="28" name="Rectangle 27"/>
              <p:cNvSpPr/>
              <p:nvPr/>
            </p:nvSpPr>
            <p:spPr>
              <a:xfrm>
                <a:off x="28575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tx2"/>
                    </a:solidFill>
                  </a:rPr>
                  <a:t>Fox Valley</a:t>
                </a:r>
                <a:endParaRPr lang="en-US" sz="2000" b="1" dirty="0">
                  <a:solidFill>
                    <a:schemeClr val="tx2"/>
                  </a:solidFill>
                </a:endParaRPr>
              </a:p>
            </p:txBody>
          </p:sp>
        </p:grpSp>
        <p:grpSp>
          <p:nvGrpSpPr>
            <p:cNvPr id="12" name="Group 11"/>
            <p:cNvGrpSpPr/>
            <p:nvPr/>
          </p:nvGrpSpPr>
          <p:grpSpPr>
            <a:xfrm>
              <a:off x="4800599" y="228600"/>
              <a:ext cx="1790701" cy="4724697"/>
              <a:chOff x="4914899" y="228600"/>
              <a:chExt cx="1790701" cy="4724697"/>
            </a:xfrm>
          </p:grpSpPr>
          <p:sp>
            <p:nvSpPr>
              <p:cNvPr id="23" name="Rectangle 22"/>
              <p:cNvSpPr/>
              <p:nvPr/>
            </p:nvSpPr>
            <p:spPr>
              <a:xfrm>
                <a:off x="4914899" y="1066800"/>
                <a:ext cx="1676400" cy="3886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smtClean="0">
                    <a:solidFill>
                      <a:schemeClr val="bg1"/>
                    </a:solidFill>
                  </a:rPr>
                  <a:t>Iraq</a:t>
                </a:r>
              </a:p>
              <a:p>
                <a:pPr marL="285750" indent="-285750" defTabSz="914400" fontAlgn="auto">
                  <a:spcBef>
                    <a:spcPts val="0"/>
                  </a:spcBef>
                  <a:spcAft>
                    <a:spcPts val="0"/>
                  </a:spcAft>
                  <a:buFont typeface="Arial" charset="0"/>
                  <a:buChar char="•"/>
                </a:pPr>
                <a:r>
                  <a:rPr lang="en-US" sz="1400" dirty="0" smtClean="0">
                    <a:solidFill>
                      <a:schemeClr val="bg1"/>
                    </a:solidFill>
                  </a:rPr>
                  <a:t>Bhutan</a:t>
                </a:r>
              </a:p>
              <a:p>
                <a:pPr marL="285750" indent="-285750" defTabSz="914400" fontAlgn="auto">
                  <a:spcBef>
                    <a:spcPts val="0"/>
                  </a:spcBef>
                  <a:spcAft>
                    <a:spcPts val="0"/>
                  </a:spcAft>
                  <a:buFont typeface="Arial" charset="0"/>
                  <a:buChar char="•"/>
                </a:pPr>
                <a:r>
                  <a:rPr lang="en-US" sz="1400" dirty="0" smtClean="0">
                    <a:solidFill>
                      <a:schemeClr val="bg1"/>
                    </a:solidFill>
                  </a:rPr>
                  <a:t>Afghanistan</a:t>
                </a:r>
              </a:p>
              <a:p>
                <a:pPr marL="285750" indent="-285750" defTabSz="914400" fontAlgn="auto">
                  <a:spcBef>
                    <a:spcPts val="0"/>
                  </a:spcBef>
                  <a:spcAft>
                    <a:spcPts val="0"/>
                  </a:spcAft>
                  <a:buFont typeface="Arial" charset="0"/>
                  <a:buChar char="•"/>
                </a:pPr>
                <a:r>
                  <a:rPr lang="en-US" sz="1400" dirty="0" smtClean="0">
                    <a:solidFill>
                      <a:schemeClr val="bg1"/>
                    </a:solidFill>
                  </a:rPr>
                  <a:t>Syria</a:t>
                </a:r>
              </a:p>
              <a:p>
                <a:pPr marL="285750" indent="-285750" defTabSz="914400" fontAlgn="auto">
                  <a:spcBef>
                    <a:spcPts val="0"/>
                  </a:spcBef>
                  <a:spcAft>
                    <a:spcPts val="0"/>
                  </a:spcAft>
                  <a:buFont typeface="Arial" charset="0"/>
                  <a:buChar char="•"/>
                </a:pPr>
                <a:r>
                  <a:rPr lang="en-US" sz="1400" dirty="0" smtClean="0">
                    <a:solidFill>
                      <a:schemeClr val="bg1"/>
                    </a:solidFill>
                  </a:rPr>
                  <a:t>Laos</a:t>
                </a:r>
              </a:p>
              <a:p>
                <a:pPr marL="285750" indent="-285750" defTabSz="914400" fontAlgn="auto">
                  <a:spcBef>
                    <a:spcPts val="0"/>
                  </a:spcBef>
                  <a:spcAft>
                    <a:spcPts val="0"/>
                  </a:spcAft>
                  <a:buFont typeface="Arial" charset="0"/>
                  <a:buChar char="•"/>
                </a:pPr>
                <a:r>
                  <a:rPr lang="en-US" sz="1400" dirty="0" smtClean="0">
                    <a:solidFill>
                      <a:schemeClr val="bg1"/>
                    </a:solidFill>
                  </a:rPr>
                  <a:t>Burma</a:t>
                </a:r>
              </a:p>
              <a:p>
                <a:pPr marL="285750" indent="-285750" defTabSz="914400" fontAlgn="auto">
                  <a:spcBef>
                    <a:spcPts val="0"/>
                  </a:spcBef>
                  <a:spcAft>
                    <a:spcPts val="0"/>
                  </a:spcAft>
                  <a:buFont typeface="Arial" charset="0"/>
                  <a:buChar char="•"/>
                </a:pPr>
                <a:r>
                  <a:rPr lang="en-US" sz="1400" dirty="0" smtClean="0">
                    <a:solidFill>
                      <a:schemeClr val="bg1"/>
                    </a:solidFill>
                  </a:rPr>
                  <a:t>Ethiopia</a:t>
                </a:r>
              </a:p>
              <a:p>
                <a:pPr defTabSz="914400" fontAlgn="auto">
                  <a:spcBef>
                    <a:spcPts val="0"/>
                  </a:spcBef>
                  <a:spcAft>
                    <a:spcPts val="0"/>
                  </a:spcAft>
                </a:pPr>
                <a:endParaRPr lang="en-US" sz="1400" dirty="0" smtClean="0">
                  <a:solidFill>
                    <a:schemeClr val="bg1"/>
                  </a:solidFill>
                </a:endParaRPr>
              </a:p>
            </p:txBody>
          </p:sp>
          <p:sp>
            <p:nvSpPr>
              <p:cNvPr id="24" name="Rectangle 23"/>
              <p:cNvSpPr/>
              <p:nvPr/>
            </p:nvSpPr>
            <p:spPr>
              <a:xfrm>
                <a:off x="6210300" y="1071607"/>
                <a:ext cx="495300" cy="3881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smtClean="0">
                    <a:solidFill>
                      <a:schemeClr val="bg1"/>
                    </a:solidFill>
                  </a:rPr>
                  <a:t>38</a:t>
                </a:r>
              </a:p>
              <a:p>
                <a:pPr algn="ctr" defTabSz="914400" fontAlgn="auto">
                  <a:spcBef>
                    <a:spcPts val="0"/>
                  </a:spcBef>
                  <a:spcAft>
                    <a:spcPts val="0"/>
                  </a:spcAft>
                </a:pPr>
                <a:r>
                  <a:rPr lang="en-US" sz="1400" dirty="0" smtClean="0">
                    <a:solidFill>
                      <a:schemeClr val="bg1"/>
                    </a:solidFill>
                  </a:rPr>
                  <a:t>23</a:t>
                </a:r>
              </a:p>
              <a:p>
                <a:pPr algn="ctr" defTabSz="914400" fontAlgn="auto">
                  <a:spcBef>
                    <a:spcPts val="0"/>
                  </a:spcBef>
                  <a:spcAft>
                    <a:spcPts val="0"/>
                  </a:spcAft>
                </a:pPr>
                <a:r>
                  <a:rPr lang="en-US" sz="1400" dirty="0" smtClean="0">
                    <a:solidFill>
                      <a:schemeClr val="bg1"/>
                    </a:solidFill>
                  </a:rPr>
                  <a:t>18</a:t>
                </a:r>
              </a:p>
              <a:p>
                <a:pPr algn="ctr" defTabSz="914400" fontAlgn="auto">
                  <a:spcBef>
                    <a:spcPts val="0"/>
                  </a:spcBef>
                  <a:spcAft>
                    <a:spcPts val="0"/>
                  </a:spcAft>
                </a:pPr>
                <a:r>
                  <a:rPr lang="en-US" sz="1400" dirty="0" smtClean="0">
                    <a:solidFill>
                      <a:schemeClr val="bg1"/>
                    </a:solidFill>
                  </a:rPr>
                  <a:t>10</a:t>
                </a:r>
              </a:p>
              <a:p>
                <a:pPr algn="ctr" defTabSz="914400" fontAlgn="auto">
                  <a:spcBef>
                    <a:spcPts val="0"/>
                  </a:spcBef>
                  <a:spcAft>
                    <a:spcPts val="0"/>
                  </a:spcAft>
                </a:pPr>
                <a:r>
                  <a:rPr lang="en-US" sz="1400" dirty="0" smtClean="0">
                    <a:solidFill>
                      <a:schemeClr val="bg1"/>
                    </a:solidFill>
                  </a:rPr>
                  <a:t>7</a:t>
                </a:r>
              </a:p>
              <a:p>
                <a:pPr algn="ctr" defTabSz="914400" fontAlgn="auto">
                  <a:spcBef>
                    <a:spcPts val="0"/>
                  </a:spcBef>
                  <a:spcAft>
                    <a:spcPts val="0"/>
                  </a:spcAft>
                </a:pPr>
                <a:r>
                  <a:rPr lang="en-US" sz="1400" dirty="0" smtClean="0">
                    <a:solidFill>
                      <a:schemeClr val="bg1"/>
                    </a:solidFill>
                  </a:rPr>
                  <a:t>1</a:t>
                </a:r>
              </a:p>
              <a:p>
                <a:pPr algn="ctr" defTabSz="914400" fontAlgn="auto">
                  <a:spcBef>
                    <a:spcPts val="0"/>
                  </a:spcBef>
                  <a:spcAft>
                    <a:spcPts val="0"/>
                  </a:spcAft>
                </a:pPr>
                <a:r>
                  <a:rPr lang="en-US" sz="1400" dirty="0">
                    <a:solidFill>
                      <a:schemeClr val="bg1"/>
                    </a:solidFill>
                  </a:rPr>
                  <a:t>1</a:t>
                </a:r>
                <a:endParaRPr lang="en-US" sz="1400" dirty="0" smtClean="0">
                  <a:solidFill>
                    <a:schemeClr val="bg1"/>
                  </a:solidFill>
                </a:endParaRPr>
              </a:p>
            </p:txBody>
          </p:sp>
          <p:sp>
            <p:nvSpPr>
              <p:cNvPr id="25" name="Rectangle 24"/>
              <p:cNvSpPr/>
              <p:nvPr/>
            </p:nvSpPr>
            <p:spPr>
              <a:xfrm>
                <a:off x="49149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tx2"/>
                    </a:solidFill>
                  </a:rPr>
                  <a:t>Madison</a:t>
                </a:r>
                <a:endParaRPr lang="en-US" sz="2000" b="1" dirty="0">
                  <a:solidFill>
                    <a:schemeClr val="tx2"/>
                  </a:solidFill>
                </a:endParaRPr>
              </a:p>
            </p:txBody>
          </p:sp>
        </p:grpSp>
        <p:grpSp>
          <p:nvGrpSpPr>
            <p:cNvPr id="15" name="Group 14"/>
            <p:cNvGrpSpPr/>
            <p:nvPr/>
          </p:nvGrpSpPr>
          <p:grpSpPr>
            <a:xfrm>
              <a:off x="6972299" y="228600"/>
              <a:ext cx="1790701" cy="4724697"/>
              <a:chOff x="6972299" y="228600"/>
              <a:chExt cx="1790701" cy="4724697"/>
            </a:xfrm>
          </p:grpSpPr>
          <p:sp>
            <p:nvSpPr>
              <p:cNvPr id="20" name="Rectangle 19"/>
              <p:cNvSpPr/>
              <p:nvPr/>
            </p:nvSpPr>
            <p:spPr>
              <a:xfrm>
                <a:off x="6972299" y="1066800"/>
                <a:ext cx="1676400" cy="3886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smtClean="0">
                    <a:solidFill>
                      <a:schemeClr val="bg1"/>
                    </a:solidFill>
                  </a:rPr>
                  <a:t>Burma</a:t>
                </a:r>
              </a:p>
              <a:p>
                <a:pPr marL="285750" indent="-285750" defTabSz="914400" fontAlgn="auto">
                  <a:spcBef>
                    <a:spcPts val="0"/>
                  </a:spcBef>
                  <a:spcAft>
                    <a:spcPts val="0"/>
                  </a:spcAft>
                  <a:buFont typeface="Arial" charset="0"/>
                  <a:buChar char="•"/>
                </a:pPr>
                <a:r>
                  <a:rPr lang="en-US" sz="1400" dirty="0" smtClean="0">
                    <a:solidFill>
                      <a:schemeClr val="bg1"/>
                    </a:solidFill>
                  </a:rPr>
                  <a:t>Somalia</a:t>
                </a:r>
              </a:p>
              <a:p>
                <a:pPr marL="285750" indent="-285750" defTabSz="914400" fontAlgn="auto">
                  <a:spcBef>
                    <a:spcPts val="0"/>
                  </a:spcBef>
                  <a:spcAft>
                    <a:spcPts val="0"/>
                  </a:spcAft>
                  <a:buFont typeface="Arial" charset="0"/>
                  <a:buChar char="•"/>
                </a:pPr>
                <a:r>
                  <a:rPr lang="en-US" sz="1400" dirty="0" smtClean="0">
                    <a:solidFill>
                      <a:schemeClr val="bg1"/>
                    </a:solidFill>
                  </a:rPr>
                  <a:t>Syria</a:t>
                </a:r>
              </a:p>
              <a:p>
                <a:pPr marL="285750" indent="-285750" defTabSz="914400" fontAlgn="auto">
                  <a:spcBef>
                    <a:spcPts val="0"/>
                  </a:spcBef>
                  <a:spcAft>
                    <a:spcPts val="0"/>
                  </a:spcAft>
                  <a:buFont typeface="Arial" charset="0"/>
                  <a:buChar char="•"/>
                </a:pPr>
                <a:r>
                  <a:rPr lang="en-US" sz="1200" dirty="0" smtClean="0">
                    <a:solidFill>
                      <a:schemeClr val="bg1"/>
                    </a:solidFill>
                  </a:rPr>
                  <a:t>Afghanistan</a:t>
                </a:r>
              </a:p>
              <a:p>
                <a:pPr marL="285750" indent="-285750" defTabSz="914400" fontAlgn="auto">
                  <a:spcBef>
                    <a:spcPts val="0"/>
                  </a:spcBef>
                  <a:spcAft>
                    <a:spcPts val="0"/>
                  </a:spcAft>
                  <a:buFont typeface="Arial" charset="0"/>
                  <a:buChar char="•"/>
                </a:pPr>
                <a:r>
                  <a:rPr lang="en-US" sz="1400" dirty="0" smtClean="0">
                    <a:solidFill>
                      <a:schemeClr val="bg1"/>
                    </a:solidFill>
                  </a:rPr>
                  <a:t>China</a:t>
                </a:r>
              </a:p>
              <a:p>
                <a:pPr marL="285750" indent="-285750" defTabSz="914400" fontAlgn="auto">
                  <a:spcBef>
                    <a:spcPts val="0"/>
                  </a:spcBef>
                  <a:spcAft>
                    <a:spcPts val="0"/>
                  </a:spcAft>
                  <a:buFont typeface="Arial" charset="0"/>
                  <a:buChar char="•"/>
                </a:pPr>
                <a:r>
                  <a:rPr lang="en-US" sz="1400" dirty="0" smtClean="0">
                    <a:solidFill>
                      <a:schemeClr val="bg1"/>
                    </a:solidFill>
                  </a:rPr>
                  <a:t>Ukraine</a:t>
                </a:r>
              </a:p>
              <a:p>
                <a:pPr marL="285750" indent="-285750" defTabSz="914400" fontAlgn="auto">
                  <a:spcBef>
                    <a:spcPts val="0"/>
                  </a:spcBef>
                  <a:spcAft>
                    <a:spcPts val="0"/>
                  </a:spcAft>
                  <a:buFont typeface="Arial" charset="0"/>
                  <a:buChar char="•"/>
                </a:pPr>
                <a:r>
                  <a:rPr lang="en-US" sz="1400" dirty="0" smtClean="0">
                    <a:solidFill>
                      <a:schemeClr val="bg1"/>
                    </a:solidFill>
                  </a:rPr>
                  <a:t>Iraq</a:t>
                </a:r>
              </a:p>
              <a:p>
                <a:pPr marL="285750" indent="-285750" defTabSz="914400" fontAlgn="auto">
                  <a:spcBef>
                    <a:spcPts val="0"/>
                  </a:spcBef>
                  <a:spcAft>
                    <a:spcPts val="0"/>
                  </a:spcAft>
                  <a:buFont typeface="Arial" charset="0"/>
                  <a:buChar char="•"/>
                </a:pPr>
                <a:r>
                  <a:rPr lang="en-US" sz="1400" dirty="0" smtClean="0">
                    <a:solidFill>
                      <a:schemeClr val="bg1"/>
                    </a:solidFill>
                  </a:rPr>
                  <a:t>Sudan</a:t>
                </a:r>
              </a:p>
              <a:p>
                <a:pPr marL="285750" indent="-285750" defTabSz="914400" fontAlgn="auto">
                  <a:spcBef>
                    <a:spcPts val="0"/>
                  </a:spcBef>
                  <a:spcAft>
                    <a:spcPts val="0"/>
                  </a:spcAft>
                  <a:buFont typeface="Arial" charset="0"/>
                  <a:buChar char="•"/>
                </a:pPr>
                <a:r>
                  <a:rPr lang="en-US" sz="1400" dirty="0" smtClean="0">
                    <a:solidFill>
                      <a:schemeClr val="bg1"/>
                    </a:solidFill>
                  </a:rPr>
                  <a:t>Vietnam</a:t>
                </a:r>
              </a:p>
              <a:p>
                <a:pPr marL="285750" indent="-285750" defTabSz="914400" fontAlgn="auto">
                  <a:spcBef>
                    <a:spcPts val="0"/>
                  </a:spcBef>
                  <a:spcAft>
                    <a:spcPts val="0"/>
                  </a:spcAft>
                  <a:buFont typeface="Arial" charset="0"/>
                  <a:buChar char="•"/>
                </a:pPr>
                <a:endParaRPr lang="en-US" sz="1400" dirty="0" smtClean="0">
                  <a:solidFill>
                    <a:schemeClr val="bg1"/>
                  </a:solidFill>
                </a:endParaRPr>
              </a:p>
            </p:txBody>
          </p:sp>
          <p:sp>
            <p:nvSpPr>
              <p:cNvPr id="21" name="Rectangle 20"/>
              <p:cNvSpPr/>
              <p:nvPr/>
            </p:nvSpPr>
            <p:spPr>
              <a:xfrm>
                <a:off x="8267700" y="1071607"/>
                <a:ext cx="495300" cy="3881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smtClean="0">
                    <a:solidFill>
                      <a:schemeClr val="bg1"/>
                    </a:solidFill>
                  </a:rPr>
                  <a:t>89</a:t>
                </a:r>
              </a:p>
              <a:p>
                <a:pPr algn="ctr" defTabSz="914400" fontAlgn="auto">
                  <a:spcBef>
                    <a:spcPts val="0"/>
                  </a:spcBef>
                  <a:spcAft>
                    <a:spcPts val="0"/>
                  </a:spcAft>
                </a:pPr>
                <a:r>
                  <a:rPr lang="en-US" sz="1400" dirty="0" smtClean="0">
                    <a:solidFill>
                      <a:schemeClr val="bg1"/>
                    </a:solidFill>
                  </a:rPr>
                  <a:t>29</a:t>
                </a:r>
              </a:p>
              <a:p>
                <a:pPr algn="ctr" defTabSz="914400" fontAlgn="auto">
                  <a:spcBef>
                    <a:spcPts val="0"/>
                  </a:spcBef>
                  <a:spcAft>
                    <a:spcPts val="0"/>
                  </a:spcAft>
                </a:pPr>
                <a:r>
                  <a:rPr lang="en-US" sz="1400" dirty="0" smtClean="0">
                    <a:solidFill>
                      <a:schemeClr val="bg1"/>
                    </a:solidFill>
                  </a:rPr>
                  <a:t>19</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3</a:t>
                </a:r>
              </a:p>
              <a:p>
                <a:pPr algn="ctr" defTabSz="914400" fontAlgn="auto">
                  <a:spcBef>
                    <a:spcPts val="0"/>
                  </a:spcBef>
                  <a:spcAft>
                    <a:spcPts val="0"/>
                  </a:spcAft>
                </a:pPr>
                <a:r>
                  <a:rPr lang="en-US" sz="1400" dirty="0" smtClean="0">
                    <a:solidFill>
                      <a:schemeClr val="bg1"/>
                    </a:solidFill>
                  </a:rPr>
                  <a:t>1</a:t>
                </a:r>
              </a:p>
              <a:p>
                <a:pPr algn="ctr" defTabSz="914400" fontAlgn="auto">
                  <a:spcBef>
                    <a:spcPts val="0"/>
                  </a:spcBef>
                  <a:spcAft>
                    <a:spcPts val="0"/>
                  </a:spcAft>
                </a:pPr>
                <a:r>
                  <a:rPr lang="en-US" sz="1400" dirty="0" smtClean="0">
                    <a:solidFill>
                      <a:schemeClr val="bg1"/>
                    </a:solidFill>
                  </a:rPr>
                  <a:t>1</a:t>
                </a:r>
              </a:p>
              <a:p>
                <a:pPr algn="ctr" defTabSz="914400" fontAlgn="auto">
                  <a:spcBef>
                    <a:spcPts val="0"/>
                  </a:spcBef>
                  <a:spcAft>
                    <a:spcPts val="0"/>
                  </a:spcAft>
                </a:pPr>
                <a:r>
                  <a:rPr lang="en-US" sz="1400" dirty="0">
                    <a:solidFill>
                      <a:schemeClr val="bg1"/>
                    </a:solidFill>
                  </a:rPr>
                  <a:t>1</a:t>
                </a:r>
                <a:endParaRPr lang="en-US" sz="1400" dirty="0" smtClean="0">
                  <a:solidFill>
                    <a:schemeClr val="bg1"/>
                  </a:solidFill>
                </a:endParaRPr>
              </a:p>
            </p:txBody>
          </p:sp>
          <p:sp>
            <p:nvSpPr>
              <p:cNvPr id="22" name="Rectangle 21"/>
              <p:cNvSpPr/>
              <p:nvPr/>
            </p:nvSpPr>
            <p:spPr>
              <a:xfrm>
                <a:off x="69723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tx2"/>
                    </a:solidFill>
                  </a:rPr>
                  <a:t>Other</a:t>
                </a:r>
                <a:endParaRPr lang="en-US" sz="2000" b="1" dirty="0">
                  <a:solidFill>
                    <a:schemeClr val="tx2"/>
                  </a:solidFill>
                </a:endParaRPr>
              </a:p>
            </p:txBody>
          </p:sp>
        </p:grpSp>
        <p:sp>
          <p:nvSpPr>
            <p:cNvPr id="16" name="Oval 15"/>
            <p:cNvSpPr/>
            <p:nvPr/>
          </p:nvSpPr>
          <p:spPr>
            <a:xfrm>
              <a:off x="533400" y="5069156"/>
              <a:ext cx="1600200" cy="533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schemeClr val="bg1"/>
                  </a:solidFill>
                </a:rPr>
                <a:t>1281</a:t>
              </a:r>
              <a:endParaRPr lang="en-US" sz="2400" b="1" dirty="0">
                <a:solidFill>
                  <a:schemeClr val="bg1"/>
                </a:solidFill>
              </a:endParaRPr>
            </a:p>
          </p:txBody>
        </p:sp>
        <p:sp>
          <p:nvSpPr>
            <p:cNvPr id="17" name="Oval 16"/>
            <p:cNvSpPr/>
            <p:nvPr/>
          </p:nvSpPr>
          <p:spPr>
            <a:xfrm>
              <a:off x="2743199" y="5069156"/>
              <a:ext cx="1600200" cy="533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schemeClr val="bg1"/>
                  </a:solidFill>
                </a:rPr>
                <a:t>191</a:t>
              </a:r>
              <a:endParaRPr lang="en-US" sz="2400" b="1" dirty="0">
                <a:solidFill>
                  <a:schemeClr val="bg1"/>
                </a:solidFill>
              </a:endParaRPr>
            </a:p>
          </p:txBody>
        </p:sp>
        <p:sp>
          <p:nvSpPr>
            <p:cNvPr id="18" name="Oval 17"/>
            <p:cNvSpPr/>
            <p:nvPr/>
          </p:nvSpPr>
          <p:spPr>
            <a:xfrm>
              <a:off x="4953000" y="5069156"/>
              <a:ext cx="1600200" cy="533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schemeClr val="bg1"/>
                  </a:solidFill>
                </a:rPr>
                <a:t>98</a:t>
              </a:r>
              <a:endParaRPr lang="en-US" sz="2400" b="1" dirty="0">
                <a:solidFill>
                  <a:schemeClr val="bg1"/>
                </a:solidFill>
              </a:endParaRPr>
            </a:p>
          </p:txBody>
        </p:sp>
        <p:sp>
          <p:nvSpPr>
            <p:cNvPr id="19" name="Oval 18"/>
            <p:cNvSpPr/>
            <p:nvPr/>
          </p:nvSpPr>
          <p:spPr>
            <a:xfrm>
              <a:off x="7086599" y="5069156"/>
              <a:ext cx="1600200" cy="533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schemeClr val="bg1"/>
                  </a:solidFill>
                </a:rPr>
                <a:t>149</a:t>
              </a:r>
              <a:endParaRPr lang="en-US" sz="2400" b="1" dirty="0">
                <a:solidFill>
                  <a:schemeClr val="bg1"/>
                </a:solidFill>
              </a:endParaRPr>
            </a:p>
          </p:txBody>
        </p:sp>
      </p:grpSp>
      <p:sp>
        <p:nvSpPr>
          <p:cNvPr id="33" name="Rectangle 32"/>
          <p:cNvSpPr/>
          <p:nvPr/>
        </p:nvSpPr>
        <p:spPr>
          <a:xfrm>
            <a:off x="3706390" y="989816"/>
            <a:ext cx="4421583" cy="369332"/>
          </a:xfrm>
          <a:prstGeom prst="rect">
            <a:avLst/>
          </a:prstGeom>
        </p:spPr>
        <p:txBody>
          <a:bodyPr wrap="square">
            <a:spAutoFit/>
          </a:bodyPr>
          <a:lstStyle/>
          <a:p>
            <a:pPr algn="ctr" defTabSz="914400" fontAlgn="auto">
              <a:spcBef>
                <a:spcPts val="0"/>
              </a:spcBef>
              <a:spcAft>
                <a:spcPts val="0"/>
              </a:spcAft>
            </a:pPr>
            <a:r>
              <a:rPr lang="en-US" b="1" dirty="0" smtClean="0">
                <a:solidFill>
                  <a:schemeClr val="accent4"/>
                </a:solidFill>
                <a:latin typeface="Calibri"/>
              </a:rPr>
              <a:t>Federal Fiscal Year 2016 (10.1.15 – 09.30.16)</a:t>
            </a:r>
            <a:endParaRPr lang="en-US" b="1" dirty="0">
              <a:solidFill>
                <a:schemeClr val="accent4"/>
              </a:solidFill>
              <a:latin typeface="Calibri"/>
            </a:endParaRPr>
          </a:p>
        </p:txBody>
      </p:sp>
    </p:spTree>
    <p:extLst>
      <p:ext uri="{BB962C8B-B14F-4D97-AF65-F5344CB8AC3E}">
        <p14:creationId xmlns:p14="http://schemas.microsoft.com/office/powerpoint/2010/main" val="946189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31775" y="187843"/>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Who is coming? </a:t>
            </a:r>
          </a:p>
          <a:p>
            <a:pPr eaLnBrk="1" hangingPunct="1">
              <a:defRPr/>
            </a:pPr>
            <a:r>
              <a:rPr lang="en-US" dirty="0" smtClean="0">
                <a:solidFill>
                  <a:srgbClr val="FFC000"/>
                </a:solidFill>
                <a:cs typeface="Arial" charset="0"/>
              </a:rPr>
              <a:t>Cultural and Ethnic Groups</a:t>
            </a:r>
            <a:endParaRPr lang="en-US" sz="3200" dirty="0" smtClean="0">
              <a:solidFill>
                <a:srgbClr val="FFC000"/>
              </a:solidFill>
              <a:latin typeface="+mj-lt"/>
              <a:cs typeface="Arial" charset="0"/>
            </a:endParaRP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S:\DFES\BWF\- Sections\Refugee\STAFF USE\Photos - License Free\2859636.png"/>
          <p:cNvPicPr>
            <a:picLocks noChangeAspect="1" noChangeArrowheads="1"/>
          </p:cNvPicPr>
          <p:nvPr/>
        </p:nvPicPr>
        <p:blipFill rotWithShape="1">
          <a:blip r:embed="rId3">
            <a:extLst>
              <a:ext uri="{28A0092B-C50C-407E-A947-70E740481C1C}">
                <a14:useLocalDpi xmlns:a14="http://schemas.microsoft.com/office/drawing/2010/main" val="0"/>
              </a:ext>
            </a:extLst>
          </a:blip>
          <a:srcRect b="3787"/>
          <a:stretch/>
        </p:blipFill>
        <p:spPr bwMode="auto">
          <a:xfrm>
            <a:off x="1777225" y="1498601"/>
            <a:ext cx="5570500" cy="4587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8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 y="6018743"/>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225425" y="802738"/>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Refugee Arrivals</a:t>
            </a:r>
            <a:endParaRPr lang="en-US" sz="1600" dirty="0" smtClean="0">
              <a:solidFill>
                <a:srgbClr val="E66822"/>
              </a:solidFill>
              <a:cs typeface="Arial" charset="0"/>
            </a:endParaRPr>
          </a:p>
        </p:txBody>
      </p:sp>
      <p:sp>
        <p:nvSpPr>
          <p:cNvPr id="14" name="Title 1"/>
          <p:cNvSpPr txBox="1">
            <a:spLocks noChangeAspect="1"/>
          </p:cNvSpPr>
          <p:nvPr/>
        </p:nvSpPr>
        <p:spPr bwMode="auto">
          <a:xfrm>
            <a:off x="225425" y="-3180"/>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200" dirty="0" smtClean="0">
                <a:solidFill>
                  <a:schemeClr val="accent1"/>
                </a:solidFill>
                <a:effectLst>
                  <a:outerShdw blurRad="38100" dist="38100" dir="2700000" algn="tl">
                    <a:srgbClr val="000000">
                      <a:alpha val="43137"/>
                    </a:srgbClr>
                  </a:outerShdw>
                </a:effectLst>
              </a:rPr>
              <a:t>Where do people resettle in Wisconsin?</a:t>
            </a:r>
            <a:endParaRPr lang="en-US" sz="3200" dirty="0">
              <a:solidFill>
                <a:schemeClr val="accent1"/>
              </a:solidFill>
              <a:effectLst>
                <a:outerShdw blurRad="38100" dist="38100" dir="2700000" algn="tl">
                  <a:srgbClr val="000000">
                    <a:alpha val="43137"/>
                  </a:srgbClr>
                </a:outerShdw>
              </a:effectLst>
            </a:endParaRPr>
          </a:p>
        </p:txBody>
      </p:sp>
      <p:sp>
        <p:nvSpPr>
          <p:cNvPr id="11" name="TextBox 10"/>
          <p:cNvSpPr txBox="1"/>
          <p:nvPr/>
        </p:nvSpPr>
        <p:spPr>
          <a:xfrm>
            <a:off x="4801135" y="6408009"/>
            <a:ext cx="3086100" cy="338554"/>
          </a:xfrm>
          <a:prstGeom prst="rect">
            <a:avLst/>
          </a:prstGeom>
          <a:noFill/>
        </p:spPr>
        <p:txBody>
          <a:bodyPr wrap="square" rtlCol="0">
            <a:spAutoFit/>
          </a:bodyPr>
          <a:lstStyle/>
          <a:p>
            <a:pPr defTabSz="914400" fontAlgn="auto">
              <a:spcBef>
                <a:spcPts val="0"/>
              </a:spcBef>
              <a:spcAft>
                <a:spcPts val="0"/>
              </a:spcAft>
            </a:pPr>
            <a:r>
              <a:rPr lang="en-US" sz="1600" i="1" dirty="0">
                <a:solidFill>
                  <a:prstClr val="black"/>
                </a:solidFill>
                <a:latin typeface="Calibri"/>
                <a:ea typeface="+mn-ea"/>
              </a:rPr>
              <a:t>Source: US Department of State</a:t>
            </a:r>
          </a:p>
        </p:txBody>
      </p:sp>
      <p:grpSp>
        <p:nvGrpSpPr>
          <p:cNvPr id="7" name="Group 6"/>
          <p:cNvGrpSpPr/>
          <p:nvPr/>
        </p:nvGrpSpPr>
        <p:grpSpPr>
          <a:xfrm>
            <a:off x="1092173" y="1439321"/>
            <a:ext cx="7035800" cy="4555067"/>
            <a:chOff x="457199" y="228600"/>
            <a:chExt cx="8305801" cy="5373956"/>
          </a:xfrm>
        </p:grpSpPr>
        <p:grpSp>
          <p:nvGrpSpPr>
            <p:cNvPr id="8" name="Group 7"/>
            <p:cNvGrpSpPr/>
            <p:nvPr/>
          </p:nvGrpSpPr>
          <p:grpSpPr>
            <a:xfrm>
              <a:off x="457199" y="228600"/>
              <a:ext cx="1790701" cy="4724697"/>
              <a:chOff x="533399" y="228600"/>
              <a:chExt cx="1790701" cy="4724697"/>
            </a:xfrm>
          </p:grpSpPr>
          <p:sp>
            <p:nvSpPr>
              <p:cNvPr id="29" name="Rectangle 28"/>
              <p:cNvSpPr/>
              <p:nvPr/>
            </p:nvSpPr>
            <p:spPr>
              <a:xfrm>
                <a:off x="533399" y="1061620"/>
                <a:ext cx="1676400" cy="38916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a:solidFill>
                      <a:schemeClr val="bg1"/>
                    </a:solidFill>
                  </a:rPr>
                  <a:t>Burma</a:t>
                </a:r>
              </a:p>
              <a:p>
                <a:pPr marL="285750" indent="-285750" defTabSz="914400" fontAlgn="auto">
                  <a:spcBef>
                    <a:spcPts val="0"/>
                  </a:spcBef>
                  <a:spcAft>
                    <a:spcPts val="0"/>
                  </a:spcAft>
                  <a:buFont typeface="Arial" charset="0"/>
                  <a:buChar char="•"/>
                </a:pPr>
                <a:r>
                  <a:rPr lang="en-US" sz="1400" dirty="0">
                    <a:solidFill>
                      <a:schemeClr val="bg1"/>
                    </a:solidFill>
                  </a:rPr>
                  <a:t>Somalia</a:t>
                </a:r>
              </a:p>
              <a:p>
                <a:pPr marL="285750" indent="-285750" defTabSz="914400" fontAlgn="auto">
                  <a:spcBef>
                    <a:spcPts val="0"/>
                  </a:spcBef>
                  <a:spcAft>
                    <a:spcPts val="0"/>
                  </a:spcAft>
                  <a:buFont typeface="Arial" charset="0"/>
                  <a:buChar char="•"/>
                </a:pPr>
                <a:r>
                  <a:rPr lang="en-US" sz="1400" dirty="0">
                    <a:solidFill>
                      <a:schemeClr val="bg1"/>
                    </a:solidFill>
                  </a:rPr>
                  <a:t>Iraq</a:t>
                </a:r>
              </a:p>
              <a:p>
                <a:pPr marL="285750" indent="-285750" defTabSz="914400" fontAlgn="auto">
                  <a:spcBef>
                    <a:spcPts val="0"/>
                  </a:spcBef>
                  <a:spcAft>
                    <a:spcPts val="0"/>
                  </a:spcAft>
                  <a:buFont typeface="Arial" charset="0"/>
                  <a:buChar char="•"/>
                </a:pPr>
                <a:r>
                  <a:rPr lang="en-US" sz="1400" dirty="0">
                    <a:solidFill>
                      <a:schemeClr val="bg1"/>
                    </a:solidFill>
                  </a:rPr>
                  <a:t>Syria</a:t>
                </a:r>
              </a:p>
              <a:p>
                <a:pPr marL="285750" indent="-285750" defTabSz="914400" fontAlgn="auto">
                  <a:spcBef>
                    <a:spcPts val="0"/>
                  </a:spcBef>
                  <a:spcAft>
                    <a:spcPts val="0"/>
                  </a:spcAft>
                  <a:buFont typeface="Arial" charset="0"/>
                  <a:buChar char="•"/>
                </a:pPr>
                <a:r>
                  <a:rPr lang="en-US" sz="1400" dirty="0">
                    <a:solidFill>
                      <a:schemeClr val="bg1"/>
                    </a:solidFill>
                  </a:rPr>
                  <a:t>Congo</a:t>
                </a:r>
              </a:p>
              <a:p>
                <a:pPr marL="285750" indent="-285750" defTabSz="914400" fontAlgn="auto">
                  <a:spcBef>
                    <a:spcPts val="0"/>
                  </a:spcBef>
                  <a:spcAft>
                    <a:spcPts val="0"/>
                  </a:spcAft>
                  <a:buFont typeface="Arial" charset="0"/>
                  <a:buChar char="•"/>
                </a:pPr>
                <a:r>
                  <a:rPr lang="en-US" sz="1400" dirty="0">
                    <a:solidFill>
                      <a:schemeClr val="bg1"/>
                    </a:solidFill>
                  </a:rPr>
                  <a:t>Eritrea</a:t>
                </a:r>
              </a:p>
              <a:p>
                <a:pPr marL="285750" indent="-285750" defTabSz="914400" fontAlgn="auto">
                  <a:spcBef>
                    <a:spcPts val="0"/>
                  </a:spcBef>
                  <a:spcAft>
                    <a:spcPts val="0"/>
                  </a:spcAft>
                  <a:buFont typeface="Arial" charset="0"/>
                  <a:buChar char="•"/>
                </a:pPr>
                <a:r>
                  <a:rPr lang="en-US" sz="1400" dirty="0">
                    <a:solidFill>
                      <a:schemeClr val="bg1"/>
                    </a:solidFill>
                  </a:rPr>
                  <a:t>Indonesia</a:t>
                </a:r>
              </a:p>
              <a:p>
                <a:pPr marL="285750" indent="-285750" defTabSz="914400" fontAlgn="auto">
                  <a:spcBef>
                    <a:spcPts val="0"/>
                  </a:spcBef>
                  <a:spcAft>
                    <a:spcPts val="0"/>
                  </a:spcAft>
                  <a:buFont typeface="Arial" charset="0"/>
                  <a:buChar char="•"/>
                </a:pPr>
                <a:r>
                  <a:rPr lang="en-US" sz="1400" dirty="0">
                    <a:solidFill>
                      <a:schemeClr val="bg1"/>
                    </a:solidFill>
                  </a:rPr>
                  <a:t>Vietnam</a:t>
                </a:r>
              </a:p>
              <a:p>
                <a:pPr marL="285750" indent="-285750" defTabSz="914400" fontAlgn="auto">
                  <a:spcBef>
                    <a:spcPts val="0"/>
                  </a:spcBef>
                  <a:spcAft>
                    <a:spcPts val="0"/>
                  </a:spcAft>
                  <a:buFont typeface="Arial" charset="0"/>
                  <a:buChar char="•"/>
                </a:pPr>
                <a:r>
                  <a:rPr lang="en-US" sz="1400" dirty="0">
                    <a:solidFill>
                      <a:schemeClr val="bg1"/>
                    </a:solidFill>
                  </a:rPr>
                  <a:t>Afghanistan</a:t>
                </a:r>
              </a:p>
              <a:p>
                <a:pPr marL="285750" indent="-285750" defTabSz="914400" fontAlgn="auto">
                  <a:spcBef>
                    <a:spcPts val="0"/>
                  </a:spcBef>
                  <a:spcAft>
                    <a:spcPts val="0"/>
                  </a:spcAft>
                  <a:buFont typeface="Arial" charset="0"/>
                  <a:buChar char="•"/>
                </a:pPr>
                <a:r>
                  <a:rPr lang="en-US" sz="1400" dirty="0">
                    <a:solidFill>
                      <a:schemeClr val="bg1"/>
                    </a:solidFill>
                  </a:rPr>
                  <a:t>Sudan</a:t>
                </a:r>
              </a:p>
              <a:p>
                <a:pPr marL="285750" indent="-285750" defTabSz="914400" fontAlgn="auto">
                  <a:spcBef>
                    <a:spcPts val="0"/>
                  </a:spcBef>
                  <a:spcAft>
                    <a:spcPts val="0"/>
                  </a:spcAft>
                  <a:buFont typeface="Arial" charset="0"/>
                  <a:buChar char="•"/>
                </a:pPr>
                <a:r>
                  <a:rPr lang="en-US" sz="1400" dirty="0">
                    <a:solidFill>
                      <a:schemeClr val="bg1"/>
                    </a:solidFill>
                  </a:rPr>
                  <a:t>Thailand</a:t>
                </a:r>
              </a:p>
              <a:p>
                <a:pPr defTabSz="914400" fontAlgn="auto">
                  <a:spcBef>
                    <a:spcPts val="0"/>
                  </a:spcBef>
                  <a:spcAft>
                    <a:spcPts val="0"/>
                  </a:spcAft>
                </a:pPr>
                <a:endParaRPr lang="en-US" sz="1400" dirty="0" smtClean="0">
                  <a:solidFill>
                    <a:schemeClr val="bg1"/>
                  </a:solidFill>
                </a:endParaRPr>
              </a:p>
            </p:txBody>
          </p:sp>
          <p:sp>
            <p:nvSpPr>
              <p:cNvPr id="30" name="Rectangle 29"/>
              <p:cNvSpPr/>
              <p:nvPr/>
            </p:nvSpPr>
            <p:spPr>
              <a:xfrm>
                <a:off x="1732825" y="1056811"/>
                <a:ext cx="591275" cy="3896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a:solidFill>
                      <a:prstClr val="white"/>
                    </a:solidFill>
                  </a:rPr>
                  <a:t>175</a:t>
                </a:r>
              </a:p>
              <a:p>
                <a:pPr algn="ctr" defTabSz="914400" fontAlgn="auto">
                  <a:spcBef>
                    <a:spcPts val="0"/>
                  </a:spcBef>
                  <a:spcAft>
                    <a:spcPts val="0"/>
                  </a:spcAft>
                </a:pPr>
                <a:r>
                  <a:rPr lang="en-US" sz="1400" dirty="0">
                    <a:solidFill>
                      <a:prstClr val="white"/>
                    </a:solidFill>
                  </a:rPr>
                  <a:t>76</a:t>
                </a:r>
              </a:p>
              <a:p>
                <a:pPr algn="ctr" defTabSz="914400" fontAlgn="auto">
                  <a:spcBef>
                    <a:spcPts val="0"/>
                  </a:spcBef>
                  <a:spcAft>
                    <a:spcPts val="0"/>
                  </a:spcAft>
                </a:pPr>
                <a:r>
                  <a:rPr lang="en-US" sz="1400" dirty="0">
                    <a:solidFill>
                      <a:prstClr val="white"/>
                    </a:solidFill>
                  </a:rPr>
                  <a:t>54</a:t>
                </a:r>
              </a:p>
              <a:p>
                <a:pPr algn="ctr" defTabSz="914400" fontAlgn="auto">
                  <a:spcBef>
                    <a:spcPts val="0"/>
                  </a:spcBef>
                  <a:spcAft>
                    <a:spcPts val="0"/>
                  </a:spcAft>
                </a:pPr>
                <a:r>
                  <a:rPr lang="en-US" sz="1400" dirty="0">
                    <a:solidFill>
                      <a:prstClr val="white"/>
                    </a:solidFill>
                  </a:rPr>
                  <a:t>35</a:t>
                </a:r>
              </a:p>
              <a:p>
                <a:pPr algn="ctr" defTabSz="914400" fontAlgn="auto">
                  <a:spcBef>
                    <a:spcPts val="0"/>
                  </a:spcBef>
                  <a:spcAft>
                    <a:spcPts val="0"/>
                  </a:spcAft>
                </a:pPr>
                <a:r>
                  <a:rPr lang="en-US" sz="1400" dirty="0">
                    <a:solidFill>
                      <a:prstClr val="white"/>
                    </a:solidFill>
                  </a:rPr>
                  <a:t>24</a:t>
                </a:r>
              </a:p>
              <a:p>
                <a:pPr algn="ctr" defTabSz="914400" fontAlgn="auto">
                  <a:spcBef>
                    <a:spcPts val="0"/>
                  </a:spcBef>
                  <a:spcAft>
                    <a:spcPts val="0"/>
                  </a:spcAft>
                </a:pPr>
                <a:r>
                  <a:rPr lang="en-US" sz="1400" dirty="0">
                    <a:solidFill>
                      <a:prstClr val="white"/>
                    </a:solidFill>
                  </a:rPr>
                  <a:t>8</a:t>
                </a:r>
              </a:p>
              <a:p>
                <a:pPr algn="ctr" defTabSz="914400" fontAlgn="auto">
                  <a:spcBef>
                    <a:spcPts val="0"/>
                  </a:spcBef>
                  <a:spcAft>
                    <a:spcPts val="0"/>
                  </a:spcAft>
                </a:pPr>
                <a:r>
                  <a:rPr lang="en-US" sz="1400" dirty="0">
                    <a:solidFill>
                      <a:prstClr val="white"/>
                    </a:solidFill>
                  </a:rPr>
                  <a:t>8</a:t>
                </a:r>
              </a:p>
              <a:p>
                <a:pPr algn="ctr" defTabSz="914400" fontAlgn="auto">
                  <a:spcBef>
                    <a:spcPts val="0"/>
                  </a:spcBef>
                  <a:spcAft>
                    <a:spcPts val="0"/>
                  </a:spcAft>
                </a:pPr>
                <a:r>
                  <a:rPr lang="en-US" sz="1400" dirty="0">
                    <a:solidFill>
                      <a:prstClr val="white"/>
                    </a:solidFill>
                  </a:rPr>
                  <a:t>7</a:t>
                </a:r>
              </a:p>
              <a:p>
                <a:pPr algn="ctr" defTabSz="914400" fontAlgn="auto">
                  <a:spcBef>
                    <a:spcPts val="0"/>
                  </a:spcBef>
                  <a:spcAft>
                    <a:spcPts val="0"/>
                  </a:spcAft>
                </a:pPr>
                <a:r>
                  <a:rPr lang="en-US" sz="1400" dirty="0">
                    <a:solidFill>
                      <a:prstClr val="white"/>
                    </a:solidFill>
                  </a:rPr>
                  <a:t>3</a:t>
                </a:r>
              </a:p>
              <a:p>
                <a:pPr algn="ctr" defTabSz="914400" fontAlgn="auto">
                  <a:spcBef>
                    <a:spcPts val="0"/>
                  </a:spcBef>
                  <a:spcAft>
                    <a:spcPts val="0"/>
                  </a:spcAft>
                </a:pPr>
                <a:r>
                  <a:rPr lang="en-US" sz="1400" dirty="0">
                    <a:solidFill>
                      <a:prstClr val="white"/>
                    </a:solidFill>
                  </a:rPr>
                  <a:t>3</a:t>
                </a:r>
              </a:p>
              <a:p>
                <a:pPr algn="ctr" defTabSz="914400" fontAlgn="auto">
                  <a:spcBef>
                    <a:spcPts val="0"/>
                  </a:spcBef>
                  <a:spcAft>
                    <a:spcPts val="0"/>
                  </a:spcAft>
                </a:pPr>
                <a:r>
                  <a:rPr lang="en-US" sz="1400" dirty="0" smtClean="0">
                    <a:solidFill>
                      <a:prstClr val="white"/>
                    </a:solidFill>
                  </a:rPr>
                  <a:t>1</a:t>
                </a:r>
                <a:endParaRPr lang="en-US" sz="1400" dirty="0">
                  <a:solidFill>
                    <a:prstClr val="white"/>
                  </a:solidFill>
                </a:endParaRPr>
              </a:p>
            </p:txBody>
          </p:sp>
          <p:sp>
            <p:nvSpPr>
              <p:cNvPr id="31" name="Rectangle 30"/>
              <p:cNvSpPr/>
              <p:nvPr/>
            </p:nvSpPr>
            <p:spPr>
              <a:xfrm>
                <a:off x="5334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accent2"/>
                    </a:solidFill>
                  </a:rPr>
                  <a:t>Milwaukee</a:t>
                </a:r>
                <a:endParaRPr lang="en-US" sz="2000" b="1" dirty="0">
                  <a:solidFill>
                    <a:schemeClr val="accent2"/>
                  </a:solidFill>
                </a:endParaRPr>
              </a:p>
            </p:txBody>
          </p:sp>
        </p:grpSp>
        <p:grpSp>
          <p:nvGrpSpPr>
            <p:cNvPr id="10" name="Group 9"/>
            <p:cNvGrpSpPr/>
            <p:nvPr/>
          </p:nvGrpSpPr>
          <p:grpSpPr>
            <a:xfrm>
              <a:off x="2628899" y="228600"/>
              <a:ext cx="1790701" cy="4724697"/>
              <a:chOff x="2857499" y="228600"/>
              <a:chExt cx="1790701" cy="4724697"/>
            </a:xfrm>
          </p:grpSpPr>
          <p:sp>
            <p:nvSpPr>
              <p:cNvPr id="26" name="Rectangle 25"/>
              <p:cNvSpPr/>
              <p:nvPr/>
            </p:nvSpPr>
            <p:spPr>
              <a:xfrm>
                <a:off x="2857499" y="1066800"/>
                <a:ext cx="1676400" cy="3886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a:solidFill>
                      <a:schemeClr val="bg1"/>
                    </a:solidFill>
                  </a:rPr>
                  <a:t>Congo</a:t>
                </a:r>
              </a:p>
              <a:p>
                <a:pPr marL="285750" indent="-285750" defTabSz="914400" fontAlgn="auto">
                  <a:spcBef>
                    <a:spcPts val="0"/>
                  </a:spcBef>
                  <a:spcAft>
                    <a:spcPts val="0"/>
                  </a:spcAft>
                  <a:buFont typeface="Arial" charset="0"/>
                  <a:buChar char="•"/>
                </a:pPr>
                <a:r>
                  <a:rPr lang="en-US" sz="1400" dirty="0">
                    <a:solidFill>
                      <a:schemeClr val="bg1"/>
                    </a:solidFill>
                  </a:rPr>
                  <a:t>Syria</a:t>
                </a:r>
              </a:p>
              <a:p>
                <a:pPr marL="285750" indent="-285750" defTabSz="914400" fontAlgn="auto">
                  <a:spcBef>
                    <a:spcPts val="0"/>
                  </a:spcBef>
                  <a:spcAft>
                    <a:spcPts val="0"/>
                  </a:spcAft>
                  <a:buFont typeface="Arial" charset="0"/>
                  <a:buChar char="•"/>
                </a:pPr>
                <a:r>
                  <a:rPr lang="en-US" sz="1400" dirty="0">
                    <a:solidFill>
                      <a:schemeClr val="bg1"/>
                    </a:solidFill>
                  </a:rPr>
                  <a:t>Pakistan</a:t>
                </a:r>
              </a:p>
              <a:p>
                <a:pPr marL="285750" indent="-285750" defTabSz="914400" fontAlgn="auto">
                  <a:spcBef>
                    <a:spcPts val="0"/>
                  </a:spcBef>
                  <a:spcAft>
                    <a:spcPts val="0"/>
                  </a:spcAft>
                  <a:buFont typeface="Arial" charset="0"/>
                  <a:buChar char="•"/>
                </a:pPr>
                <a:r>
                  <a:rPr lang="en-US" sz="1400" dirty="0">
                    <a:solidFill>
                      <a:schemeClr val="bg1"/>
                    </a:solidFill>
                  </a:rPr>
                  <a:t>Iraq</a:t>
                </a:r>
              </a:p>
              <a:p>
                <a:pPr marL="285750" indent="-285750" defTabSz="914400" fontAlgn="auto">
                  <a:spcBef>
                    <a:spcPts val="0"/>
                  </a:spcBef>
                  <a:spcAft>
                    <a:spcPts val="0"/>
                  </a:spcAft>
                  <a:buFont typeface="Arial" charset="0"/>
                  <a:buChar char="•"/>
                </a:pPr>
                <a:r>
                  <a:rPr lang="en-US" sz="1400" dirty="0">
                    <a:solidFill>
                      <a:schemeClr val="bg1"/>
                    </a:solidFill>
                  </a:rPr>
                  <a:t>Burma</a:t>
                </a:r>
              </a:p>
              <a:p>
                <a:pPr marL="285750" indent="-285750" defTabSz="914400" fontAlgn="auto">
                  <a:spcBef>
                    <a:spcPts val="0"/>
                  </a:spcBef>
                  <a:spcAft>
                    <a:spcPts val="0"/>
                  </a:spcAft>
                  <a:buFont typeface="Arial" charset="0"/>
                  <a:buChar char="•"/>
                </a:pPr>
                <a:r>
                  <a:rPr lang="en-US" sz="1400" dirty="0" smtClean="0">
                    <a:solidFill>
                      <a:schemeClr val="bg1"/>
                    </a:solidFill>
                  </a:rPr>
                  <a:t>Sudan</a:t>
                </a:r>
                <a:endParaRPr lang="en-US" sz="1400" dirty="0">
                  <a:solidFill>
                    <a:schemeClr val="bg1"/>
                  </a:solidFill>
                </a:endParaRPr>
              </a:p>
            </p:txBody>
          </p:sp>
          <p:sp>
            <p:nvSpPr>
              <p:cNvPr id="27" name="Rectangle 26"/>
              <p:cNvSpPr/>
              <p:nvPr/>
            </p:nvSpPr>
            <p:spPr>
              <a:xfrm>
                <a:off x="4152900" y="1071610"/>
                <a:ext cx="495300" cy="3881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a:solidFill>
                      <a:prstClr val="white"/>
                    </a:solidFill>
                  </a:rPr>
                  <a:t>34</a:t>
                </a:r>
              </a:p>
              <a:p>
                <a:pPr algn="ctr" defTabSz="914400" fontAlgn="auto">
                  <a:spcBef>
                    <a:spcPts val="0"/>
                  </a:spcBef>
                  <a:spcAft>
                    <a:spcPts val="0"/>
                  </a:spcAft>
                </a:pPr>
                <a:r>
                  <a:rPr lang="en-US" sz="1400" dirty="0">
                    <a:solidFill>
                      <a:prstClr val="white"/>
                    </a:solidFill>
                  </a:rPr>
                  <a:t>11</a:t>
                </a:r>
              </a:p>
              <a:p>
                <a:pPr algn="ctr" defTabSz="914400" fontAlgn="auto">
                  <a:spcBef>
                    <a:spcPts val="0"/>
                  </a:spcBef>
                  <a:spcAft>
                    <a:spcPts val="0"/>
                  </a:spcAft>
                </a:pPr>
                <a:r>
                  <a:rPr lang="en-US" sz="1400" dirty="0">
                    <a:solidFill>
                      <a:prstClr val="white"/>
                    </a:solidFill>
                  </a:rPr>
                  <a:t>6</a:t>
                </a:r>
              </a:p>
              <a:p>
                <a:pPr algn="ctr" defTabSz="914400" fontAlgn="auto">
                  <a:spcBef>
                    <a:spcPts val="0"/>
                  </a:spcBef>
                  <a:spcAft>
                    <a:spcPts val="0"/>
                  </a:spcAft>
                </a:pPr>
                <a:r>
                  <a:rPr lang="en-US" sz="1400" dirty="0">
                    <a:solidFill>
                      <a:prstClr val="white"/>
                    </a:solidFill>
                  </a:rPr>
                  <a:t>5</a:t>
                </a:r>
              </a:p>
              <a:p>
                <a:pPr algn="ctr" defTabSz="914400" fontAlgn="auto">
                  <a:spcBef>
                    <a:spcPts val="0"/>
                  </a:spcBef>
                  <a:spcAft>
                    <a:spcPts val="0"/>
                  </a:spcAft>
                </a:pPr>
                <a:r>
                  <a:rPr lang="en-US" sz="1400" dirty="0">
                    <a:solidFill>
                      <a:prstClr val="white"/>
                    </a:solidFill>
                  </a:rPr>
                  <a:t>3</a:t>
                </a:r>
              </a:p>
              <a:p>
                <a:pPr algn="ctr" defTabSz="914400" fontAlgn="auto">
                  <a:spcBef>
                    <a:spcPts val="0"/>
                  </a:spcBef>
                  <a:spcAft>
                    <a:spcPts val="0"/>
                  </a:spcAft>
                </a:pPr>
                <a:r>
                  <a:rPr lang="en-US" sz="1400" dirty="0">
                    <a:solidFill>
                      <a:prstClr val="white"/>
                    </a:solidFill>
                  </a:rPr>
                  <a:t>1</a:t>
                </a:r>
              </a:p>
            </p:txBody>
          </p:sp>
          <p:sp>
            <p:nvSpPr>
              <p:cNvPr id="28" name="Rectangle 27"/>
              <p:cNvSpPr/>
              <p:nvPr/>
            </p:nvSpPr>
            <p:spPr>
              <a:xfrm>
                <a:off x="28575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accent2"/>
                    </a:solidFill>
                  </a:rPr>
                  <a:t>Fox Valley</a:t>
                </a:r>
                <a:endParaRPr lang="en-US" sz="2000" b="1" dirty="0">
                  <a:solidFill>
                    <a:schemeClr val="accent2"/>
                  </a:solidFill>
                </a:endParaRPr>
              </a:p>
            </p:txBody>
          </p:sp>
        </p:grpSp>
        <p:grpSp>
          <p:nvGrpSpPr>
            <p:cNvPr id="12" name="Group 11"/>
            <p:cNvGrpSpPr/>
            <p:nvPr/>
          </p:nvGrpSpPr>
          <p:grpSpPr>
            <a:xfrm>
              <a:off x="4800599" y="228600"/>
              <a:ext cx="1790701" cy="4724697"/>
              <a:chOff x="4914899" y="228600"/>
              <a:chExt cx="1790701" cy="4724697"/>
            </a:xfrm>
          </p:grpSpPr>
          <p:sp>
            <p:nvSpPr>
              <p:cNvPr id="23" name="Rectangle 22"/>
              <p:cNvSpPr/>
              <p:nvPr/>
            </p:nvSpPr>
            <p:spPr>
              <a:xfrm>
                <a:off x="4914899" y="1066800"/>
                <a:ext cx="1676400" cy="3886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a:solidFill>
                      <a:schemeClr val="bg1"/>
                    </a:solidFill>
                  </a:rPr>
                  <a:t>Iraq</a:t>
                </a:r>
              </a:p>
              <a:p>
                <a:pPr marL="285750" indent="-285750" defTabSz="914400" fontAlgn="auto">
                  <a:spcBef>
                    <a:spcPts val="0"/>
                  </a:spcBef>
                  <a:spcAft>
                    <a:spcPts val="0"/>
                  </a:spcAft>
                  <a:buFont typeface="Arial" charset="0"/>
                  <a:buChar char="•"/>
                </a:pPr>
                <a:r>
                  <a:rPr lang="en-US" sz="1400" dirty="0">
                    <a:solidFill>
                      <a:schemeClr val="bg1"/>
                    </a:solidFill>
                  </a:rPr>
                  <a:t>Syria</a:t>
                </a:r>
              </a:p>
              <a:p>
                <a:pPr marL="285750" indent="-285750" defTabSz="914400" fontAlgn="auto">
                  <a:spcBef>
                    <a:spcPts val="0"/>
                  </a:spcBef>
                  <a:spcAft>
                    <a:spcPts val="0"/>
                  </a:spcAft>
                  <a:buFont typeface="Arial" charset="0"/>
                  <a:buChar char="•"/>
                </a:pPr>
                <a:r>
                  <a:rPr lang="en-US" sz="1400" dirty="0">
                    <a:solidFill>
                      <a:schemeClr val="bg1"/>
                    </a:solidFill>
                  </a:rPr>
                  <a:t>Bhutan</a:t>
                </a:r>
              </a:p>
              <a:p>
                <a:pPr marL="285750" indent="-285750" defTabSz="914400" fontAlgn="auto">
                  <a:spcBef>
                    <a:spcPts val="0"/>
                  </a:spcBef>
                  <a:spcAft>
                    <a:spcPts val="0"/>
                  </a:spcAft>
                  <a:buFont typeface="Arial" charset="0"/>
                  <a:buChar char="•"/>
                </a:pPr>
                <a:r>
                  <a:rPr lang="en-US" sz="1400" dirty="0">
                    <a:solidFill>
                      <a:schemeClr val="bg1"/>
                    </a:solidFill>
                  </a:rPr>
                  <a:t>Iran</a:t>
                </a:r>
              </a:p>
              <a:p>
                <a:pPr marL="285750" indent="-285750" defTabSz="914400" fontAlgn="auto">
                  <a:spcBef>
                    <a:spcPts val="0"/>
                  </a:spcBef>
                  <a:spcAft>
                    <a:spcPts val="0"/>
                  </a:spcAft>
                  <a:buFont typeface="Arial" charset="0"/>
                  <a:buChar char="•"/>
                </a:pPr>
                <a:r>
                  <a:rPr lang="en-US" sz="1400" dirty="0">
                    <a:solidFill>
                      <a:schemeClr val="bg1"/>
                    </a:solidFill>
                  </a:rPr>
                  <a:t>India</a:t>
                </a:r>
              </a:p>
              <a:p>
                <a:pPr marL="285750" indent="-285750" defTabSz="914400" fontAlgn="auto">
                  <a:spcBef>
                    <a:spcPts val="0"/>
                  </a:spcBef>
                  <a:spcAft>
                    <a:spcPts val="0"/>
                  </a:spcAft>
                  <a:buFont typeface="Arial" charset="0"/>
                  <a:buChar char="•"/>
                </a:pPr>
                <a:r>
                  <a:rPr lang="en-US" sz="1400" dirty="0" smtClean="0">
                    <a:solidFill>
                      <a:schemeClr val="bg1"/>
                    </a:solidFill>
                  </a:rPr>
                  <a:t>Nepal</a:t>
                </a:r>
                <a:endParaRPr lang="en-US" sz="1400" dirty="0">
                  <a:solidFill>
                    <a:schemeClr val="bg1"/>
                  </a:solidFill>
                </a:endParaRPr>
              </a:p>
            </p:txBody>
          </p:sp>
          <p:sp>
            <p:nvSpPr>
              <p:cNvPr id="24" name="Rectangle 23"/>
              <p:cNvSpPr/>
              <p:nvPr/>
            </p:nvSpPr>
            <p:spPr>
              <a:xfrm>
                <a:off x="6210300" y="1071607"/>
                <a:ext cx="495300" cy="3881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a:solidFill>
                      <a:prstClr val="white"/>
                    </a:solidFill>
                  </a:rPr>
                  <a:t>27</a:t>
                </a:r>
              </a:p>
              <a:p>
                <a:pPr algn="ctr" defTabSz="914400" fontAlgn="auto">
                  <a:spcBef>
                    <a:spcPts val="0"/>
                  </a:spcBef>
                  <a:spcAft>
                    <a:spcPts val="0"/>
                  </a:spcAft>
                </a:pPr>
                <a:r>
                  <a:rPr lang="en-US" sz="1400" dirty="0">
                    <a:solidFill>
                      <a:prstClr val="white"/>
                    </a:solidFill>
                  </a:rPr>
                  <a:t>12</a:t>
                </a:r>
              </a:p>
              <a:p>
                <a:pPr algn="ctr" defTabSz="914400" fontAlgn="auto">
                  <a:spcBef>
                    <a:spcPts val="0"/>
                  </a:spcBef>
                  <a:spcAft>
                    <a:spcPts val="0"/>
                  </a:spcAft>
                </a:pPr>
                <a:r>
                  <a:rPr lang="en-US" sz="1400" dirty="0">
                    <a:solidFill>
                      <a:prstClr val="white"/>
                    </a:solidFill>
                  </a:rPr>
                  <a:t>11</a:t>
                </a:r>
              </a:p>
              <a:p>
                <a:pPr algn="ctr" defTabSz="914400" fontAlgn="auto">
                  <a:spcBef>
                    <a:spcPts val="0"/>
                  </a:spcBef>
                  <a:spcAft>
                    <a:spcPts val="0"/>
                  </a:spcAft>
                </a:pPr>
                <a:r>
                  <a:rPr lang="en-US" sz="1400" dirty="0">
                    <a:solidFill>
                      <a:prstClr val="white"/>
                    </a:solidFill>
                  </a:rPr>
                  <a:t>2</a:t>
                </a:r>
              </a:p>
              <a:p>
                <a:pPr algn="ctr" defTabSz="914400" fontAlgn="auto">
                  <a:spcBef>
                    <a:spcPts val="0"/>
                  </a:spcBef>
                  <a:spcAft>
                    <a:spcPts val="0"/>
                  </a:spcAft>
                </a:pPr>
                <a:r>
                  <a:rPr lang="en-US" sz="1400" dirty="0">
                    <a:solidFill>
                      <a:prstClr val="white"/>
                    </a:solidFill>
                  </a:rPr>
                  <a:t>1</a:t>
                </a:r>
              </a:p>
              <a:p>
                <a:pPr algn="ctr" defTabSz="914400" fontAlgn="auto">
                  <a:spcBef>
                    <a:spcPts val="0"/>
                  </a:spcBef>
                  <a:spcAft>
                    <a:spcPts val="0"/>
                  </a:spcAft>
                </a:pPr>
                <a:r>
                  <a:rPr lang="en-US" sz="1400" dirty="0">
                    <a:solidFill>
                      <a:prstClr val="white"/>
                    </a:solidFill>
                  </a:rPr>
                  <a:t>1</a:t>
                </a:r>
              </a:p>
            </p:txBody>
          </p:sp>
          <p:sp>
            <p:nvSpPr>
              <p:cNvPr id="25" name="Rectangle 24"/>
              <p:cNvSpPr/>
              <p:nvPr/>
            </p:nvSpPr>
            <p:spPr>
              <a:xfrm>
                <a:off x="49149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accent2"/>
                    </a:solidFill>
                  </a:rPr>
                  <a:t>Madison</a:t>
                </a:r>
                <a:endParaRPr lang="en-US" sz="2000" b="1" dirty="0">
                  <a:solidFill>
                    <a:schemeClr val="accent2"/>
                  </a:solidFill>
                </a:endParaRPr>
              </a:p>
            </p:txBody>
          </p:sp>
        </p:grpSp>
        <p:grpSp>
          <p:nvGrpSpPr>
            <p:cNvPr id="15" name="Group 14"/>
            <p:cNvGrpSpPr/>
            <p:nvPr/>
          </p:nvGrpSpPr>
          <p:grpSpPr>
            <a:xfrm>
              <a:off x="6972299" y="228600"/>
              <a:ext cx="1790701" cy="4724697"/>
              <a:chOff x="6972299" y="228600"/>
              <a:chExt cx="1790701" cy="4724697"/>
            </a:xfrm>
          </p:grpSpPr>
          <p:sp>
            <p:nvSpPr>
              <p:cNvPr id="20" name="Rectangle 19"/>
              <p:cNvSpPr/>
              <p:nvPr/>
            </p:nvSpPr>
            <p:spPr>
              <a:xfrm>
                <a:off x="6972299" y="1066800"/>
                <a:ext cx="1676400" cy="3886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914400" fontAlgn="auto">
                  <a:spcBef>
                    <a:spcPts val="0"/>
                  </a:spcBef>
                  <a:spcAft>
                    <a:spcPts val="0"/>
                  </a:spcAft>
                  <a:buFont typeface="Arial" charset="0"/>
                  <a:buChar char="•"/>
                </a:pPr>
                <a:r>
                  <a:rPr lang="en-US" sz="1400" dirty="0" smtClean="0">
                    <a:solidFill>
                      <a:schemeClr val="bg1"/>
                    </a:solidFill>
                  </a:rPr>
                  <a:t>Burma</a:t>
                </a:r>
              </a:p>
              <a:p>
                <a:pPr marL="285750" indent="-285750" defTabSz="914400" fontAlgn="auto">
                  <a:spcBef>
                    <a:spcPts val="0"/>
                  </a:spcBef>
                  <a:spcAft>
                    <a:spcPts val="0"/>
                  </a:spcAft>
                  <a:buFont typeface="Arial" charset="0"/>
                  <a:buChar char="•"/>
                </a:pPr>
                <a:r>
                  <a:rPr lang="en-US" sz="1400" dirty="0" smtClean="0">
                    <a:solidFill>
                      <a:schemeClr val="bg1"/>
                    </a:solidFill>
                  </a:rPr>
                  <a:t>Somalia</a:t>
                </a:r>
              </a:p>
              <a:p>
                <a:pPr marL="285750" indent="-285750" defTabSz="914400" fontAlgn="auto">
                  <a:spcBef>
                    <a:spcPts val="0"/>
                  </a:spcBef>
                  <a:spcAft>
                    <a:spcPts val="0"/>
                  </a:spcAft>
                  <a:buFont typeface="Arial" charset="0"/>
                  <a:buChar char="•"/>
                </a:pPr>
                <a:r>
                  <a:rPr lang="en-US" sz="1400" dirty="0" smtClean="0">
                    <a:solidFill>
                      <a:schemeClr val="bg1"/>
                    </a:solidFill>
                  </a:rPr>
                  <a:t>Syria</a:t>
                </a:r>
              </a:p>
              <a:p>
                <a:pPr marL="285750" indent="-285750" defTabSz="914400" fontAlgn="auto">
                  <a:spcBef>
                    <a:spcPts val="0"/>
                  </a:spcBef>
                  <a:spcAft>
                    <a:spcPts val="0"/>
                  </a:spcAft>
                  <a:buFont typeface="Arial" charset="0"/>
                  <a:buChar char="•"/>
                </a:pPr>
                <a:r>
                  <a:rPr lang="en-US" sz="1400" dirty="0" smtClean="0">
                    <a:solidFill>
                      <a:schemeClr val="bg1"/>
                    </a:solidFill>
                  </a:rPr>
                  <a:t>Iraq</a:t>
                </a:r>
              </a:p>
            </p:txBody>
          </p:sp>
          <p:sp>
            <p:nvSpPr>
              <p:cNvPr id="21" name="Rectangle 20"/>
              <p:cNvSpPr/>
              <p:nvPr/>
            </p:nvSpPr>
            <p:spPr>
              <a:xfrm>
                <a:off x="8267700" y="1071607"/>
                <a:ext cx="495300" cy="3881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r>
                  <a:rPr lang="en-US" sz="1400" dirty="0" smtClean="0">
                    <a:solidFill>
                      <a:prstClr val="white"/>
                    </a:solidFill>
                  </a:rPr>
                  <a:t>13</a:t>
                </a:r>
              </a:p>
              <a:p>
                <a:pPr algn="ctr" defTabSz="914400" fontAlgn="auto">
                  <a:spcBef>
                    <a:spcPts val="0"/>
                  </a:spcBef>
                  <a:spcAft>
                    <a:spcPts val="0"/>
                  </a:spcAft>
                </a:pPr>
                <a:r>
                  <a:rPr lang="en-US" sz="1400" dirty="0" smtClean="0">
                    <a:solidFill>
                      <a:prstClr val="white"/>
                    </a:solidFill>
                  </a:rPr>
                  <a:t>26</a:t>
                </a:r>
              </a:p>
              <a:p>
                <a:pPr algn="ctr" defTabSz="914400" fontAlgn="auto">
                  <a:spcBef>
                    <a:spcPts val="0"/>
                  </a:spcBef>
                  <a:spcAft>
                    <a:spcPts val="0"/>
                  </a:spcAft>
                </a:pPr>
                <a:r>
                  <a:rPr lang="en-US" sz="1400" dirty="0" smtClean="0">
                    <a:solidFill>
                      <a:prstClr val="white"/>
                    </a:solidFill>
                  </a:rPr>
                  <a:t>5</a:t>
                </a:r>
              </a:p>
              <a:p>
                <a:pPr algn="ctr" defTabSz="914400" fontAlgn="auto">
                  <a:spcBef>
                    <a:spcPts val="0"/>
                  </a:spcBef>
                  <a:spcAft>
                    <a:spcPts val="0"/>
                  </a:spcAft>
                </a:pPr>
                <a:r>
                  <a:rPr lang="en-US" sz="1400" dirty="0">
                    <a:solidFill>
                      <a:prstClr val="white"/>
                    </a:solidFill>
                  </a:rPr>
                  <a:t>4</a:t>
                </a:r>
                <a:endParaRPr lang="en-US" sz="1400" dirty="0" smtClean="0">
                  <a:solidFill>
                    <a:prstClr val="white"/>
                  </a:solidFill>
                </a:endParaRPr>
              </a:p>
            </p:txBody>
          </p:sp>
          <p:sp>
            <p:nvSpPr>
              <p:cNvPr id="22" name="Rectangle 21"/>
              <p:cNvSpPr/>
              <p:nvPr/>
            </p:nvSpPr>
            <p:spPr>
              <a:xfrm>
                <a:off x="6972300" y="228600"/>
                <a:ext cx="1790700" cy="784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b="1" dirty="0" smtClean="0">
                    <a:solidFill>
                      <a:schemeClr val="accent2"/>
                    </a:solidFill>
                  </a:rPr>
                  <a:t>Other</a:t>
                </a:r>
                <a:endParaRPr lang="en-US" sz="2000" b="1" dirty="0">
                  <a:solidFill>
                    <a:schemeClr val="accent2"/>
                  </a:solidFill>
                </a:endParaRPr>
              </a:p>
            </p:txBody>
          </p:sp>
        </p:grpSp>
        <p:sp>
          <p:nvSpPr>
            <p:cNvPr id="16" name="Oval 15"/>
            <p:cNvSpPr/>
            <p:nvPr/>
          </p:nvSpPr>
          <p:spPr>
            <a:xfrm>
              <a:off x="533400" y="5069156"/>
              <a:ext cx="1600200" cy="533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prstClr val="white"/>
                  </a:solidFill>
                </a:rPr>
                <a:t>394</a:t>
              </a:r>
              <a:endParaRPr lang="en-US" sz="2400" b="1" dirty="0">
                <a:solidFill>
                  <a:prstClr val="white"/>
                </a:solidFill>
              </a:endParaRPr>
            </a:p>
          </p:txBody>
        </p:sp>
        <p:sp>
          <p:nvSpPr>
            <p:cNvPr id="17" name="Oval 16"/>
            <p:cNvSpPr/>
            <p:nvPr/>
          </p:nvSpPr>
          <p:spPr>
            <a:xfrm>
              <a:off x="2743199" y="5069156"/>
              <a:ext cx="1600200" cy="533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prstClr val="white"/>
                  </a:solidFill>
                </a:rPr>
                <a:t>60</a:t>
              </a:r>
              <a:endParaRPr lang="en-US" sz="2400" b="1" dirty="0">
                <a:solidFill>
                  <a:prstClr val="white"/>
                </a:solidFill>
              </a:endParaRPr>
            </a:p>
          </p:txBody>
        </p:sp>
        <p:sp>
          <p:nvSpPr>
            <p:cNvPr id="18" name="Oval 17"/>
            <p:cNvSpPr/>
            <p:nvPr/>
          </p:nvSpPr>
          <p:spPr>
            <a:xfrm>
              <a:off x="4953000" y="5069156"/>
              <a:ext cx="1600200" cy="533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prstClr val="white"/>
                  </a:solidFill>
                </a:rPr>
                <a:t>54</a:t>
              </a:r>
              <a:endParaRPr lang="en-US" sz="2400" b="1" dirty="0">
                <a:solidFill>
                  <a:prstClr val="white"/>
                </a:solidFill>
              </a:endParaRPr>
            </a:p>
          </p:txBody>
        </p:sp>
        <p:sp>
          <p:nvSpPr>
            <p:cNvPr id="19" name="Oval 18"/>
            <p:cNvSpPr/>
            <p:nvPr/>
          </p:nvSpPr>
          <p:spPr>
            <a:xfrm>
              <a:off x="7086599" y="5069156"/>
              <a:ext cx="1600200" cy="533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b="1" dirty="0" smtClean="0">
                  <a:solidFill>
                    <a:prstClr val="white"/>
                  </a:solidFill>
                </a:rPr>
                <a:t>23</a:t>
              </a:r>
              <a:endParaRPr lang="en-US" sz="2400" b="1" dirty="0">
                <a:solidFill>
                  <a:prstClr val="white"/>
                </a:solidFill>
              </a:endParaRPr>
            </a:p>
          </p:txBody>
        </p:sp>
      </p:grpSp>
      <p:sp>
        <p:nvSpPr>
          <p:cNvPr id="33" name="Rectangle 32"/>
          <p:cNvSpPr/>
          <p:nvPr/>
        </p:nvSpPr>
        <p:spPr>
          <a:xfrm>
            <a:off x="3248774" y="1049085"/>
            <a:ext cx="5099342" cy="369332"/>
          </a:xfrm>
          <a:prstGeom prst="rect">
            <a:avLst/>
          </a:prstGeom>
        </p:spPr>
        <p:txBody>
          <a:bodyPr wrap="square">
            <a:spAutoFit/>
          </a:bodyPr>
          <a:lstStyle/>
          <a:p>
            <a:pPr algn="ctr" defTabSz="914400" fontAlgn="auto">
              <a:spcBef>
                <a:spcPts val="0"/>
              </a:spcBef>
              <a:spcAft>
                <a:spcPts val="0"/>
              </a:spcAft>
            </a:pPr>
            <a:r>
              <a:rPr lang="en-US" b="1" dirty="0" smtClean="0">
                <a:solidFill>
                  <a:schemeClr val="accent4"/>
                </a:solidFill>
                <a:latin typeface="Calibri"/>
              </a:rPr>
              <a:t>Federal Fiscal Year 2017 so far… (10.1.16 -2.28.17) </a:t>
            </a:r>
            <a:endParaRPr lang="en-US" b="1" dirty="0">
              <a:solidFill>
                <a:schemeClr val="accent4"/>
              </a:solidFill>
              <a:latin typeface="Calibri"/>
            </a:endParaRPr>
          </a:p>
        </p:txBody>
      </p:sp>
    </p:spTree>
    <p:extLst>
      <p:ext uri="{BB962C8B-B14F-4D97-AF65-F5344CB8AC3E}">
        <p14:creationId xmlns:p14="http://schemas.microsoft.com/office/powerpoint/2010/main" val="2312075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31775" y="187843"/>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Questions / Concerns</a:t>
            </a:r>
          </a:p>
          <a:p>
            <a:pPr eaLnBrk="1" hangingPunct="1">
              <a:defRPr/>
            </a:pPr>
            <a:r>
              <a:rPr lang="en-US" dirty="0" smtClean="0">
                <a:solidFill>
                  <a:srgbClr val="FFC000"/>
                </a:solidFill>
                <a:cs typeface="Arial" charset="0"/>
              </a:rPr>
              <a:t>Contact Us</a:t>
            </a:r>
            <a:endParaRPr lang="en-US" sz="3200" dirty="0" smtClean="0">
              <a:solidFill>
                <a:srgbClr val="FFC000"/>
              </a:solidFill>
              <a:latin typeface="+mj-lt"/>
              <a:cs typeface="Arial" charset="0"/>
            </a:endParaRP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 y="6086479"/>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a:spLocks/>
          </p:cNvSpPr>
          <p:nvPr/>
        </p:nvSpPr>
        <p:spPr bwMode="auto">
          <a:xfrm>
            <a:off x="1400175" y="1936782"/>
            <a:ext cx="6324600" cy="42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solidFill>
                  <a:schemeClr val="tx2"/>
                </a:solidFill>
              </a:rPr>
              <a:t>Contact the State of WI Refugee Programs Section: </a:t>
            </a:r>
            <a:endParaRPr lang="en-US" sz="2000" b="1" dirty="0">
              <a:solidFill>
                <a:schemeClr val="tx2"/>
              </a:solidFill>
            </a:endParaRPr>
          </a:p>
        </p:txBody>
      </p:sp>
      <p:sp>
        <p:nvSpPr>
          <p:cNvPr id="7" name="Content Placeholder 3"/>
          <p:cNvSpPr txBox="1">
            <a:spLocks/>
          </p:cNvSpPr>
          <p:nvPr/>
        </p:nvSpPr>
        <p:spPr>
          <a:xfrm>
            <a:off x="1446742" y="2844803"/>
            <a:ext cx="6231466" cy="277812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1600" b="1" dirty="0" smtClean="0">
                <a:solidFill>
                  <a:schemeClr val="tx2"/>
                </a:solidFill>
              </a:rPr>
              <a:t> Natasa Torbica</a:t>
            </a:r>
          </a:p>
          <a:p>
            <a:pPr marL="0" indent="0" algn="ctr">
              <a:buFont typeface="Arial" charset="0"/>
              <a:buNone/>
            </a:pPr>
            <a:r>
              <a:rPr lang="en-US" sz="1600" b="1" dirty="0" smtClean="0">
                <a:solidFill>
                  <a:schemeClr val="tx2"/>
                </a:solidFill>
              </a:rPr>
              <a:t>Natasa.torbica@wisconsin.gov</a:t>
            </a:r>
          </a:p>
          <a:p>
            <a:pPr marL="0" indent="0" algn="ctr">
              <a:buFont typeface="Arial" charset="0"/>
              <a:buNone/>
            </a:pPr>
            <a:r>
              <a:rPr lang="en-US" sz="1600" b="1" dirty="0" smtClean="0">
                <a:solidFill>
                  <a:schemeClr val="tx2"/>
                </a:solidFill>
              </a:rPr>
              <a:t>414-270-4722</a:t>
            </a:r>
            <a:endParaRPr lang="en-US" sz="2800" b="1" dirty="0" smtClean="0">
              <a:solidFill>
                <a:schemeClr val="tx2"/>
              </a:solidFill>
            </a:endParaRPr>
          </a:p>
          <a:p>
            <a:pPr marL="0" indent="0" algn="ctr">
              <a:buFont typeface="Arial" charset="0"/>
              <a:buNone/>
            </a:pPr>
            <a:r>
              <a:rPr lang="en-US" sz="2800" b="1" dirty="0" smtClean="0">
                <a:solidFill>
                  <a:schemeClr val="accent4"/>
                </a:solidFill>
                <a:hlinkClick r:id="rId3"/>
              </a:rPr>
              <a:t>https://dcf.wisconsin.gov/refugee</a:t>
            </a:r>
            <a:r>
              <a:rPr lang="en-US" sz="2800" b="1" dirty="0" smtClean="0">
                <a:solidFill>
                  <a:schemeClr val="accent4"/>
                </a:solidFill>
              </a:rPr>
              <a:t> </a:t>
            </a:r>
          </a:p>
        </p:txBody>
      </p:sp>
    </p:spTree>
    <p:extLst>
      <p:ext uri="{BB962C8B-B14F-4D97-AF65-F5344CB8AC3E}">
        <p14:creationId xmlns:p14="http://schemas.microsoft.com/office/powerpoint/2010/main" val="1950057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5">
                    <a:lumMod val="50000"/>
                  </a:schemeClr>
                </a:solidFill>
              </a:rPr>
              <a:t>World Refugee Day is on June 20</a:t>
            </a:r>
            <a:r>
              <a:rPr lang="en-US" sz="4000" b="1" baseline="30000" dirty="0">
                <a:solidFill>
                  <a:schemeClr val="accent5">
                    <a:lumMod val="50000"/>
                  </a:schemeClr>
                </a:solidFill>
              </a:rPr>
              <a:t>th</a:t>
            </a:r>
            <a:r>
              <a:rPr lang="en-US" sz="4000" b="1" dirty="0">
                <a:solidFill>
                  <a:schemeClr val="accent5">
                    <a:lumMod val="50000"/>
                  </a:schemeClr>
                </a:solidFill>
              </a:rPr>
              <a:t>!</a:t>
            </a: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7"/>
            <a:ext cx="8229600" cy="316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natasa.torbica\Pictures\me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67" y="4775201"/>
            <a:ext cx="303106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tasa.torbica\Pictures\WRD M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86933"/>
            <a:ext cx="8229600" cy="338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56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p:txBody>
          <a:bodyPr/>
          <a:lstStyle/>
          <a:p>
            <a:pPr eaLnBrk="1" hangingPunct="1"/>
            <a:r>
              <a:rPr lang="en-US" dirty="0" smtClean="0">
                <a:latin typeface="Arial" panose="020B0604020202020204" pitchFamily="34" charset="0"/>
                <a:cs typeface="Arial" panose="020B0604020202020204" pitchFamily="34" charset="0"/>
              </a:rPr>
              <a:t>Refugee Health Promotion Program</a:t>
            </a:r>
          </a:p>
        </p:txBody>
      </p:sp>
      <p:sp>
        <p:nvSpPr>
          <p:cNvPr id="4099" name="Rectangle 3"/>
          <p:cNvSpPr>
            <a:spLocks noGrp="1" noChangeArrowheads="1"/>
          </p:cNvSpPr>
          <p:nvPr>
            <p:ph type="subTitle" idx="1"/>
          </p:nvPr>
        </p:nvSpPr>
        <p:spPr>
          <a:xfrm>
            <a:off x="762000" y="4406465"/>
            <a:ext cx="7620000" cy="1022184"/>
          </a:xfrm>
        </p:spPr>
        <p:txBody>
          <a:bodyPr/>
          <a:lstStyle/>
          <a:p>
            <a:pPr eaLnBrk="1" hangingPunct="1"/>
            <a:r>
              <a:rPr lang="en-US" dirty="0" smtClean="0">
                <a:latin typeface="+mj-lt"/>
              </a:rPr>
              <a:t>Savitri Tsering	</a:t>
            </a:r>
            <a:br>
              <a:rPr lang="en-US" dirty="0" smtClean="0">
                <a:latin typeface="+mj-lt"/>
              </a:rPr>
            </a:br>
            <a:r>
              <a:rPr lang="en-US" dirty="0" smtClean="0">
                <a:latin typeface="+mj-lt"/>
              </a:rPr>
              <a:t>Refugee Health Coordinator</a:t>
            </a:r>
          </a:p>
        </p:txBody>
      </p:sp>
    </p:spTree>
    <p:extLst>
      <p:ext uri="{BB962C8B-B14F-4D97-AF65-F5344CB8AC3E}">
        <p14:creationId xmlns:p14="http://schemas.microsoft.com/office/powerpoint/2010/main" val="2931715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 Health Promotion Program (RHPP)</a:t>
            </a:r>
          </a:p>
        </p:txBody>
      </p:sp>
      <p:sp>
        <p:nvSpPr>
          <p:cNvPr id="3" name="Content Placeholder 2"/>
          <p:cNvSpPr>
            <a:spLocks noGrp="1"/>
          </p:cNvSpPr>
          <p:nvPr>
            <p:ph idx="1"/>
          </p:nvPr>
        </p:nvSpPr>
        <p:spPr>
          <a:xfrm>
            <a:off x="838200" y="2286000"/>
            <a:ext cx="7693025" cy="3876675"/>
          </a:xfrm>
        </p:spPr>
        <p:txBody>
          <a:bodyPr/>
          <a:lstStyle/>
          <a:p>
            <a:pPr marL="457200" lvl="1" indent="0">
              <a:buNone/>
            </a:pPr>
            <a:r>
              <a:rPr lang="en-US" dirty="0"/>
              <a:t>Department of Children and Families (DCF) Refugee Services Section (RSS) grant funded by the Office of Refugee Services </a:t>
            </a:r>
            <a:r>
              <a:rPr lang="en-US" dirty="0" smtClean="0"/>
              <a:t>(ORR)</a:t>
            </a:r>
            <a:endParaRPr lang="en-US" dirty="0"/>
          </a:p>
          <a:p>
            <a:pPr lvl="2"/>
            <a:r>
              <a:rPr lang="en-US" dirty="0"/>
              <a:t>funded for 3 years </a:t>
            </a:r>
          </a:p>
          <a:p>
            <a:pPr lvl="2"/>
            <a:r>
              <a:rPr lang="en-US" dirty="0"/>
              <a:t>sustainable approach to health promotion services for recently arrived refugees.</a:t>
            </a:r>
          </a:p>
          <a:p>
            <a:pPr marL="457200" lvl="1" indent="0">
              <a:buNone/>
            </a:pPr>
            <a:r>
              <a:rPr lang="en-US" dirty="0"/>
              <a:t>Objectives</a:t>
            </a:r>
          </a:p>
          <a:p>
            <a:pPr lvl="2"/>
            <a:r>
              <a:rPr lang="en-US" dirty="0"/>
              <a:t>Increase health literacy</a:t>
            </a:r>
          </a:p>
          <a:p>
            <a:pPr lvl="2"/>
            <a:r>
              <a:rPr lang="en-US" dirty="0"/>
              <a:t>Improve access to health and wellness services</a:t>
            </a:r>
          </a:p>
          <a:p>
            <a:pPr lvl="2"/>
            <a:r>
              <a:rPr lang="en-US" dirty="0"/>
              <a:t>Reduce gaps </a:t>
            </a:r>
            <a:r>
              <a:rPr lang="en-US" dirty="0" smtClean="0"/>
              <a:t>in services</a:t>
            </a:r>
            <a:endParaRPr lang="en-US" dirty="0"/>
          </a:p>
          <a:p>
            <a:pPr lvl="2"/>
            <a:r>
              <a:rPr lang="en-US" dirty="0"/>
              <a:t>Assure availability of affordable care and insurance</a:t>
            </a:r>
          </a:p>
          <a:p>
            <a:endParaRPr lang="en-US" dirty="0"/>
          </a:p>
        </p:txBody>
      </p:sp>
      <p:sp>
        <p:nvSpPr>
          <p:cNvPr id="6" name="Slide Number Placeholder 5"/>
          <p:cNvSpPr>
            <a:spLocks noGrp="1"/>
          </p:cNvSpPr>
          <p:nvPr>
            <p:ph type="sldNum" sz="quarter" idx="12"/>
          </p:nvPr>
        </p:nvSpPr>
        <p:spPr/>
        <p:txBody>
          <a:bodyPr/>
          <a:lstStyle/>
          <a:p>
            <a:pPr>
              <a:defRPr/>
            </a:pPr>
            <a:fld id="{C60797A1-8342-4268-88BD-F42E7AC58EB4}" type="slidenum">
              <a:rPr lang="en-US" smtClean="0"/>
              <a:pPr>
                <a:defRPr/>
              </a:pPr>
              <a:t>36</a:t>
            </a:fld>
            <a:endParaRPr lang="en-US"/>
          </a:p>
        </p:txBody>
      </p:sp>
    </p:spTree>
    <p:extLst>
      <p:ext uri="{BB962C8B-B14F-4D97-AF65-F5344CB8AC3E}">
        <p14:creationId xmlns:p14="http://schemas.microsoft.com/office/powerpoint/2010/main" val="938879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RHPP</a:t>
            </a:r>
          </a:p>
        </p:txBody>
      </p:sp>
      <p:sp>
        <p:nvSpPr>
          <p:cNvPr id="3" name="Content Placeholder 2"/>
          <p:cNvSpPr>
            <a:spLocks noGrp="1"/>
          </p:cNvSpPr>
          <p:nvPr>
            <p:ph idx="1"/>
          </p:nvPr>
        </p:nvSpPr>
        <p:spPr/>
        <p:txBody>
          <a:bodyPr/>
          <a:lstStyle/>
          <a:p>
            <a:pPr marL="0" indent="0">
              <a:buNone/>
            </a:pPr>
            <a:r>
              <a:rPr lang="en-US" dirty="0"/>
              <a:t>Funded four bilingual Community Health Workers (CHWs</a:t>
            </a:r>
            <a:r>
              <a:rPr lang="en-US" dirty="0" smtClean="0"/>
              <a:t>) in Milwaukee</a:t>
            </a:r>
            <a:endParaRPr lang="en-US" dirty="0"/>
          </a:p>
          <a:p>
            <a:pPr lvl="1">
              <a:buFont typeface="Arial" panose="020B0604020202020204" pitchFamily="34" charset="0"/>
              <a:buChar char="•"/>
            </a:pPr>
            <a:r>
              <a:rPr lang="en-US" dirty="0"/>
              <a:t>Medical interpretation training</a:t>
            </a:r>
          </a:p>
          <a:p>
            <a:pPr lvl="1">
              <a:buFont typeface="Arial" panose="020B0604020202020204" pitchFamily="34" charset="0"/>
              <a:buChar char="•"/>
            </a:pPr>
            <a:r>
              <a:rPr lang="en-US" dirty="0"/>
              <a:t>40 hours CHW training</a:t>
            </a:r>
          </a:p>
          <a:p>
            <a:pPr lvl="1">
              <a:buFont typeface="Arial" panose="020B0604020202020204" pitchFamily="34" charset="0"/>
              <a:buChar char="•"/>
            </a:pPr>
            <a:r>
              <a:rPr lang="en-US" dirty="0"/>
              <a:t>Focus group summer </a:t>
            </a:r>
            <a:r>
              <a:rPr lang="en-US" dirty="0" smtClean="0"/>
              <a:t>2015</a:t>
            </a:r>
            <a:endParaRPr lang="en-US" dirty="0"/>
          </a:p>
          <a:p>
            <a:pPr lvl="1">
              <a:buFont typeface="Arial" panose="020B0604020202020204" pitchFamily="34" charset="0"/>
              <a:buChar char="•"/>
            </a:pPr>
            <a:r>
              <a:rPr lang="en-US" dirty="0"/>
              <a:t>Health </a:t>
            </a:r>
            <a:r>
              <a:rPr lang="en-US" dirty="0" smtClean="0"/>
              <a:t>orientation </a:t>
            </a:r>
            <a:r>
              <a:rPr lang="en-US" dirty="0"/>
              <a:t>and </a:t>
            </a:r>
            <a:r>
              <a:rPr lang="en-US" dirty="0" smtClean="0"/>
              <a:t>education </a:t>
            </a:r>
            <a:r>
              <a:rPr lang="en-US" dirty="0"/>
              <a:t>workshops in native language on critical health topics</a:t>
            </a:r>
          </a:p>
          <a:p>
            <a:endParaRPr lang="en-US" dirty="0"/>
          </a:p>
        </p:txBody>
      </p:sp>
      <p:sp>
        <p:nvSpPr>
          <p:cNvPr id="6" name="Slide Number Placeholder 5"/>
          <p:cNvSpPr>
            <a:spLocks noGrp="1"/>
          </p:cNvSpPr>
          <p:nvPr>
            <p:ph type="sldNum" sz="quarter" idx="12"/>
          </p:nvPr>
        </p:nvSpPr>
        <p:spPr/>
        <p:txBody>
          <a:bodyPr/>
          <a:lstStyle/>
          <a:p>
            <a:pPr>
              <a:defRPr/>
            </a:pPr>
            <a:fld id="{C60797A1-8342-4268-88BD-F42E7AC58EB4}" type="slidenum">
              <a:rPr lang="en-US" smtClean="0"/>
              <a:pPr>
                <a:defRPr/>
              </a:pPr>
              <a:t>37</a:t>
            </a:fld>
            <a:endParaRPr lang="en-US"/>
          </a:p>
        </p:txBody>
      </p:sp>
    </p:spTree>
    <p:extLst>
      <p:ext uri="{BB962C8B-B14F-4D97-AF65-F5344CB8AC3E}">
        <p14:creationId xmlns:p14="http://schemas.microsoft.com/office/powerpoint/2010/main" val="4040440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RHPP Focus Groups</a:t>
            </a:r>
            <a:endParaRPr lang="en-US" dirty="0"/>
          </a:p>
        </p:txBody>
      </p:sp>
      <p:sp>
        <p:nvSpPr>
          <p:cNvPr id="3" name="Content Placeholder 2"/>
          <p:cNvSpPr>
            <a:spLocks noGrp="1"/>
          </p:cNvSpPr>
          <p:nvPr>
            <p:ph sz="half" idx="1"/>
          </p:nvPr>
        </p:nvSpPr>
        <p:spPr>
          <a:xfrm>
            <a:off x="762000" y="2362200"/>
            <a:ext cx="6705600" cy="3724275"/>
          </a:xfrm>
        </p:spPr>
        <p:txBody>
          <a:bodyPr/>
          <a:lstStyle/>
          <a:p>
            <a:pPr marL="0" lvl="1" indent="0">
              <a:buNone/>
            </a:pPr>
            <a:r>
              <a:rPr lang="en-US" dirty="0" smtClean="0"/>
              <a:t>Focus groups used to identify:</a:t>
            </a:r>
          </a:p>
          <a:p>
            <a:pPr marL="342900" lvl="1" indent="-342900">
              <a:buFont typeface="Arial" panose="020B0604020202020204" pitchFamily="34" charset="0"/>
              <a:buChar char="•"/>
            </a:pPr>
            <a:r>
              <a:rPr lang="en-US" dirty="0" smtClean="0"/>
              <a:t>healthcare </a:t>
            </a:r>
            <a:r>
              <a:rPr lang="en-US" dirty="0"/>
              <a:t>needs existing within the respective communities and </a:t>
            </a:r>
          </a:p>
          <a:p>
            <a:pPr marL="342900" lvl="1" indent="-342900">
              <a:buFont typeface="Arial" panose="020B0604020202020204" pitchFamily="34" charset="0"/>
              <a:buChar char="•"/>
            </a:pPr>
            <a:r>
              <a:rPr lang="en-US" dirty="0" smtClean="0"/>
              <a:t>ethno-medical </a:t>
            </a:r>
            <a:r>
              <a:rPr lang="en-US" dirty="0"/>
              <a:t>models held by refugees </a:t>
            </a:r>
            <a:r>
              <a:rPr lang="en-US" dirty="0" smtClean="0"/>
              <a:t>which </a:t>
            </a:r>
            <a:r>
              <a:rPr lang="en-US" dirty="0"/>
              <a:t>influence health beliefs and h</a:t>
            </a:r>
            <a:r>
              <a:rPr lang="en-US" dirty="0" smtClean="0"/>
              <a:t>ealthcare </a:t>
            </a:r>
            <a:r>
              <a:rPr lang="en-US" dirty="0"/>
              <a:t>utilization. </a:t>
            </a:r>
            <a:endParaRPr lang="en-US" dirty="0" smtClean="0"/>
          </a:p>
          <a:p>
            <a:pPr marL="0" lvl="1" indent="0">
              <a:buNone/>
            </a:pPr>
            <a:r>
              <a:rPr lang="en-US" dirty="0" smtClean="0"/>
              <a:t>The </a:t>
            </a:r>
            <a:r>
              <a:rPr lang="en-US" dirty="0"/>
              <a:t>results helped CHWs to identify the health-related issues to prioritize as topics for health education workshops.</a:t>
            </a:r>
          </a:p>
          <a:p>
            <a:pPr marL="0" lvl="1" indent="0">
              <a:buNone/>
            </a:pPr>
            <a:endParaRPr lang="en-US" dirty="0"/>
          </a:p>
        </p:txBody>
      </p:sp>
      <p:sp>
        <p:nvSpPr>
          <p:cNvPr id="7" name="Slide Number Placeholder 6"/>
          <p:cNvSpPr>
            <a:spLocks noGrp="1"/>
          </p:cNvSpPr>
          <p:nvPr>
            <p:ph type="sldNum" sz="quarter" idx="12"/>
          </p:nvPr>
        </p:nvSpPr>
        <p:spPr/>
        <p:txBody>
          <a:bodyPr/>
          <a:lstStyle/>
          <a:p>
            <a:pPr>
              <a:defRPr/>
            </a:pPr>
            <a:fld id="{42FFCB9D-DD1C-47F8-8B44-3615D4F7EC32}" type="slidenum">
              <a:rPr lang="en-US" smtClean="0"/>
              <a:pPr>
                <a:defRPr/>
              </a:pPr>
              <a:t>38</a:t>
            </a:fld>
            <a:endParaRPr lang="en-US"/>
          </a:p>
        </p:txBody>
      </p:sp>
    </p:spTree>
    <p:extLst>
      <p:ext uri="{BB962C8B-B14F-4D97-AF65-F5344CB8AC3E}">
        <p14:creationId xmlns:p14="http://schemas.microsoft.com/office/powerpoint/2010/main" val="2099505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RHPP Focus Groups</a:t>
            </a:r>
          </a:p>
        </p:txBody>
      </p:sp>
      <p:sp>
        <p:nvSpPr>
          <p:cNvPr id="3" name="Content Placeholder 2"/>
          <p:cNvSpPr>
            <a:spLocks noGrp="1"/>
          </p:cNvSpPr>
          <p:nvPr>
            <p:ph idx="1"/>
          </p:nvPr>
        </p:nvSpPr>
        <p:spPr/>
        <p:txBody>
          <a:bodyPr/>
          <a:lstStyle/>
          <a:p>
            <a:r>
              <a:rPr lang="en-US" sz="2400" dirty="0"/>
              <a:t>Based on focus groups’ results, priorities of </a:t>
            </a:r>
            <a:r>
              <a:rPr lang="en-US" sz="2400" dirty="0" smtClean="0"/>
              <a:t>each </a:t>
            </a:r>
            <a:r>
              <a:rPr lang="en-US" sz="2400" dirty="0"/>
              <a:t>ethnic group were collected</a:t>
            </a:r>
            <a:r>
              <a:rPr lang="en-US" sz="2400" dirty="0" smtClean="0"/>
              <a:t>.</a:t>
            </a:r>
          </a:p>
          <a:p>
            <a:r>
              <a:rPr lang="en-US" sz="2400" dirty="0" smtClean="0"/>
              <a:t> Variation in priorities of health topics between groups.</a:t>
            </a:r>
          </a:p>
          <a:p>
            <a:pPr marL="0" indent="0">
              <a:buNone/>
            </a:pPr>
            <a:r>
              <a:rPr lang="en-US" sz="2400" dirty="0"/>
              <a:t>P</a:t>
            </a:r>
            <a:r>
              <a:rPr lang="en-US" sz="2400" dirty="0" smtClean="0"/>
              <a:t>referred </a:t>
            </a:r>
            <a:r>
              <a:rPr lang="en-US" sz="2400" dirty="0"/>
              <a:t>methods in how refugees would like to receive health </a:t>
            </a:r>
            <a:r>
              <a:rPr lang="en-US" sz="2400" dirty="0" smtClean="0"/>
              <a:t>information: </a:t>
            </a:r>
          </a:p>
          <a:p>
            <a:pPr lvl="2">
              <a:buFont typeface="Arial" panose="020B0604020202020204" pitchFamily="34" charset="0"/>
              <a:buChar char="•"/>
            </a:pPr>
            <a:r>
              <a:rPr lang="en-US" dirty="0" smtClean="0"/>
              <a:t>In-person and one-on-one </a:t>
            </a:r>
          </a:p>
          <a:p>
            <a:pPr lvl="2">
              <a:buFont typeface="Arial" panose="020B0604020202020204" pitchFamily="34" charset="0"/>
              <a:buChar char="•"/>
            </a:pPr>
            <a:r>
              <a:rPr lang="en-US" dirty="0" smtClean="0"/>
              <a:t>In workshops and groups </a:t>
            </a:r>
          </a:p>
          <a:p>
            <a:pPr lvl="2">
              <a:buFont typeface="Arial" panose="020B0604020202020204" pitchFamily="34" charset="0"/>
              <a:buChar char="•"/>
            </a:pPr>
            <a:r>
              <a:rPr lang="en-US" dirty="0" smtClean="0"/>
              <a:t>Directly with health care providers</a:t>
            </a:r>
          </a:p>
          <a:p>
            <a:endParaRPr lang="en-US" dirty="0"/>
          </a:p>
        </p:txBody>
      </p:sp>
      <p:sp>
        <p:nvSpPr>
          <p:cNvPr id="6" name="Slide Number Placeholder 5"/>
          <p:cNvSpPr>
            <a:spLocks noGrp="1"/>
          </p:cNvSpPr>
          <p:nvPr>
            <p:ph type="sldNum" sz="quarter" idx="12"/>
          </p:nvPr>
        </p:nvSpPr>
        <p:spPr/>
        <p:txBody>
          <a:bodyPr/>
          <a:lstStyle/>
          <a:p>
            <a:pPr>
              <a:defRPr/>
            </a:pPr>
            <a:fld id="{C60797A1-8342-4268-88BD-F42E7AC58EB4}" type="slidenum">
              <a:rPr lang="en-US" smtClean="0"/>
              <a:pPr>
                <a:defRPr/>
              </a:pPr>
              <a:t>39</a:t>
            </a:fld>
            <a:endParaRPr lang="en-US"/>
          </a:p>
        </p:txBody>
      </p:sp>
    </p:spTree>
    <p:extLst>
      <p:ext uri="{BB962C8B-B14F-4D97-AF65-F5344CB8AC3E}">
        <p14:creationId xmlns:p14="http://schemas.microsoft.com/office/powerpoint/2010/main" val="24291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2"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Refugee Definition in the U.S.</a:t>
            </a:r>
            <a:endParaRPr lang="en-US" sz="4000" dirty="0">
              <a:solidFill>
                <a:srgbClr val="FF0000"/>
              </a:solidFill>
              <a:effectLst>
                <a:outerShdw blurRad="38100" dist="38100" dir="2700000" algn="tl">
                  <a:srgbClr val="000000">
                    <a:alpha val="43137"/>
                  </a:srgbClr>
                </a:outerShdw>
              </a:effectLst>
            </a:endParaRPr>
          </a:p>
        </p:txBody>
      </p:sp>
      <p:sp>
        <p:nvSpPr>
          <p:cNvPr id="8" name="Content Placeholder 3"/>
          <p:cNvSpPr txBox="1">
            <a:spLocks/>
          </p:cNvSpPr>
          <p:nvPr/>
        </p:nvSpPr>
        <p:spPr>
          <a:xfrm>
            <a:off x="440266" y="1606967"/>
            <a:ext cx="8017933" cy="3810000"/>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charset="0"/>
              <a:buNone/>
            </a:pPr>
            <a:r>
              <a:rPr lang="en-US" sz="1500" b="1" dirty="0" smtClean="0">
                <a:solidFill>
                  <a:schemeClr val="accent5"/>
                </a:solidFill>
              </a:rPr>
              <a:t>Under United States law, a refugee is someone who:</a:t>
            </a:r>
          </a:p>
          <a:p>
            <a:pPr>
              <a:lnSpc>
                <a:spcPct val="110000"/>
              </a:lnSpc>
            </a:pPr>
            <a:endParaRPr lang="en-US" sz="1500" b="1" dirty="0">
              <a:solidFill>
                <a:schemeClr val="accent5"/>
              </a:solidFill>
            </a:endParaRPr>
          </a:p>
          <a:p>
            <a:pPr marL="566737" indent="-285750" eaLnBrk="1" hangingPunct="1">
              <a:lnSpc>
                <a:spcPct val="110000"/>
              </a:lnSpc>
              <a:spcBef>
                <a:spcPts val="0"/>
              </a:spcBef>
            </a:pPr>
            <a:r>
              <a:rPr lang="en-US" sz="1500" dirty="0" smtClean="0">
                <a:solidFill>
                  <a:srgbClr val="304184"/>
                </a:solidFill>
                <a:cs typeface="+mn-cs"/>
              </a:rPr>
              <a:t>Is </a:t>
            </a:r>
            <a:r>
              <a:rPr lang="en-US" sz="1500" dirty="0">
                <a:solidFill>
                  <a:srgbClr val="304184"/>
                </a:solidFill>
                <a:cs typeface="+mn-cs"/>
              </a:rPr>
              <a:t>of special humanitarian concern to the United </a:t>
            </a:r>
            <a:r>
              <a:rPr lang="en-US" sz="1500" dirty="0" smtClean="0">
                <a:solidFill>
                  <a:srgbClr val="304184"/>
                </a:solidFill>
                <a:cs typeface="+mn-cs"/>
              </a:rPr>
              <a:t>States</a:t>
            </a:r>
            <a:r>
              <a:rPr lang="en-US" sz="1500" b="1" dirty="0">
                <a:solidFill>
                  <a:schemeClr val="accent5"/>
                </a:solidFill>
                <a:cs typeface="+mn-cs"/>
              </a:rPr>
              <a:t> </a:t>
            </a:r>
            <a:endParaRPr lang="en-US" sz="1500" b="1" dirty="0" smtClean="0">
              <a:solidFill>
                <a:schemeClr val="accent5"/>
              </a:solidFill>
              <a:cs typeface="+mn-cs"/>
            </a:endParaRPr>
          </a:p>
          <a:p>
            <a:pPr marL="280987" indent="0" eaLnBrk="1" hangingPunct="1">
              <a:lnSpc>
                <a:spcPct val="110000"/>
              </a:lnSpc>
              <a:spcBef>
                <a:spcPts val="0"/>
              </a:spcBef>
              <a:buNone/>
            </a:pPr>
            <a:endParaRPr lang="en-US" sz="1500" dirty="0" smtClean="0">
              <a:solidFill>
                <a:schemeClr val="accent5"/>
              </a:solidFill>
            </a:endParaRPr>
          </a:p>
          <a:p>
            <a:pPr marL="566737" indent="-285750">
              <a:lnSpc>
                <a:spcPct val="110000"/>
              </a:lnSpc>
              <a:spcBef>
                <a:spcPts val="0"/>
              </a:spcBef>
            </a:pPr>
            <a:r>
              <a:rPr lang="en-US" sz="1500" dirty="0" smtClean="0">
                <a:solidFill>
                  <a:schemeClr val="accent5"/>
                </a:solidFill>
              </a:rPr>
              <a:t>Is located outside of the United States ( prior to admission)</a:t>
            </a:r>
          </a:p>
          <a:p>
            <a:pPr marL="566737" indent="-285750">
              <a:lnSpc>
                <a:spcPct val="110000"/>
              </a:lnSpc>
              <a:spcBef>
                <a:spcPts val="0"/>
              </a:spcBef>
            </a:pPr>
            <a:endParaRPr lang="en-US" sz="1500" dirty="0" smtClean="0">
              <a:solidFill>
                <a:schemeClr val="accent5"/>
              </a:solidFill>
            </a:endParaRPr>
          </a:p>
          <a:p>
            <a:pPr marL="566737" indent="-285750">
              <a:lnSpc>
                <a:spcPct val="110000"/>
              </a:lnSpc>
              <a:spcBef>
                <a:spcPts val="0"/>
              </a:spcBef>
            </a:pPr>
            <a:r>
              <a:rPr lang="en-US" sz="1500" dirty="0" smtClean="0">
                <a:solidFill>
                  <a:schemeClr val="accent5"/>
                </a:solidFill>
              </a:rPr>
              <a:t>Demonstrates that they were persecuted or fear persecution due to race, religion, nationality, political opinion, or membership in a particular social group</a:t>
            </a:r>
          </a:p>
          <a:p>
            <a:pPr marL="566737" indent="-285750">
              <a:lnSpc>
                <a:spcPct val="110000"/>
              </a:lnSpc>
              <a:spcBef>
                <a:spcPts val="0"/>
              </a:spcBef>
            </a:pPr>
            <a:endParaRPr lang="en-US" sz="1500" dirty="0" smtClean="0">
              <a:solidFill>
                <a:schemeClr val="accent5"/>
              </a:solidFill>
            </a:endParaRPr>
          </a:p>
          <a:p>
            <a:pPr marL="566737" indent="-285750">
              <a:lnSpc>
                <a:spcPct val="110000"/>
              </a:lnSpc>
              <a:spcBef>
                <a:spcPts val="0"/>
              </a:spcBef>
            </a:pPr>
            <a:r>
              <a:rPr lang="en-US" sz="1500" dirty="0" smtClean="0">
                <a:solidFill>
                  <a:schemeClr val="accent5"/>
                </a:solidFill>
              </a:rPr>
              <a:t>Is not firmly resettled in another country</a:t>
            </a:r>
          </a:p>
          <a:p>
            <a:pPr marL="566737" indent="-285750">
              <a:lnSpc>
                <a:spcPct val="110000"/>
              </a:lnSpc>
              <a:spcBef>
                <a:spcPts val="0"/>
              </a:spcBef>
            </a:pPr>
            <a:endParaRPr lang="en-US" sz="1500" dirty="0" smtClean="0">
              <a:solidFill>
                <a:schemeClr val="accent5"/>
              </a:solidFill>
            </a:endParaRPr>
          </a:p>
          <a:p>
            <a:pPr marL="566737" indent="-285750">
              <a:lnSpc>
                <a:spcPct val="110000"/>
              </a:lnSpc>
              <a:spcBef>
                <a:spcPts val="0"/>
              </a:spcBef>
            </a:pPr>
            <a:r>
              <a:rPr lang="en-US" sz="1500" dirty="0" smtClean="0">
                <a:solidFill>
                  <a:schemeClr val="accent5"/>
                </a:solidFill>
              </a:rPr>
              <a:t>Is admissible to the United States</a:t>
            </a:r>
          </a:p>
          <a:p>
            <a:pPr marL="566737" indent="-285750">
              <a:lnSpc>
                <a:spcPct val="110000"/>
              </a:lnSpc>
              <a:spcBef>
                <a:spcPts val="0"/>
              </a:spcBef>
            </a:pPr>
            <a:endParaRPr lang="en-US" sz="1500" dirty="0" smtClean="0">
              <a:solidFill>
                <a:schemeClr val="accent5"/>
              </a:solidFill>
            </a:endParaRPr>
          </a:p>
          <a:p>
            <a:pPr marL="566737" indent="-285750">
              <a:lnSpc>
                <a:spcPct val="110000"/>
              </a:lnSpc>
              <a:spcBef>
                <a:spcPts val="0"/>
              </a:spcBef>
            </a:pPr>
            <a:r>
              <a:rPr lang="en-US" sz="1500" dirty="0" smtClean="0">
                <a:solidFill>
                  <a:schemeClr val="accent5"/>
                </a:solidFill>
              </a:rPr>
              <a:t>Admitted </a:t>
            </a:r>
            <a:r>
              <a:rPr lang="en-US" sz="1500" dirty="0">
                <a:solidFill>
                  <a:schemeClr val="accent5"/>
                </a:solidFill>
              </a:rPr>
              <a:t>as a refugee pursuant to section 207 of </a:t>
            </a:r>
            <a:r>
              <a:rPr lang="en-US" sz="1500" dirty="0" smtClean="0">
                <a:solidFill>
                  <a:schemeClr val="accent5"/>
                </a:solidFill>
              </a:rPr>
              <a:t>the Immigration and Nationality Act</a:t>
            </a:r>
          </a:p>
          <a:p>
            <a:pPr marL="463550" indent="-182563">
              <a:lnSpc>
                <a:spcPct val="110000"/>
              </a:lnSpc>
              <a:spcBef>
                <a:spcPts val="0"/>
              </a:spcBef>
              <a:buFont typeface="Arial" charset="0"/>
              <a:buNone/>
            </a:pPr>
            <a:endParaRPr lang="en-US" sz="1500" dirty="0" smtClean="0">
              <a:solidFill>
                <a:schemeClr val="accent5"/>
              </a:solidFill>
            </a:endParaRPr>
          </a:p>
        </p:txBody>
      </p:sp>
    </p:spTree>
    <p:extLst>
      <p:ext uri="{BB962C8B-B14F-4D97-AF65-F5344CB8AC3E}">
        <p14:creationId xmlns:p14="http://schemas.microsoft.com/office/powerpoint/2010/main" val="2008207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1E3371-8BF8-4C4E-A939-92A06188CEE7}" type="slidenum">
              <a:rPr lang="en-US">
                <a:solidFill>
                  <a:srgbClr val="FFFFFF"/>
                </a:solidFill>
              </a:rPr>
              <a:pPr/>
              <a:t>40</a:t>
            </a:fld>
            <a:endParaRPr lang="en-US">
              <a:solidFill>
                <a:srgbClr val="FFFFFF"/>
              </a:solidFill>
            </a:endParaRPr>
          </a:p>
        </p:txBody>
      </p:sp>
      <p:sp>
        <p:nvSpPr>
          <p:cNvPr id="5126" name="AutoShape 2"/>
          <p:cNvSpPr>
            <a:spLocks noGrp="1" noChangeArrowheads="1"/>
          </p:cNvSpPr>
          <p:nvPr>
            <p:ph type="title"/>
          </p:nvPr>
        </p:nvSpPr>
        <p:spPr>
          <a:xfrm>
            <a:off x="1021881" y="656122"/>
            <a:ext cx="6934200" cy="914400"/>
          </a:xfrm>
        </p:spPr>
        <p:txBody>
          <a:bodyPr/>
          <a:lstStyle/>
          <a:p>
            <a:r>
              <a:rPr lang="en-US" sz="2800" dirty="0"/>
              <a:t>RHPP Focus Group Results </a:t>
            </a:r>
            <a:r>
              <a:rPr lang="en-US" sz="2800" dirty="0" smtClean="0"/>
              <a:t>9/15/2015</a:t>
            </a:r>
          </a:p>
        </p:txBody>
      </p:sp>
      <p:graphicFrame>
        <p:nvGraphicFramePr>
          <p:cNvPr id="2" name="Table 1"/>
          <p:cNvGraphicFramePr>
            <a:graphicFrameLocks noGrp="1"/>
          </p:cNvGraphicFramePr>
          <p:nvPr>
            <p:extLst>
              <p:ext uri="{D42A27DB-BD31-4B8C-83A1-F6EECF244321}">
                <p14:modId xmlns:p14="http://schemas.microsoft.com/office/powerpoint/2010/main" val="1115320250"/>
              </p:ext>
            </p:extLst>
          </p:nvPr>
        </p:nvGraphicFramePr>
        <p:xfrm>
          <a:off x="1021881" y="1479154"/>
          <a:ext cx="6934200" cy="4840864"/>
        </p:xfrm>
        <a:graphic>
          <a:graphicData uri="http://schemas.openxmlformats.org/drawingml/2006/table">
            <a:tbl>
              <a:tblPr firstRow="1" firstCol="1" bandRow="1">
                <a:tableStyleId>{5C22544A-7EE6-4342-B048-85BDC9FD1C3A}</a:tableStyleId>
              </a:tblPr>
              <a:tblGrid>
                <a:gridCol w="2350576"/>
                <a:gridCol w="2409341"/>
                <a:gridCol w="2174283"/>
              </a:tblGrid>
              <a:tr h="240289">
                <a:tc>
                  <a:txBody>
                    <a:bodyPr/>
                    <a:lstStyle/>
                    <a:p>
                      <a:pPr marL="0" marR="0" algn="ctr">
                        <a:lnSpc>
                          <a:spcPct val="115000"/>
                        </a:lnSpc>
                        <a:spcBef>
                          <a:spcPts val="0"/>
                        </a:spcBef>
                        <a:spcAft>
                          <a:spcPts val="0"/>
                        </a:spcAft>
                      </a:pPr>
                      <a:r>
                        <a:rPr lang="en-US" sz="1250" dirty="0">
                          <a:effectLst/>
                        </a:rPr>
                        <a:t>Top Priorities</a:t>
                      </a:r>
                      <a:endParaRPr lang="en-US" sz="1250" dirty="0">
                        <a:effectLst/>
                        <a:latin typeface="Calibri"/>
                        <a:ea typeface="Calibri"/>
                        <a:cs typeface="Times New Roman"/>
                      </a:endParaRPr>
                    </a:p>
                  </a:txBody>
                  <a:tcPr marL="59972" marR="59972" marT="0" marB="0"/>
                </a:tc>
                <a:tc>
                  <a:txBody>
                    <a:bodyPr/>
                    <a:lstStyle/>
                    <a:p>
                      <a:pPr marL="0" marR="0" algn="ctr">
                        <a:lnSpc>
                          <a:spcPct val="115000"/>
                        </a:lnSpc>
                        <a:spcBef>
                          <a:spcPts val="0"/>
                        </a:spcBef>
                        <a:spcAft>
                          <a:spcPts val="0"/>
                        </a:spcAft>
                      </a:pPr>
                      <a:r>
                        <a:rPr lang="en-US" sz="1250">
                          <a:effectLst/>
                        </a:rPr>
                        <a:t>Medium Priorities</a:t>
                      </a:r>
                      <a:endParaRPr lang="en-US" sz="1250">
                        <a:effectLst/>
                        <a:latin typeface="Calibri"/>
                        <a:ea typeface="Calibri"/>
                        <a:cs typeface="Times New Roman"/>
                      </a:endParaRPr>
                    </a:p>
                  </a:txBody>
                  <a:tcPr marL="59972" marR="59972" marT="0" marB="0"/>
                </a:tc>
                <a:tc>
                  <a:txBody>
                    <a:bodyPr/>
                    <a:lstStyle/>
                    <a:p>
                      <a:pPr marL="0" marR="0" algn="ctr">
                        <a:lnSpc>
                          <a:spcPct val="115000"/>
                        </a:lnSpc>
                        <a:spcBef>
                          <a:spcPts val="0"/>
                        </a:spcBef>
                        <a:spcAft>
                          <a:spcPts val="0"/>
                        </a:spcAft>
                      </a:pPr>
                      <a:r>
                        <a:rPr lang="en-US" sz="1250" dirty="0">
                          <a:effectLst/>
                        </a:rPr>
                        <a:t>Low Priorities</a:t>
                      </a:r>
                      <a:endParaRPr lang="en-US" sz="1250" dirty="0">
                        <a:effectLst/>
                        <a:latin typeface="Calibri"/>
                        <a:ea typeface="Calibri"/>
                        <a:cs typeface="Times New Roman"/>
                      </a:endParaRPr>
                    </a:p>
                  </a:txBody>
                  <a:tcPr marL="59972" marR="59972" marT="0" marB="0"/>
                </a:tc>
              </a:tr>
              <a:tr h="4179311">
                <a:tc>
                  <a:txBody>
                    <a:bodyPr/>
                    <a:lstStyle/>
                    <a:p>
                      <a:pPr marL="342900" marR="0" lvl="0" indent="-342900">
                        <a:lnSpc>
                          <a:spcPct val="115000"/>
                        </a:lnSpc>
                        <a:spcBef>
                          <a:spcPts val="0"/>
                        </a:spcBef>
                        <a:spcAft>
                          <a:spcPts val="0"/>
                        </a:spcAft>
                        <a:buFont typeface="Symbol"/>
                        <a:buChar char=""/>
                      </a:pPr>
                      <a:r>
                        <a:rPr lang="en-US" sz="1250" dirty="0">
                          <a:effectLst/>
                        </a:rPr>
                        <a:t>Food/nutrition education in order to live a healthy lifestyle</a:t>
                      </a:r>
                    </a:p>
                    <a:p>
                      <a:pPr marL="45720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Interpretation/language services to be able to schedule appointments independently</a:t>
                      </a:r>
                      <a:endParaRPr lang="en-US" sz="1250" dirty="0">
                        <a:effectLst/>
                        <a:latin typeface="Calibri"/>
                        <a:ea typeface="Calibri"/>
                        <a:cs typeface="Times New Roman"/>
                      </a:endParaRPr>
                    </a:p>
                  </a:txBody>
                  <a:tcPr marL="59972" marR="59972" marT="0" marB="0"/>
                </a:tc>
                <a:tc>
                  <a:txBody>
                    <a:bodyPr/>
                    <a:lstStyle/>
                    <a:p>
                      <a:pPr marL="342900" marR="0" lvl="0" indent="-342900">
                        <a:lnSpc>
                          <a:spcPct val="115000"/>
                        </a:lnSpc>
                        <a:spcBef>
                          <a:spcPts val="0"/>
                        </a:spcBef>
                        <a:spcAft>
                          <a:spcPts val="0"/>
                        </a:spcAft>
                        <a:buFont typeface="Symbol"/>
                        <a:buChar char=""/>
                      </a:pPr>
                      <a:r>
                        <a:rPr lang="en-US" sz="1250" dirty="0">
                          <a:effectLst/>
                        </a:rPr>
                        <a:t>Transportation to medical appointments</a:t>
                      </a:r>
                    </a:p>
                    <a:p>
                      <a:pPr marL="45720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Understanding health insurance coverage</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Accessing vision and dental services</a:t>
                      </a:r>
                    </a:p>
                    <a:p>
                      <a:pPr marL="45720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Navigating the U.S. health care system</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Chronic disease education and management</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Employment and economic stability</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Receiving all required immunizations</a:t>
                      </a:r>
                    </a:p>
                    <a:p>
                      <a:pPr marL="0" marR="0">
                        <a:lnSpc>
                          <a:spcPct val="115000"/>
                        </a:lnSpc>
                        <a:spcBef>
                          <a:spcPts val="0"/>
                        </a:spcBef>
                        <a:spcAft>
                          <a:spcPts val="0"/>
                        </a:spcAft>
                      </a:pPr>
                      <a:r>
                        <a:rPr lang="en-US" sz="1250" dirty="0">
                          <a:effectLst/>
                        </a:rPr>
                        <a:t> </a:t>
                      </a:r>
                      <a:endParaRPr lang="en-US" sz="1250" dirty="0">
                        <a:effectLst/>
                        <a:latin typeface="Calibri"/>
                        <a:ea typeface="Calibri"/>
                        <a:cs typeface="Times New Roman"/>
                      </a:endParaRPr>
                    </a:p>
                  </a:txBody>
                  <a:tcPr marL="59972" marR="59972" marT="0" marB="0"/>
                </a:tc>
                <a:tc>
                  <a:txBody>
                    <a:bodyPr/>
                    <a:lstStyle/>
                    <a:p>
                      <a:pPr marL="342900" marR="0" lvl="0" indent="-342900">
                        <a:lnSpc>
                          <a:spcPct val="115000"/>
                        </a:lnSpc>
                        <a:spcBef>
                          <a:spcPts val="0"/>
                        </a:spcBef>
                        <a:spcAft>
                          <a:spcPts val="0"/>
                        </a:spcAft>
                        <a:buFont typeface="Symbol"/>
                        <a:buChar char=""/>
                      </a:pPr>
                      <a:r>
                        <a:rPr lang="en-US" sz="1250" dirty="0">
                          <a:effectLst/>
                        </a:rPr>
                        <a:t>Culturally appropriate care and trusting health care providers</a:t>
                      </a:r>
                    </a:p>
                    <a:p>
                      <a:pPr marL="22860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Community safety</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Smoking</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Medication management</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Stress management</a:t>
                      </a:r>
                    </a:p>
                    <a:p>
                      <a:pPr marL="0" marR="0">
                        <a:lnSpc>
                          <a:spcPct val="115000"/>
                        </a:lnSpc>
                        <a:spcBef>
                          <a:spcPts val="0"/>
                        </a:spcBef>
                        <a:spcAft>
                          <a:spcPts val="0"/>
                        </a:spcAft>
                      </a:pPr>
                      <a:r>
                        <a:rPr lang="en-US" sz="1250" dirty="0">
                          <a:effectLst/>
                        </a:rPr>
                        <a:t> </a:t>
                      </a:r>
                    </a:p>
                    <a:p>
                      <a:pPr marL="342900" marR="0" lvl="0" indent="-342900">
                        <a:lnSpc>
                          <a:spcPct val="115000"/>
                        </a:lnSpc>
                        <a:spcBef>
                          <a:spcPts val="0"/>
                        </a:spcBef>
                        <a:spcAft>
                          <a:spcPts val="0"/>
                        </a:spcAft>
                        <a:buFont typeface="Symbol"/>
                        <a:buChar char=""/>
                      </a:pPr>
                      <a:r>
                        <a:rPr lang="en-US" sz="1250" dirty="0">
                          <a:effectLst/>
                        </a:rPr>
                        <a:t>Alcohol abuse</a:t>
                      </a:r>
                    </a:p>
                    <a:p>
                      <a:pPr marL="0" marR="0">
                        <a:lnSpc>
                          <a:spcPct val="115000"/>
                        </a:lnSpc>
                        <a:spcBef>
                          <a:spcPts val="0"/>
                        </a:spcBef>
                        <a:spcAft>
                          <a:spcPts val="0"/>
                        </a:spcAft>
                      </a:pPr>
                      <a:r>
                        <a:rPr lang="en-US" sz="1250" dirty="0">
                          <a:effectLst/>
                        </a:rPr>
                        <a:t> </a:t>
                      </a:r>
                      <a:endParaRPr lang="en-US" sz="1250" dirty="0">
                        <a:effectLst/>
                        <a:latin typeface="Calibri"/>
                        <a:ea typeface="Calibri"/>
                        <a:cs typeface="Times New Roman"/>
                      </a:endParaRPr>
                    </a:p>
                  </a:txBody>
                  <a:tcPr marL="59972" marR="59972" marT="0" marB="0"/>
                </a:tc>
              </a:tr>
            </a:tbl>
          </a:graphicData>
        </a:graphic>
      </p:graphicFrame>
    </p:spTree>
    <p:extLst>
      <p:ext uri="{BB962C8B-B14F-4D97-AF65-F5344CB8AC3E}">
        <p14:creationId xmlns:p14="http://schemas.microsoft.com/office/powerpoint/2010/main" val="416559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91400" cy="1143000"/>
          </a:xfrm>
        </p:spPr>
        <p:txBody>
          <a:bodyPr/>
          <a:lstStyle/>
          <a:p>
            <a:r>
              <a:rPr lang="en-US" sz="3200" dirty="0" smtClean="0"/>
              <a:t>RHPP Health Education Workshops</a:t>
            </a:r>
            <a:endParaRPr lang="en-US" sz="3200" dirty="0"/>
          </a:p>
        </p:txBody>
      </p:sp>
      <p:sp>
        <p:nvSpPr>
          <p:cNvPr id="3" name="Content Placeholder 2"/>
          <p:cNvSpPr>
            <a:spLocks noGrp="1"/>
          </p:cNvSpPr>
          <p:nvPr>
            <p:ph idx="1"/>
          </p:nvPr>
        </p:nvSpPr>
        <p:spPr/>
        <p:txBody>
          <a:bodyPr/>
          <a:lstStyle/>
          <a:p>
            <a:pPr marL="0" lvl="0" indent="0">
              <a:buNone/>
            </a:pPr>
            <a:r>
              <a:rPr lang="en-US" sz="2400" b="1" dirty="0"/>
              <a:t>CHWs facilitated health education workshops</a:t>
            </a:r>
            <a:endParaRPr lang="en-US" sz="2400" dirty="0"/>
          </a:p>
          <a:p>
            <a:pPr>
              <a:buFont typeface="Arial" panose="020B0604020202020204" pitchFamily="34" charset="0"/>
              <a:buChar char="•"/>
            </a:pPr>
            <a:r>
              <a:rPr lang="en-US" sz="1800" dirty="0" smtClean="0"/>
              <a:t>Eating </a:t>
            </a:r>
            <a:r>
              <a:rPr lang="en-US" sz="1800" dirty="0"/>
              <a:t>healthy in the United States (US)</a:t>
            </a:r>
          </a:p>
          <a:p>
            <a:pPr>
              <a:buFont typeface="Arial" panose="020B0604020202020204" pitchFamily="34" charset="0"/>
              <a:buChar char="•"/>
            </a:pPr>
            <a:r>
              <a:rPr lang="en-US" sz="1800" dirty="0"/>
              <a:t>Basic health care in the US</a:t>
            </a:r>
          </a:p>
          <a:p>
            <a:pPr>
              <a:buFont typeface="Arial" panose="020B0604020202020204" pitchFamily="34" charset="0"/>
              <a:buChar char="•"/>
            </a:pPr>
            <a:r>
              <a:rPr lang="en-US" sz="1800" dirty="0"/>
              <a:t>What is a Health Maintenance Organization (HMO) insurance plan and how to select the best HMO coverage for your family</a:t>
            </a:r>
          </a:p>
          <a:p>
            <a:pPr>
              <a:buFont typeface="Arial" panose="020B0604020202020204" pitchFamily="34" charset="0"/>
              <a:buChar char="•"/>
            </a:pPr>
            <a:r>
              <a:rPr lang="en-US" sz="1800" dirty="0"/>
              <a:t>How to schedule non-emergency medical transportation for doctor visits</a:t>
            </a:r>
          </a:p>
          <a:p>
            <a:pPr>
              <a:buFont typeface="Arial" panose="020B0604020202020204" pitchFamily="34" charset="0"/>
              <a:buChar char="•"/>
            </a:pPr>
            <a:r>
              <a:rPr lang="en-US" sz="1800" dirty="0"/>
              <a:t>Coping with stress and sleeping disorders</a:t>
            </a:r>
          </a:p>
          <a:p>
            <a:pPr>
              <a:buFont typeface="Arial" panose="020B0604020202020204" pitchFamily="34" charset="0"/>
              <a:buChar char="•"/>
            </a:pPr>
            <a:r>
              <a:rPr lang="en-US" sz="1800" dirty="0"/>
              <a:t>Women’s reproductive health and how to use </a:t>
            </a:r>
            <a:r>
              <a:rPr lang="en-US" sz="1800" dirty="0" smtClean="0"/>
              <a:t>contraceptives</a:t>
            </a:r>
          </a:p>
          <a:p>
            <a:pPr>
              <a:buFont typeface="Arial" panose="020B0604020202020204" pitchFamily="34" charset="0"/>
              <a:buChar char="•"/>
            </a:pPr>
            <a:r>
              <a:rPr lang="en-US" sz="1800" dirty="0" smtClean="0"/>
              <a:t>Prescriptions</a:t>
            </a:r>
            <a:endParaRPr lang="en-US" sz="1800" dirty="0"/>
          </a:p>
          <a:p>
            <a:pPr marL="0" indent="0">
              <a:buNone/>
            </a:pPr>
            <a:r>
              <a:rPr lang="en-US" dirty="0"/>
              <a:t> </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C60797A1-8342-4268-88BD-F42E7AC58EB4}" type="slidenum">
              <a:rPr lang="en-US" smtClean="0"/>
              <a:pPr>
                <a:defRPr/>
              </a:pPr>
              <a:t>41</a:t>
            </a:fld>
            <a:endParaRPr lang="en-US"/>
          </a:p>
        </p:txBody>
      </p:sp>
    </p:spTree>
    <p:extLst>
      <p:ext uri="{BB962C8B-B14F-4D97-AF65-F5344CB8AC3E}">
        <p14:creationId xmlns:p14="http://schemas.microsoft.com/office/powerpoint/2010/main" val="976834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a:t>
            </a:r>
            <a:endParaRPr lang="en-US" dirty="0"/>
          </a:p>
        </p:txBody>
      </p:sp>
      <p:sp>
        <p:nvSpPr>
          <p:cNvPr id="3" name="Content Placeholder 2"/>
          <p:cNvSpPr>
            <a:spLocks noGrp="1"/>
          </p:cNvSpPr>
          <p:nvPr>
            <p:ph idx="1"/>
          </p:nvPr>
        </p:nvSpPr>
        <p:spPr/>
        <p:txBody>
          <a:bodyPr/>
          <a:lstStyle/>
          <a:p>
            <a:r>
              <a:rPr lang="en-US" sz="2300" dirty="0" smtClean="0"/>
              <a:t>2017 is the final year of the grant; Wisconsin must re-compete</a:t>
            </a:r>
            <a:endParaRPr lang="en-US" sz="2300" dirty="0"/>
          </a:p>
          <a:p>
            <a:pPr lvl="1"/>
            <a:r>
              <a:rPr lang="en-US" sz="2300" dirty="0" smtClean="0"/>
              <a:t>$200, 000 maximum funding</a:t>
            </a:r>
          </a:p>
          <a:p>
            <a:pPr marL="457200" lvl="1" indent="0">
              <a:buNone/>
            </a:pPr>
            <a:endParaRPr lang="en-US" sz="1100" dirty="0"/>
          </a:p>
          <a:p>
            <a:r>
              <a:rPr lang="en-US" sz="2300" dirty="0" smtClean="0"/>
              <a:t>Evaluate sustainability of the health promotion services</a:t>
            </a:r>
          </a:p>
          <a:p>
            <a:endParaRPr lang="en-US" sz="1200" dirty="0" smtClean="0"/>
          </a:p>
          <a:p>
            <a:r>
              <a:rPr lang="en-US" sz="2300" dirty="0" smtClean="0"/>
              <a:t>Integrate additional needs into the program</a:t>
            </a:r>
          </a:p>
          <a:p>
            <a:endParaRPr lang="en-US" sz="1200" dirty="0" smtClean="0"/>
          </a:p>
          <a:p>
            <a:r>
              <a:rPr lang="en-US" sz="2300" dirty="0" smtClean="0"/>
              <a:t>How can your group’s work influence this effort?</a:t>
            </a:r>
          </a:p>
        </p:txBody>
      </p:sp>
      <p:sp>
        <p:nvSpPr>
          <p:cNvPr id="6" name="Slide Number Placeholder 5"/>
          <p:cNvSpPr>
            <a:spLocks noGrp="1"/>
          </p:cNvSpPr>
          <p:nvPr>
            <p:ph type="sldNum" sz="quarter" idx="12"/>
          </p:nvPr>
        </p:nvSpPr>
        <p:spPr/>
        <p:txBody>
          <a:bodyPr/>
          <a:lstStyle/>
          <a:p>
            <a:pPr>
              <a:defRPr/>
            </a:pPr>
            <a:fld id="{C60797A1-8342-4268-88BD-F42E7AC58EB4}" type="slidenum">
              <a:rPr lang="en-US" smtClean="0"/>
              <a:pPr>
                <a:defRPr/>
              </a:pPr>
              <a:t>42</a:t>
            </a:fld>
            <a:endParaRPr lang="en-US"/>
          </a:p>
        </p:txBody>
      </p:sp>
    </p:spTree>
    <p:extLst>
      <p:ext uri="{BB962C8B-B14F-4D97-AF65-F5344CB8AC3E}">
        <p14:creationId xmlns:p14="http://schemas.microsoft.com/office/powerpoint/2010/main" val="407961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a:t>
            </a:r>
            <a:endParaRPr lang="en-US" dirty="0"/>
          </a:p>
        </p:txBody>
      </p:sp>
      <p:sp>
        <p:nvSpPr>
          <p:cNvPr id="3" name="Content Placeholder 2"/>
          <p:cNvSpPr>
            <a:spLocks noGrp="1"/>
          </p:cNvSpPr>
          <p:nvPr>
            <p:ph idx="1"/>
          </p:nvPr>
        </p:nvSpPr>
        <p:spPr>
          <a:xfrm>
            <a:off x="457200" y="2057400"/>
            <a:ext cx="8229600" cy="3809999"/>
          </a:xfrm>
        </p:spPr>
        <p:txBody>
          <a:bodyPr/>
          <a:lstStyle/>
          <a:p>
            <a:r>
              <a:rPr lang="en-US" dirty="0" smtClean="0"/>
              <a:t>Cultural Orientation Resource Center </a:t>
            </a:r>
            <a:endParaRPr lang="en-US" dirty="0"/>
          </a:p>
          <a:p>
            <a:pPr marL="0" indent="0">
              <a:buNone/>
            </a:pPr>
            <a:r>
              <a:rPr lang="en-US" sz="2400" dirty="0">
                <a:hlinkClick r:id="rId2"/>
              </a:rPr>
              <a:t>http://</a:t>
            </a:r>
            <a:r>
              <a:rPr lang="en-US" sz="2400" dirty="0" smtClean="0">
                <a:hlinkClick r:id="rId2"/>
              </a:rPr>
              <a:t>www.culturalorientation.net/learning/backgrounders</a:t>
            </a:r>
            <a:endParaRPr lang="en-US" sz="2400" dirty="0" smtClean="0"/>
          </a:p>
          <a:p>
            <a:pPr marL="0" indent="0">
              <a:buNone/>
            </a:pPr>
            <a:endParaRPr lang="en-US" sz="2400" dirty="0" smtClean="0"/>
          </a:p>
          <a:p>
            <a:r>
              <a:rPr lang="en-US" dirty="0" smtClean="0"/>
              <a:t>CDC Refugee </a:t>
            </a:r>
            <a:r>
              <a:rPr lang="en-US" dirty="0"/>
              <a:t>Health </a:t>
            </a:r>
            <a:r>
              <a:rPr lang="en-US" dirty="0" smtClean="0"/>
              <a:t>Profiles</a:t>
            </a:r>
          </a:p>
          <a:p>
            <a:pPr marL="0" indent="0">
              <a:buNone/>
            </a:pPr>
            <a:r>
              <a:rPr lang="en-US" sz="2400" dirty="0" smtClean="0">
                <a:hlinkClick r:id="rId3"/>
              </a:rPr>
              <a:t>http</a:t>
            </a:r>
            <a:r>
              <a:rPr lang="en-US" sz="2400" dirty="0">
                <a:hlinkClick r:id="rId3"/>
              </a:rPr>
              <a:t>://www.cdc.gov/immigrantrefugeehealth/profiles</a:t>
            </a:r>
            <a:r>
              <a:rPr lang="en-US" sz="2400" dirty="0" smtClean="0">
                <a:hlinkClick r:id="rId3"/>
              </a:rPr>
              <a:t>/</a:t>
            </a:r>
            <a:endParaRPr lang="en-US" sz="2400" dirty="0" smtClean="0"/>
          </a:p>
          <a:p>
            <a:pPr lvl="1"/>
            <a:r>
              <a:rPr lang="en-US" dirty="0" smtClean="0"/>
              <a:t>Available </a:t>
            </a:r>
            <a:r>
              <a:rPr lang="en-US" dirty="0"/>
              <a:t>refugee health profiles </a:t>
            </a:r>
            <a:r>
              <a:rPr lang="en-US" dirty="0" smtClean="0"/>
              <a:t>include:</a:t>
            </a:r>
          </a:p>
          <a:p>
            <a:pPr lvl="2"/>
            <a:r>
              <a:rPr lang="en-US" dirty="0" smtClean="0"/>
              <a:t>Bhutanese Refugees</a:t>
            </a:r>
          </a:p>
          <a:p>
            <a:pPr lvl="2"/>
            <a:r>
              <a:rPr lang="en-US" dirty="0" smtClean="0"/>
              <a:t>Congolese Refugees</a:t>
            </a:r>
          </a:p>
          <a:p>
            <a:pPr lvl="2"/>
            <a:r>
              <a:rPr lang="en-US" dirty="0" smtClean="0"/>
              <a:t>Iraqi </a:t>
            </a:r>
            <a:r>
              <a:rPr lang="en-US" dirty="0"/>
              <a:t>Refugees</a:t>
            </a:r>
          </a:p>
          <a:p>
            <a:endParaRPr lang="en-US" dirty="0" smtClean="0"/>
          </a:p>
        </p:txBody>
      </p:sp>
    </p:spTree>
    <p:extLst>
      <p:ext uri="{BB962C8B-B14F-4D97-AF65-F5344CB8AC3E}">
        <p14:creationId xmlns:p14="http://schemas.microsoft.com/office/powerpoint/2010/main" val="2971230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p:txBody>
          <a:bodyPr/>
          <a:lstStyle/>
          <a:p>
            <a:r>
              <a:rPr lang="en-US" dirty="0" err="1" smtClean="0"/>
              <a:t>Ethnomed</a:t>
            </a:r>
            <a:r>
              <a:rPr lang="en-US" dirty="0"/>
              <a:t/>
            </a:r>
            <a:br>
              <a:rPr lang="en-US" dirty="0"/>
            </a:br>
            <a:r>
              <a:rPr lang="en-US" dirty="0">
                <a:hlinkClick r:id="rId3"/>
              </a:rPr>
              <a:t>https://ethnomed.org</a:t>
            </a:r>
            <a:r>
              <a:rPr lang="en-US" dirty="0" smtClean="0">
                <a:hlinkClick r:id="rId3"/>
              </a:rPr>
              <a:t>/</a:t>
            </a:r>
            <a:endParaRPr lang="en-US" dirty="0" smtClean="0"/>
          </a:p>
          <a:p>
            <a:pPr marL="0" indent="0">
              <a:buNone/>
            </a:pPr>
            <a:endParaRPr lang="en-US" dirty="0" smtClean="0"/>
          </a:p>
          <a:p>
            <a:r>
              <a:rPr lang="en-US" dirty="0" err="1" smtClean="0"/>
              <a:t>HealthReach</a:t>
            </a:r>
            <a:r>
              <a:rPr lang="en-US" dirty="0"/>
              <a:t/>
            </a:r>
            <a:br>
              <a:rPr lang="en-US" dirty="0"/>
            </a:br>
            <a:r>
              <a:rPr lang="en-US" dirty="0">
                <a:hlinkClick r:id="rId4"/>
              </a:rPr>
              <a:t>https://</a:t>
            </a:r>
            <a:r>
              <a:rPr lang="en-US" dirty="0" smtClean="0">
                <a:hlinkClick r:id="rId4"/>
              </a:rPr>
              <a:t>healthreach.nlm.nih.gov/default.aspx</a:t>
            </a:r>
            <a:endParaRPr lang="en-US" dirty="0" smtClean="0"/>
          </a:p>
          <a:p>
            <a:pPr marL="0" indent="0">
              <a:buNone/>
            </a:pPr>
            <a:endParaRPr lang="en-US" dirty="0"/>
          </a:p>
          <a:p>
            <a:r>
              <a:rPr lang="en-US" dirty="0" smtClean="0"/>
              <a:t>Think </a:t>
            </a:r>
            <a:r>
              <a:rPr lang="en-US" dirty="0"/>
              <a:t>Cultural Health</a:t>
            </a:r>
            <a:br>
              <a:rPr lang="en-US" dirty="0"/>
            </a:br>
            <a:r>
              <a:rPr lang="en-US" dirty="0">
                <a:hlinkClick r:id="rId5"/>
              </a:rPr>
              <a:t>http://www.thinkculturalhealth.org/</a:t>
            </a:r>
            <a:endParaRPr lang="en-US" dirty="0" smtClean="0"/>
          </a:p>
          <a:p>
            <a:endParaRPr lang="en-US" dirty="0"/>
          </a:p>
        </p:txBody>
      </p:sp>
    </p:spTree>
    <p:extLst>
      <p:ext uri="{BB962C8B-B14F-4D97-AF65-F5344CB8AC3E}">
        <p14:creationId xmlns:p14="http://schemas.microsoft.com/office/powerpoint/2010/main" val="176094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a:t>
            </a:r>
            <a:endParaRPr lang="en-US" dirty="0"/>
          </a:p>
        </p:txBody>
      </p:sp>
      <p:sp>
        <p:nvSpPr>
          <p:cNvPr id="3" name="Content Placeholder 2"/>
          <p:cNvSpPr>
            <a:spLocks noGrp="1"/>
          </p:cNvSpPr>
          <p:nvPr>
            <p:ph idx="1"/>
          </p:nvPr>
        </p:nvSpPr>
        <p:spPr>
          <a:xfrm>
            <a:off x="457200" y="2057400"/>
            <a:ext cx="8229600" cy="3809999"/>
          </a:xfrm>
        </p:spPr>
        <p:txBody>
          <a:bodyPr/>
          <a:lstStyle/>
          <a:p>
            <a:r>
              <a:rPr lang="en-US" dirty="0" smtClean="0"/>
              <a:t>Cultural Orientation Resource Center </a:t>
            </a:r>
            <a:endParaRPr lang="en-US" dirty="0"/>
          </a:p>
          <a:p>
            <a:pPr marL="0" indent="0">
              <a:buNone/>
            </a:pPr>
            <a:r>
              <a:rPr lang="en-US" sz="2400" dirty="0">
                <a:hlinkClick r:id="rId2"/>
              </a:rPr>
              <a:t>http://</a:t>
            </a:r>
            <a:r>
              <a:rPr lang="en-US" sz="2400" dirty="0" smtClean="0">
                <a:hlinkClick r:id="rId2"/>
              </a:rPr>
              <a:t>www.culturalorientation.net/learning/backgrounders</a:t>
            </a:r>
            <a:endParaRPr lang="en-US" sz="2400" dirty="0" smtClean="0"/>
          </a:p>
          <a:p>
            <a:pPr marL="0" indent="0">
              <a:buNone/>
            </a:pPr>
            <a:endParaRPr lang="en-US" sz="2400" dirty="0" smtClean="0"/>
          </a:p>
          <a:p>
            <a:r>
              <a:rPr lang="en-US" dirty="0" smtClean="0"/>
              <a:t>CDC Refugee </a:t>
            </a:r>
            <a:r>
              <a:rPr lang="en-US" dirty="0"/>
              <a:t>Health </a:t>
            </a:r>
            <a:r>
              <a:rPr lang="en-US" dirty="0" smtClean="0"/>
              <a:t>Profiles</a:t>
            </a:r>
          </a:p>
          <a:p>
            <a:pPr marL="0" indent="0">
              <a:buNone/>
            </a:pPr>
            <a:r>
              <a:rPr lang="en-US" sz="2400" dirty="0" smtClean="0">
                <a:hlinkClick r:id="rId3"/>
              </a:rPr>
              <a:t>http</a:t>
            </a:r>
            <a:r>
              <a:rPr lang="en-US" sz="2400" dirty="0">
                <a:hlinkClick r:id="rId3"/>
              </a:rPr>
              <a:t>://www.cdc.gov/immigrantrefugeehealth/profiles</a:t>
            </a:r>
            <a:r>
              <a:rPr lang="en-US" sz="2400" dirty="0" smtClean="0">
                <a:hlinkClick r:id="rId3"/>
              </a:rPr>
              <a:t>/</a:t>
            </a:r>
            <a:endParaRPr lang="en-US" sz="2400" dirty="0" smtClean="0"/>
          </a:p>
          <a:p>
            <a:pPr lvl="1"/>
            <a:r>
              <a:rPr lang="en-US" dirty="0" smtClean="0"/>
              <a:t>Available </a:t>
            </a:r>
            <a:r>
              <a:rPr lang="en-US" dirty="0"/>
              <a:t>refugee health profiles </a:t>
            </a:r>
            <a:r>
              <a:rPr lang="en-US" dirty="0" smtClean="0"/>
              <a:t>include:</a:t>
            </a:r>
          </a:p>
          <a:p>
            <a:pPr lvl="2"/>
            <a:r>
              <a:rPr lang="en-US" dirty="0" smtClean="0"/>
              <a:t>Bhutanese Refugees</a:t>
            </a:r>
          </a:p>
          <a:p>
            <a:pPr lvl="2"/>
            <a:r>
              <a:rPr lang="en-US" dirty="0" smtClean="0"/>
              <a:t>Congolese Refugees</a:t>
            </a:r>
          </a:p>
          <a:p>
            <a:pPr lvl="2"/>
            <a:r>
              <a:rPr lang="en-US" dirty="0" smtClean="0"/>
              <a:t>Iraqi </a:t>
            </a:r>
            <a:r>
              <a:rPr lang="en-US" dirty="0"/>
              <a:t>Refugees</a:t>
            </a:r>
          </a:p>
          <a:p>
            <a:endParaRPr lang="en-US" dirty="0" smtClean="0"/>
          </a:p>
        </p:txBody>
      </p:sp>
    </p:spTree>
    <p:extLst>
      <p:ext uri="{BB962C8B-B14F-4D97-AF65-F5344CB8AC3E}">
        <p14:creationId xmlns:p14="http://schemas.microsoft.com/office/powerpoint/2010/main" val="2282994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p:txBody>
          <a:bodyPr/>
          <a:lstStyle/>
          <a:p>
            <a:r>
              <a:rPr lang="en-US" dirty="0" err="1" smtClean="0"/>
              <a:t>Ethnomed</a:t>
            </a:r>
            <a:r>
              <a:rPr lang="en-US" dirty="0"/>
              <a:t/>
            </a:r>
            <a:br>
              <a:rPr lang="en-US" dirty="0"/>
            </a:br>
            <a:r>
              <a:rPr lang="en-US" dirty="0">
                <a:hlinkClick r:id="rId3"/>
              </a:rPr>
              <a:t>https://ethnomed.org</a:t>
            </a:r>
            <a:r>
              <a:rPr lang="en-US" dirty="0" smtClean="0">
                <a:hlinkClick r:id="rId3"/>
              </a:rPr>
              <a:t>/</a:t>
            </a:r>
            <a:endParaRPr lang="en-US" dirty="0" smtClean="0"/>
          </a:p>
          <a:p>
            <a:pPr marL="0" indent="0">
              <a:buNone/>
            </a:pPr>
            <a:endParaRPr lang="en-US" dirty="0" smtClean="0"/>
          </a:p>
          <a:p>
            <a:r>
              <a:rPr lang="en-US" dirty="0" err="1" smtClean="0"/>
              <a:t>HealthReach</a:t>
            </a:r>
            <a:r>
              <a:rPr lang="en-US" dirty="0"/>
              <a:t/>
            </a:r>
            <a:br>
              <a:rPr lang="en-US" dirty="0"/>
            </a:br>
            <a:r>
              <a:rPr lang="en-US" dirty="0">
                <a:hlinkClick r:id="rId4"/>
              </a:rPr>
              <a:t>https://</a:t>
            </a:r>
            <a:r>
              <a:rPr lang="en-US" dirty="0" smtClean="0">
                <a:hlinkClick r:id="rId4"/>
              </a:rPr>
              <a:t>healthreach.nlm.nih.gov/default.aspx</a:t>
            </a:r>
            <a:endParaRPr lang="en-US" dirty="0" smtClean="0"/>
          </a:p>
          <a:p>
            <a:pPr marL="0" indent="0">
              <a:buNone/>
            </a:pPr>
            <a:endParaRPr lang="en-US" dirty="0"/>
          </a:p>
          <a:p>
            <a:r>
              <a:rPr lang="en-US" dirty="0" smtClean="0"/>
              <a:t>Think </a:t>
            </a:r>
            <a:r>
              <a:rPr lang="en-US" dirty="0"/>
              <a:t>Cultural Health</a:t>
            </a:r>
            <a:br>
              <a:rPr lang="en-US" dirty="0"/>
            </a:br>
            <a:r>
              <a:rPr lang="en-US" dirty="0">
                <a:hlinkClick r:id="rId5"/>
              </a:rPr>
              <a:t>http://www.thinkculturalhealth.org</a:t>
            </a:r>
            <a:r>
              <a:rPr lang="en-US" dirty="0" smtClean="0">
                <a:hlinkClick r:id="rId5"/>
              </a:rPr>
              <a:t>/</a:t>
            </a:r>
            <a:endParaRPr lang="en-US" dirty="0" smtClean="0"/>
          </a:p>
          <a:p>
            <a:endParaRPr lang="en-US" dirty="0"/>
          </a:p>
        </p:txBody>
      </p:sp>
    </p:spTree>
    <p:extLst>
      <p:ext uri="{BB962C8B-B14F-4D97-AF65-F5344CB8AC3E}">
        <p14:creationId xmlns:p14="http://schemas.microsoft.com/office/powerpoint/2010/main" val="2885407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4" name="Content Placeholder 3"/>
          <p:cNvSpPr>
            <a:spLocks noGrp="1"/>
          </p:cNvSpPr>
          <p:nvPr>
            <p:ph idx="1"/>
          </p:nvPr>
        </p:nvSpPr>
        <p:spPr>
          <a:xfrm>
            <a:off x="457200" y="1981201"/>
            <a:ext cx="8229600" cy="4343400"/>
          </a:xfrm>
        </p:spPr>
        <p:txBody>
          <a:bodyPr/>
          <a:lstStyle/>
          <a:p>
            <a:r>
              <a:rPr lang="en-US" dirty="0"/>
              <a:t>International Rescue </a:t>
            </a:r>
            <a:r>
              <a:rPr lang="en-US" dirty="0" smtClean="0"/>
              <a:t>Committee</a:t>
            </a:r>
          </a:p>
          <a:p>
            <a:pPr marL="0" indent="0">
              <a:buNone/>
            </a:pPr>
            <a:r>
              <a:rPr lang="en-US" u="sng" dirty="0">
                <a:hlinkClick r:id="rId2"/>
              </a:rPr>
              <a:t>http://</a:t>
            </a:r>
            <a:r>
              <a:rPr lang="en-US" u="sng" dirty="0" smtClean="0">
                <a:hlinkClick r:id="rId2"/>
              </a:rPr>
              <a:t>www.rescue.org/sites/default/files/migrated/where/united_states_salt_lake_city_ut/refugee-backgrounders.pdf</a:t>
            </a:r>
            <a:endParaRPr lang="en-US" u="sng" dirty="0" smtClean="0"/>
          </a:p>
          <a:p>
            <a:pPr marL="0" indent="0">
              <a:buNone/>
            </a:pPr>
            <a:endParaRPr lang="en-US" dirty="0" smtClean="0"/>
          </a:p>
          <a:p>
            <a:r>
              <a:rPr lang="en-US" dirty="0"/>
              <a:t>Books</a:t>
            </a:r>
          </a:p>
          <a:p>
            <a:pPr lvl="1"/>
            <a:r>
              <a:rPr lang="en-US" sz="2000" b="1" i="1" dirty="0"/>
              <a:t>Mosby's Pocket Guide to Cultural Health Assessment</a:t>
            </a:r>
            <a:r>
              <a:rPr lang="en-US" dirty="0"/>
              <a:t>, </a:t>
            </a:r>
            <a:r>
              <a:rPr lang="en-US" sz="2000" b="1" dirty="0"/>
              <a:t>4th </a:t>
            </a:r>
            <a:r>
              <a:rPr lang="en-US" sz="2000" b="1" dirty="0" smtClean="0"/>
              <a:t>Edition</a:t>
            </a:r>
            <a:endParaRPr lang="en-US" sz="2000" b="1" dirty="0"/>
          </a:p>
          <a:p>
            <a:pPr lvl="1"/>
            <a:r>
              <a:rPr lang="en-US" sz="2000" b="1" i="1" dirty="0"/>
              <a:t>Transcultural Health Care: A Culturally Competent </a:t>
            </a:r>
            <a:r>
              <a:rPr lang="en-US" sz="2000" b="1" i="1" dirty="0" smtClean="0"/>
              <a:t>Approach, </a:t>
            </a:r>
            <a:r>
              <a:rPr lang="en-US" sz="2000" b="1" dirty="0"/>
              <a:t>4th Edition by Larry D. Purnell PhD RN </a:t>
            </a:r>
            <a:r>
              <a:rPr lang="en-US" sz="2000" b="1" dirty="0" smtClean="0"/>
              <a:t>FAAN</a:t>
            </a:r>
            <a:endParaRPr lang="en-US" sz="2000" b="1" dirty="0"/>
          </a:p>
        </p:txBody>
      </p:sp>
    </p:spTree>
    <p:extLst>
      <p:ext uri="{BB962C8B-B14F-4D97-AF65-F5344CB8AC3E}">
        <p14:creationId xmlns:p14="http://schemas.microsoft.com/office/powerpoint/2010/main" val="340939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health issues for refugees in WI</a:t>
            </a:r>
            <a:endParaRPr lang="en-US" dirty="0"/>
          </a:p>
        </p:txBody>
      </p:sp>
      <p:sp>
        <p:nvSpPr>
          <p:cNvPr id="3" name="Content Placeholder 2"/>
          <p:cNvSpPr>
            <a:spLocks noGrp="1"/>
          </p:cNvSpPr>
          <p:nvPr>
            <p:ph idx="1"/>
          </p:nvPr>
        </p:nvSpPr>
        <p:spPr>
          <a:xfrm>
            <a:off x="457200" y="2362200"/>
            <a:ext cx="8229600" cy="3581400"/>
          </a:xfrm>
        </p:spPr>
        <p:txBody>
          <a:bodyPr/>
          <a:lstStyle/>
          <a:p>
            <a:pPr marL="514350" indent="-514350">
              <a:buFont typeface="+mj-lt"/>
              <a:buAutoNum type="arabicPeriod"/>
            </a:pPr>
            <a:r>
              <a:rPr lang="en-US" dirty="0"/>
              <a:t>L</a:t>
            </a:r>
            <a:r>
              <a:rPr lang="en-US" dirty="0" smtClean="0"/>
              <a:t>atent tuberculosis infection (LTBI)</a:t>
            </a:r>
            <a:endParaRPr lang="en-US" dirty="0"/>
          </a:p>
          <a:p>
            <a:pPr marL="514350" indent="-514350">
              <a:buFont typeface="+mj-lt"/>
              <a:buAutoNum type="arabicPeriod"/>
            </a:pPr>
            <a:r>
              <a:rPr lang="en-US" dirty="0"/>
              <a:t>Dental/oral care</a:t>
            </a:r>
          </a:p>
          <a:p>
            <a:pPr marL="514350" indent="-514350">
              <a:buFont typeface="+mj-lt"/>
              <a:buAutoNum type="arabicPeriod"/>
            </a:pPr>
            <a:r>
              <a:rPr lang="en-US" dirty="0"/>
              <a:t>Vision</a:t>
            </a:r>
          </a:p>
          <a:p>
            <a:pPr marL="514350" indent="-514350">
              <a:buFont typeface="+mj-lt"/>
              <a:buAutoNum type="arabicPeriod"/>
            </a:pPr>
            <a:r>
              <a:rPr lang="en-US" dirty="0"/>
              <a:t>Hepatitis B</a:t>
            </a:r>
          </a:p>
          <a:p>
            <a:pPr marL="514350" indent="-514350">
              <a:buFont typeface="+mj-lt"/>
              <a:buAutoNum type="arabicPeriod"/>
            </a:pPr>
            <a:r>
              <a:rPr lang="en-US" dirty="0"/>
              <a:t>Hypertension</a:t>
            </a:r>
          </a:p>
        </p:txBody>
      </p:sp>
    </p:spTree>
    <p:extLst>
      <p:ext uri="{BB962C8B-B14F-4D97-AF65-F5344CB8AC3E}">
        <p14:creationId xmlns:p14="http://schemas.microsoft.com/office/powerpoint/2010/main" val="4042058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Savitri Tsering</a:t>
            </a:r>
          </a:p>
          <a:p>
            <a:pPr marL="0" indent="0" algn="ctr">
              <a:buNone/>
            </a:pPr>
            <a:r>
              <a:rPr lang="en-US" dirty="0" smtClean="0"/>
              <a:t>Refugee Health Coordinator</a:t>
            </a:r>
          </a:p>
          <a:p>
            <a:pPr marL="0" indent="0" algn="ctr">
              <a:buNone/>
            </a:pPr>
            <a:r>
              <a:rPr lang="en-US" dirty="0" smtClean="0"/>
              <a:t>Division of Public Health</a:t>
            </a:r>
          </a:p>
          <a:p>
            <a:pPr marL="0" indent="0" algn="ctr">
              <a:buNone/>
            </a:pPr>
            <a:r>
              <a:rPr lang="en-US" dirty="0" smtClean="0"/>
              <a:t>Wisconsin Department of Health Services</a:t>
            </a:r>
          </a:p>
          <a:p>
            <a:pPr marL="0" indent="0" algn="ctr">
              <a:buNone/>
            </a:pPr>
            <a:r>
              <a:rPr lang="en-US" dirty="0" smtClean="0"/>
              <a:t>(608) 267-3733</a:t>
            </a:r>
          </a:p>
          <a:p>
            <a:pPr marL="0" indent="0" algn="ctr">
              <a:buNone/>
            </a:pPr>
            <a:r>
              <a:rPr lang="en-US" dirty="0" smtClean="0"/>
              <a:t>Savitri.Tsering@wisconsin.gov</a:t>
            </a:r>
          </a:p>
        </p:txBody>
      </p:sp>
    </p:spTree>
    <p:extLst>
      <p:ext uri="{BB962C8B-B14F-4D97-AF65-F5344CB8AC3E}">
        <p14:creationId xmlns:p14="http://schemas.microsoft.com/office/powerpoint/2010/main" val="310043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2"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Refugee or </a:t>
            </a:r>
            <a:r>
              <a:rPr lang="en-US" sz="4000" dirty="0" err="1" smtClean="0">
                <a:solidFill>
                  <a:srgbClr val="FF0000"/>
                </a:solidFill>
                <a:effectLst>
                  <a:outerShdw blurRad="38100" dist="38100" dir="2700000" algn="tl">
                    <a:srgbClr val="000000">
                      <a:alpha val="43137"/>
                    </a:srgbClr>
                  </a:outerShdw>
                </a:effectLst>
              </a:rPr>
              <a:t>Asylee</a:t>
            </a:r>
            <a:r>
              <a:rPr lang="en-US" sz="4000" dirty="0">
                <a:solidFill>
                  <a:srgbClr val="FF0000"/>
                </a:solidFill>
                <a:effectLst>
                  <a:outerShdw blurRad="38100" dist="38100" dir="2700000" algn="tl">
                    <a:srgbClr val="000000">
                      <a:alpha val="43137"/>
                    </a:srgbClr>
                  </a:outerShdw>
                </a:effectLst>
              </a:rPr>
              <a:t>?</a:t>
            </a:r>
          </a:p>
        </p:txBody>
      </p:sp>
      <p:sp>
        <p:nvSpPr>
          <p:cNvPr id="11" name="Text Placeholder 2"/>
          <p:cNvSpPr txBox="1">
            <a:spLocks/>
          </p:cNvSpPr>
          <p:nvPr/>
        </p:nvSpPr>
        <p:spPr bwMode="auto">
          <a:xfrm>
            <a:off x="364066" y="1580824"/>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chemeClr val="accent4"/>
                </a:solidFill>
              </a:rPr>
              <a:t>Refugees</a:t>
            </a:r>
            <a:endParaRPr lang="en-US" b="1" dirty="0">
              <a:solidFill>
                <a:schemeClr val="accent4"/>
              </a:solidFill>
            </a:endParaRPr>
          </a:p>
        </p:txBody>
      </p:sp>
      <p:sp>
        <p:nvSpPr>
          <p:cNvPr id="12" name="Content Placeholder 3"/>
          <p:cNvSpPr txBox="1">
            <a:spLocks/>
          </p:cNvSpPr>
          <p:nvPr/>
        </p:nvSpPr>
        <p:spPr>
          <a:xfrm>
            <a:off x="364066" y="2380932"/>
            <a:ext cx="4040188" cy="317023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1800" dirty="0" smtClean="0">
                <a:solidFill>
                  <a:schemeClr val="accent5"/>
                </a:solidFill>
              </a:rPr>
              <a:t>Live outside of the U.S.</a:t>
            </a:r>
          </a:p>
          <a:p>
            <a:pPr>
              <a:lnSpc>
                <a:spcPct val="110000"/>
              </a:lnSpc>
              <a:spcBef>
                <a:spcPts val="0"/>
              </a:spcBef>
            </a:pPr>
            <a:endParaRPr lang="en-US" sz="1800" dirty="0" smtClean="0">
              <a:solidFill>
                <a:schemeClr val="accent5"/>
              </a:solidFill>
            </a:endParaRPr>
          </a:p>
          <a:p>
            <a:pPr>
              <a:lnSpc>
                <a:spcPct val="110000"/>
              </a:lnSpc>
              <a:spcBef>
                <a:spcPts val="0"/>
              </a:spcBef>
            </a:pPr>
            <a:r>
              <a:rPr lang="en-US" sz="1800" dirty="0" smtClean="0">
                <a:solidFill>
                  <a:schemeClr val="accent5"/>
                </a:solidFill>
              </a:rPr>
              <a:t>Have been awarded “refugee” status by the U.N.</a:t>
            </a:r>
          </a:p>
          <a:p>
            <a:pPr>
              <a:lnSpc>
                <a:spcPct val="110000"/>
              </a:lnSpc>
              <a:spcBef>
                <a:spcPts val="0"/>
              </a:spcBef>
            </a:pPr>
            <a:endParaRPr lang="en-US" sz="1800" dirty="0" smtClean="0">
              <a:solidFill>
                <a:schemeClr val="accent5"/>
              </a:solidFill>
            </a:endParaRPr>
          </a:p>
          <a:p>
            <a:pPr>
              <a:lnSpc>
                <a:spcPct val="110000"/>
              </a:lnSpc>
              <a:spcBef>
                <a:spcPts val="0"/>
              </a:spcBef>
            </a:pPr>
            <a:r>
              <a:rPr lang="en-US" sz="1800" dirty="0" smtClean="0">
                <a:solidFill>
                  <a:schemeClr val="accent5"/>
                </a:solidFill>
              </a:rPr>
              <a:t>Apply for resettlement to the U.S.</a:t>
            </a:r>
          </a:p>
          <a:p>
            <a:pPr>
              <a:lnSpc>
                <a:spcPct val="110000"/>
              </a:lnSpc>
              <a:spcBef>
                <a:spcPts val="0"/>
              </a:spcBef>
            </a:pPr>
            <a:endParaRPr lang="en-US" sz="1800" dirty="0" smtClean="0">
              <a:solidFill>
                <a:schemeClr val="accent5"/>
              </a:solidFill>
            </a:endParaRPr>
          </a:p>
          <a:p>
            <a:pPr>
              <a:lnSpc>
                <a:spcPct val="110000"/>
              </a:lnSpc>
              <a:spcBef>
                <a:spcPts val="0"/>
              </a:spcBef>
            </a:pPr>
            <a:r>
              <a:rPr lang="en-US" sz="1800" dirty="0" smtClean="0">
                <a:solidFill>
                  <a:schemeClr val="accent5"/>
                </a:solidFill>
              </a:rPr>
              <a:t>Arrive via an authorized “VOLAG” with authorization to work and eligible for  benefits</a:t>
            </a:r>
          </a:p>
          <a:p>
            <a:pPr marL="0" indent="0">
              <a:buFont typeface="Arial" charset="0"/>
              <a:buNone/>
            </a:pPr>
            <a:endParaRPr lang="en-US" sz="1800" dirty="0">
              <a:solidFill>
                <a:schemeClr val="accent5"/>
              </a:solidFill>
            </a:endParaRPr>
          </a:p>
        </p:txBody>
      </p:sp>
      <p:sp>
        <p:nvSpPr>
          <p:cNvPr id="13" name="Text Placeholder 4"/>
          <p:cNvSpPr txBox="1">
            <a:spLocks/>
          </p:cNvSpPr>
          <p:nvPr/>
        </p:nvSpPr>
        <p:spPr>
          <a:xfrm>
            <a:off x="4685770" y="1202268"/>
            <a:ext cx="4041775" cy="69843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err="1" smtClean="0">
                <a:solidFill>
                  <a:schemeClr val="accent4"/>
                </a:solidFill>
              </a:rPr>
              <a:t>Asylees</a:t>
            </a:r>
            <a:endParaRPr lang="en-US" b="1" dirty="0">
              <a:solidFill>
                <a:schemeClr val="accent4"/>
              </a:solidFill>
            </a:endParaRPr>
          </a:p>
        </p:txBody>
      </p:sp>
      <p:sp>
        <p:nvSpPr>
          <p:cNvPr id="14" name="Content Placeholder 3"/>
          <p:cNvSpPr txBox="1">
            <a:spLocks/>
          </p:cNvSpPr>
          <p:nvPr/>
        </p:nvSpPr>
        <p:spPr>
          <a:xfrm>
            <a:off x="4705878" y="1900706"/>
            <a:ext cx="4040188" cy="362030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0000"/>
              </a:lnSpc>
              <a:spcBef>
                <a:spcPts val="0"/>
              </a:spcBef>
            </a:pPr>
            <a:r>
              <a:rPr lang="en-US" sz="1800" dirty="0" smtClean="0">
                <a:solidFill>
                  <a:schemeClr val="accent5"/>
                </a:solidFill>
                <a:latin typeface="+mn-lt"/>
              </a:rPr>
              <a:t>Are already in the U.S.</a:t>
            </a:r>
          </a:p>
          <a:p>
            <a:pPr>
              <a:lnSpc>
                <a:spcPct val="110000"/>
              </a:lnSpc>
              <a:spcBef>
                <a:spcPts val="0"/>
              </a:spcBef>
            </a:pPr>
            <a:endParaRPr lang="en-US" sz="1800" dirty="0" smtClean="0">
              <a:solidFill>
                <a:schemeClr val="accent5"/>
              </a:solidFill>
              <a:latin typeface="+mn-lt"/>
            </a:endParaRPr>
          </a:p>
          <a:p>
            <a:pPr>
              <a:lnSpc>
                <a:spcPct val="110000"/>
              </a:lnSpc>
              <a:spcBef>
                <a:spcPts val="0"/>
              </a:spcBef>
            </a:pPr>
            <a:r>
              <a:rPr lang="en-US" sz="1800" dirty="0">
                <a:solidFill>
                  <a:schemeClr val="accent5"/>
                </a:solidFill>
                <a:latin typeface="+mn-lt"/>
              </a:rPr>
              <a:t>A</a:t>
            </a:r>
            <a:r>
              <a:rPr lang="en-US" sz="1800" dirty="0" smtClean="0">
                <a:solidFill>
                  <a:schemeClr val="accent5"/>
                </a:solidFill>
                <a:latin typeface="+mn-lt"/>
              </a:rPr>
              <a:t>pply for asylum and have to proof well founded reason for seeking asylum </a:t>
            </a:r>
          </a:p>
          <a:p>
            <a:pPr>
              <a:lnSpc>
                <a:spcPct val="110000"/>
              </a:lnSpc>
              <a:spcBef>
                <a:spcPts val="0"/>
              </a:spcBef>
            </a:pPr>
            <a:endParaRPr lang="en-US" sz="1800" dirty="0" smtClean="0">
              <a:solidFill>
                <a:schemeClr val="accent5"/>
              </a:solidFill>
              <a:latin typeface="+mn-lt"/>
            </a:endParaRPr>
          </a:p>
          <a:p>
            <a:pPr>
              <a:lnSpc>
                <a:spcPct val="110000"/>
              </a:lnSpc>
              <a:spcBef>
                <a:spcPts val="0"/>
              </a:spcBef>
            </a:pPr>
            <a:r>
              <a:rPr lang="en-US" sz="1800" dirty="0" smtClean="0">
                <a:solidFill>
                  <a:schemeClr val="accent5"/>
                </a:solidFill>
                <a:latin typeface="+mn-lt"/>
              </a:rPr>
              <a:t> Have often wait several years for immigration court to decide on their case</a:t>
            </a:r>
            <a:endParaRPr lang="en-US" sz="1800" dirty="0">
              <a:solidFill>
                <a:schemeClr val="accent5"/>
              </a:solidFill>
              <a:latin typeface="+mn-lt"/>
            </a:endParaRPr>
          </a:p>
          <a:p>
            <a:pPr>
              <a:lnSpc>
                <a:spcPct val="110000"/>
              </a:lnSpc>
              <a:spcBef>
                <a:spcPts val="0"/>
              </a:spcBef>
            </a:pPr>
            <a:endParaRPr lang="en-US" sz="1800" dirty="0" smtClean="0">
              <a:solidFill>
                <a:schemeClr val="accent5"/>
              </a:solidFill>
              <a:latin typeface="+mn-lt"/>
            </a:endParaRPr>
          </a:p>
          <a:p>
            <a:pPr>
              <a:lnSpc>
                <a:spcPct val="110000"/>
              </a:lnSpc>
              <a:spcBef>
                <a:spcPts val="0"/>
              </a:spcBef>
            </a:pPr>
            <a:r>
              <a:rPr lang="en-US" sz="1800" dirty="0" smtClean="0">
                <a:solidFill>
                  <a:schemeClr val="accent5"/>
                </a:solidFill>
                <a:latin typeface="+mn-lt"/>
              </a:rPr>
              <a:t>Receive no benefits and are not authorized to work until asylum is granted  </a:t>
            </a:r>
          </a:p>
          <a:p>
            <a:endParaRPr lang="en-US" sz="1800" dirty="0">
              <a:solidFill>
                <a:schemeClr val="accent5"/>
              </a:solidFill>
              <a:latin typeface="+mn-lt"/>
            </a:endParaRPr>
          </a:p>
        </p:txBody>
      </p:sp>
    </p:spTree>
    <p:extLst>
      <p:ext uri="{BB962C8B-B14F-4D97-AF65-F5344CB8AC3E}">
        <p14:creationId xmlns:p14="http://schemas.microsoft.com/office/powerpoint/2010/main" val="230065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55588"/>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How big is this problem?</a:t>
            </a:r>
          </a:p>
          <a:p>
            <a:pPr lvl="0" eaLnBrk="1" hangingPunct="1">
              <a:defRPr/>
            </a:pPr>
            <a:r>
              <a:rPr lang="en-US" dirty="0" smtClean="0">
                <a:solidFill>
                  <a:srgbClr val="FFC000"/>
                </a:solidFill>
                <a:cs typeface="Arial" charset="0"/>
              </a:rPr>
              <a:t>Global Refugee Numbers</a:t>
            </a:r>
            <a:endParaRPr lang="en-US" sz="3200" dirty="0" smtClean="0">
              <a:solidFill>
                <a:schemeClr val="bg1"/>
              </a:solidFill>
              <a:latin typeface="+mj-lt"/>
              <a:cs typeface="Arial" charset="0"/>
            </a:endParaRP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S:\DFES\BWF\- Sections\Refugee\STAFF USE\Photos - License Free\6862481699.png"/>
          <p:cNvPicPr>
            <a:picLocks noChangeAspect="1" noChangeArrowheads="1"/>
          </p:cNvPicPr>
          <p:nvPr/>
        </p:nvPicPr>
        <p:blipFill rotWithShape="1">
          <a:blip r:embed="rId3">
            <a:extLst>
              <a:ext uri="{28A0092B-C50C-407E-A947-70E740481C1C}">
                <a14:useLocalDpi xmlns:a14="http://schemas.microsoft.com/office/drawing/2010/main" val="0"/>
              </a:ext>
            </a:extLst>
          </a:blip>
          <a:srcRect b="2405"/>
          <a:stretch/>
        </p:blipFill>
        <p:spPr bwMode="auto">
          <a:xfrm>
            <a:off x="1367554" y="1445164"/>
            <a:ext cx="6389841" cy="4573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1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55588"/>
            <a:ext cx="866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mj-lt"/>
                <a:cs typeface="Arial" charset="0"/>
              </a:rPr>
              <a:t> How big the refugee problem is?</a:t>
            </a:r>
          </a:p>
          <a:p>
            <a:pPr lvl="0" eaLnBrk="1" hangingPunct="1">
              <a:defRPr/>
            </a:pPr>
            <a:r>
              <a:rPr lang="en-US" dirty="0" smtClean="0">
                <a:solidFill>
                  <a:srgbClr val="FFC000"/>
                </a:solidFill>
                <a:cs typeface="Arial" charset="0"/>
              </a:rPr>
              <a:t> </a:t>
            </a:r>
            <a:endParaRPr lang="en-US" sz="3200" dirty="0" smtClean="0">
              <a:solidFill>
                <a:schemeClr val="bg1"/>
              </a:solidFill>
              <a:latin typeface="+mj-lt"/>
              <a:cs typeface="Arial" charset="0"/>
            </a:endParaRPr>
          </a:p>
          <a:p>
            <a:pPr eaLnBrk="1" hangingPunct="1">
              <a:defRPr/>
            </a:pPr>
            <a:r>
              <a:rPr lang="en-US" sz="600" baseline="30000" dirty="0" smtClean="0">
                <a:solidFill>
                  <a:schemeClr val="bg2"/>
                </a:solidFill>
                <a:latin typeface="Georgia" charset="0"/>
              </a:rPr>
              <a:t>How big the problem is</a:t>
            </a: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S:\DFES\BWF\- Sections\Refugee\STAFF USE\Photos - License Free\B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999" y="1557868"/>
            <a:ext cx="6382952" cy="4269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8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657600" y="6218644"/>
            <a:ext cx="5130800" cy="276999"/>
          </a:xfrm>
          <a:prstGeom prst="rect">
            <a:avLst/>
          </a:prstGeom>
          <a:noFill/>
        </p:spPr>
        <p:txBody>
          <a:bodyPr wrap="square" rtlCol="0">
            <a:spAutoFit/>
          </a:bodyPr>
          <a:lstStyle/>
          <a:p>
            <a:r>
              <a:rPr lang="en-US" sz="1200" i="1" dirty="0">
                <a:solidFill>
                  <a:prstClr val="black"/>
                </a:solidFill>
              </a:rPr>
              <a:t>Source: United Nations High Commissioner for Refugees (UNHCR</a:t>
            </a:r>
            <a:r>
              <a:rPr lang="en-US" sz="1200" i="1" dirty="0" smtClean="0">
                <a:solidFill>
                  <a:prstClr val="black"/>
                </a:solidFill>
              </a:rPr>
              <a:t>) 2015</a:t>
            </a:r>
            <a:endParaRPr lang="en-US" sz="1200" i="1" dirty="0">
              <a:solidFill>
                <a:prstClr val="black"/>
              </a:solidFill>
            </a:endParaRPr>
          </a:p>
        </p:txBody>
      </p:sp>
      <p:sp>
        <p:nvSpPr>
          <p:cNvPr id="11" name="Rectangle 10"/>
          <p:cNvSpPr/>
          <p:nvPr/>
        </p:nvSpPr>
        <p:spPr>
          <a:xfrm>
            <a:off x="2213173" y="2277499"/>
            <a:ext cx="429948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3"/>
                </a:solidFill>
                <a:effectLst>
                  <a:outerShdw blurRad="76200" dist="50800" dir="5400000" algn="tl" rotWithShape="0">
                    <a:srgbClr val="000000">
                      <a:alpha val="65000"/>
                    </a:srgbClr>
                  </a:outerShdw>
                </a:effectLst>
              </a:rPr>
              <a:t>65.3 </a:t>
            </a:r>
            <a:r>
              <a:rPr lang="en-US" sz="5400" b="1" spc="50" dirty="0">
                <a:ln w="11430"/>
                <a:solidFill>
                  <a:schemeClr val="accent3"/>
                </a:solidFill>
                <a:effectLst>
                  <a:outerShdw blurRad="76200" dist="50800" dir="5400000" algn="tl" rotWithShape="0">
                    <a:srgbClr val="000000">
                      <a:alpha val="65000"/>
                    </a:srgbClr>
                  </a:outerShdw>
                </a:effectLst>
              </a:rPr>
              <a:t>million </a:t>
            </a:r>
          </a:p>
        </p:txBody>
      </p:sp>
      <p:sp>
        <p:nvSpPr>
          <p:cNvPr id="12" name="Rectangle 11"/>
          <p:cNvSpPr/>
          <p:nvPr/>
        </p:nvSpPr>
        <p:spPr>
          <a:xfrm>
            <a:off x="801036" y="3724045"/>
            <a:ext cx="7123764" cy="830997"/>
          </a:xfrm>
          <a:prstGeom prst="rect">
            <a:avLst/>
          </a:prstGeom>
        </p:spPr>
        <p:txBody>
          <a:bodyPr wrap="square">
            <a:spAutoFit/>
          </a:bodyPr>
          <a:lstStyle/>
          <a:p>
            <a:r>
              <a:rPr lang="en-US" sz="2400" dirty="0" smtClean="0">
                <a:solidFill>
                  <a:schemeClr val="accent5"/>
                </a:solidFill>
              </a:rPr>
              <a:t>If these 65.3 million persons were a nation, they would make up the 21</a:t>
            </a:r>
            <a:r>
              <a:rPr lang="en-US" sz="2400" baseline="30000" dirty="0" smtClean="0">
                <a:solidFill>
                  <a:schemeClr val="accent5"/>
                </a:solidFill>
              </a:rPr>
              <a:t>st</a:t>
            </a:r>
            <a:r>
              <a:rPr lang="en-US" sz="2400" dirty="0" smtClean="0">
                <a:solidFill>
                  <a:schemeClr val="accent5"/>
                </a:solidFill>
              </a:rPr>
              <a:t> largest in the world.</a:t>
            </a:r>
            <a:endParaRPr lang="en-US" sz="2400" dirty="0">
              <a:solidFill>
                <a:schemeClr val="accent5"/>
              </a:solidFill>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How many people are displaced today?</a:t>
            </a:r>
            <a:endParaRPr lang="en-US" sz="40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07934" y="6218644"/>
            <a:ext cx="4560888" cy="276999"/>
          </a:xfrm>
          <a:prstGeom prst="rect">
            <a:avLst/>
          </a:prstGeom>
          <a:noFill/>
        </p:spPr>
        <p:txBody>
          <a:bodyPr wrap="square" rtlCol="0">
            <a:spAutoFit/>
          </a:bodyPr>
          <a:lstStyle/>
          <a:p>
            <a:r>
              <a:rPr lang="en-US" sz="1200" i="1" dirty="0">
                <a:solidFill>
                  <a:prstClr val="black"/>
                </a:solidFill>
                <a:latin typeface="+mn-lt"/>
              </a:rPr>
              <a:t>Source: United Nations High Commissioner for Refugees (UNHCR</a:t>
            </a:r>
            <a:r>
              <a:rPr lang="en-US" sz="1200" i="1" dirty="0" smtClean="0">
                <a:solidFill>
                  <a:prstClr val="black"/>
                </a:solidFill>
                <a:latin typeface="+mn-lt"/>
              </a:rPr>
              <a:t>) 2015</a:t>
            </a:r>
            <a:endParaRPr lang="en-US" sz="1200" i="1" dirty="0">
              <a:solidFill>
                <a:prstClr val="black"/>
              </a:solidFill>
              <a:latin typeface="+mn-lt"/>
            </a:endParaRPr>
          </a:p>
        </p:txBody>
      </p:sp>
      <p:sp>
        <p:nvSpPr>
          <p:cNvPr id="13" name="TextBox 4"/>
          <p:cNvSpPr txBox="1">
            <a:spLocks noChangeArrowheads="1"/>
          </p:cNvSpPr>
          <p:nvPr/>
        </p:nvSpPr>
        <p:spPr bwMode="auto">
          <a:xfrm>
            <a:off x="225425" y="1014413"/>
            <a:ext cx="448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defRPr/>
            </a:pPr>
            <a:r>
              <a:rPr lang="en-US" dirty="0" smtClean="0">
                <a:solidFill>
                  <a:srgbClr val="E66822"/>
                </a:solidFill>
                <a:cs typeface="Arial" charset="0"/>
              </a:rPr>
              <a:t>Global Refugee Numbers</a:t>
            </a:r>
            <a:endParaRPr lang="en-US" sz="1600" dirty="0" smtClean="0">
              <a:solidFill>
                <a:srgbClr val="E66822"/>
              </a:solidFill>
              <a:cs typeface="Arial" charset="0"/>
            </a:endParaRPr>
          </a:p>
        </p:txBody>
      </p:sp>
      <p:sp>
        <p:nvSpPr>
          <p:cNvPr id="14"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chemeClr val="accent1"/>
                </a:solidFill>
                <a:effectLst>
                  <a:outerShdw blurRad="38100" dist="38100" dir="2700000" algn="tl">
                    <a:srgbClr val="000000">
                      <a:alpha val="43137"/>
                    </a:srgbClr>
                  </a:outerShdw>
                </a:effectLst>
              </a:rPr>
              <a:t>How many refugees are there today?</a:t>
            </a:r>
            <a:endParaRPr lang="en-US" sz="4000" dirty="0">
              <a:solidFill>
                <a:schemeClr val="accent1"/>
              </a:solidFill>
              <a:effectLst>
                <a:outerShdw blurRad="38100" dist="38100" dir="2700000" algn="tl">
                  <a:srgbClr val="000000">
                    <a:alpha val="43137"/>
                  </a:srgbClr>
                </a:outerShdw>
              </a:effectLst>
            </a:endParaRPr>
          </a:p>
        </p:txBody>
      </p:sp>
      <p:graphicFrame>
        <p:nvGraphicFramePr>
          <p:cNvPr id="15" name="Diagram 14"/>
          <p:cNvGraphicFramePr/>
          <p:nvPr>
            <p:extLst>
              <p:ext uri="{D42A27DB-BD31-4B8C-83A1-F6EECF244321}">
                <p14:modId xmlns:p14="http://schemas.microsoft.com/office/powerpoint/2010/main" val="3552509851"/>
              </p:ext>
            </p:extLst>
          </p:nvPr>
        </p:nvGraphicFramePr>
        <p:xfrm>
          <a:off x="1202286" y="1175813"/>
          <a:ext cx="6045199" cy="385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137055" y="5367843"/>
            <a:ext cx="6781800" cy="276999"/>
          </a:xfrm>
          <a:prstGeom prst="rect">
            <a:avLst/>
          </a:prstGeom>
          <a:noFill/>
        </p:spPr>
        <p:txBody>
          <a:bodyPr wrap="square" rtlCol="0">
            <a:spAutoFit/>
          </a:bodyPr>
          <a:lstStyle/>
          <a:p>
            <a:r>
              <a:rPr lang="en-US" sz="1200" dirty="0" smtClean="0">
                <a:solidFill>
                  <a:prstClr val="black"/>
                </a:solidFill>
                <a:latin typeface="+mn-lt"/>
              </a:rPr>
              <a:t>*UNRWA </a:t>
            </a:r>
            <a:r>
              <a:rPr lang="en-US" sz="1200" dirty="0">
                <a:solidFill>
                  <a:prstClr val="black"/>
                </a:solidFill>
                <a:latin typeface="+mn-lt"/>
              </a:rPr>
              <a:t>= United Nations Relief and Works Agency for Palestine Refugees in the Near East</a:t>
            </a:r>
          </a:p>
        </p:txBody>
      </p:sp>
    </p:spTree>
    <p:extLst>
      <p:ext uri="{BB962C8B-B14F-4D97-AF65-F5344CB8AC3E}">
        <p14:creationId xmlns:p14="http://schemas.microsoft.com/office/powerpoint/2010/main" val="765463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ristyg\LOCALS~1\Temp\articulate\presenter\imgtemp\RQ6fwCLW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ristyg\LOCALS~1\Temp\articulate\presenter\imgtemp\8DCz0m9U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ristyg\LOCALS~1\Temp\articulate\presenter\imgtemp\VYIojWis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ristyg\LOCALS~1\Temp\articulate\presenter\imgtemp\2rD7DQUd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ristyg\LOCALS~1\Temp\articulate\presenter\imgtemp\a5KmadK8_files\slide0001_image001.jpg"/>
</p:tagLst>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ebIsavitri_spri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2251</Words>
  <Application>Microsoft Office PowerPoint</Application>
  <PresentationFormat>On-screen Show (4:3)</PresentationFormat>
  <Paragraphs>601</Paragraphs>
  <Slides>49</Slides>
  <Notes>5</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WebIsavitri_spring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Refugee Day is on June 20th!</vt:lpstr>
      <vt:lpstr>Refugee Health Promotion Program</vt:lpstr>
      <vt:lpstr>Refugee Health Promotion Program (RHPP)</vt:lpstr>
      <vt:lpstr>RHPP</vt:lpstr>
      <vt:lpstr>RHPP Focus Groups</vt:lpstr>
      <vt:lpstr>RHPP Focus Groups</vt:lpstr>
      <vt:lpstr>RHPP Focus Group Results 9/15/2015</vt:lpstr>
      <vt:lpstr>RHPP Health Education Workshops</vt:lpstr>
      <vt:lpstr>Future Directions </vt:lpstr>
      <vt:lpstr>Background Information </vt:lpstr>
      <vt:lpstr>Background information</vt:lpstr>
      <vt:lpstr>Background Information </vt:lpstr>
      <vt:lpstr>Background information</vt:lpstr>
      <vt:lpstr>Background Information</vt:lpstr>
      <vt:lpstr>Top 5 health issues for refugees in WI</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Tsering, Savitri J.</cp:lastModifiedBy>
  <cp:revision>153</cp:revision>
  <dcterms:created xsi:type="dcterms:W3CDTF">2010-10-25T18:46:19Z</dcterms:created>
  <dcterms:modified xsi:type="dcterms:W3CDTF">2017-05-01T20:37:35Z</dcterms:modified>
</cp:coreProperties>
</file>