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5"/>
  </p:notesMasterIdLst>
  <p:sldIdLst>
    <p:sldId id="256" r:id="rId2"/>
    <p:sldId id="257" r:id="rId3"/>
    <p:sldId id="261" r:id="rId4"/>
    <p:sldId id="263" r:id="rId5"/>
    <p:sldId id="258" r:id="rId6"/>
    <p:sldId id="259" r:id="rId7"/>
    <p:sldId id="260" r:id="rId8"/>
    <p:sldId id="285" r:id="rId9"/>
    <p:sldId id="286" r:id="rId10"/>
    <p:sldId id="295" r:id="rId11"/>
    <p:sldId id="296" r:id="rId12"/>
    <p:sldId id="265" r:id="rId13"/>
    <p:sldId id="266" r:id="rId14"/>
    <p:sldId id="267" r:id="rId15"/>
    <p:sldId id="268" r:id="rId16"/>
    <p:sldId id="269" r:id="rId17"/>
    <p:sldId id="312" r:id="rId18"/>
    <p:sldId id="270" r:id="rId19"/>
    <p:sldId id="271" r:id="rId20"/>
    <p:sldId id="272" r:id="rId21"/>
    <p:sldId id="273" r:id="rId22"/>
    <p:sldId id="274" r:id="rId23"/>
    <p:sldId id="275" r:id="rId24"/>
    <p:sldId id="276" r:id="rId25"/>
    <p:sldId id="277" r:id="rId26"/>
    <p:sldId id="284" r:id="rId27"/>
    <p:sldId id="278" r:id="rId28"/>
    <p:sldId id="279" r:id="rId29"/>
    <p:sldId id="287" r:id="rId30"/>
    <p:sldId id="310" r:id="rId31"/>
    <p:sldId id="311" r:id="rId32"/>
    <p:sldId id="298" r:id="rId33"/>
    <p:sldId id="297" r:id="rId34"/>
    <p:sldId id="308" r:id="rId35"/>
    <p:sldId id="292" r:id="rId36"/>
    <p:sldId id="309" r:id="rId37"/>
    <p:sldId id="302" r:id="rId38"/>
    <p:sldId id="301" r:id="rId39"/>
    <p:sldId id="299" r:id="rId40"/>
    <p:sldId id="300" r:id="rId41"/>
    <p:sldId id="290" r:id="rId42"/>
    <p:sldId id="289" r:id="rId43"/>
    <p:sldId id="29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05" autoAdjust="0"/>
    <p:restoredTop sz="74928" autoAdjust="0"/>
  </p:normalViewPr>
  <p:slideViewPr>
    <p:cSldViewPr>
      <p:cViewPr>
        <p:scale>
          <a:sx n="60" d="100"/>
          <a:sy n="60" d="100"/>
        </p:scale>
        <p:origin x="-998"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1337AA-8F0B-4024-A7D0-CA3FCB9E8F67}" type="datetimeFigureOut">
              <a:rPr lang="en-US" smtClean="0"/>
              <a:t>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520EA2-10FE-4B87-B957-28010824EFCD}" type="slidenum">
              <a:rPr lang="en-US" smtClean="0"/>
              <a:t>‹#›</a:t>
            </a:fld>
            <a:endParaRPr lang="en-US"/>
          </a:p>
        </p:txBody>
      </p:sp>
    </p:spTree>
    <p:extLst>
      <p:ext uri="{BB962C8B-B14F-4D97-AF65-F5344CB8AC3E}">
        <p14:creationId xmlns:p14="http://schemas.microsoft.com/office/powerpoint/2010/main" val="199523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ahec.wisc.edu/documents/psychiatrists(1).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ahec.wisc.edu/workforce"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ahec.wisc.edu/documents/psychiatrists(1).pdf"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ahec.wisc.edu/workforce"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ahec.wisc.edu/documents/psychiatrists(1).pdf"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ahec.wisc.edu/workforce"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ahec.wisc.edu/documents/psychiatrists(1).pdf"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ahec.wisc.edu/workforce"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ahec.wisc.edu/documents/psychiatrists(1).pdf"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ahec.wisc.edu/workforce"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ahec.wisc.edu/documents/psychiatrists(1).pdf"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ahec.wisc.edu/workforce"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ahec.wisc.edu/documents/psychiatrists(1).pdf"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ahec.wisc.edu/workforce"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ahec.wisc.edu/documents/psychiatrists(1).pdf"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ahec.wisc.edu/workforce"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ahec.wisc.edu/documents/psychiatrists(1).pdf"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hec.wisc.edu/workforc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ahec.wisc.edu/documents/psychiatrists(1).pdf"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ahec.wisc.edu/workforce"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ahec.wisc.edu/documents/psychiatrists(1).pdf"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ahec.wisc.edu/workforce"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ahec.wisc.edu/documents/psychiatrists(1).pdf"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ahec.wisc.edu/workforce"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ahec.wisc.edu/documents/psychiatrists(1).pdf"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ahec.wisc.edu/workforce"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ahec.wisc.edu/documents/psychiatrists(1).pdf"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ahec.wisc.edu/workforce"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ahec.wisc.edu/documents/psychiatrists(1).pdf"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ahec.wisc.edu/workforce"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ahec.wisc.edu/documents/psychiatrists(1).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hec.wisc.edu/workforc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ahec.wisc.edu/documents/psychiatrists(1).pdf"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hec.wisc.edu/workforc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ahec.wisc.edu/documents/psychiatrists(1).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hec.wisc.edu/workforc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ahec.wisc.edu/documents/psychiatrists(1).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ahec.wisc.edu/documents/psychiatrists(1).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 = Child and Adolescent Psychiatrists </a:t>
            </a:r>
          </a:p>
          <a:p>
            <a:r>
              <a:rPr lang="en-US" dirty="0" smtClean="0"/>
              <a:t>A</a:t>
            </a:r>
            <a:r>
              <a:rPr lang="en-US" baseline="0" dirty="0" smtClean="0"/>
              <a:t> high percentage of Wisconsin counties have is no child and adolescent psychiatrist. Some areas have lost child psychiatrists since 2012.</a:t>
            </a:r>
            <a:endParaRPr lang="en-US" dirty="0" smtClean="0"/>
          </a:p>
          <a:p>
            <a:endParaRPr lang="en-US" dirty="0" smtClean="0"/>
          </a:p>
          <a:p>
            <a:r>
              <a:rPr lang="en-US" dirty="0" smtClean="0"/>
              <a:t>https://www.aacap.org/AACAP/Advocacy/Federal_and_State_Initiatives/Workforce_Maps/Wisconsin.aspx</a:t>
            </a:r>
          </a:p>
          <a:p>
            <a:endParaRPr lang="en-US" dirty="0" smtClean="0"/>
          </a:p>
          <a:p>
            <a:r>
              <a:rPr lang="en-US" dirty="0" smtClean="0"/>
              <a:t>https://www.aacap.org/AACAP/Advocacy/Federal_and_State_Initiatives/Workforce_Maps/Home.aspx</a:t>
            </a:r>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2</a:t>
            </a:fld>
            <a:endParaRPr lang="en-US"/>
          </a:p>
        </p:txBody>
      </p:sp>
    </p:spTree>
    <p:extLst>
      <p:ext uri="{BB962C8B-B14F-4D97-AF65-F5344CB8AC3E}">
        <p14:creationId xmlns:p14="http://schemas.microsoft.com/office/powerpoint/2010/main" val="350898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t>
            </a:r>
            <a:r>
              <a:rPr lang="en-US" baseline="0" dirty="0" smtClean="0"/>
              <a:t>d</a:t>
            </a:r>
            <a:r>
              <a:rPr lang="en-US" dirty="0" smtClean="0"/>
              <a:t>ata by region</a:t>
            </a:r>
            <a:r>
              <a:rPr lang="en-US" baseline="0" dirty="0" smtClean="0"/>
              <a:t> </a:t>
            </a:r>
            <a:r>
              <a:rPr lang="en-US" dirty="0" smtClean="0"/>
              <a:t>at</a:t>
            </a:r>
            <a:r>
              <a:rPr lang="en-US" baseline="0" dirty="0" smtClean="0"/>
              <a:t> end </a:t>
            </a:r>
            <a:r>
              <a:rPr lang="en-US" dirty="0" smtClean="0"/>
              <a:t>of this PowerPoint. Ratios of PCC</a:t>
            </a:r>
            <a:r>
              <a:rPr lang="en-US" baseline="0" dirty="0" smtClean="0"/>
              <a:t> to CAP </a:t>
            </a:r>
            <a:r>
              <a:rPr lang="en-US" dirty="0" smtClean="0"/>
              <a:t>vary across regions by 2 - 4.5 fold. </a:t>
            </a:r>
          </a:p>
          <a:p>
            <a:endParaRPr lang="en-US" dirty="0" smtClean="0"/>
          </a:p>
          <a:p>
            <a:r>
              <a:rPr lang="en-US" dirty="0" smtClean="0"/>
              <a:t>Source: </a:t>
            </a:r>
          </a:p>
          <a:p>
            <a:r>
              <a:rPr lang="en-US" dirty="0" smtClean="0"/>
              <a:t>Wisconsin AHEC Health Workforce Data Brief based on survey of physicians renewing license in 2012</a:t>
            </a:r>
          </a:p>
          <a:p>
            <a:r>
              <a:rPr lang="en-US" dirty="0" smtClean="0"/>
              <a:t>www.ahec.wisc.edu/workforce </a:t>
            </a:r>
          </a:p>
          <a:p>
            <a:r>
              <a:rPr lang="en-US" dirty="0" smtClean="0"/>
              <a:t>  </a:t>
            </a:r>
          </a:p>
          <a:p>
            <a:r>
              <a:rPr lang="en-US" dirty="0" smtClean="0"/>
              <a:t>June 2015 AHEC Psychiatrists Report</a:t>
            </a:r>
          </a:p>
          <a:p>
            <a:r>
              <a:rPr lang="en-US" dirty="0" smtClean="0"/>
              <a:t>http://ahec.wisc.edu/documents/psychiatrists(1).pdf </a:t>
            </a:r>
          </a:p>
          <a:p>
            <a:endParaRPr lang="en-US" dirty="0" smtClean="0"/>
          </a:p>
          <a:p>
            <a:pPr rtl="0" eaLnBrk="1" latinLnBrk="0" hangingPunct="1"/>
            <a:r>
              <a:rPr lang="en-US" sz="1200" u="none" kern="1200" dirty="0" smtClean="0">
                <a:solidFill>
                  <a:schemeClr val="tx1"/>
                </a:solidFill>
                <a:effectLst/>
                <a:latin typeface="+mn-lt"/>
                <a:ea typeface="+mn-ea"/>
                <a:cs typeface="+mn-cs"/>
              </a:rPr>
              <a:t>June 2015 AHEC Primary Care Physicians Report</a:t>
            </a:r>
            <a:endParaRPr lang="en-US" u="none" dirty="0" smtClean="0">
              <a:effectLst/>
            </a:endParaRPr>
          </a:p>
          <a:p>
            <a:pPr rtl="0" eaLnBrk="1" latinLnBrk="0" hangingPunct="1"/>
            <a:r>
              <a:rPr lang="en-US" sz="1200" u="sng" kern="1200" dirty="0" smtClean="0">
                <a:solidFill>
                  <a:schemeClr val="tx1"/>
                </a:solidFill>
                <a:effectLst/>
                <a:latin typeface="+mn-lt"/>
                <a:ea typeface="+mn-ea"/>
                <a:cs typeface="+mn-cs"/>
              </a:rPr>
              <a:t>http://ahec.wisc.edu/documents/primary-care-physician-dist-pop-ratios.pdf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11</a:t>
            </a:fld>
            <a:endParaRPr lang="en-US"/>
          </a:p>
        </p:txBody>
      </p:sp>
    </p:spTree>
    <p:extLst>
      <p:ext uri="{BB962C8B-B14F-4D97-AF65-F5344CB8AC3E}">
        <p14:creationId xmlns:p14="http://schemas.microsoft.com/office/powerpoint/2010/main" val="3138302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long history of informal, unreimbursed consultation between primary care clinicians (PCC), and child and adolescent psychiatrists (CAP)as well as adult psychiatrists (a minority of whom are willing to see children). It is become more difficult for physicians to practice independently (outside of health systems), resulting in a greater tendency to provide consultation only within a</a:t>
            </a:r>
            <a:r>
              <a:rPr lang="en-US" baseline="0" dirty="0" smtClean="0"/>
              <a:t> </a:t>
            </a:r>
            <a:r>
              <a:rPr lang="en-US" dirty="0" smtClean="0"/>
              <a:t> system.</a:t>
            </a:r>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13</a:t>
            </a:fld>
            <a:endParaRPr lang="en-US"/>
          </a:p>
        </p:txBody>
      </p:sp>
    </p:spTree>
    <p:extLst>
      <p:ext uri="{BB962C8B-B14F-4D97-AF65-F5344CB8AC3E}">
        <p14:creationId xmlns:p14="http://schemas.microsoft.com/office/powerpoint/2010/main" val="1171362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CHW Child Psychiatry Consultation Program (CPCP) </a:t>
            </a:r>
          </a:p>
          <a:p>
            <a:r>
              <a:rPr lang="en-US" dirty="0" smtClean="0"/>
              <a:t>http://www.chw.org/medical-care/psychiatry-and-behavioral-medicine/for-medical-professionals/psych-consult-site/ </a:t>
            </a:r>
          </a:p>
          <a:p>
            <a:endParaRPr lang="en-US" dirty="0" smtClean="0"/>
          </a:p>
          <a:p>
            <a:r>
              <a:rPr lang="en-US" dirty="0" smtClean="0"/>
              <a:t>http://www.mcw.edu/MCW-News-Center/News-Releases/Million-dollar-grant-gift-will-expand-states-Child-Psychiatry-Consultation-Program.htm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14</a:t>
            </a:fld>
            <a:endParaRPr lang="en-US"/>
          </a:p>
        </p:txBody>
      </p:sp>
    </p:spTree>
    <p:extLst>
      <p:ext uri="{BB962C8B-B14F-4D97-AF65-F5344CB8AC3E}">
        <p14:creationId xmlns:p14="http://schemas.microsoft.com/office/powerpoint/2010/main" val="3916862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r>
              <a:rPr lang="en-US" dirty="0" smtClean="0"/>
              <a:t>CHW Child Psychiatry Consultation Program (CPCP) http://www.chw.org/medical-care/psychiatry-and-behavioral-medicine/for-medical-professionals/psych-consult-site/ </a:t>
            </a:r>
          </a:p>
          <a:p>
            <a:endParaRPr lang="en-US" dirty="0" smtClean="0"/>
          </a:p>
          <a:p>
            <a:r>
              <a:rPr lang="en-US" dirty="0" smtClean="0"/>
              <a:t>Wisconsin Legislative Council Act Memo:</a:t>
            </a:r>
          </a:p>
          <a:p>
            <a:r>
              <a:rPr lang="en-US" dirty="0" smtClean="0"/>
              <a:t>http://docs.legis.wisconsin.gov/2013/related/lcactmemo/act127 </a:t>
            </a:r>
          </a:p>
          <a:p>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15</a:t>
            </a:fld>
            <a:endParaRPr lang="en-US"/>
          </a:p>
        </p:txBody>
      </p:sp>
    </p:spTree>
    <p:extLst>
      <p:ext uri="{BB962C8B-B14F-4D97-AF65-F5344CB8AC3E}">
        <p14:creationId xmlns:p14="http://schemas.microsoft.com/office/powerpoint/2010/main" val="3884926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17</a:t>
            </a:fld>
            <a:endParaRPr lang="en-US"/>
          </a:p>
        </p:txBody>
      </p:sp>
    </p:spTree>
    <p:extLst>
      <p:ext uri="{BB962C8B-B14F-4D97-AF65-F5344CB8AC3E}">
        <p14:creationId xmlns:p14="http://schemas.microsoft.com/office/powerpoint/2010/main" val="3662776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r>
              <a:rPr lang="en-US" dirty="0" smtClean="0"/>
              <a:t>Massachusetts Child Psychiatry Access Project</a:t>
            </a:r>
          </a:p>
          <a:p>
            <a:r>
              <a:rPr lang="en-US" dirty="0" smtClean="0"/>
              <a:t>http://www.mcpap.com/Default.aspx </a:t>
            </a:r>
          </a:p>
          <a:p>
            <a:endParaRPr lang="en-US" dirty="0" smtClean="0"/>
          </a:p>
          <a:p>
            <a:r>
              <a:rPr lang="en-US" dirty="0" smtClean="0"/>
              <a:t>Dr. John Straus, a pediatrician and one of the key originators of the Massachusetts Child Psychiatry Access Project visited Wisconsin was a wonderful source of information and support to Project</a:t>
            </a:r>
            <a:r>
              <a:rPr lang="en-US" baseline="0" dirty="0" smtClean="0"/>
              <a:t> LAUNCH in 2013</a:t>
            </a:r>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18</a:t>
            </a:fld>
            <a:endParaRPr lang="en-US"/>
          </a:p>
        </p:txBody>
      </p:sp>
    </p:spTree>
    <p:extLst>
      <p:ext uri="{BB962C8B-B14F-4D97-AF65-F5344CB8AC3E}">
        <p14:creationId xmlns:p14="http://schemas.microsoft.com/office/powerpoint/2010/main" val="4154487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a:t>
            </a:r>
          </a:p>
          <a:p>
            <a:r>
              <a:rPr lang="en-US" dirty="0" smtClean="0"/>
              <a:t>1) Findings of Wisconsin Project LAUNCH outreach to several states</a:t>
            </a:r>
            <a:r>
              <a:rPr lang="en-US" baseline="0" dirty="0" smtClean="0"/>
              <a:t> </a:t>
            </a:r>
            <a:r>
              <a:rPr lang="en-US" dirty="0" smtClean="0"/>
              <a:t>with CPCP in 2013</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Center for Health Services (CHCS) Comparison of Telephone Psychiatric Consultation Programs </a:t>
            </a:r>
            <a:r>
              <a:rPr lang="en-US" dirty="0" smtClean="0">
                <a:solidFill>
                  <a:schemeClr val="accent1"/>
                </a:solidFill>
              </a:rPr>
              <a:t>http://www.chcs.org/media/Telephonic-Psychiatric-Consultation-Programs_FINAL.pdf</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solidFill>
              </a:rPr>
              <a:t>Also recommend: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National Network Child Psychiatry Access Programs based at Johns Hopkins  (Repository of best practices)      </a:t>
            </a:r>
            <a:r>
              <a:rPr lang="en-US" dirty="0" smtClean="0">
                <a:solidFill>
                  <a:schemeClr val="accent1"/>
                </a:solidFill>
              </a:rPr>
              <a:t>http://nncpap.org/resources.html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1"/>
              </a:solidFill>
            </a:endParaRPr>
          </a:p>
          <a:p>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19</a:t>
            </a:fld>
            <a:endParaRPr lang="en-US"/>
          </a:p>
        </p:txBody>
      </p:sp>
    </p:spTree>
    <p:extLst>
      <p:ext uri="{BB962C8B-B14F-4D97-AF65-F5344CB8AC3E}">
        <p14:creationId xmlns:p14="http://schemas.microsoft.com/office/powerpoint/2010/main" val="3359601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Findings of Wisconsin Project LAUNCH outreach to several states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2013</a:t>
            </a:r>
            <a:endParaRPr lang="en-US" dirty="0" smtClean="0">
              <a:effectLst/>
            </a:endParaRPr>
          </a:p>
          <a:p>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Center for Health Services (CHCS) Comparison of Telephone Psychiatric Consultation Programs </a:t>
            </a:r>
            <a:r>
              <a:rPr lang="en-US" dirty="0" smtClean="0">
                <a:solidFill>
                  <a:schemeClr val="accent1"/>
                </a:solidFill>
              </a:rPr>
              <a:t>http://www.chcs.org/media/Telephonic-Psychiatric-Consultation-Programs_FINAL.pdf</a:t>
            </a:r>
          </a:p>
          <a:p>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20</a:t>
            </a:fld>
            <a:endParaRPr lang="en-US"/>
          </a:p>
        </p:txBody>
      </p:sp>
    </p:spTree>
    <p:extLst>
      <p:ext uri="{BB962C8B-B14F-4D97-AF65-F5344CB8AC3E}">
        <p14:creationId xmlns:p14="http://schemas.microsoft.com/office/powerpoint/2010/main" val="3513923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Source:</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effectLst/>
                <a:latin typeface="+mn-lt"/>
                <a:ea typeface="+mn-ea"/>
                <a:cs typeface="+mn-cs"/>
              </a:rPr>
              <a:t>Findings of Wisconsin Project LAUNCH out reach to several states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 CPCP in 2013</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 </a:t>
            </a:r>
            <a:r>
              <a:rPr lang="en-US" dirty="0" smtClean="0"/>
              <a:t>Center for Health Services (CHCS) Comparison of Telephone Psychiatric Consultation Programs </a:t>
            </a:r>
            <a:r>
              <a:rPr lang="en-US" dirty="0" smtClean="0">
                <a:solidFill>
                  <a:schemeClr val="accent1"/>
                </a:solidFill>
              </a:rPr>
              <a:t>http://www.chcs.org/media/Telephonic-Psychiatric-Consultation-Programs_FINAL.pdf</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solidFill>
              </a:rPr>
              <a:t>3) JAMA Pediatrics:</a:t>
            </a:r>
            <a:r>
              <a:rPr lang="en-US" baseline="0" dirty="0" smtClean="0">
                <a:solidFill>
                  <a:schemeClr val="accent1"/>
                </a:solidFill>
              </a:rPr>
              <a:t> The Partnership Access Line; Evaluating a Child Psychiatry Consult Program in Washington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solidFill>
              </a:rPr>
              <a:t>http://archpedi.jamanetwork.com/article.aspx?articleid=1486426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21</a:t>
            </a:fld>
            <a:endParaRPr lang="en-US"/>
          </a:p>
        </p:txBody>
      </p:sp>
    </p:spTree>
    <p:extLst>
      <p:ext uri="{BB962C8B-B14F-4D97-AF65-F5344CB8AC3E}">
        <p14:creationId xmlns:p14="http://schemas.microsoft.com/office/powerpoint/2010/main" val="1068798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a:t>
            </a:r>
            <a:r>
              <a:rPr lang="en-US" baseline="0" dirty="0" smtClean="0"/>
              <a:t> </a:t>
            </a:r>
            <a:r>
              <a:rPr lang="en-US" sz="1200" kern="1200" dirty="0" smtClean="0">
                <a:solidFill>
                  <a:schemeClr val="tx1"/>
                </a:solidFill>
                <a:effectLst/>
                <a:latin typeface="+mn-lt"/>
                <a:ea typeface="+mn-ea"/>
                <a:cs typeface="+mn-cs"/>
              </a:rPr>
              <a:t>Findings of Wisconsin Project LAUNCH out reach to several states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2013</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22</a:t>
            </a:fld>
            <a:endParaRPr lang="en-US"/>
          </a:p>
        </p:txBody>
      </p:sp>
    </p:spTree>
    <p:extLst>
      <p:ext uri="{BB962C8B-B14F-4D97-AF65-F5344CB8AC3E}">
        <p14:creationId xmlns:p14="http://schemas.microsoft.com/office/powerpoint/2010/main" val="2388119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Data on Health Profession Shortage Areas indicates that Wisconsin may</a:t>
            </a:r>
            <a:r>
              <a:rPr lang="en-US" baseline="0" dirty="0" smtClean="0"/>
              <a:t> require more psychiatrists than any other state in order to remove the HPSA shortage designations</a:t>
            </a:r>
          </a:p>
          <a:p>
            <a:endParaRPr lang="en-US" dirty="0" smtClean="0"/>
          </a:p>
          <a:p>
            <a:r>
              <a:rPr lang="en-US" dirty="0" smtClean="0"/>
              <a:t>Source:</a:t>
            </a:r>
          </a:p>
          <a:p>
            <a:r>
              <a:rPr lang="en-US" dirty="0" smtClean="0"/>
              <a:t>http://kff.org/other/state-indicator/mental-health-care-health-professional-shortage-areas-hpsas/ </a:t>
            </a:r>
          </a:p>
          <a:p>
            <a:endParaRPr lang="en-US" dirty="0" smtClean="0"/>
          </a:p>
          <a:p>
            <a:r>
              <a:rPr lang="en-US" dirty="0" smtClean="0"/>
              <a:t>According to an AHEC  report</a:t>
            </a:r>
            <a:r>
              <a:rPr lang="en-US" baseline="0" dirty="0" smtClean="0"/>
              <a:t> </a:t>
            </a:r>
            <a:r>
              <a:rPr lang="en-US" dirty="0" smtClean="0"/>
              <a:t>“an estimated 212 psychiatrists are needed to eliminate current Mental Health HPSAs</a:t>
            </a:r>
            <a:r>
              <a:rPr lang="en-US" baseline="0" dirty="0" smtClean="0"/>
              <a:t> in Wisconsin, more than any other state”</a:t>
            </a:r>
          </a:p>
          <a:p>
            <a:pPr rtl="0" eaLnBrk="1" latinLnBrk="0" hangingPunct="1"/>
            <a:r>
              <a:rPr lang="en-US" sz="1200" kern="1200" dirty="0" smtClean="0">
                <a:solidFill>
                  <a:schemeClr val="tx1"/>
                </a:solidFill>
                <a:effectLst/>
                <a:latin typeface="+mn-lt"/>
                <a:ea typeface="+mn-ea"/>
                <a:cs typeface="+mn-cs"/>
              </a:rPr>
              <a:t>June 2015 AHEC Psychiatrist</a:t>
            </a:r>
            <a:r>
              <a:rPr lang="en-US" sz="1200" kern="1200" baseline="0" dirty="0" smtClean="0">
                <a:solidFill>
                  <a:schemeClr val="tx1"/>
                </a:solidFill>
                <a:effectLst/>
                <a:latin typeface="+mn-lt"/>
                <a:ea typeface="+mn-ea"/>
                <a:cs typeface="+mn-cs"/>
              </a:rPr>
              <a:t> Report</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3"/>
              </a:rPr>
              <a:t>http://ahec.wisc.edu/documents/psychiatrists(1).pdf</a:t>
            </a:r>
            <a:r>
              <a:rPr lang="en-US" sz="1200" u="sng" kern="1200" dirty="0" smtClean="0">
                <a:solidFill>
                  <a:schemeClr val="tx1"/>
                </a:solidFill>
                <a:effectLst/>
                <a:latin typeface="+mn-lt"/>
                <a:ea typeface="+mn-ea"/>
                <a:cs typeface="+mn-cs"/>
              </a:rPr>
              <a:t> </a:t>
            </a:r>
            <a:endParaRPr lang="en-US" dirty="0" smtClean="0">
              <a:effectLst/>
            </a:endParaRPr>
          </a:p>
          <a:p>
            <a:endParaRPr lang="en-US" dirty="0" smtClean="0"/>
          </a:p>
          <a:p>
            <a:endParaRPr lang="en-US" dirty="0" smtClean="0"/>
          </a:p>
          <a:p>
            <a:r>
              <a:rPr lang="en-US" dirty="0" smtClean="0"/>
              <a:t>AHEC “There are three categories of HPSA designation based on the health discipline that is experiencing a shortage: 1) primary medical; 2) dental; and 3) mental health. The primary factor used to determine a HPSA designation is the number of health professionals relative to the population with consideration of high need. Federal regulations stipulate that, in order to be considered as having a shortage of providers, an area must have a population-to-provider ratio of a certain threshold. For mental health, the population to provider ratio must be at least 30,000 to 1 (20,000 to 1 if there are unusually high needs in the community).</a:t>
            </a:r>
          </a:p>
          <a:p>
            <a:endParaRPr lang="en-US" dirty="0" smtClean="0"/>
          </a:p>
          <a:p>
            <a:r>
              <a:rPr lang="en-US" dirty="0" smtClean="0"/>
              <a:t>“The percent of need met is computed by dividing the number of psychiatrists available to serve the population of the area, group, or facility by the number of psychiatrists that would be necessary to eliminate the mental health HPSA (based on a ratio of 30,000 to 1 (20,000 to 1 where high needs are indicated)).</a:t>
            </a:r>
          </a:p>
          <a:p>
            <a:endParaRPr lang="en-US" dirty="0" smtClean="0"/>
          </a:p>
          <a:p>
            <a:r>
              <a:rPr lang="en-US" dirty="0" smtClean="0"/>
              <a:t>“The number of additional psychiatrists needed to achieve a population-to-psychiatrist ratio of 30,000 to 1 (20,000 to 1 where high needs are indicated) in all designated mental health HPSAs, resulting in their removal from designation.</a:t>
            </a:r>
          </a:p>
          <a:p>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3</a:t>
            </a:fld>
            <a:endParaRPr lang="en-US"/>
          </a:p>
        </p:txBody>
      </p:sp>
    </p:spTree>
    <p:extLst>
      <p:ext uri="{BB962C8B-B14F-4D97-AF65-F5344CB8AC3E}">
        <p14:creationId xmlns:p14="http://schemas.microsoft.com/office/powerpoint/2010/main" val="2560797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Findings of Wisconsin Project LAUNCH outreach to several states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2013</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23</a:t>
            </a:fld>
            <a:endParaRPr lang="en-US"/>
          </a:p>
        </p:txBody>
      </p:sp>
    </p:spTree>
    <p:extLst>
      <p:ext uri="{BB962C8B-B14F-4D97-AF65-F5344CB8AC3E}">
        <p14:creationId xmlns:p14="http://schemas.microsoft.com/office/powerpoint/2010/main" val="1957217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26</a:t>
            </a:fld>
            <a:endParaRPr lang="en-US"/>
          </a:p>
        </p:txBody>
      </p:sp>
    </p:spTree>
    <p:extLst>
      <p:ext uri="{BB962C8B-B14F-4D97-AF65-F5344CB8AC3E}">
        <p14:creationId xmlns:p14="http://schemas.microsoft.com/office/powerpoint/2010/main" val="647473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US" sz="1200" kern="1200" dirty="0" smtClean="0">
                <a:solidFill>
                  <a:schemeClr val="tx1"/>
                </a:solidFill>
                <a:effectLst/>
                <a:latin typeface="+mn-lt"/>
                <a:ea typeface="+mn-ea"/>
                <a:cs typeface="+mn-cs"/>
              </a:rPr>
              <a:t>Source: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Wisconsin AHEC Health Workforce Data Brief based on survey of physicians renewing license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2012</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3"/>
              </a:rPr>
              <a:t>www.ahec.wisc.edu/workforce</a:t>
            </a:r>
            <a:r>
              <a:rPr lang="en-US" sz="1200" kern="1200" dirty="0" smtClean="0">
                <a:solidFill>
                  <a:schemeClr val="tx1"/>
                </a:solidFill>
                <a:effectLst/>
                <a:latin typeface="+mn-lt"/>
                <a:ea typeface="+mn-ea"/>
                <a:cs typeface="+mn-cs"/>
              </a:rPr>
              <a:t>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June 2015 Psychiatrists</a:t>
            </a:r>
            <a:r>
              <a:rPr lang="en-US" sz="1200" kern="1200" baseline="0" dirty="0" smtClean="0">
                <a:solidFill>
                  <a:schemeClr val="tx1"/>
                </a:solidFill>
                <a:effectLst/>
                <a:latin typeface="+mn-lt"/>
                <a:ea typeface="+mn-ea"/>
                <a:cs typeface="+mn-cs"/>
              </a:rPr>
              <a:t> Report</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4"/>
              </a:rPr>
              <a:t>http://ahec.wisc.edu/documents/psychiatrists(1).pdf</a:t>
            </a:r>
            <a:r>
              <a:rPr lang="en-US" sz="1200" u="sng" kern="1200" dirty="0" smtClean="0">
                <a:solidFill>
                  <a:schemeClr val="tx1"/>
                </a:solidFill>
                <a:effectLst/>
                <a:latin typeface="+mn-lt"/>
                <a:ea typeface="+mn-ea"/>
                <a:cs typeface="+mn-cs"/>
              </a:rPr>
              <a:t> </a:t>
            </a:r>
          </a:p>
          <a:p>
            <a:pPr rtl="0" eaLnBrk="1" latinLnBrk="0" hangingPunct="1"/>
            <a:endParaRPr lang="en-US" dirty="0" smtClean="0">
              <a:effectLst/>
            </a:endParaRPr>
          </a:p>
          <a:p>
            <a:pPr rtl="0" eaLnBrk="1" latinLnBrk="0" hangingPunct="1"/>
            <a:r>
              <a:rPr lang="en-US" sz="1200" u="sng" kern="1200" dirty="0" smtClean="0">
                <a:solidFill>
                  <a:schemeClr val="tx1"/>
                </a:solidFill>
                <a:effectLst/>
                <a:latin typeface="+mn-lt"/>
                <a:ea typeface="+mn-ea"/>
                <a:cs typeface="+mn-cs"/>
              </a:rPr>
              <a:t>June 2015 Primary Care Physicians Report</a:t>
            </a:r>
            <a:endParaRPr lang="en-US" dirty="0" smtClean="0">
              <a:effectLst/>
            </a:endParaRPr>
          </a:p>
          <a:p>
            <a:pPr rtl="0" eaLnBrk="1" latinLnBrk="0" hangingPunct="1"/>
            <a:r>
              <a:rPr lang="en-US" sz="1200" u="sng" kern="1200" dirty="0" smtClean="0">
                <a:solidFill>
                  <a:schemeClr val="tx1"/>
                </a:solidFill>
                <a:effectLst/>
                <a:latin typeface="+mn-lt"/>
                <a:ea typeface="+mn-ea"/>
                <a:cs typeface="+mn-cs"/>
              </a:rPr>
              <a:t>http://ahec.wisc.edu/documents/primary-care-physician-dist-pop-ratios.pdf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29</a:t>
            </a:fld>
            <a:endParaRPr lang="en-US"/>
          </a:p>
        </p:txBody>
      </p:sp>
    </p:spTree>
    <p:extLst>
      <p:ext uri="{BB962C8B-B14F-4D97-AF65-F5344CB8AC3E}">
        <p14:creationId xmlns:p14="http://schemas.microsoft.com/office/powerpoint/2010/main" val="4182453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US" sz="1200" kern="1200" dirty="0" smtClean="0">
                <a:solidFill>
                  <a:schemeClr val="tx1"/>
                </a:solidFill>
                <a:effectLst/>
                <a:latin typeface="+mn-lt"/>
                <a:ea typeface="+mn-ea"/>
                <a:cs typeface="+mn-cs"/>
              </a:rPr>
              <a:t>Source: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Wisconsin AHEC Health Workforce Data Brief based on survey of physicians renewing license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2012</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3"/>
              </a:rPr>
              <a:t>www.ahec.wisc.edu/workforce</a:t>
            </a:r>
            <a:r>
              <a:rPr lang="en-US" sz="1200" kern="1200" dirty="0" smtClean="0">
                <a:solidFill>
                  <a:schemeClr val="tx1"/>
                </a:solidFill>
                <a:effectLst/>
                <a:latin typeface="+mn-lt"/>
                <a:ea typeface="+mn-ea"/>
                <a:cs typeface="+mn-cs"/>
              </a:rPr>
              <a:t>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June 2015 Psychiatrist</a:t>
            </a:r>
            <a:r>
              <a:rPr lang="en-US" sz="1200" kern="1200" baseline="0" dirty="0" smtClean="0">
                <a:solidFill>
                  <a:schemeClr val="tx1"/>
                </a:solidFill>
                <a:effectLst/>
                <a:latin typeface="+mn-lt"/>
                <a:ea typeface="+mn-ea"/>
                <a:cs typeface="+mn-cs"/>
              </a:rPr>
              <a:t> Report</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4"/>
              </a:rPr>
              <a:t>http://ahec.wisc.edu/documents/psychiatrists(1).pdf</a:t>
            </a:r>
            <a:r>
              <a:rPr lang="en-US" sz="1200" u="sng" kern="1200" dirty="0" smtClean="0">
                <a:solidFill>
                  <a:schemeClr val="tx1"/>
                </a:solidFill>
                <a:effectLst/>
                <a:latin typeface="+mn-lt"/>
                <a:ea typeface="+mn-ea"/>
                <a:cs typeface="+mn-cs"/>
              </a:rPr>
              <a:t> </a:t>
            </a:r>
          </a:p>
          <a:p>
            <a:pPr rtl="0" eaLnBrk="1" latinLnBrk="0" hangingPunct="1"/>
            <a:endParaRPr lang="en-US" dirty="0" smtClean="0">
              <a:effectLst/>
            </a:endParaRPr>
          </a:p>
          <a:p>
            <a:pPr rtl="0" eaLnBrk="1" latinLnBrk="0" hangingPunct="1"/>
            <a:r>
              <a:rPr lang="en-US" sz="1200" u="sng" kern="1200" dirty="0" smtClean="0">
                <a:solidFill>
                  <a:schemeClr val="tx1"/>
                </a:solidFill>
                <a:effectLst/>
                <a:latin typeface="+mn-lt"/>
                <a:ea typeface="+mn-ea"/>
                <a:cs typeface="+mn-cs"/>
              </a:rPr>
              <a:t>June 2015 Primary Care Physicians Report</a:t>
            </a:r>
            <a:endParaRPr lang="en-US" dirty="0" smtClean="0">
              <a:effectLst/>
            </a:endParaRPr>
          </a:p>
          <a:p>
            <a:pPr rtl="0" eaLnBrk="1" latinLnBrk="0" hangingPunct="1"/>
            <a:r>
              <a:rPr lang="en-US" sz="1200" u="sng" kern="1200" dirty="0" smtClean="0">
                <a:solidFill>
                  <a:schemeClr val="tx1"/>
                </a:solidFill>
                <a:effectLst/>
                <a:latin typeface="+mn-lt"/>
                <a:ea typeface="+mn-ea"/>
                <a:cs typeface="+mn-cs"/>
              </a:rPr>
              <a:t>http://ahec.wisc.edu/documents/primary-care-physician-dist-pop-ratios.pdf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30</a:t>
            </a:fld>
            <a:endParaRPr lang="en-US"/>
          </a:p>
        </p:txBody>
      </p:sp>
    </p:spTree>
    <p:extLst>
      <p:ext uri="{BB962C8B-B14F-4D97-AF65-F5344CB8AC3E}">
        <p14:creationId xmlns:p14="http://schemas.microsoft.com/office/powerpoint/2010/main" val="3937752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 =  Child and Adolescent Psychiatrists</a:t>
            </a:r>
          </a:p>
          <a:p>
            <a:r>
              <a:rPr lang="en-US" dirty="0" smtClean="0"/>
              <a:t>Note that in more</a:t>
            </a:r>
            <a:r>
              <a:rPr lang="en-US" baseline="0" dirty="0" smtClean="0"/>
              <a:t> rural </a:t>
            </a:r>
            <a:r>
              <a:rPr lang="en-US" dirty="0" smtClean="0"/>
              <a:t>regions</a:t>
            </a:r>
            <a:r>
              <a:rPr lang="en-US" baseline="0" dirty="0" smtClean="0"/>
              <a:t> t</a:t>
            </a:r>
            <a:r>
              <a:rPr lang="en-US" dirty="0" smtClean="0"/>
              <a:t>here is also a significant shortage of psychiatrists relative to the general population, especially as compared to the national average. The ratio the population to child and adolescent psychiatrists is quite high in the northern, northeastern and western regions relative to Milwaukee and Madison.</a:t>
            </a:r>
          </a:p>
          <a:p>
            <a:endParaRPr lang="en-US" dirty="0" smtClean="0"/>
          </a:p>
          <a:p>
            <a:pPr rtl="0" eaLnBrk="1" latinLnBrk="0" hangingPunct="1"/>
            <a:r>
              <a:rPr lang="en-US" sz="1200" kern="1200" dirty="0" smtClean="0">
                <a:solidFill>
                  <a:schemeClr val="tx1"/>
                </a:solidFill>
                <a:effectLst/>
                <a:latin typeface="+mn-lt"/>
                <a:ea typeface="+mn-ea"/>
                <a:cs typeface="+mn-cs"/>
              </a:rPr>
              <a:t>Source: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Wisconsin AHEC Health Workforce Data Brief based on survey of physicians renewing license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2012</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3"/>
              </a:rPr>
              <a:t>www.ahec.wisc.edu/workforce</a:t>
            </a:r>
            <a:r>
              <a:rPr lang="en-US" sz="1200" kern="1200" dirty="0" smtClean="0">
                <a:solidFill>
                  <a:schemeClr val="tx1"/>
                </a:solidFill>
                <a:effectLst/>
                <a:latin typeface="+mn-lt"/>
                <a:ea typeface="+mn-ea"/>
                <a:cs typeface="+mn-cs"/>
              </a:rPr>
              <a:t>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June 2015 Psychiatrist</a:t>
            </a:r>
            <a:r>
              <a:rPr lang="en-US" sz="1200" kern="1200" baseline="0" dirty="0" smtClean="0">
                <a:solidFill>
                  <a:schemeClr val="tx1"/>
                </a:solidFill>
                <a:effectLst/>
                <a:latin typeface="+mn-lt"/>
                <a:ea typeface="+mn-ea"/>
                <a:cs typeface="+mn-cs"/>
              </a:rPr>
              <a:t> Report</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4"/>
              </a:rPr>
              <a:t>http://ahec.wisc.edu/documents/psychiatrists(1).pdf</a:t>
            </a:r>
            <a:r>
              <a:rPr lang="en-US" sz="1200" u="sng" kern="1200" dirty="0" smtClean="0">
                <a:solidFill>
                  <a:schemeClr val="tx1"/>
                </a:solidFill>
                <a:effectLst/>
                <a:latin typeface="+mn-lt"/>
                <a:ea typeface="+mn-ea"/>
                <a:cs typeface="+mn-cs"/>
              </a:rPr>
              <a:t> </a:t>
            </a:r>
          </a:p>
          <a:p>
            <a:pPr rtl="0" eaLnBrk="1" latinLnBrk="0" hangingPunct="1"/>
            <a:endParaRPr lang="en-US" dirty="0" smtClean="0">
              <a:effectLst/>
            </a:endParaRPr>
          </a:p>
        </p:txBody>
      </p:sp>
      <p:sp>
        <p:nvSpPr>
          <p:cNvPr id="4" name="Slide Number Placeholder 3"/>
          <p:cNvSpPr>
            <a:spLocks noGrp="1"/>
          </p:cNvSpPr>
          <p:nvPr>
            <p:ph type="sldNum" sz="quarter" idx="10"/>
          </p:nvPr>
        </p:nvSpPr>
        <p:spPr/>
        <p:txBody>
          <a:bodyPr/>
          <a:lstStyle/>
          <a:p>
            <a:fld id="{49520EA2-10FE-4B87-B957-28010824EFCD}" type="slidenum">
              <a:rPr lang="en-US" smtClean="0"/>
              <a:t>31</a:t>
            </a:fld>
            <a:endParaRPr lang="en-US"/>
          </a:p>
        </p:txBody>
      </p:sp>
    </p:spTree>
    <p:extLst>
      <p:ext uri="{BB962C8B-B14F-4D97-AF65-F5344CB8AC3E}">
        <p14:creationId xmlns:p14="http://schemas.microsoft.com/office/powerpoint/2010/main" val="3599155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US" sz="1200" kern="1200" dirty="0" smtClean="0">
                <a:solidFill>
                  <a:schemeClr val="tx1"/>
                </a:solidFill>
                <a:effectLst/>
                <a:latin typeface="+mn-lt"/>
                <a:ea typeface="+mn-ea"/>
                <a:cs typeface="+mn-cs"/>
              </a:rPr>
              <a:t>Source: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Wisconsin AHEC Health Workforce Data Brief based on survey of physicians renewing license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2012</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3"/>
              </a:rPr>
              <a:t>www.ahec.wisc.edu/workforce</a:t>
            </a:r>
            <a:r>
              <a:rPr lang="en-US" sz="1200" kern="1200" dirty="0" smtClean="0">
                <a:solidFill>
                  <a:schemeClr val="tx1"/>
                </a:solidFill>
                <a:effectLst/>
                <a:latin typeface="+mn-lt"/>
                <a:ea typeface="+mn-ea"/>
                <a:cs typeface="+mn-cs"/>
              </a:rPr>
              <a:t>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June 2015 Psychiatrist</a:t>
            </a:r>
            <a:r>
              <a:rPr lang="en-US" sz="1200" kern="1200" baseline="0" dirty="0" smtClean="0">
                <a:solidFill>
                  <a:schemeClr val="tx1"/>
                </a:solidFill>
                <a:effectLst/>
                <a:latin typeface="+mn-lt"/>
                <a:ea typeface="+mn-ea"/>
                <a:cs typeface="+mn-cs"/>
              </a:rPr>
              <a:t> Report</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4"/>
              </a:rPr>
              <a:t>http://ahec.wisc.edu/documents/psychiatrists(1).pdf</a:t>
            </a:r>
            <a:r>
              <a:rPr lang="en-US" sz="1200" u="sng" kern="1200" dirty="0" smtClean="0">
                <a:solidFill>
                  <a:schemeClr val="tx1"/>
                </a:solidFill>
                <a:effectLst/>
                <a:latin typeface="+mn-lt"/>
                <a:ea typeface="+mn-ea"/>
                <a:cs typeface="+mn-cs"/>
              </a:rPr>
              <a:t> </a:t>
            </a:r>
          </a:p>
          <a:p>
            <a:pPr rtl="0" eaLnBrk="1" latinLnBrk="0" hangingPunct="1"/>
            <a:endParaRPr lang="en-US" dirty="0" smtClean="0">
              <a:effectLst/>
            </a:endParaRPr>
          </a:p>
        </p:txBody>
      </p:sp>
      <p:sp>
        <p:nvSpPr>
          <p:cNvPr id="4" name="Slide Number Placeholder 3"/>
          <p:cNvSpPr>
            <a:spLocks noGrp="1"/>
          </p:cNvSpPr>
          <p:nvPr>
            <p:ph type="sldNum" sz="quarter" idx="10"/>
          </p:nvPr>
        </p:nvSpPr>
        <p:spPr/>
        <p:txBody>
          <a:bodyPr/>
          <a:lstStyle/>
          <a:p>
            <a:fld id="{49520EA2-10FE-4B87-B957-28010824EFCD}" type="slidenum">
              <a:rPr lang="en-US" smtClean="0"/>
              <a:t>32</a:t>
            </a:fld>
            <a:endParaRPr lang="en-US"/>
          </a:p>
        </p:txBody>
      </p:sp>
    </p:spTree>
    <p:extLst>
      <p:ext uri="{BB962C8B-B14F-4D97-AF65-F5344CB8AC3E}">
        <p14:creationId xmlns:p14="http://schemas.microsoft.com/office/powerpoint/2010/main" val="3459616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US" sz="1200" kern="1200" dirty="0" smtClean="0">
                <a:solidFill>
                  <a:schemeClr val="tx1"/>
                </a:solidFill>
                <a:effectLst/>
                <a:latin typeface="+mn-lt"/>
                <a:ea typeface="+mn-ea"/>
                <a:cs typeface="+mn-cs"/>
              </a:rPr>
              <a:t>Source: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Wisconsin AHEC Health Workforce Data Brief based on survey of physicians renewing license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2012</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3"/>
              </a:rPr>
              <a:t>www.ahec.wisc.edu/workforce</a:t>
            </a:r>
            <a:r>
              <a:rPr lang="en-US" sz="1200" kern="1200" dirty="0" smtClean="0">
                <a:solidFill>
                  <a:schemeClr val="tx1"/>
                </a:solidFill>
                <a:effectLst/>
                <a:latin typeface="+mn-lt"/>
                <a:ea typeface="+mn-ea"/>
                <a:cs typeface="+mn-cs"/>
              </a:rPr>
              <a:t>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June 2015 Psychiatrist</a:t>
            </a:r>
            <a:r>
              <a:rPr lang="en-US" sz="1200" kern="1200" baseline="0" dirty="0" smtClean="0">
                <a:solidFill>
                  <a:schemeClr val="tx1"/>
                </a:solidFill>
                <a:effectLst/>
                <a:latin typeface="+mn-lt"/>
                <a:ea typeface="+mn-ea"/>
                <a:cs typeface="+mn-cs"/>
              </a:rPr>
              <a:t> Report</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4"/>
              </a:rPr>
              <a:t>http://ahec.wisc.edu/documents/psychiatrists(1).pdf</a:t>
            </a:r>
            <a:r>
              <a:rPr lang="en-US" sz="1200" u="sng" kern="1200" dirty="0" smtClean="0">
                <a:solidFill>
                  <a:schemeClr val="tx1"/>
                </a:solidFill>
                <a:effectLst/>
                <a:latin typeface="+mn-lt"/>
                <a:ea typeface="+mn-ea"/>
                <a:cs typeface="+mn-cs"/>
              </a:rPr>
              <a:t> </a:t>
            </a:r>
          </a:p>
          <a:p>
            <a:pPr rtl="0" eaLnBrk="1" latinLnBrk="0" hangingPunct="1"/>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33</a:t>
            </a:fld>
            <a:endParaRPr lang="en-US"/>
          </a:p>
        </p:txBody>
      </p:sp>
    </p:spTree>
    <p:extLst>
      <p:ext uri="{BB962C8B-B14F-4D97-AF65-F5344CB8AC3E}">
        <p14:creationId xmlns:p14="http://schemas.microsoft.com/office/powerpoint/2010/main" val="3851977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US" sz="1200" kern="1200" dirty="0" smtClean="0">
                <a:solidFill>
                  <a:schemeClr val="tx1"/>
                </a:solidFill>
                <a:effectLst/>
                <a:latin typeface="+mn-lt"/>
                <a:ea typeface="+mn-ea"/>
                <a:cs typeface="+mn-cs"/>
              </a:rPr>
              <a:t>Source: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Wisconsin AHEC Health Workforce Data Brief based on survey of physicians renewing license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2012</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3"/>
              </a:rPr>
              <a:t>www.ahec.wisc.edu/workforce</a:t>
            </a:r>
            <a:r>
              <a:rPr lang="en-US" sz="1200" kern="1200" dirty="0" smtClean="0">
                <a:solidFill>
                  <a:schemeClr val="tx1"/>
                </a:solidFill>
                <a:effectLst/>
                <a:latin typeface="+mn-lt"/>
                <a:ea typeface="+mn-ea"/>
                <a:cs typeface="+mn-cs"/>
              </a:rPr>
              <a:t>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June 2015 Psychiatrist</a:t>
            </a:r>
            <a:r>
              <a:rPr lang="en-US" sz="1200" kern="1200" baseline="0" dirty="0" smtClean="0">
                <a:solidFill>
                  <a:schemeClr val="tx1"/>
                </a:solidFill>
                <a:effectLst/>
                <a:latin typeface="+mn-lt"/>
                <a:ea typeface="+mn-ea"/>
                <a:cs typeface="+mn-cs"/>
              </a:rPr>
              <a:t> Report</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4"/>
              </a:rPr>
              <a:t>http://ahec.wisc.edu/documents/psychiatrists(1).pdf</a:t>
            </a:r>
            <a:r>
              <a:rPr lang="en-US" sz="1200" u="sng" kern="1200" dirty="0" smtClean="0">
                <a:solidFill>
                  <a:schemeClr val="tx1"/>
                </a:solidFill>
                <a:effectLst/>
                <a:latin typeface="+mn-lt"/>
                <a:ea typeface="+mn-ea"/>
                <a:cs typeface="+mn-cs"/>
              </a:rPr>
              <a:t> </a:t>
            </a:r>
          </a:p>
          <a:p>
            <a:pPr rtl="0" eaLnBrk="1" latinLnBrk="0" hangingPunct="1"/>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34</a:t>
            </a:fld>
            <a:endParaRPr lang="en-US"/>
          </a:p>
        </p:txBody>
      </p:sp>
    </p:spTree>
    <p:extLst>
      <p:ext uri="{BB962C8B-B14F-4D97-AF65-F5344CB8AC3E}">
        <p14:creationId xmlns:p14="http://schemas.microsoft.com/office/powerpoint/2010/main" val="885585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US" sz="1200" kern="1200" dirty="0" smtClean="0">
                <a:solidFill>
                  <a:schemeClr val="tx1"/>
                </a:solidFill>
                <a:effectLst/>
                <a:latin typeface="+mn-lt"/>
                <a:ea typeface="+mn-ea"/>
                <a:cs typeface="+mn-cs"/>
              </a:rPr>
              <a:t>Source: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Wisconsin AHEC Health Workforce Data Brief based on survey of physicians renewing license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2012</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3"/>
              </a:rPr>
              <a:t>www.ahec.wisc.edu/workforce</a:t>
            </a:r>
            <a:r>
              <a:rPr lang="en-US" sz="1200" kern="1200" dirty="0" smtClean="0">
                <a:solidFill>
                  <a:schemeClr val="tx1"/>
                </a:solidFill>
                <a:effectLst/>
                <a:latin typeface="+mn-lt"/>
                <a:ea typeface="+mn-ea"/>
                <a:cs typeface="+mn-cs"/>
              </a:rPr>
              <a:t>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June 2015 Psychiatrist</a:t>
            </a:r>
            <a:r>
              <a:rPr lang="en-US" sz="1200" kern="1200" baseline="0" dirty="0" smtClean="0">
                <a:solidFill>
                  <a:schemeClr val="tx1"/>
                </a:solidFill>
                <a:effectLst/>
                <a:latin typeface="+mn-lt"/>
                <a:ea typeface="+mn-ea"/>
                <a:cs typeface="+mn-cs"/>
              </a:rPr>
              <a:t> Report</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4"/>
              </a:rPr>
              <a:t>http://ahec.wisc.edu/documents/psychiatrists(1).pdf</a:t>
            </a:r>
            <a:r>
              <a:rPr lang="en-US" sz="1200" u="sng" kern="1200" dirty="0" smtClean="0">
                <a:solidFill>
                  <a:schemeClr val="tx1"/>
                </a:solidFill>
                <a:effectLst/>
                <a:latin typeface="+mn-lt"/>
                <a:ea typeface="+mn-ea"/>
                <a:cs typeface="+mn-cs"/>
              </a:rPr>
              <a:t> </a:t>
            </a:r>
          </a:p>
          <a:p>
            <a:pPr rtl="0" eaLnBrk="1" latinLnBrk="0" hangingPunct="1"/>
            <a:endParaRPr lang="en-US" dirty="0" smtClean="0">
              <a:effectLst/>
            </a:endParaRPr>
          </a:p>
        </p:txBody>
      </p:sp>
      <p:sp>
        <p:nvSpPr>
          <p:cNvPr id="4" name="Slide Number Placeholder 3"/>
          <p:cNvSpPr>
            <a:spLocks noGrp="1"/>
          </p:cNvSpPr>
          <p:nvPr>
            <p:ph type="sldNum" sz="quarter" idx="10"/>
          </p:nvPr>
        </p:nvSpPr>
        <p:spPr/>
        <p:txBody>
          <a:bodyPr/>
          <a:lstStyle/>
          <a:p>
            <a:fld id="{49520EA2-10FE-4B87-B957-28010824EFCD}"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446592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US" sz="1200" kern="1200" dirty="0" smtClean="0">
                <a:solidFill>
                  <a:schemeClr val="tx1"/>
                </a:solidFill>
                <a:effectLst/>
                <a:latin typeface="+mn-lt"/>
                <a:ea typeface="+mn-ea"/>
                <a:cs typeface="+mn-cs"/>
              </a:rPr>
              <a:t>Source: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Wisconsin AHEC Health Workforce Data Brief based on survey of physicians renewing license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2012</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3"/>
              </a:rPr>
              <a:t>www.ahec.wisc.edu/workforce</a:t>
            </a:r>
            <a:r>
              <a:rPr lang="en-US" sz="1200" kern="1200" dirty="0" smtClean="0">
                <a:solidFill>
                  <a:schemeClr val="tx1"/>
                </a:solidFill>
                <a:effectLst/>
                <a:latin typeface="+mn-lt"/>
                <a:ea typeface="+mn-ea"/>
                <a:cs typeface="+mn-cs"/>
              </a:rPr>
              <a:t>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June 2015 Psychiatrist</a:t>
            </a:r>
            <a:r>
              <a:rPr lang="en-US" sz="1200" kern="1200" baseline="0" dirty="0" smtClean="0">
                <a:solidFill>
                  <a:schemeClr val="tx1"/>
                </a:solidFill>
                <a:effectLst/>
                <a:latin typeface="+mn-lt"/>
                <a:ea typeface="+mn-ea"/>
                <a:cs typeface="+mn-cs"/>
              </a:rPr>
              <a:t> Report</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4"/>
              </a:rPr>
              <a:t>http://ahec.wisc.edu/documents/psychiatrists(1).pdf</a:t>
            </a:r>
            <a:r>
              <a:rPr lang="en-US" sz="1200" u="sng" kern="1200" dirty="0" smtClean="0">
                <a:solidFill>
                  <a:schemeClr val="tx1"/>
                </a:solidFill>
                <a:effectLst/>
                <a:latin typeface="+mn-lt"/>
                <a:ea typeface="+mn-ea"/>
                <a:cs typeface="+mn-cs"/>
              </a:rPr>
              <a:t> </a:t>
            </a:r>
          </a:p>
          <a:p>
            <a:pPr rtl="0" eaLnBrk="1" latinLnBrk="0" hangingPunct="1"/>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36</a:t>
            </a:fld>
            <a:endParaRPr lang="en-US"/>
          </a:p>
        </p:txBody>
      </p:sp>
    </p:spTree>
    <p:extLst>
      <p:ext uri="{BB962C8B-B14F-4D97-AF65-F5344CB8AC3E}">
        <p14:creationId xmlns:p14="http://schemas.microsoft.com/office/powerpoint/2010/main" val="2145091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p>
          <a:p>
            <a:pPr marL="0" marR="0">
              <a:spcBef>
                <a:spcPts val="0"/>
              </a:spcBef>
              <a:spcAft>
                <a:spcPts val="0"/>
              </a:spcAft>
            </a:pPr>
            <a:r>
              <a:rPr lang="en-US" sz="1200" dirty="0" smtClean="0">
                <a:effectLst/>
                <a:latin typeface="Times New Roman"/>
                <a:ea typeface="Times New Roman"/>
              </a:rPr>
              <a:t>Wisconsin AHEC Health Workforce Data Brief based on survey of physicians renewing license</a:t>
            </a:r>
            <a:r>
              <a:rPr lang="en-US" sz="1200" baseline="0" dirty="0" smtClean="0">
                <a:effectLst/>
                <a:latin typeface="Times New Roman"/>
                <a:ea typeface="Times New Roman"/>
              </a:rPr>
              <a:t> </a:t>
            </a:r>
            <a:r>
              <a:rPr lang="en-US" sz="1200" dirty="0" smtClean="0">
                <a:effectLst/>
                <a:latin typeface="Times New Roman"/>
                <a:ea typeface="Times New Roman"/>
              </a:rPr>
              <a:t>in 2012</a:t>
            </a:r>
          </a:p>
          <a:p>
            <a:pPr marL="0" marR="0">
              <a:spcBef>
                <a:spcPts val="0"/>
              </a:spcBef>
              <a:spcAft>
                <a:spcPts val="0"/>
              </a:spcAft>
            </a:pPr>
            <a:r>
              <a:rPr lang="en-US" sz="1200" u="sng" dirty="0" smtClean="0">
                <a:solidFill>
                  <a:srgbClr val="0000FF"/>
                </a:solidFill>
                <a:effectLst/>
                <a:latin typeface="Times New Roman"/>
                <a:ea typeface="Times New Roman"/>
                <a:hlinkClick r:id="rId3"/>
              </a:rPr>
              <a:t>www.ahec.wisc.edu/workforce</a:t>
            </a:r>
            <a:r>
              <a:rPr lang="en-US" sz="1200" dirty="0" smtClean="0">
                <a:effectLst/>
                <a:latin typeface="Times New Roman"/>
                <a:ea typeface="Times New Roman"/>
              </a:rPr>
              <a:t> </a:t>
            </a:r>
          </a:p>
          <a:p>
            <a:pPr marL="0" marR="0">
              <a:spcBef>
                <a:spcPts val="0"/>
              </a:spcBef>
              <a:spcAft>
                <a:spcPts val="0"/>
              </a:spcAft>
            </a:pPr>
            <a:r>
              <a:rPr lang="en-US" sz="1200" dirty="0" smtClean="0">
                <a:effectLst/>
                <a:latin typeface="Times New Roman"/>
                <a:ea typeface="Times New Roman"/>
              </a:rPr>
              <a:t>  </a:t>
            </a:r>
          </a:p>
          <a:p>
            <a:pPr marL="0" marR="0">
              <a:spcBef>
                <a:spcPts val="0"/>
              </a:spcBef>
              <a:spcAft>
                <a:spcPts val="0"/>
              </a:spcAft>
            </a:pPr>
            <a:r>
              <a:rPr lang="en-US" sz="1200" dirty="0" smtClean="0">
                <a:effectLst/>
                <a:latin typeface="Times New Roman"/>
                <a:ea typeface="Times New Roman"/>
              </a:rPr>
              <a:t>June 2015 Psychiatrist</a:t>
            </a:r>
            <a:r>
              <a:rPr lang="en-US" sz="1200" baseline="0" dirty="0" smtClean="0">
                <a:effectLst/>
                <a:latin typeface="Times New Roman"/>
                <a:ea typeface="Times New Roman"/>
              </a:rPr>
              <a:t> Report</a:t>
            </a:r>
            <a:endParaRPr lang="en-US" sz="1200" dirty="0" smtClean="0">
              <a:effectLst/>
              <a:latin typeface="Times New Roman"/>
              <a:ea typeface="Times New Roman"/>
            </a:endParaRPr>
          </a:p>
          <a:p>
            <a:r>
              <a:rPr lang="en-US" sz="1200" u="sng" dirty="0" smtClean="0">
                <a:solidFill>
                  <a:srgbClr val="0000FF"/>
                </a:solidFill>
                <a:effectLst/>
                <a:latin typeface="Times New Roman"/>
                <a:ea typeface="Times New Roman"/>
                <a:hlinkClick r:id="rId4"/>
              </a:rPr>
              <a:t>http://ahec.wisc.edu/documents/psychiatrists(1).pdf</a:t>
            </a:r>
            <a:r>
              <a:rPr lang="en-US" sz="1200" u="sng" dirty="0" smtClean="0">
                <a:solidFill>
                  <a:srgbClr val="0000FF"/>
                </a:solidFill>
                <a:effectLst/>
                <a:latin typeface="Times New Roman"/>
                <a:ea typeface="Times New Roman"/>
              </a:rPr>
              <a:t> </a:t>
            </a:r>
          </a:p>
          <a:p>
            <a:endParaRPr lang="en-US" sz="1200" u="sng" dirty="0" smtClean="0">
              <a:solidFill>
                <a:srgbClr val="0000FF"/>
              </a:solidFill>
              <a:effectLst/>
              <a:latin typeface="Times New Roman"/>
              <a:ea typeface="Times New Roman"/>
            </a:endParaRPr>
          </a:p>
          <a:p>
            <a:r>
              <a:rPr lang="en-US" sz="1200" u="sng" dirty="0" smtClean="0">
                <a:solidFill>
                  <a:srgbClr val="0000FF"/>
                </a:solidFill>
                <a:effectLst/>
                <a:latin typeface="Times New Roman"/>
                <a:ea typeface="Times New Roman"/>
              </a:rPr>
              <a:t>June 2015 Primary Care Physicians Report</a:t>
            </a:r>
          </a:p>
          <a:p>
            <a:r>
              <a:rPr lang="en-US" sz="1200" u="sng" dirty="0" smtClean="0">
                <a:solidFill>
                  <a:srgbClr val="00B0F0"/>
                </a:solidFill>
                <a:effectLst/>
                <a:latin typeface="Times New Roman"/>
                <a:ea typeface="Times New Roman"/>
              </a:rPr>
              <a:t>http://ahec.wisc.edu/documents/primary-care-physician-dist-pop-ratios.pdf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4</a:t>
            </a:fld>
            <a:endParaRPr lang="en-US"/>
          </a:p>
        </p:txBody>
      </p:sp>
    </p:spTree>
    <p:extLst>
      <p:ext uri="{BB962C8B-B14F-4D97-AF65-F5344CB8AC3E}">
        <p14:creationId xmlns:p14="http://schemas.microsoft.com/office/powerpoint/2010/main" val="19943030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Statewide expansion could help meet the substantial shortage of child and adolescent psychiatry in the North</a:t>
            </a:r>
            <a:r>
              <a:rPr lang="en-US" baseline="0" dirty="0" smtClean="0"/>
              <a:t>eastern, Western and Southern regions, especially in the rural areas.</a:t>
            </a:r>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37</a:t>
            </a:fld>
            <a:endParaRPr lang="en-US"/>
          </a:p>
        </p:txBody>
      </p:sp>
    </p:spTree>
    <p:extLst>
      <p:ext uri="{BB962C8B-B14F-4D97-AF65-F5344CB8AC3E}">
        <p14:creationId xmlns:p14="http://schemas.microsoft.com/office/powerpoint/2010/main" val="638681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Ratios of PCC</a:t>
            </a:r>
            <a:r>
              <a:rPr lang="en-US" sz="1200" kern="1200" baseline="0" dirty="0" smtClean="0">
                <a:solidFill>
                  <a:schemeClr val="tx1"/>
                </a:solidFill>
                <a:effectLst/>
                <a:latin typeface="+mn-lt"/>
                <a:ea typeface="+mn-ea"/>
                <a:cs typeface="+mn-cs"/>
              </a:rPr>
              <a:t> to CAP </a:t>
            </a:r>
            <a:r>
              <a:rPr lang="en-US" sz="1200" kern="1200" dirty="0" smtClean="0">
                <a:solidFill>
                  <a:schemeClr val="tx1"/>
                </a:solidFill>
                <a:effectLst/>
                <a:latin typeface="+mn-lt"/>
                <a:ea typeface="+mn-ea"/>
                <a:cs typeface="+mn-cs"/>
              </a:rPr>
              <a:t>vary across regions by 2 - 4.5 fold. Population to PCC ratios are relatively stable across the </a:t>
            </a:r>
            <a:r>
              <a:rPr lang="en-US" sz="1200" kern="1200" dirty="0" err="1" smtClean="0">
                <a:solidFill>
                  <a:schemeClr val="tx1"/>
                </a:solidFill>
                <a:effectLst/>
                <a:latin typeface="+mn-lt"/>
                <a:ea typeface="+mn-ea"/>
                <a:cs typeface="+mn-cs"/>
              </a:rPr>
              <a:t>statein</a:t>
            </a:r>
            <a:r>
              <a:rPr lang="en-US" sz="1200" kern="1200" dirty="0" smtClean="0">
                <a:solidFill>
                  <a:schemeClr val="tx1"/>
                </a:solidFill>
                <a:effectLst/>
                <a:latin typeface="+mn-lt"/>
                <a:ea typeface="+mn-ea"/>
                <a:cs typeface="+mn-cs"/>
              </a:rPr>
              <a:t> the range of 1500 – 1800:1.</a:t>
            </a:r>
          </a:p>
          <a:p>
            <a:pPr rtl="0" eaLnBrk="1" latinLnBrk="0" hangingPunct="1"/>
            <a:endParaRPr lang="en-US" sz="1200" kern="1200" dirty="0" smtClean="0">
              <a:solidFill>
                <a:schemeClr val="tx1"/>
              </a:solidFill>
              <a:effectLst/>
              <a:latin typeface="+mn-lt"/>
              <a:ea typeface="+mn-ea"/>
              <a:cs typeface="+mn-cs"/>
            </a:endParaRPr>
          </a:p>
          <a:p>
            <a:pPr rtl="0" eaLnBrk="1" latinLnBrk="0" hangingPunct="1"/>
            <a:r>
              <a:rPr lang="en-US" sz="1200" kern="1200" dirty="0" smtClean="0">
                <a:solidFill>
                  <a:schemeClr val="tx1"/>
                </a:solidFill>
                <a:effectLst/>
                <a:latin typeface="+mn-lt"/>
                <a:ea typeface="+mn-ea"/>
                <a:cs typeface="+mn-cs"/>
              </a:rPr>
              <a:t>Source: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Wisconsin AHEC Health Workforce Data Brief based on survey of physicians renewing license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2012</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3"/>
              </a:rPr>
              <a:t>www.ahec.wisc.edu/workforce</a:t>
            </a:r>
            <a:r>
              <a:rPr lang="en-US" sz="1200" kern="1200" dirty="0" smtClean="0">
                <a:solidFill>
                  <a:schemeClr val="tx1"/>
                </a:solidFill>
                <a:effectLst/>
                <a:latin typeface="+mn-lt"/>
                <a:ea typeface="+mn-ea"/>
                <a:cs typeface="+mn-cs"/>
              </a:rPr>
              <a:t>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June 2015 Psychiatrists</a:t>
            </a:r>
            <a:r>
              <a:rPr lang="en-US" sz="1200" kern="1200" baseline="0" dirty="0" smtClean="0">
                <a:solidFill>
                  <a:schemeClr val="tx1"/>
                </a:solidFill>
                <a:effectLst/>
                <a:latin typeface="+mn-lt"/>
                <a:ea typeface="+mn-ea"/>
                <a:cs typeface="+mn-cs"/>
              </a:rPr>
              <a:t> Report</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4"/>
              </a:rPr>
              <a:t>http://ahec.wisc.edu/documents/psychiatrists(1).pdf</a:t>
            </a:r>
            <a:r>
              <a:rPr lang="en-US" sz="1200" u="sng" kern="1200" dirty="0" smtClean="0">
                <a:solidFill>
                  <a:schemeClr val="tx1"/>
                </a:solidFill>
                <a:effectLst/>
                <a:latin typeface="+mn-lt"/>
                <a:ea typeface="+mn-ea"/>
                <a:cs typeface="+mn-cs"/>
              </a:rPr>
              <a:t> </a:t>
            </a:r>
          </a:p>
          <a:p>
            <a:pPr rtl="0" eaLnBrk="1" latinLnBrk="0" hangingPunct="1"/>
            <a:endParaRPr lang="en-US" dirty="0" smtClean="0">
              <a:effectLst/>
            </a:endParaRPr>
          </a:p>
          <a:p>
            <a:pPr rtl="0" eaLnBrk="1" latinLnBrk="0" hangingPunct="1"/>
            <a:r>
              <a:rPr lang="en-US" sz="1200" u="sng" kern="1200" dirty="0" smtClean="0">
                <a:solidFill>
                  <a:schemeClr val="tx1"/>
                </a:solidFill>
                <a:effectLst/>
                <a:latin typeface="+mn-lt"/>
                <a:ea typeface="+mn-ea"/>
                <a:cs typeface="+mn-cs"/>
              </a:rPr>
              <a:t>June 2015 Primary Care Physicians Report</a:t>
            </a:r>
            <a:endParaRPr lang="en-US" dirty="0" smtClean="0">
              <a:effectLst/>
            </a:endParaRPr>
          </a:p>
          <a:p>
            <a:pPr rtl="0" eaLnBrk="1" latinLnBrk="0" hangingPunct="1"/>
            <a:r>
              <a:rPr lang="en-US" sz="1200" u="sng" kern="1200" dirty="0" smtClean="0">
                <a:solidFill>
                  <a:schemeClr val="tx1"/>
                </a:solidFill>
                <a:effectLst/>
                <a:latin typeface="+mn-lt"/>
                <a:ea typeface="+mn-ea"/>
                <a:cs typeface="+mn-cs"/>
              </a:rPr>
              <a:t>http://ahec.wisc.edu/documents/primary-care-physician-dist-pop-ratios.pdf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38</a:t>
            </a:fld>
            <a:endParaRPr lang="en-US"/>
          </a:p>
        </p:txBody>
      </p:sp>
    </p:spTree>
    <p:extLst>
      <p:ext uri="{BB962C8B-B14F-4D97-AF65-F5344CB8AC3E}">
        <p14:creationId xmlns:p14="http://schemas.microsoft.com/office/powerpoint/2010/main" val="39211311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US" sz="1200" kern="1200" dirty="0" smtClean="0">
                <a:solidFill>
                  <a:schemeClr val="tx1"/>
                </a:solidFill>
                <a:effectLst/>
                <a:latin typeface="+mn-lt"/>
                <a:ea typeface="+mn-ea"/>
                <a:cs typeface="+mn-cs"/>
              </a:rPr>
              <a:t>Source: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Wisconsin AHEC Health Workforce Data Brief based on survey of physicians renewing license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2012</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3"/>
              </a:rPr>
              <a:t>www.ahec.wisc.edu/workforce</a:t>
            </a:r>
            <a:r>
              <a:rPr lang="en-US" sz="1200" kern="1200" dirty="0" smtClean="0">
                <a:solidFill>
                  <a:schemeClr val="tx1"/>
                </a:solidFill>
                <a:effectLst/>
                <a:latin typeface="+mn-lt"/>
                <a:ea typeface="+mn-ea"/>
                <a:cs typeface="+mn-cs"/>
              </a:rPr>
              <a:t>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June 2015 Psychiatrists</a:t>
            </a:r>
            <a:r>
              <a:rPr lang="en-US" sz="1200" kern="1200" baseline="0" dirty="0" smtClean="0">
                <a:solidFill>
                  <a:schemeClr val="tx1"/>
                </a:solidFill>
                <a:effectLst/>
                <a:latin typeface="+mn-lt"/>
                <a:ea typeface="+mn-ea"/>
                <a:cs typeface="+mn-cs"/>
              </a:rPr>
              <a:t> Report</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4"/>
              </a:rPr>
              <a:t>http://ahec.wisc.edu/documents/psychiatrists(1).pdf</a:t>
            </a:r>
            <a:r>
              <a:rPr lang="en-US" sz="1200" u="sng" kern="1200" dirty="0" smtClean="0">
                <a:solidFill>
                  <a:schemeClr val="tx1"/>
                </a:solidFill>
                <a:effectLst/>
                <a:latin typeface="+mn-lt"/>
                <a:ea typeface="+mn-ea"/>
                <a:cs typeface="+mn-cs"/>
              </a:rPr>
              <a:t> </a:t>
            </a:r>
          </a:p>
          <a:p>
            <a:pPr rtl="0" eaLnBrk="1" latinLnBrk="0" hangingPunct="1"/>
            <a:endParaRPr lang="en-US" dirty="0" smtClean="0">
              <a:effectLst/>
            </a:endParaRPr>
          </a:p>
          <a:p>
            <a:pPr rtl="0" eaLnBrk="1" latinLnBrk="0" hangingPunct="1"/>
            <a:r>
              <a:rPr lang="en-US" sz="1200" u="sng" kern="1200" dirty="0" smtClean="0">
                <a:solidFill>
                  <a:schemeClr val="tx1"/>
                </a:solidFill>
                <a:effectLst/>
                <a:latin typeface="+mn-lt"/>
                <a:ea typeface="+mn-ea"/>
                <a:cs typeface="+mn-cs"/>
              </a:rPr>
              <a:t>June 2015 Primary Care Physicians Report</a:t>
            </a:r>
            <a:endParaRPr lang="en-US" dirty="0" smtClean="0">
              <a:effectLst/>
            </a:endParaRPr>
          </a:p>
          <a:p>
            <a:pPr rtl="0" eaLnBrk="1" latinLnBrk="0" hangingPunct="1"/>
            <a:r>
              <a:rPr lang="en-US" sz="1200" u="sng" kern="1200" dirty="0" smtClean="0">
                <a:solidFill>
                  <a:schemeClr val="tx1"/>
                </a:solidFill>
                <a:effectLst/>
                <a:latin typeface="+mn-lt"/>
                <a:ea typeface="+mn-ea"/>
                <a:cs typeface="+mn-cs"/>
              </a:rPr>
              <a:t>http://ahec.wisc.edu/documents/primary-care-physician-dist-pop-ratios.pdf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39</a:t>
            </a:fld>
            <a:endParaRPr lang="en-US"/>
          </a:p>
        </p:txBody>
      </p:sp>
    </p:spTree>
    <p:extLst>
      <p:ext uri="{BB962C8B-B14F-4D97-AF65-F5344CB8AC3E}">
        <p14:creationId xmlns:p14="http://schemas.microsoft.com/office/powerpoint/2010/main" val="541015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US" sz="1200" kern="1200" dirty="0" smtClean="0">
                <a:solidFill>
                  <a:schemeClr val="tx1"/>
                </a:solidFill>
                <a:effectLst/>
                <a:latin typeface="+mn-lt"/>
                <a:ea typeface="+mn-ea"/>
                <a:cs typeface="+mn-cs"/>
              </a:rPr>
              <a:t>Source: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Wisconsin AHEC Health Workforce Data Brief based on survey of physicians renewing license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2012</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3"/>
              </a:rPr>
              <a:t>www.ahec.wisc.edu/workforce</a:t>
            </a:r>
            <a:r>
              <a:rPr lang="en-US" sz="1200" kern="1200" dirty="0" smtClean="0">
                <a:solidFill>
                  <a:schemeClr val="tx1"/>
                </a:solidFill>
                <a:effectLst/>
                <a:latin typeface="+mn-lt"/>
                <a:ea typeface="+mn-ea"/>
                <a:cs typeface="+mn-cs"/>
              </a:rPr>
              <a:t>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June 2015 Psychiatrists</a:t>
            </a:r>
            <a:r>
              <a:rPr lang="en-US" sz="1200" kern="1200" baseline="0" dirty="0" smtClean="0">
                <a:solidFill>
                  <a:schemeClr val="tx1"/>
                </a:solidFill>
                <a:effectLst/>
                <a:latin typeface="+mn-lt"/>
                <a:ea typeface="+mn-ea"/>
                <a:cs typeface="+mn-cs"/>
              </a:rPr>
              <a:t> Report</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4"/>
              </a:rPr>
              <a:t>http://ahec.wisc.edu/documents/psychiatrists(1).pdf</a:t>
            </a:r>
            <a:r>
              <a:rPr lang="en-US" sz="1200" u="sng" kern="1200" dirty="0" smtClean="0">
                <a:solidFill>
                  <a:schemeClr val="tx1"/>
                </a:solidFill>
                <a:effectLst/>
                <a:latin typeface="+mn-lt"/>
                <a:ea typeface="+mn-ea"/>
                <a:cs typeface="+mn-cs"/>
              </a:rPr>
              <a:t> </a:t>
            </a:r>
          </a:p>
          <a:p>
            <a:pPr rtl="0" eaLnBrk="1" latinLnBrk="0" hangingPunct="1"/>
            <a:endParaRPr lang="en-US" dirty="0" smtClean="0">
              <a:effectLst/>
            </a:endParaRPr>
          </a:p>
          <a:p>
            <a:pPr rtl="0" eaLnBrk="1" latinLnBrk="0" hangingPunct="1"/>
            <a:r>
              <a:rPr lang="en-US" sz="1200" u="sng" kern="1200" dirty="0" smtClean="0">
                <a:solidFill>
                  <a:schemeClr val="tx1"/>
                </a:solidFill>
                <a:effectLst/>
                <a:latin typeface="+mn-lt"/>
                <a:ea typeface="+mn-ea"/>
                <a:cs typeface="+mn-cs"/>
              </a:rPr>
              <a:t>June 2015 Primary Care Physicians Report</a:t>
            </a:r>
            <a:endParaRPr lang="en-US" dirty="0" smtClean="0">
              <a:effectLst/>
            </a:endParaRPr>
          </a:p>
          <a:p>
            <a:pPr rtl="0" eaLnBrk="1" latinLnBrk="0" hangingPunct="1"/>
            <a:r>
              <a:rPr lang="en-US" sz="1200" u="sng" kern="1200" dirty="0" smtClean="0">
                <a:solidFill>
                  <a:schemeClr val="tx1"/>
                </a:solidFill>
                <a:effectLst/>
                <a:latin typeface="+mn-lt"/>
                <a:ea typeface="+mn-ea"/>
                <a:cs typeface="+mn-cs"/>
              </a:rPr>
              <a:t>http://ahec.wisc.edu/documents/primary-care-physician-dist-pop-ratios.pdf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40</a:t>
            </a:fld>
            <a:endParaRPr lang="en-US"/>
          </a:p>
        </p:txBody>
      </p:sp>
    </p:spTree>
    <p:extLst>
      <p:ext uri="{BB962C8B-B14F-4D97-AF65-F5344CB8AC3E}">
        <p14:creationId xmlns:p14="http://schemas.microsoft.com/office/powerpoint/2010/main" val="29940684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Ratio Pop : PPC (Primary Care Clinicians for kids =</a:t>
            </a:r>
            <a:r>
              <a:rPr lang="en-US" baseline="0" dirty="0" smtClean="0"/>
              <a:t> Peds +</a:t>
            </a:r>
            <a:r>
              <a:rPr lang="en-US" dirty="0" smtClean="0"/>
              <a:t> Fam Practice)</a:t>
            </a:r>
            <a:r>
              <a:rPr lang="en-US" baseline="0" dirty="0" smtClean="0"/>
              <a:t> </a:t>
            </a:r>
            <a:r>
              <a:rPr lang="en-US" dirty="0" smtClean="0"/>
              <a:t>= 1475:1</a:t>
            </a:r>
            <a:r>
              <a:rPr lang="en-US" baseline="0" dirty="0" smtClean="0"/>
              <a:t> </a:t>
            </a:r>
          </a:p>
          <a:p>
            <a:r>
              <a:rPr lang="en-US" baseline="0" dirty="0" smtClean="0"/>
              <a:t>Note that Advanced Practice Nurses were not included</a:t>
            </a:r>
          </a:p>
          <a:p>
            <a:endParaRPr lang="en-US" baseline="0" dirty="0" smtClean="0"/>
          </a:p>
          <a:p>
            <a:pPr rtl="0" eaLnBrk="1" latinLnBrk="0" hangingPunct="1"/>
            <a:r>
              <a:rPr lang="en-US" sz="1200" kern="1200" dirty="0" smtClean="0">
                <a:solidFill>
                  <a:schemeClr val="tx1"/>
                </a:solidFill>
                <a:effectLst/>
                <a:latin typeface="+mn-lt"/>
                <a:ea typeface="+mn-ea"/>
                <a:cs typeface="+mn-cs"/>
              </a:rPr>
              <a:t>Source: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Wisconsin AHEC Health Workforce Data Brief based on survey of physicians renewing license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2012</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3"/>
              </a:rPr>
              <a:t>www.ahec.wisc.edu/workforce</a:t>
            </a:r>
            <a:r>
              <a:rPr lang="en-US" sz="1200" kern="1200" dirty="0" smtClean="0">
                <a:solidFill>
                  <a:schemeClr val="tx1"/>
                </a:solidFill>
                <a:effectLst/>
                <a:latin typeface="+mn-lt"/>
                <a:ea typeface="+mn-ea"/>
                <a:cs typeface="+mn-cs"/>
              </a:rPr>
              <a:t>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June 2015 Psychiatrists</a:t>
            </a:r>
            <a:r>
              <a:rPr lang="en-US" sz="1200" kern="1200" baseline="0" dirty="0" smtClean="0">
                <a:solidFill>
                  <a:schemeClr val="tx1"/>
                </a:solidFill>
                <a:effectLst/>
                <a:latin typeface="+mn-lt"/>
                <a:ea typeface="+mn-ea"/>
                <a:cs typeface="+mn-cs"/>
              </a:rPr>
              <a:t> Report</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4"/>
              </a:rPr>
              <a:t>http://ahec.wisc.edu/documents/psychiatrists(1).pdf</a:t>
            </a:r>
            <a:r>
              <a:rPr lang="en-US" sz="1200" u="sng" kern="1200" dirty="0" smtClean="0">
                <a:solidFill>
                  <a:schemeClr val="tx1"/>
                </a:solidFill>
                <a:effectLst/>
                <a:latin typeface="+mn-lt"/>
                <a:ea typeface="+mn-ea"/>
                <a:cs typeface="+mn-cs"/>
              </a:rPr>
              <a:t> </a:t>
            </a:r>
          </a:p>
          <a:p>
            <a:pPr rtl="0" eaLnBrk="1" latinLnBrk="0" hangingPunct="1"/>
            <a:endParaRPr lang="en-US" dirty="0" smtClean="0">
              <a:effectLst/>
            </a:endParaRPr>
          </a:p>
          <a:p>
            <a:pPr rtl="0" eaLnBrk="1" latinLnBrk="0" hangingPunct="1"/>
            <a:r>
              <a:rPr lang="en-US" sz="1200" u="sng" kern="1200" dirty="0" smtClean="0">
                <a:solidFill>
                  <a:schemeClr val="tx1"/>
                </a:solidFill>
                <a:effectLst/>
                <a:latin typeface="+mn-lt"/>
                <a:ea typeface="+mn-ea"/>
                <a:cs typeface="+mn-cs"/>
              </a:rPr>
              <a:t>June 2015 Primary Care Physicians Report</a:t>
            </a:r>
            <a:endParaRPr lang="en-US" dirty="0" smtClean="0">
              <a:effectLst/>
            </a:endParaRPr>
          </a:p>
          <a:p>
            <a:pPr rtl="0" eaLnBrk="1" latinLnBrk="0" hangingPunct="1"/>
            <a:r>
              <a:rPr lang="en-US" sz="1200" u="sng" kern="1200" dirty="0" smtClean="0">
                <a:solidFill>
                  <a:schemeClr val="tx1"/>
                </a:solidFill>
                <a:effectLst/>
                <a:latin typeface="+mn-lt"/>
                <a:ea typeface="+mn-ea"/>
                <a:cs typeface="+mn-cs"/>
              </a:rPr>
              <a:t>http://ahec.wisc.edu/documents/primary-care-physician-dist-pop-ratios.pdf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270092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Western Region is probably most severely affected by shortage of Child and Adolescent Psychiatry. If Minnesota clinicians do not take Wisconsin Medicaid, options become much more limited.</a:t>
            </a:r>
          </a:p>
          <a:p>
            <a:endParaRPr lang="en-US" dirty="0" smtClean="0"/>
          </a:p>
          <a:p>
            <a:pPr rtl="0" eaLnBrk="1" latinLnBrk="0" hangingPunct="1"/>
            <a:r>
              <a:rPr lang="en-US" sz="1200" kern="1200" dirty="0" smtClean="0">
                <a:solidFill>
                  <a:schemeClr val="tx1"/>
                </a:solidFill>
                <a:effectLst/>
                <a:latin typeface="+mn-lt"/>
                <a:ea typeface="+mn-ea"/>
                <a:cs typeface="+mn-cs"/>
              </a:rPr>
              <a:t>Source: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Wisconsin AHEC Health Workforce Data Brief based on survey of physicians renewing license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2012</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3"/>
              </a:rPr>
              <a:t>www.ahec.wisc.edu/workforce</a:t>
            </a:r>
            <a:r>
              <a:rPr lang="en-US" sz="1200" kern="1200" dirty="0" smtClean="0">
                <a:solidFill>
                  <a:schemeClr val="tx1"/>
                </a:solidFill>
                <a:effectLst/>
                <a:latin typeface="+mn-lt"/>
                <a:ea typeface="+mn-ea"/>
                <a:cs typeface="+mn-cs"/>
              </a:rPr>
              <a:t>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June 2015 Psychiatrists</a:t>
            </a:r>
            <a:r>
              <a:rPr lang="en-US" sz="1200" kern="1200" baseline="0" dirty="0" smtClean="0">
                <a:solidFill>
                  <a:schemeClr val="tx1"/>
                </a:solidFill>
                <a:effectLst/>
                <a:latin typeface="+mn-lt"/>
                <a:ea typeface="+mn-ea"/>
                <a:cs typeface="+mn-cs"/>
              </a:rPr>
              <a:t> Report</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4"/>
              </a:rPr>
              <a:t>http://ahec.wisc.edu/documents/psychiatrists(1).pdf</a:t>
            </a:r>
            <a:r>
              <a:rPr lang="en-US" sz="1200" u="sng" kern="1200" dirty="0" smtClean="0">
                <a:solidFill>
                  <a:schemeClr val="tx1"/>
                </a:solidFill>
                <a:effectLst/>
                <a:latin typeface="+mn-lt"/>
                <a:ea typeface="+mn-ea"/>
                <a:cs typeface="+mn-cs"/>
              </a:rPr>
              <a:t> </a:t>
            </a:r>
          </a:p>
          <a:p>
            <a:pPr rtl="0" eaLnBrk="1" latinLnBrk="0" hangingPunct="1"/>
            <a:endParaRPr lang="en-US" dirty="0" smtClean="0">
              <a:effectLst/>
            </a:endParaRPr>
          </a:p>
          <a:p>
            <a:pPr rtl="0" eaLnBrk="1" latinLnBrk="0" hangingPunct="1"/>
            <a:r>
              <a:rPr lang="en-US" sz="1200" u="sng" kern="1200" dirty="0" smtClean="0">
                <a:solidFill>
                  <a:schemeClr val="tx1"/>
                </a:solidFill>
                <a:effectLst/>
                <a:latin typeface="+mn-lt"/>
                <a:ea typeface="+mn-ea"/>
                <a:cs typeface="+mn-cs"/>
              </a:rPr>
              <a:t>June 2015 Primary Care Physicians Report</a:t>
            </a:r>
            <a:endParaRPr lang="en-US" dirty="0" smtClean="0">
              <a:effectLst/>
            </a:endParaRPr>
          </a:p>
          <a:p>
            <a:pPr rtl="0" eaLnBrk="1" latinLnBrk="0" hangingPunct="1"/>
            <a:r>
              <a:rPr lang="en-US" sz="1200" u="sng" kern="1200" dirty="0" smtClean="0">
                <a:solidFill>
                  <a:schemeClr val="tx1"/>
                </a:solidFill>
                <a:effectLst/>
                <a:latin typeface="+mn-lt"/>
                <a:ea typeface="+mn-ea"/>
                <a:cs typeface="+mn-cs"/>
              </a:rPr>
              <a:t>http://ahec.wisc.edu/documents/primary-care-physician-dist-pop-ratios.pdf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6604284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US" sz="1200" kern="1200" dirty="0" smtClean="0">
                <a:solidFill>
                  <a:schemeClr val="tx1"/>
                </a:solidFill>
                <a:effectLst/>
                <a:latin typeface="+mn-lt"/>
                <a:ea typeface="+mn-ea"/>
                <a:cs typeface="+mn-cs"/>
              </a:rPr>
              <a:t>Notes that despite being a center for medical services, the La Crosse region has</a:t>
            </a:r>
            <a:r>
              <a:rPr lang="en-US" sz="1200" kern="1200" baseline="0" dirty="0" smtClean="0">
                <a:solidFill>
                  <a:schemeClr val="tx1"/>
                </a:solidFill>
                <a:effectLst/>
                <a:latin typeface="+mn-lt"/>
                <a:ea typeface="+mn-ea"/>
                <a:cs typeface="+mn-cs"/>
              </a:rPr>
              <a:t> a low ratio of child psychiatrists to primary care clinicians.</a:t>
            </a:r>
            <a:endParaRPr lang="en-US" sz="1200" kern="1200" dirty="0" smtClean="0">
              <a:solidFill>
                <a:schemeClr val="tx1"/>
              </a:solidFill>
              <a:effectLst/>
              <a:latin typeface="+mn-lt"/>
              <a:ea typeface="+mn-ea"/>
              <a:cs typeface="+mn-cs"/>
            </a:endParaRPr>
          </a:p>
          <a:p>
            <a:pPr rtl="0" eaLnBrk="1" latinLnBrk="0" hangingPunct="1"/>
            <a:endParaRPr lang="en-US" sz="1200" kern="1200" dirty="0" smtClean="0">
              <a:solidFill>
                <a:schemeClr val="tx1"/>
              </a:solidFill>
              <a:effectLst/>
              <a:latin typeface="+mn-lt"/>
              <a:ea typeface="+mn-ea"/>
              <a:cs typeface="+mn-cs"/>
            </a:endParaRPr>
          </a:p>
          <a:p>
            <a:pPr rtl="0" eaLnBrk="1" latinLnBrk="0" hangingPunct="1"/>
            <a:r>
              <a:rPr lang="en-US" sz="1200" kern="1200" dirty="0" smtClean="0">
                <a:solidFill>
                  <a:schemeClr val="tx1"/>
                </a:solidFill>
                <a:effectLst/>
                <a:latin typeface="+mn-lt"/>
                <a:ea typeface="+mn-ea"/>
                <a:cs typeface="+mn-cs"/>
              </a:rPr>
              <a:t>Source: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Wisconsin AHEC Health Workforce Data Brief based on survey of physicians renewing license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2012</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3"/>
              </a:rPr>
              <a:t>www.ahec.wisc.edu/workforce</a:t>
            </a:r>
            <a:r>
              <a:rPr lang="en-US" sz="1200" kern="1200" dirty="0" smtClean="0">
                <a:solidFill>
                  <a:schemeClr val="tx1"/>
                </a:solidFill>
                <a:effectLst/>
                <a:latin typeface="+mn-lt"/>
                <a:ea typeface="+mn-ea"/>
                <a:cs typeface="+mn-cs"/>
              </a:rPr>
              <a:t>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  </a:t>
            </a:r>
            <a:endParaRPr lang="en-US" dirty="0" smtClean="0">
              <a:effectLst/>
            </a:endParaRPr>
          </a:p>
          <a:p>
            <a:pPr rtl="0" eaLnBrk="1" latinLnBrk="0" hangingPunct="1"/>
            <a:r>
              <a:rPr lang="en-US" sz="1200" kern="1200" dirty="0" smtClean="0">
                <a:solidFill>
                  <a:schemeClr val="tx1"/>
                </a:solidFill>
                <a:effectLst/>
                <a:latin typeface="+mn-lt"/>
                <a:ea typeface="+mn-ea"/>
                <a:cs typeface="+mn-cs"/>
              </a:rPr>
              <a:t>June 2015 Psychiatrists</a:t>
            </a:r>
            <a:r>
              <a:rPr lang="en-US" sz="1200" kern="1200" baseline="0" dirty="0" smtClean="0">
                <a:solidFill>
                  <a:schemeClr val="tx1"/>
                </a:solidFill>
                <a:effectLst/>
                <a:latin typeface="+mn-lt"/>
                <a:ea typeface="+mn-ea"/>
                <a:cs typeface="+mn-cs"/>
              </a:rPr>
              <a:t> Report</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4"/>
              </a:rPr>
              <a:t>http://ahec.wisc.edu/documents/psychiatrists(1).pdf</a:t>
            </a:r>
            <a:r>
              <a:rPr lang="en-US" sz="1200" u="sng" kern="1200" dirty="0" smtClean="0">
                <a:solidFill>
                  <a:schemeClr val="tx1"/>
                </a:solidFill>
                <a:effectLst/>
                <a:latin typeface="+mn-lt"/>
                <a:ea typeface="+mn-ea"/>
                <a:cs typeface="+mn-cs"/>
              </a:rPr>
              <a:t> </a:t>
            </a:r>
          </a:p>
          <a:p>
            <a:pPr rtl="0" eaLnBrk="1" latinLnBrk="0" hangingPunct="1"/>
            <a:endParaRPr lang="en-US" dirty="0" smtClean="0">
              <a:effectLst/>
            </a:endParaRPr>
          </a:p>
          <a:p>
            <a:pPr rtl="0" eaLnBrk="1" latinLnBrk="0" hangingPunct="1"/>
            <a:r>
              <a:rPr lang="en-US" sz="1200" u="sng" kern="1200" dirty="0" smtClean="0">
                <a:solidFill>
                  <a:schemeClr val="tx1"/>
                </a:solidFill>
                <a:effectLst/>
                <a:latin typeface="+mn-lt"/>
                <a:ea typeface="+mn-ea"/>
                <a:cs typeface="+mn-cs"/>
              </a:rPr>
              <a:t>June 2015 Primary Care Physicians Report</a:t>
            </a:r>
            <a:endParaRPr lang="en-US" dirty="0" smtClean="0">
              <a:effectLst/>
            </a:endParaRPr>
          </a:p>
          <a:p>
            <a:pPr rtl="0" eaLnBrk="1" latinLnBrk="0" hangingPunct="1"/>
            <a:r>
              <a:rPr lang="en-US" sz="1200" u="sng" kern="1200" dirty="0" smtClean="0">
                <a:solidFill>
                  <a:schemeClr val="tx1"/>
                </a:solidFill>
                <a:effectLst/>
                <a:latin typeface="+mn-lt"/>
                <a:ea typeface="+mn-ea"/>
                <a:cs typeface="+mn-cs"/>
              </a:rPr>
              <a:t>http://ahec.wisc.edu/documents/primary-care-physician-dist-pop-ratios.pdf   </a:t>
            </a:r>
            <a:endParaRPr lang="en-US" dirty="0" smtClean="0">
              <a:effectLst/>
            </a:endParaRPr>
          </a:p>
          <a:p>
            <a:pPr rtl="0" eaLnBrk="1" latinLnBrk="0" hangingPunct="1"/>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520EA2-10FE-4B87-B957-28010824EFCD}"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889320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Times New Roman"/>
                <a:ea typeface="Times New Roman"/>
              </a:rPr>
              <a:t>Note the limited distribution of psychiatrists in much of rural Wisconsin (white is none and pale blue</a:t>
            </a:r>
            <a:r>
              <a:rPr lang="en-US" sz="1200" baseline="0" dirty="0" smtClean="0">
                <a:effectLst/>
                <a:latin typeface="Times New Roman"/>
                <a:ea typeface="Times New Roman"/>
              </a:rPr>
              <a:t> is 1)</a:t>
            </a:r>
            <a:endParaRPr lang="en-US" sz="1200" dirty="0" smtClean="0">
              <a:effectLst/>
              <a:latin typeface="Times New Roman"/>
              <a:ea typeface="Times New Roman"/>
            </a:endParaRPr>
          </a:p>
          <a:p>
            <a:pPr marL="0" marR="0">
              <a:spcBef>
                <a:spcPts val="0"/>
              </a:spcBef>
              <a:spcAft>
                <a:spcPts val="0"/>
              </a:spcAft>
            </a:pPr>
            <a:endParaRPr lang="en-US" sz="1200" dirty="0" smtClean="0">
              <a:effectLst/>
              <a:latin typeface="Times New Roman"/>
              <a:ea typeface="Times New Roman"/>
            </a:endParaRPr>
          </a:p>
          <a:p>
            <a:pPr marL="0" marR="0">
              <a:spcBef>
                <a:spcPts val="0"/>
              </a:spcBef>
              <a:spcAft>
                <a:spcPts val="0"/>
              </a:spcAft>
            </a:pPr>
            <a:r>
              <a:rPr lang="en-US" sz="1200" dirty="0" smtClean="0">
                <a:effectLst/>
                <a:latin typeface="Times New Roman"/>
                <a:ea typeface="Times New Roman"/>
              </a:rPr>
              <a:t>Wisconsin AHEC Health Workforce Data Brief</a:t>
            </a:r>
          </a:p>
          <a:p>
            <a:pPr marL="0" marR="0">
              <a:spcBef>
                <a:spcPts val="0"/>
              </a:spcBef>
              <a:spcAft>
                <a:spcPts val="0"/>
              </a:spcAft>
            </a:pPr>
            <a:r>
              <a:rPr lang="en-US" sz="1200" u="sng" dirty="0" smtClean="0">
                <a:solidFill>
                  <a:srgbClr val="0000FF"/>
                </a:solidFill>
                <a:effectLst/>
                <a:latin typeface="Times New Roman"/>
                <a:ea typeface="Times New Roman"/>
                <a:hlinkClick r:id="rId3"/>
              </a:rPr>
              <a:t>www.ahec.wisc.edu/workforce</a:t>
            </a:r>
            <a:r>
              <a:rPr lang="en-US" sz="1200" u="sng" dirty="0" smtClean="0">
                <a:solidFill>
                  <a:srgbClr val="0000FF"/>
                </a:solidFill>
                <a:effectLst/>
                <a:latin typeface="Times New Roman"/>
                <a:ea typeface="Times New Roman"/>
              </a:rPr>
              <a:t> </a:t>
            </a:r>
          </a:p>
          <a:p>
            <a:pPr marL="0" marR="0">
              <a:spcBef>
                <a:spcPts val="0"/>
              </a:spcBef>
              <a:spcAft>
                <a:spcPts val="0"/>
              </a:spcAft>
            </a:pPr>
            <a:r>
              <a:rPr lang="en-US" sz="1200" dirty="0" smtClean="0">
                <a:effectLst/>
                <a:latin typeface="Times New Roman"/>
                <a:ea typeface="Times New Roman"/>
              </a:rPr>
              <a:t>   </a:t>
            </a:r>
          </a:p>
          <a:p>
            <a:pPr marL="0" marR="0">
              <a:spcBef>
                <a:spcPts val="0"/>
              </a:spcBef>
              <a:spcAft>
                <a:spcPts val="0"/>
              </a:spcAft>
            </a:pPr>
            <a:r>
              <a:rPr lang="en-US" sz="1200" dirty="0" smtClean="0">
                <a:effectLst/>
                <a:latin typeface="Times New Roman"/>
                <a:ea typeface="Times New Roman"/>
              </a:rPr>
              <a:t>June 2015 Psychiatrists Report</a:t>
            </a:r>
          </a:p>
          <a:p>
            <a:r>
              <a:rPr lang="en-US" sz="1200" u="sng" dirty="0" smtClean="0">
                <a:solidFill>
                  <a:srgbClr val="0000FF"/>
                </a:solidFill>
                <a:effectLst/>
                <a:latin typeface="Times New Roman"/>
                <a:ea typeface="Times New Roman"/>
                <a:hlinkClick r:id="rId4"/>
              </a:rPr>
              <a:t>http://ahec.wisc.edu/documents/psychiatrists(1).pdf</a:t>
            </a:r>
            <a:r>
              <a:rPr lang="en-US" sz="1200" u="sng" dirty="0" smtClean="0">
                <a:solidFill>
                  <a:srgbClr val="0000FF"/>
                </a:solidFill>
                <a:effectLst/>
                <a:latin typeface="Times New Roman"/>
                <a:ea typeface="Times New Roman"/>
              </a:rPr>
              <a:t> </a:t>
            </a:r>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5</a:t>
            </a:fld>
            <a:endParaRPr lang="en-US"/>
          </a:p>
        </p:txBody>
      </p:sp>
    </p:spTree>
    <p:extLst>
      <p:ext uri="{BB962C8B-B14F-4D97-AF65-F5344CB8AC3E}">
        <p14:creationId xmlns:p14="http://schemas.microsoft.com/office/powerpoint/2010/main" val="2033846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40% of Wisconsin psychiatrist are 55 years of age or older and moving toward retirement</a:t>
            </a:r>
          </a:p>
          <a:p>
            <a:endParaRPr lang="en-US" dirty="0" smtClean="0"/>
          </a:p>
          <a:p>
            <a:r>
              <a:rPr lang="en-US" dirty="0" smtClean="0"/>
              <a:t>AHEC Report based on 2012 licensing data</a:t>
            </a:r>
          </a:p>
          <a:p>
            <a:r>
              <a:rPr lang="en-US" dirty="0" smtClean="0"/>
              <a:t>Source: </a:t>
            </a:r>
          </a:p>
          <a:p>
            <a:pPr marL="0" marR="0">
              <a:spcBef>
                <a:spcPts val="0"/>
              </a:spcBef>
              <a:spcAft>
                <a:spcPts val="0"/>
              </a:spcAft>
            </a:pPr>
            <a:r>
              <a:rPr lang="en-US" sz="1200" dirty="0" smtClean="0">
                <a:effectLst/>
                <a:latin typeface="Times New Roman"/>
                <a:ea typeface="Times New Roman"/>
              </a:rPr>
              <a:t>Wisconsin AHEC Health Workforce Data Brief</a:t>
            </a:r>
          </a:p>
          <a:p>
            <a:pPr marL="0" marR="0">
              <a:spcBef>
                <a:spcPts val="0"/>
              </a:spcBef>
              <a:spcAft>
                <a:spcPts val="0"/>
              </a:spcAft>
            </a:pPr>
            <a:r>
              <a:rPr lang="en-US" sz="1200" u="sng" dirty="0" smtClean="0">
                <a:solidFill>
                  <a:srgbClr val="0000FF"/>
                </a:solidFill>
                <a:effectLst/>
                <a:latin typeface="Times New Roman"/>
                <a:ea typeface="Times New Roman"/>
                <a:hlinkClick r:id="rId3"/>
              </a:rPr>
              <a:t>www.ahec.wisc.edu/workforce</a:t>
            </a:r>
            <a:r>
              <a:rPr lang="en-US" sz="1200" dirty="0" smtClean="0">
                <a:effectLst/>
                <a:latin typeface="Times New Roman"/>
                <a:ea typeface="Times New Roman"/>
              </a:rPr>
              <a:t>  </a:t>
            </a:r>
          </a:p>
          <a:p>
            <a:pPr marL="0" marR="0">
              <a:spcBef>
                <a:spcPts val="0"/>
              </a:spcBef>
              <a:spcAft>
                <a:spcPts val="0"/>
              </a:spcAft>
            </a:pPr>
            <a:r>
              <a:rPr lang="en-US" sz="1200" dirty="0" smtClean="0">
                <a:effectLst/>
                <a:latin typeface="Times New Roman"/>
                <a:ea typeface="Times New Roman"/>
              </a:rPr>
              <a:t>  </a:t>
            </a:r>
          </a:p>
          <a:p>
            <a:pPr marL="0" marR="0">
              <a:spcBef>
                <a:spcPts val="0"/>
              </a:spcBef>
              <a:spcAft>
                <a:spcPts val="0"/>
              </a:spcAft>
            </a:pPr>
            <a:r>
              <a:rPr lang="en-US" sz="1200" dirty="0" smtClean="0">
                <a:effectLst/>
                <a:latin typeface="Times New Roman"/>
                <a:ea typeface="Times New Roman"/>
              </a:rPr>
              <a:t>June 2015 Psychiatrists Report</a:t>
            </a:r>
          </a:p>
          <a:p>
            <a:r>
              <a:rPr lang="en-US" sz="1200" u="sng" dirty="0" smtClean="0">
                <a:solidFill>
                  <a:srgbClr val="0000FF"/>
                </a:solidFill>
                <a:effectLst/>
                <a:latin typeface="Times New Roman"/>
                <a:ea typeface="Times New Roman"/>
                <a:hlinkClick r:id="rId4"/>
              </a:rPr>
              <a:t>http://ahec.wisc.edu/documents/psychiatrists(1).pdf</a:t>
            </a:r>
            <a:r>
              <a:rPr lang="en-US" sz="1200" u="sng" dirty="0" smtClean="0">
                <a:solidFill>
                  <a:srgbClr val="0000FF"/>
                </a:solidFill>
                <a:effectLst/>
                <a:latin typeface="Times New Roman"/>
                <a:ea typeface="Times New Roman"/>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6</a:t>
            </a:fld>
            <a:endParaRPr lang="en-US"/>
          </a:p>
        </p:txBody>
      </p:sp>
    </p:spTree>
    <p:extLst>
      <p:ext uri="{BB962C8B-B14F-4D97-AF65-F5344CB8AC3E}">
        <p14:creationId xmlns:p14="http://schemas.microsoft.com/office/powerpoint/2010/main" val="3194192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lag in new psychiatrists in the age 36 to 46 range suggesting that the shortage will worsen as the 64 and older group retires</a:t>
            </a:r>
          </a:p>
          <a:p>
            <a:endParaRPr lang="en-US" dirty="0" smtClean="0"/>
          </a:p>
          <a:p>
            <a:r>
              <a:rPr lang="en-US" dirty="0" smtClean="0"/>
              <a:t>AHEC Report on Psychiatry based on 2012 licensing data</a:t>
            </a:r>
          </a:p>
          <a:p>
            <a:r>
              <a:rPr lang="en-US" dirty="0" smtClean="0"/>
              <a:t>Source:</a:t>
            </a:r>
          </a:p>
          <a:p>
            <a:pPr marL="0" marR="0">
              <a:spcBef>
                <a:spcPts val="0"/>
              </a:spcBef>
              <a:spcAft>
                <a:spcPts val="0"/>
              </a:spcAft>
            </a:pPr>
            <a:r>
              <a:rPr lang="en-US" sz="1200" dirty="0" smtClean="0">
                <a:effectLst/>
                <a:latin typeface="Times New Roman"/>
                <a:ea typeface="Times New Roman"/>
              </a:rPr>
              <a:t>Wisconsin AHEC Health Workforce Data Brief</a:t>
            </a:r>
          </a:p>
          <a:p>
            <a:pPr marL="0" marR="0">
              <a:spcBef>
                <a:spcPts val="0"/>
              </a:spcBef>
              <a:spcAft>
                <a:spcPts val="0"/>
              </a:spcAft>
            </a:pPr>
            <a:r>
              <a:rPr lang="en-US" sz="1200" u="sng" dirty="0" smtClean="0">
                <a:solidFill>
                  <a:srgbClr val="0000FF"/>
                </a:solidFill>
                <a:effectLst/>
                <a:latin typeface="Times New Roman"/>
                <a:ea typeface="Times New Roman"/>
                <a:hlinkClick r:id="rId3"/>
              </a:rPr>
              <a:t>www.ahec.wisc.edu/workforce</a:t>
            </a:r>
            <a:r>
              <a:rPr lang="en-US" sz="1200" dirty="0" smtClean="0">
                <a:effectLst/>
                <a:latin typeface="Times New Roman"/>
                <a:ea typeface="Times New Roman"/>
              </a:rPr>
              <a:t>   </a:t>
            </a:r>
          </a:p>
          <a:p>
            <a:pPr marL="0" marR="0">
              <a:spcBef>
                <a:spcPts val="0"/>
              </a:spcBef>
              <a:spcAft>
                <a:spcPts val="0"/>
              </a:spcAft>
            </a:pPr>
            <a:endParaRPr lang="en-US" sz="1200" dirty="0" smtClean="0">
              <a:effectLst/>
              <a:latin typeface="Times New Roman"/>
              <a:ea typeface="Times New Roman"/>
            </a:endParaRPr>
          </a:p>
          <a:p>
            <a:pPr marL="0" marR="0">
              <a:spcBef>
                <a:spcPts val="0"/>
              </a:spcBef>
              <a:spcAft>
                <a:spcPts val="0"/>
              </a:spcAft>
            </a:pPr>
            <a:r>
              <a:rPr lang="en-US" sz="1200" dirty="0" smtClean="0">
                <a:effectLst/>
                <a:latin typeface="Times New Roman"/>
                <a:ea typeface="Times New Roman"/>
              </a:rPr>
              <a:t>June 2015 AHEC Psychiatrists Report</a:t>
            </a:r>
          </a:p>
          <a:p>
            <a:r>
              <a:rPr lang="en-US" sz="1200" u="sng" dirty="0" smtClean="0">
                <a:solidFill>
                  <a:srgbClr val="0000FF"/>
                </a:solidFill>
                <a:effectLst/>
                <a:latin typeface="Times New Roman"/>
                <a:ea typeface="Times New Roman"/>
                <a:hlinkClick r:id="rId4"/>
              </a:rPr>
              <a:t>http://ahec.wisc.edu/documents/psychiatrists(1).pdf</a:t>
            </a:r>
            <a:r>
              <a:rPr lang="en-US" sz="1200" u="sng" dirty="0" smtClean="0">
                <a:solidFill>
                  <a:srgbClr val="0000FF"/>
                </a:solidFill>
                <a:effectLst/>
                <a:latin typeface="Times New Roman"/>
                <a:ea typeface="Times New Roman"/>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7</a:t>
            </a:fld>
            <a:endParaRPr lang="en-US"/>
          </a:p>
        </p:txBody>
      </p:sp>
    </p:spTree>
    <p:extLst>
      <p:ext uri="{BB962C8B-B14F-4D97-AF65-F5344CB8AC3E}">
        <p14:creationId xmlns:p14="http://schemas.microsoft.com/office/powerpoint/2010/main" val="1232505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US" sz="1200" kern="1200" dirty="0" smtClean="0">
                <a:solidFill>
                  <a:schemeClr val="tx1"/>
                </a:solidFill>
                <a:effectLst/>
                <a:latin typeface="+mn-lt"/>
                <a:ea typeface="+mn-ea"/>
                <a:cs typeface="+mn-cs"/>
              </a:rPr>
              <a:t>Source:</a:t>
            </a:r>
          </a:p>
          <a:p>
            <a:pPr rtl="0" eaLnBrk="1" latinLnBrk="0" hangingPunct="1"/>
            <a:r>
              <a:rPr lang="en-US" sz="1200" kern="1200" dirty="0" smtClean="0">
                <a:solidFill>
                  <a:schemeClr val="tx1"/>
                </a:solidFill>
                <a:effectLst/>
                <a:latin typeface="+mn-lt"/>
                <a:ea typeface="+mn-ea"/>
                <a:cs typeface="+mn-cs"/>
              </a:rPr>
              <a:t>June 2015 AHEC Psychiatrists</a:t>
            </a:r>
            <a:r>
              <a:rPr lang="en-US" sz="1200" kern="1200" baseline="0" dirty="0" smtClean="0">
                <a:solidFill>
                  <a:schemeClr val="tx1"/>
                </a:solidFill>
                <a:effectLst/>
                <a:latin typeface="+mn-lt"/>
                <a:ea typeface="+mn-ea"/>
                <a:cs typeface="+mn-cs"/>
              </a:rPr>
              <a:t> Report</a:t>
            </a:r>
            <a:endParaRPr lang="en-US" dirty="0" smtClean="0">
              <a:effectLst/>
            </a:endParaRPr>
          </a:p>
          <a:p>
            <a:pPr rtl="0" eaLnBrk="1" latinLnBrk="0" hangingPunct="1"/>
            <a:r>
              <a:rPr lang="en-US" sz="1200" u="sng" kern="1200" dirty="0" smtClean="0">
                <a:solidFill>
                  <a:schemeClr val="tx1"/>
                </a:solidFill>
                <a:effectLst/>
                <a:latin typeface="+mn-lt"/>
                <a:ea typeface="+mn-ea"/>
                <a:cs typeface="+mn-cs"/>
                <a:hlinkClick r:id="rId3"/>
              </a:rPr>
              <a:t>http://ahec.wisc.edu/documents/psychiatrists(1).pdf</a:t>
            </a:r>
            <a:r>
              <a:rPr lang="en-US" sz="1200" u="sng" kern="1200" dirty="0" smtClean="0">
                <a:solidFill>
                  <a:schemeClr val="tx1"/>
                </a:solidFill>
                <a:effectLst/>
                <a:latin typeface="+mn-lt"/>
                <a:ea typeface="+mn-ea"/>
                <a:cs typeface="+mn-cs"/>
              </a:rPr>
              <a:t> </a:t>
            </a:r>
            <a:endParaRPr lang="en-US" dirty="0" smtClean="0">
              <a:effectLst/>
            </a:endParaRPr>
          </a:p>
          <a:p>
            <a:endParaRPr lang="en-US" dirty="0" smtClean="0"/>
          </a:p>
          <a:p>
            <a:r>
              <a:rPr lang="en-US" dirty="0" smtClean="0"/>
              <a:t>Page 4: “</a:t>
            </a:r>
            <a:r>
              <a:rPr lang="en-US" sz="1200" b="0" i="0" u="none" strike="noStrike" kern="1200" baseline="0" dirty="0" smtClean="0">
                <a:solidFill>
                  <a:schemeClr val="tx1"/>
                </a:solidFill>
                <a:latin typeface="+mn-lt"/>
                <a:ea typeface="+mn-ea"/>
                <a:cs typeface="+mn-cs"/>
              </a:rPr>
              <a:t>the national population to provider ratio for psychiatrists is 6783:1 for all professionally active psychiatrists using January 2012 population estimates”</a:t>
            </a:r>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8</a:t>
            </a:fld>
            <a:endParaRPr lang="en-US"/>
          </a:p>
        </p:txBody>
      </p:sp>
    </p:spTree>
    <p:extLst>
      <p:ext uri="{BB962C8B-B14F-4D97-AF65-F5344CB8AC3E}">
        <p14:creationId xmlns:p14="http://schemas.microsoft.com/office/powerpoint/2010/main" val="3059931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AHEC</a:t>
            </a:r>
            <a:r>
              <a:rPr lang="en-US" baseline="0" dirty="0" smtClean="0"/>
              <a:t> data in the preceding slide is organized by metropolitan and rural areas that, when grouped, roughly correspond to the 5 regions listed on the Map. Statewide expansion of CPCP could add the NE, Western and Southern regions.</a:t>
            </a:r>
          </a:p>
          <a:p>
            <a:endParaRPr lang="en-US" dirty="0" smtClean="0"/>
          </a:p>
          <a:p>
            <a:r>
              <a:rPr lang="en-US" dirty="0" smtClean="0"/>
              <a:t>DHS</a:t>
            </a:r>
            <a:r>
              <a:rPr lang="en-US" baseline="0" dirty="0" smtClean="0"/>
              <a:t> </a:t>
            </a:r>
            <a:r>
              <a:rPr lang="en-US" dirty="0" smtClean="0"/>
              <a:t>Administrative Regions from MCW CPCP Newsletter: http://www.chw.org/~/media/Files/Medical%20Care/Psychiatry/Psych%20Consult%20Site/Newsletters/CPCP%20Summer%2015%20Web%20Version.pdf</a:t>
            </a:r>
          </a:p>
          <a:p>
            <a:endParaRPr lang="en-US" dirty="0" smtClean="0"/>
          </a:p>
          <a:p>
            <a:r>
              <a:rPr lang="en-US" dirty="0" smtClean="0"/>
              <a:t>CHW</a:t>
            </a:r>
            <a:r>
              <a:rPr lang="en-US" baseline="0" dirty="0" smtClean="0"/>
              <a:t> CPCP Website: Provider and Family Resources:</a:t>
            </a:r>
          </a:p>
          <a:p>
            <a:r>
              <a:rPr lang="en-US" dirty="0" smtClean="0"/>
              <a:t>http://www.chw.org/medical-care/psychiatry-and-behavioral-medicine/for-medical-professionals/psych-consult-site/provider-and-family-resources/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9</a:t>
            </a:fld>
            <a:endParaRPr lang="en-US"/>
          </a:p>
        </p:txBody>
      </p:sp>
    </p:spTree>
    <p:extLst>
      <p:ext uri="{BB962C8B-B14F-4D97-AF65-F5344CB8AC3E}">
        <p14:creationId xmlns:p14="http://schemas.microsoft.com/office/powerpoint/2010/main" val="2137094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 =  Child and Adolescent Psychiatrists. </a:t>
            </a:r>
          </a:p>
          <a:p>
            <a:r>
              <a:rPr lang="en-US" dirty="0" smtClean="0"/>
              <a:t>Note that the ratios do not reflect barriers </a:t>
            </a:r>
            <a:r>
              <a:rPr lang="en-US" baseline="0" dirty="0" smtClean="0"/>
              <a:t>such not taking Medicaid, health care systems not accepting patients who are not in their system, distance or extremely long wait lists (up to 2 years for this author in the Northern Region). For the most acutely ill children, hospitalization may be the only or fastest path to a psychiatric evaluation. Inorder to be hospitalized there generally needs to be a serious safety concern. </a:t>
            </a:r>
          </a:p>
          <a:p>
            <a:endParaRPr lang="en-US" dirty="0" smtClean="0"/>
          </a:p>
          <a:p>
            <a:r>
              <a:rPr lang="en-US" dirty="0" smtClean="0"/>
              <a:t>See detailed data by region at end of this PowerPoint</a:t>
            </a:r>
          </a:p>
          <a:p>
            <a:r>
              <a:rPr lang="en-US" dirty="0" smtClean="0"/>
              <a:t>Source: </a:t>
            </a:r>
          </a:p>
          <a:p>
            <a:r>
              <a:rPr lang="en-US" dirty="0" smtClean="0"/>
              <a:t>Wisconsin AHEC Health Workforce Data Brief based on survey of physicians renewing license in 2012</a:t>
            </a:r>
          </a:p>
          <a:p>
            <a:r>
              <a:rPr lang="en-US" dirty="0" smtClean="0"/>
              <a:t>www.ahec.wisc.edu/workforce </a:t>
            </a:r>
          </a:p>
          <a:p>
            <a:r>
              <a:rPr lang="en-US" dirty="0" smtClean="0"/>
              <a:t>  </a:t>
            </a:r>
          </a:p>
          <a:p>
            <a:r>
              <a:rPr lang="en-US" dirty="0" smtClean="0"/>
              <a:t>June 2015 AHEC Psychiatrists Report</a:t>
            </a:r>
          </a:p>
          <a:p>
            <a:r>
              <a:rPr lang="en-US" dirty="0" smtClean="0"/>
              <a:t>http://ahec.wisc.edu/documents/psychiatrists(1).pdf </a:t>
            </a:r>
          </a:p>
          <a:p>
            <a:r>
              <a:rPr lang="en-US" dirty="0" smtClean="0"/>
              <a:t>Page 4: “the national population to provider ratio for psychiatrists is 6783:1 for all professionally active psychiatrists using January 2012 population estimates”</a:t>
            </a:r>
          </a:p>
          <a:p>
            <a:endParaRPr lang="en-US" dirty="0"/>
          </a:p>
        </p:txBody>
      </p:sp>
      <p:sp>
        <p:nvSpPr>
          <p:cNvPr id="4" name="Slide Number Placeholder 3"/>
          <p:cNvSpPr>
            <a:spLocks noGrp="1"/>
          </p:cNvSpPr>
          <p:nvPr>
            <p:ph type="sldNum" sz="quarter" idx="10"/>
          </p:nvPr>
        </p:nvSpPr>
        <p:spPr/>
        <p:txBody>
          <a:bodyPr/>
          <a:lstStyle/>
          <a:p>
            <a:fld id="{49520EA2-10FE-4B87-B957-28010824EFCD}" type="slidenum">
              <a:rPr lang="en-US" smtClean="0"/>
              <a:t>10</a:t>
            </a:fld>
            <a:endParaRPr lang="en-US"/>
          </a:p>
        </p:txBody>
      </p:sp>
    </p:spTree>
    <p:extLst>
      <p:ext uri="{BB962C8B-B14F-4D97-AF65-F5344CB8AC3E}">
        <p14:creationId xmlns:p14="http://schemas.microsoft.com/office/powerpoint/2010/main" val="3599155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66D089-B8F5-458F-A89A-56B72052E33D}" type="datetimeFigureOut">
              <a:rPr lang="en-US" smtClean="0"/>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80AA2-2439-4870-B057-3920D2714316}" type="slidenum">
              <a:rPr lang="en-US" smtClean="0"/>
              <a:t>‹#›</a:t>
            </a:fld>
            <a:endParaRPr lang="en-US"/>
          </a:p>
        </p:txBody>
      </p:sp>
    </p:spTree>
    <p:extLst>
      <p:ext uri="{BB962C8B-B14F-4D97-AF65-F5344CB8AC3E}">
        <p14:creationId xmlns:p14="http://schemas.microsoft.com/office/powerpoint/2010/main" val="2894996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66D089-B8F5-458F-A89A-56B72052E33D}" type="datetimeFigureOut">
              <a:rPr lang="en-US" smtClean="0"/>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80AA2-2439-4870-B057-3920D2714316}" type="slidenum">
              <a:rPr lang="en-US" smtClean="0"/>
              <a:t>‹#›</a:t>
            </a:fld>
            <a:endParaRPr lang="en-US"/>
          </a:p>
        </p:txBody>
      </p:sp>
    </p:spTree>
    <p:extLst>
      <p:ext uri="{BB962C8B-B14F-4D97-AF65-F5344CB8AC3E}">
        <p14:creationId xmlns:p14="http://schemas.microsoft.com/office/powerpoint/2010/main" val="2207506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66D089-B8F5-458F-A89A-56B72052E33D}" type="datetimeFigureOut">
              <a:rPr lang="en-US" smtClean="0"/>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80AA2-2439-4870-B057-3920D2714316}" type="slidenum">
              <a:rPr lang="en-US" smtClean="0"/>
              <a:t>‹#›</a:t>
            </a:fld>
            <a:endParaRPr lang="en-US"/>
          </a:p>
        </p:txBody>
      </p:sp>
    </p:spTree>
    <p:extLst>
      <p:ext uri="{BB962C8B-B14F-4D97-AF65-F5344CB8AC3E}">
        <p14:creationId xmlns:p14="http://schemas.microsoft.com/office/powerpoint/2010/main" val="325954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66D089-B8F5-458F-A89A-56B72052E33D}" type="datetimeFigureOut">
              <a:rPr lang="en-US" smtClean="0"/>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80AA2-2439-4870-B057-3920D2714316}" type="slidenum">
              <a:rPr lang="en-US" smtClean="0"/>
              <a:t>‹#›</a:t>
            </a:fld>
            <a:endParaRPr lang="en-US"/>
          </a:p>
        </p:txBody>
      </p:sp>
    </p:spTree>
    <p:extLst>
      <p:ext uri="{BB962C8B-B14F-4D97-AF65-F5344CB8AC3E}">
        <p14:creationId xmlns:p14="http://schemas.microsoft.com/office/powerpoint/2010/main" val="3054294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66D089-B8F5-458F-A89A-56B72052E33D}" type="datetimeFigureOut">
              <a:rPr lang="en-US" smtClean="0"/>
              <a:t>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80AA2-2439-4870-B057-3920D2714316}" type="slidenum">
              <a:rPr lang="en-US" smtClean="0"/>
              <a:t>‹#›</a:t>
            </a:fld>
            <a:endParaRPr lang="en-US"/>
          </a:p>
        </p:txBody>
      </p:sp>
    </p:spTree>
    <p:extLst>
      <p:ext uri="{BB962C8B-B14F-4D97-AF65-F5344CB8AC3E}">
        <p14:creationId xmlns:p14="http://schemas.microsoft.com/office/powerpoint/2010/main" val="1177461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66D089-B8F5-458F-A89A-56B72052E33D}" type="datetimeFigureOut">
              <a:rPr lang="en-US" smtClean="0"/>
              <a:t>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980AA2-2439-4870-B057-3920D2714316}" type="slidenum">
              <a:rPr lang="en-US" smtClean="0"/>
              <a:t>‹#›</a:t>
            </a:fld>
            <a:endParaRPr lang="en-US"/>
          </a:p>
        </p:txBody>
      </p:sp>
    </p:spTree>
    <p:extLst>
      <p:ext uri="{BB962C8B-B14F-4D97-AF65-F5344CB8AC3E}">
        <p14:creationId xmlns:p14="http://schemas.microsoft.com/office/powerpoint/2010/main" val="298297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66D089-B8F5-458F-A89A-56B72052E33D}" type="datetimeFigureOut">
              <a:rPr lang="en-US" smtClean="0"/>
              <a:t>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980AA2-2439-4870-B057-3920D2714316}" type="slidenum">
              <a:rPr lang="en-US" smtClean="0"/>
              <a:t>‹#›</a:t>
            </a:fld>
            <a:endParaRPr lang="en-US"/>
          </a:p>
        </p:txBody>
      </p:sp>
    </p:spTree>
    <p:extLst>
      <p:ext uri="{BB962C8B-B14F-4D97-AF65-F5344CB8AC3E}">
        <p14:creationId xmlns:p14="http://schemas.microsoft.com/office/powerpoint/2010/main" val="2501383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66D089-B8F5-458F-A89A-56B72052E33D}" type="datetimeFigureOut">
              <a:rPr lang="en-US" smtClean="0"/>
              <a:t>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980AA2-2439-4870-B057-3920D2714316}" type="slidenum">
              <a:rPr lang="en-US" smtClean="0"/>
              <a:t>‹#›</a:t>
            </a:fld>
            <a:endParaRPr lang="en-US"/>
          </a:p>
        </p:txBody>
      </p:sp>
    </p:spTree>
    <p:extLst>
      <p:ext uri="{BB962C8B-B14F-4D97-AF65-F5344CB8AC3E}">
        <p14:creationId xmlns:p14="http://schemas.microsoft.com/office/powerpoint/2010/main" val="3193361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6D089-B8F5-458F-A89A-56B72052E33D}" type="datetimeFigureOut">
              <a:rPr lang="en-US" smtClean="0"/>
              <a:t>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980AA2-2439-4870-B057-3920D2714316}" type="slidenum">
              <a:rPr lang="en-US" smtClean="0"/>
              <a:t>‹#›</a:t>
            </a:fld>
            <a:endParaRPr lang="en-US"/>
          </a:p>
        </p:txBody>
      </p:sp>
    </p:spTree>
    <p:extLst>
      <p:ext uri="{BB962C8B-B14F-4D97-AF65-F5344CB8AC3E}">
        <p14:creationId xmlns:p14="http://schemas.microsoft.com/office/powerpoint/2010/main" val="1475487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6D089-B8F5-458F-A89A-56B72052E33D}" type="datetimeFigureOut">
              <a:rPr lang="en-US" smtClean="0"/>
              <a:t>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980AA2-2439-4870-B057-3920D2714316}" type="slidenum">
              <a:rPr lang="en-US" smtClean="0"/>
              <a:t>‹#›</a:t>
            </a:fld>
            <a:endParaRPr lang="en-US"/>
          </a:p>
        </p:txBody>
      </p:sp>
    </p:spTree>
    <p:extLst>
      <p:ext uri="{BB962C8B-B14F-4D97-AF65-F5344CB8AC3E}">
        <p14:creationId xmlns:p14="http://schemas.microsoft.com/office/powerpoint/2010/main" val="1348843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6D089-B8F5-458F-A89A-56B72052E33D}" type="datetimeFigureOut">
              <a:rPr lang="en-US" smtClean="0"/>
              <a:t>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980AA2-2439-4870-B057-3920D2714316}" type="slidenum">
              <a:rPr lang="en-US" smtClean="0"/>
              <a:t>‹#›</a:t>
            </a:fld>
            <a:endParaRPr lang="en-US"/>
          </a:p>
        </p:txBody>
      </p:sp>
    </p:spTree>
    <p:extLst>
      <p:ext uri="{BB962C8B-B14F-4D97-AF65-F5344CB8AC3E}">
        <p14:creationId xmlns:p14="http://schemas.microsoft.com/office/powerpoint/2010/main" val="2563502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6D089-B8F5-458F-A89A-56B72052E33D}" type="datetimeFigureOut">
              <a:rPr lang="en-US" smtClean="0"/>
              <a:t>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80AA2-2439-4870-B057-3920D2714316}" type="slidenum">
              <a:rPr lang="en-US" smtClean="0"/>
              <a:t>‹#›</a:t>
            </a:fld>
            <a:endParaRPr lang="en-US"/>
          </a:p>
        </p:txBody>
      </p:sp>
    </p:spTree>
    <p:extLst>
      <p:ext uri="{BB962C8B-B14F-4D97-AF65-F5344CB8AC3E}">
        <p14:creationId xmlns:p14="http://schemas.microsoft.com/office/powerpoint/2010/main" val="34073709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1752599"/>
          </a:xfrm>
        </p:spPr>
        <p:txBody>
          <a:bodyPr/>
          <a:lstStyle/>
          <a:p>
            <a:r>
              <a:rPr lang="en-US" dirty="0" smtClean="0"/>
              <a:t>The Challenge of Access to Child Psychiatry </a:t>
            </a:r>
            <a:endParaRPr lang="en-US" dirty="0"/>
          </a:p>
        </p:txBody>
      </p:sp>
      <p:sp>
        <p:nvSpPr>
          <p:cNvPr id="3" name="Subtitle 2"/>
          <p:cNvSpPr>
            <a:spLocks noGrp="1"/>
          </p:cNvSpPr>
          <p:nvPr>
            <p:ph type="subTitle" idx="1"/>
          </p:nvPr>
        </p:nvSpPr>
        <p:spPr/>
        <p:txBody>
          <a:bodyPr/>
          <a:lstStyle/>
          <a:p>
            <a:r>
              <a:rPr lang="en-US" b="1" dirty="0" smtClean="0"/>
              <a:t>CPCP Stakeholder Outreach</a:t>
            </a:r>
          </a:p>
          <a:p>
            <a:r>
              <a:rPr lang="en-US" b="1" dirty="0" smtClean="0"/>
              <a:t>December 2015</a:t>
            </a:r>
          </a:p>
          <a:p>
            <a:endParaRPr lang="en-US" b="1" dirty="0" smtClean="0"/>
          </a:p>
          <a:p>
            <a:endParaRPr lang="en-US" dirty="0"/>
          </a:p>
        </p:txBody>
      </p:sp>
    </p:spTree>
    <p:extLst>
      <p:ext uri="{BB962C8B-B14F-4D97-AF65-F5344CB8AC3E}">
        <p14:creationId xmlns:p14="http://schemas.microsoft.com/office/powerpoint/2010/main" val="1104253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2012 Regions Pop : Psych MD </a:t>
            </a:r>
            <a:br>
              <a:rPr lang="en-US" dirty="0" smtClean="0"/>
            </a:br>
            <a:r>
              <a:rPr lang="en-US" sz="2800" dirty="0" smtClean="0"/>
              <a:t>(Nationally: Population to Psychiatrists </a:t>
            </a:r>
            <a:r>
              <a:rPr lang="en-US" sz="2800" dirty="0"/>
              <a:t>R</a:t>
            </a:r>
            <a:r>
              <a:rPr lang="en-US" sz="2800" dirty="0" smtClean="0"/>
              <a:t>atio 6800:1)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9081584"/>
              </p:ext>
            </p:extLst>
          </p:nvPr>
        </p:nvGraphicFramePr>
        <p:xfrm>
          <a:off x="533400" y="1399441"/>
          <a:ext cx="8153400" cy="4925159"/>
        </p:xfrm>
        <a:graphic>
          <a:graphicData uri="http://schemas.openxmlformats.org/drawingml/2006/table">
            <a:tbl>
              <a:tblPr firstRow="1" bandRow="1">
                <a:tableStyleId>{5C22544A-7EE6-4342-B048-85BDC9FD1C3A}</a:tableStyleId>
              </a:tblPr>
              <a:tblGrid>
                <a:gridCol w="1175657"/>
                <a:gridCol w="1175657"/>
                <a:gridCol w="1175657"/>
                <a:gridCol w="1175657"/>
                <a:gridCol w="1545772"/>
                <a:gridCol w="1905000"/>
              </a:tblGrid>
              <a:tr h="591722">
                <a:tc>
                  <a:txBody>
                    <a:bodyPr/>
                    <a:lstStyle/>
                    <a:p>
                      <a:r>
                        <a:rPr lang="en-US" dirty="0" smtClean="0"/>
                        <a:t>Region</a:t>
                      </a:r>
                      <a:endParaRPr lang="en-US" dirty="0"/>
                    </a:p>
                  </a:txBody>
                  <a:tcPr/>
                </a:tc>
                <a:tc>
                  <a:txBody>
                    <a:bodyPr/>
                    <a:lstStyle/>
                    <a:p>
                      <a:r>
                        <a:rPr lang="en-US" dirty="0" smtClean="0"/>
                        <a:t>Pop</a:t>
                      </a:r>
                      <a:endParaRPr lang="en-US" dirty="0"/>
                    </a:p>
                  </a:txBody>
                  <a:tcPr/>
                </a:tc>
                <a:tc>
                  <a:txBody>
                    <a:bodyPr/>
                    <a:lstStyle/>
                    <a:p>
                      <a:r>
                        <a:rPr lang="en-US" dirty="0" smtClean="0"/>
                        <a:t>CAP &lt;</a:t>
                      </a:r>
                      <a:r>
                        <a:rPr lang="en-US" baseline="0" dirty="0" smtClean="0"/>
                        <a:t> 65y/0</a:t>
                      </a:r>
                      <a:endParaRPr lang="en-US" dirty="0"/>
                    </a:p>
                  </a:txBody>
                  <a:tcPr/>
                </a:tc>
                <a:tc>
                  <a:txBody>
                    <a:bodyPr/>
                    <a:lstStyle/>
                    <a:p>
                      <a:r>
                        <a:rPr lang="en-US" dirty="0" smtClean="0"/>
                        <a:t>Psych</a:t>
                      </a:r>
                      <a:r>
                        <a:rPr lang="en-US" baseline="0" dirty="0" smtClean="0"/>
                        <a:t> MD &lt; 65 y/o</a:t>
                      </a:r>
                      <a:endParaRPr lang="en-US" dirty="0"/>
                    </a:p>
                  </a:txBody>
                  <a:tcPr/>
                </a:tc>
                <a:tc>
                  <a:txBody>
                    <a:bodyPr/>
                    <a:lstStyle/>
                    <a:p>
                      <a:r>
                        <a:rPr lang="en-US" dirty="0" smtClean="0"/>
                        <a:t>Pop</a:t>
                      </a:r>
                      <a:r>
                        <a:rPr lang="en-US" baseline="0" dirty="0" smtClean="0"/>
                        <a:t> to CAP Ratio</a:t>
                      </a:r>
                      <a:endParaRPr lang="en-US" dirty="0"/>
                    </a:p>
                  </a:txBody>
                  <a:tcPr/>
                </a:tc>
                <a:tc>
                  <a:txBody>
                    <a:bodyPr/>
                    <a:lstStyle/>
                    <a:p>
                      <a:r>
                        <a:rPr lang="en-US" dirty="0" smtClean="0"/>
                        <a:t>Pop</a:t>
                      </a:r>
                      <a:r>
                        <a:rPr lang="en-US" baseline="0" dirty="0" smtClean="0"/>
                        <a:t> to Psych MD Ratio</a:t>
                      </a:r>
                      <a:endParaRPr lang="en-US" dirty="0"/>
                    </a:p>
                  </a:txBody>
                  <a:tcPr/>
                </a:tc>
              </a:tr>
              <a:tr h="745313">
                <a:tc>
                  <a:txBody>
                    <a:bodyPr/>
                    <a:lstStyle/>
                    <a:p>
                      <a:r>
                        <a:rPr lang="en-US" dirty="0" smtClean="0"/>
                        <a:t>SE (Milw)</a:t>
                      </a:r>
                      <a:endParaRPr lang="en-US" dirty="0"/>
                    </a:p>
                  </a:txBody>
                  <a:tcPr/>
                </a:tc>
                <a:tc>
                  <a:txBody>
                    <a:bodyPr/>
                    <a:lstStyle/>
                    <a:p>
                      <a:r>
                        <a:rPr lang="en-US" dirty="0" smtClean="0"/>
                        <a:t>2,072,321</a:t>
                      </a:r>
                      <a:endParaRPr lang="en-US" dirty="0"/>
                    </a:p>
                  </a:txBody>
                  <a:tcPr/>
                </a:tc>
                <a:tc>
                  <a:txBody>
                    <a:bodyPr/>
                    <a:lstStyle/>
                    <a:p>
                      <a:r>
                        <a:rPr lang="en-US" dirty="0" smtClean="0"/>
                        <a:t>58</a:t>
                      </a:r>
                      <a:endParaRPr lang="en-US" dirty="0"/>
                    </a:p>
                  </a:txBody>
                  <a:tcPr/>
                </a:tc>
                <a:tc>
                  <a:txBody>
                    <a:bodyPr/>
                    <a:lstStyle/>
                    <a:p>
                      <a:r>
                        <a:rPr lang="en-US" dirty="0" smtClean="0"/>
                        <a:t>241)</a:t>
                      </a:r>
                      <a:endParaRPr lang="en-US" dirty="0"/>
                    </a:p>
                  </a:txBody>
                  <a:tcPr/>
                </a:tc>
                <a:tc>
                  <a:txBody>
                    <a:bodyPr/>
                    <a:lstStyle/>
                    <a:p>
                      <a:r>
                        <a:rPr lang="en-US" dirty="0" smtClean="0"/>
                        <a:t>35,730:1</a:t>
                      </a:r>
                      <a:endParaRPr lang="en-US" dirty="0"/>
                    </a:p>
                  </a:txBody>
                  <a:tcPr/>
                </a:tc>
                <a:tc>
                  <a:txBody>
                    <a:bodyPr/>
                    <a:lstStyle/>
                    <a:p>
                      <a:r>
                        <a:rPr lang="en-US" dirty="0" smtClean="0"/>
                        <a:t>8,599:1</a:t>
                      </a:r>
                      <a:endParaRPr lang="en-US" dirty="0"/>
                    </a:p>
                  </a:txBody>
                  <a:tcPr/>
                </a:tc>
              </a:tr>
              <a:tr h="830222">
                <a:tc>
                  <a:txBody>
                    <a:bodyPr/>
                    <a:lstStyle/>
                    <a:p>
                      <a:r>
                        <a:rPr lang="en-US" dirty="0" smtClean="0"/>
                        <a:t>Northern</a:t>
                      </a:r>
                      <a:endParaRPr lang="en-US" dirty="0"/>
                    </a:p>
                  </a:txBody>
                  <a:tcPr/>
                </a:tc>
                <a:tc>
                  <a:txBody>
                    <a:bodyPr/>
                    <a:lstStyle/>
                    <a:p>
                      <a:r>
                        <a:rPr lang="en-US" dirty="0" smtClean="0"/>
                        <a:t>495,799</a:t>
                      </a:r>
                    </a:p>
                  </a:txBody>
                  <a:tcPr/>
                </a:tc>
                <a:tc>
                  <a:txBody>
                    <a:bodyPr/>
                    <a:lstStyle/>
                    <a:p>
                      <a:r>
                        <a:rPr lang="en-US" dirty="0" smtClean="0"/>
                        <a:t>5</a:t>
                      </a:r>
                      <a:endParaRPr lang="en-US" dirty="0"/>
                    </a:p>
                  </a:txBody>
                  <a:tcPr/>
                </a:tc>
                <a:tc>
                  <a:txBody>
                    <a:bodyPr/>
                    <a:lstStyle/>
                    <a:p>
                      <a:r>
                        <a:rPr lang="en-US" dirty="0" smtClean="0"/>
                        <a:t>36</a:t>
                      </a:r>
                      <a:endParaRPr lang="en-US" dirty="0"/>
                    </a:p>
                  </a:txBody>
                  <a:tcPr/>
                </a:tc>
                <a:tc>
                  <a:txBody>
                    <a:bodyPr/>
                    <a:lstStyle/>
                    <a:p>
                      <a:r>
                        <a:rPr lang="en-US" dirty="0" smtClean="0"/>
                        <a:t>99,160:1</a:t>
                      </a:r>
                      <a:endParaRPr lang="en-US" dirty="0"/>
                    </a:p>
                  </a:txBody>
                  <a:tcPr/>
                </a:tc>
                <a:tc>
                  <a:txBody>
                    <a:bodyPr/>
                    <a:lstStyle/>
                    <a:p>
                      <a:r>
                        <a:rPr lang="en-US" dirty="0" smtClean="0"/>
                        <a:t>13,772:1</a:t>
                      </a:r>
                      <a:endParaRPr lang="en-US" dirty="0"/>
                    </a:p>
                  </a:txBody>
                  <a:tcPr/>
                </a:tc>
              </a:tr>
              <a:tr h="849090">
                <a:tc>
                  <a:txBody>
                    <a:bodyPr/>
                    <a:lstStyle/>
                    <a:p>
                      <a:r>
                        <a:rPr lang="en-US" dirty="0" smtClean="0"/>
                        <a:t>NE</a:t>
                      </a:r>
                      <a:endParaRPr lang="en-US" dirty="0"/>
                    </a:p>
                  </a:txBody>
                  <a:tcPr/>
                </a:tc>
                <a:tc>
                  <a:txBody>
                    <a:bodyPr/>
                    <a:lstStyle/>
                    <a:p>
                      <a:r>
                        <a:rPr lang="en-US" dirty="0" smtClean="0"/>
                        <a:t>1,252,532</a:t>
                      </a:r>
                      <a:endParaRPr lang="en-US" dirty="0"/>
                    </a:p>
                  </a:txBody>
                  <a:tcPr/>
                </a:tc>
                <a:tc>
                  <a:txBody>
                    <a:bodyPr/>
                    <a:lstStyle/>
                    <a:p>
                      <a:r>
                        <a:rPr lang="en-US" dirty="0" smtClean="0"/>
                        <a:t>21</a:t>
                      </a:r>
                      <a:endParaRPr lang="en-US" dirty="0"/>
                    </a:p>
                  </a:txBody>
                  <a:tcPr/>
                </a:tc>
                <a:tc>
                  <a:txBody>
                    <a:bodyPr/>
                    <a:lstStyle/>
                    <a:p>
                      <a:r>
                        <a:rPr lang="en-US" dirty="0" smtClean="0"/>
                        <a:t>88</a:t>
                      </a:r>
                      <a:endParaRPr lang="en-US" dirty="0"/>
                    </a:p>
                  </a:txBody>
                  <a:tcPr/>
                </a:tc>
                <a:tc>
                  <a:txBody>
                    <a:bodyPr/>
                    <a:lstStyle/>
                    <a:p>
                      <a:r>
                        <a:rPr lang="en-US" dirty="0" smtClean="0"/>
                        <a:t>59,644:1</a:t>
                      </a:r>
                      <a:endParaRPr lang="en-US" dirty="0"/>
                    </a:p>
                  </a:txBody>
                  <a:tcPr/>
                </a:tc>
                <a:tc>
                  <a:txBody>
                    <a:bodyPr/>
                    <a:lstStyle/>
                    <a:p>
                      <a:r>
                        <a:rPr lang="en-US" dirty="0" smtClean="0"/>
                        <a:t>14,233:1</a:t>
                      </a:r>
                      <a:endParaRPr lang="en-US" dirty="0"/>
                    </a:p>
                  </a:txBody>
                  <a:tcPr/>
                </a:tc>
              </a:tr>
              <a:tr h="933998">
                <a:tc>
                  <a:txBody>
                    <a:bodyPr/>
                    <a:lstStyle/>
                    <a:p>
                      <a:r>
                        <a:rPr lang="en-US" dirty="0" smtClean="0"/>
                        <a:t>Western</a:t>
                      </a:r>
                      <a:endParaRPr lang="en-US" dirty="0"/>
                    </a:p>
                  </a:txBody>
                  <a:tcPr/>
                </a:tc>
                <a:tc>
                  <a:txBody>
                    <a:bodyPr/>
                    <a:lstStyle/>
                    <a:p>
                      <a:r>
                        <a:rPr lang="en-US" dirty="0" smtClean="0"/>
                        <a:t>597,589</a:t>
                      </a:r>
                    </a:p>
                  </a:txBody>
                  <a:tcPr/>
                </a:tc>
                <a:tc>
                  <a:txBody>
                    <a:bodyPr/>
                    <a:lstStyle/>
                    <a:p>
                      <a:r>
                        <a:rPr lang="en-US" dirty="0" smtClean="0"/>
                        <a:t>4</a:t>
                      </a:r>
                      <a:endParaRPr lang="en-US" dirty="0"/>
                    </a:p>
                  </a:txBody>
                  <a:tcPr/>
                </a:tc>
                <a:tc>
                  <a:txBody>
                    <a:bodyPr/>
                    <a:lstStyle/>
                    <a:p>
                      <a:r>
                        <a:rPr lang="en-US" dirty="0" smtClean="0"/>
                        <a:t>28</a:t>
                      </a:r>
                      <a:endParaRPr lang="en-US" dirty="0"/>
                    </a:p>
                  </a:txBody>
                  <a:tcPr/>
                </a:tc>
                <a:tc>
                  <a:txBody>
                    <a:bodyPr/>
                    <a:lstStyle/>
                    <a:p>
                      <a:r>
                        <a:rPr lang="en-US" dirty="0" smtClean="0"/>
                        <a:t>149,397:1</a:t>
                      </a:r>
                      <a:endParaRPr lang="en-US" dirty="0"/>
                    </a:p>
                  </a:txBody>
                  <a:tcPr/>
                </a:tc>
                <a:tc>
                  <a:txBody>
                    <a:bodyPr/>
                    <a:lstStyle/>
                    <a:p>
                      <a:r>
                        <a:rPr lang="en-US" dirty="0" smtClean="0"/>
                        <a:t>21,342:1</a:t>
                      </a:r>
                      <a:endParaRPr lang="en-US" dirty="0"/>
                    </a:p>
                  </a:txBody>
                  <a:tcPr/>
                </a:tc>
              </a:tr>
              <a:tr h="926456">
                <a:tc>
                  <a:txBody>
                    <a:bodyPr/>
                    <a:lstStyle/>
                    <a:p>
                      <a:r>
                        <a:rPr lang="en-US" dirty="0" smtClean="0"/>
                        <a:t>SW (Madison,</a:t>
                      </a:r>
                      <a:r>
                        <a:rPr lang="en-US" baseline="0" dirty="0" smtClean="0"/>
                        <a:t> La Crosse)</a:t>
                      </a:r>
                      <a:endParaRPr lang="en-US" dirty="0"/>
                    </a:p>
                  </a:txBody>
                  <a:tcPr/>
                </a:tc>
                <a:tc>
                  <a:txBody>
                    <a:bodyPr/>
                    <a:lstStyle/>
                    <a:p>
                      <a:r>
                        <a:rPr lang="en-US" dirty="0" smtClean="0"/>
                        <a:t>1,632,701</a:t>
                      </a:r>
                      <a:endParaRPr lang="en-US" dirty="0"/>
                    </a:p>
                  </a:txBody>
                  <a:tcPr/>
                </a:tc>
                <a:tc>
                  <a:txBody>
                    <a:bodyPr/>
                    <a:lstStyle/>
                    <a:p>
                      <a:r>
                        <a:rPr lang="en-US" dirty="0" smtClean="0"/>
                        <a:t>38</a:t>
                      </a:r>
                      <a:endParaRPr lang="en-US" dirty="0"/>
                    </a:p>
                  </a:txBody>
                  <a:tcPr/>
                </a:tc>
                <a:tc>
                  <a:txBody>
                    <a:bodyPr/>
                    <a:lstStyle/>
                    <a:p>
                      <a:r>
                        <a:rPr lang="en-US" dirty="0" smtClean="0"/>
                        <a:t>181</a:t>
                      </a:r>
                      <a:endParaRPr lang="en-US" dirty="0"/>
                    </a:p>
                  </a:txBody>
                  <a:tcPr/>
                </a:tc>
                <a:tc>
                  <a:txBody>
                    <a:bodyPr/>
                    <a:lstStyle/>
                    <a:p>
                      <a:r>
                        <a:rPr lang="en-US" dirty="0" smtClean="0"/>
                        <a:t>42,966:1</a:t>
                      </a:r>
                      <a:endParaRPr lang="en-US" dirty="0"/>
                    </a:p>
                  </a:txBody>
                  <a:tcPr/>
                </a:tc>
                <a:tc>
                  <a:txBody>
                    <a:bodyPr/>
                    <a:lstStyle/>
                    <a:p>
                      <a:r>
                        <a:rPr lang="en-US" dirty="0" smtClean="0"/>
                        <a:t>9,020:1</a:t>
                      </a:r>
                      <a:endParaRPr lang="en-US" dirty="0"/>
                    </a:p>
                  </a:txBody>
                  <a:tcPr/>
                </a:tc>
              </a:tr>
            </a:tbl>
          </a:graphicData>
        </a:graphic>
      </p:graphicFrame>
    </p:spTree>
    <p:extLst>
      <p:ext uri="{BB962C8B-B14F-4D97-AF65-F5344CB8AC3E}">
        <p14:creationId xmlns:p14="http://schemas.microsoft.com/office/powerpoint/2010/main" val="2997283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2012 Regions Peds + FP:CAP Ratios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5207269"/>
              </p:ext>
            </p:extLst>
          </p:nvPr>
        </p:nvGraphicFramePr>
        <p:xfrm>
          <a:off x="457200" y="1219201"/>
          <a:ext cx="8229599" cy="5529944"/>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982062">
                <a:tc>
                  <a:txBody>
                    <a:bodyPr/>
                    <a:lstStyle/>
                    <a:p>
                      <a:r>
                        <a:rPr lang="en-US" dirty="0" smtClean="0"/>
                        <a:t>Region</a:t>
                      </a:r>
                      <a:endParaRPr lang="en-US" dirty="0"/>
                    </a:p>
                  </a:txBody>
                  <a:tcPr/>
                </a:tc>
                <a:tc>
                  <a:txBody>
                    <a:bodyPr/>
                    <a:lstStyle/>
                    <a:p>
                      <a:r>
                        <a:rPr lang="en-US" dirty="0" smtClean="0"/>
                        <a:t>Pop</a:t>
                      </a:r>
                      <a:endParaRPr lang="en-US" dirty="0"/>
                    </a:p>
                  </a:txBody>
                  <a:tcPr/>
                </a:tc>
                <a:tc>
                  <a:txBody>
                    <a:bodyPr/>
                    <a:lstStyle/>
                    <a:p>
                      <a:r>
                        <a:rPr lang="en-US" dirty="0" smtClean="0"/>
                        <a:t>CAP &lt;</a:t>
                      </a:r>
                      <a:r>
                        <a:rPr lang="en-US" baseline="0" dirty="0" smtClean="0"/>
                        <a:t> 65y/0</a:t>
                      </a:r>
                      <a:endParaRPr lang="en-US" dirty="0"/>
                    </a:p>
                  </a:txBody>
                  <a:tcPr/>
                </a:tc>
                <a:tc>
                  <a:txBody>
                    <a:bodyPr/>
                    <a:lstStyle/>
                    <a:p>
                      <a:r>
                        <a:rPr lang="en-US" dirty="0" smtClean="0"/>
                        <a:t>Fam Med</a:t>
                      </a:r>
                      <a:endParaRPr lang="en-US" dirty="0"/>
                    </a:p>
                  </a:txBody>
                  <a:tcPr/>
                </a:tc>
                <a:tc>
                  <a:txBody>
                    <a:bodyPr/>
                    <a:lstStyle/>
                    <a:p>
                      <a:r>
                        <a:rPr lang="en-US" dirty="0" smtClean="0"/>
                        <a:t>Peds</a:t>
                      </a:r>
                      <a:endParaRPr lang="en-US" dirty="0"/>
                    </a:p>
                  </a:txBody>
                  <a:tcPr/>
                </a:tc>
                <a:tc>
                  <a:txBody>
                    <a:bodyPr/>
                    <a:lstStyle/>
                    <a:p>
                      <a:r>
                        <a:rPr lang="en-US" dirty="0" smtClean="0"/>
                        <a:t>Ratio  Pop:</a:t>
                      </a:r>
                    </a:p>
                    <a:p>
                      <a:r>
                        <a:rPr lang="en-US" dirty="0" smtClean="0"/>
                        <a:t>Peds+FP:</a:t>
                      </a:r>
                      <a:endParaRPr lang="en-US" dirty="0"/>
                    </a:p>
                  </a:txBody>
                  <a:tcPr/>
                </a:tc>
                <a:tc>
                  <a:txBody>
                    <a:bodyPr/>
                    <a:lstStyle/>
                    <a:p>
                      <a:r>
                        <a:rPr lang="en-US" dirty="0" smtClean="0"/>
                        <a:t>Ratio </a:t>
                      </a:r>
                    </a:p>
                    <a:p>
                      <a:r>
                        <a:rPr lang="en-US" dirty="0" smtClean="0"/>
                        <a:t>Peds+FP: CAP</a:t>
                      </a:r>
                    </a:p>
                  </a:txBody>
                  <a:tcPr/>
                </a:tc>
              </a:tr>
              <a:tr h="713164">
                <a:tc>
                  <a:txBody>
                    <a:bodyPr/>
                    <a:lstStyle/>
                    <a:p>
                      <a:r>
                        <a:rPr lang="en-US" dirty="0" smtClean="0"/>
                        <a:t>SE (Milw)</a:t>
                      </a:r>
                      <a:endParaRPr lang="en-US" dirty="0"/>
                    </a:p>
                  </a:txBody>
                  <a:tcPr/>
                </a:tc>
                <a:tc>
                  <a:txBody>
                    <a:bodyPr/>
                    <a:lstStyle/>
                    <a:p>
                      <a:r>
                        <a:rPr lang="en-US" dirty="0" smtClean="0"/>
                        <a:t>2,072,321</a:t>
                      </a:r>
                      <a:endParaRPr lang="en-US" dirty="0"/>
                    </a:p>
                  </a:txBody>
                  <a:tcPr/>
                </a:tc>
                <a:tc>
                  <a:txBody>
                    <a:bodyPr/>
                    <a:lstStyle/>
                    <a:p>
                      <a:r>
                        <a:rPr lang="en-US" dirty="0" smtClean="0"/>
                        <a:t>58</a:t>
                      </a:r>
                      <a:endParaRPr lang="en-US" dirty="0"/>
                    </a:p>
                  </a:txBody>
                  <a:tcPr/>
                </a:tc>
                <a:tc>
                  <a:txBody>
                    <a:bodyPr/>
                    <a:lstStyle/>
                    <a:p>
                      <a:r>
                        <a:rPr lang="en-US" dirty="0" smtClean="0"/>
                        <a:t>743</a:t>
                      </a:r>
                      <a:endParaRPr lang="en-US" dirty="0"/>
                    </a:p>
                  </a:txBody>
                  <a:tcPr/>
                </a:tc>
                <a:tc>
                  <a:txBody>
                    <a:bodyPr/>
                    <a:lstStyle/>
                    <a:p>
                      <a:r>
                        <a:rPr lang="en-US" dirty="0" smtClean="0"/>
                        <a:t>384</a:t>
                      </a:r>
                      <a:endParaRPr lang="en-US" dirty="0"/>
                    </a:p>
                  </a:txBody>
                  <a:tcPr/>
                </a:tc>
                <a:tc>
                  <a:txBody>
                    <a:bodyPr/>
                    <a:lstStyle/>
                    <a:p>
                      <a:r>
                        <a:rPr lang="en-US" dirty="0" smtClean="0"/>
                        <a:t>1839:1</a:t>
                      </a:r>
                      <a:endParaRPr lang="en-US" dirty="0"/>
                    </a:p>
                  </a:txBody>
                  <a:tcPr/>
                </a:tc>
                <a:tc>
                  <a:txBody>
                    <a:bodyPr/>
                    <a:lstStyle/>
                    <a:p>
                      <a:r>
                        <a:rPr lang="en-US" dirty="0" smtClean="0"/>
                        <a:t>19:1</a:t>
                      </a:r>
                      <a:endParaRPr lang="en-US" dirty="0"/>
                    </a:p>
                  </a:txBody>
                  <a:tcPr/>
                </a:tc>
              </a:tr>
              <a:tr h="713164">
                <a:tc>
                  <a:txBody>
                    <a:bodyPr/>
                    <a:lstStyle/>
                    <a:p>
                      <a:r>
                        <a:rPr lang="en-US" dirty="0" smtClean="0"/>
                        <a:t>Northern</a:t>
                      </a:r>
                      <a:endParaRPr lang="en-US" dirty="0"/>
                    </a:p>
                  </a:txBody>
                  <a:tcPr/>
                </a:tc>
                <a:tc>
                  <a:txBody>
                    <a:bodyPr/>
                    <a:lstStyle/>
                    <a:p>
                      <a:r>
                        <a:rPr lang="en-US" dirty="0" smtClean="0"/>
                        <a:t>495,799</a:t>
                      </a:r>
                    </a:p>
                  </a:txBody>
                  <a:tcPr/>
                </a:tc>
                <a:tc>
                  <a:txBody>
                    <a:bodyPr/>
                    <a:lstStyle/>
                    <a:p>
                      <a:r>
                        <a:rPr lang="en-US" dirty="0" smtClean="0"/>
                        <a:t>5</a:t>
                      </a:r>
                      <a:endParaRPr lang="en-US" dirty="0"/>
                    </a:p>
                  </a:txBody>
                  <a:tcPr/>
                </a:tc>
                <a:tc>
                  <a:txBody>
                    <a:bodyPr/>
                    <a:lstStyle/>
                    <a:p>
                      <a:r>
                        <a:rPr lang="en-US" dirty="0" smtClean="0"/>
                        <a:t>213</a:t>
                      </a:r>
                      <a:endParaRPr lang="en-US" dirty="0"/>
                    </a:p>
                  </a:txBody>
                  <a:tcPr/>
                </a:tc>
                <a:tc>
                  <a:txBody>
                    <a:bodyPr/>
                    <a:lstStyle/>
                    <a:p>
                      <a:r>
                        <a:rPr lang="en-US" dirty="0" smtClean="0"/>
                        <a:t>72</a:t>
                      </a:r>
                      <a:endParaRPr lang="en-US" dirty="0"/>
                    </a:p>
                  </a:txBody>
                  <a:tcPr/>
                </a:tc>
                <a:tc>
                  <a:txBody>
                    <a:bodyPr/>
                    <a:lstStyle/>
                    <a:p>
                      <a:r>
                        <a:rPr lang="en-US" dirty="0" smtClean="0"/>
                        <a:t>1740:1</a:t>
                      </a:r>
                      <a:endParaRPr lang="en-US" dirty="0"/>
                    </a:p>
                  </a:txBody>
                  <a:tcPr/>
                </a:tc>
                <a:tc>
                  <a:txBody>
                    <a:bodyPr/>
                    <a:lstStyle/>
                    <a:p>
                      <a:r>
                        <a:rPr lang="en-US" dirty="0" smtClean="0"/>
                        <a:t>57:1</a:t>
                      </a:r>
                      <a:endParaRPr lang="en-US" dirty="0"/>
                    </a:p>
                  </a:txBody>
                  <a:tcPr/>
                </a:tc>
              </a:tr>
              <a:tr h="713164">
                <a:tc>
                  <a:txBody>
                    <a:bodyPr/>
                    <a:lstStyle/>
                    <a:p>
                      <a:r>
                        <a:rPr lang="en-US" dirty="0" smtClean="0"/>
                        <a:t>NE</a:t>
                      </a:r>
                      <a:endParaRPr lang="en-US" dirty="0"/>
                    </a:p>
                  </a:txBody>
                  <a:tcPr/>
                </a:tc>
                <a:tc>
                  <a:txBody>
                    <a:bodyPr/>
                    <a:lstStyle/>
                    <a:p>
                      <a:r>
                        <a:rPr lang="en-US" dirty="0" smtClean="0"/>
                        <a:t>1,252,532</a:t>
                      </a:r>
                      <a:endParaRPr lang="en-US" dirty="0"/>
                    </a:p>
                  </a:txBody>
                  <a:tcPr/>
                </a:tc>
                <a:tc>
                  <a:txBody>
                    <a:bodyPr/>
                    <a:lstStyle/>
                    <a:p>
                      <a:r>
                        <a:rPr lang="en-US" dirty="0" smtClean="0"/>
                        <a:t>21</a:t>
                      </a:r>
                      <a:endParaRPr lang="en-US" dirty="0"/>
                    </a:p>
                  </a:txBody>
                  <a:tcPr/>
                </a:tc>
                <a:tc>
                  <a:txBody>
                    <a:bodyPr/>
                    <a:lstStyle/>
                    <a:p>
                      <a:r>
                        <a:rPr lang="en-US" dirty="0" smtClean="0"/>
                        <a:t>724</a:t>
                      </a:r>
                      <a:endParaRPr lang="en-US" dirty="0"/>
                    </a:p>
                  </a:txBody>
                  <a:tcPr/>
                </a:tc>
                <a:tc>
                  <a:txBody>
                    <a:bodyPr/>
                    <a:lstStyle/>
                    <a:p>
                      <a:r>
                        <a:rPr lang="en-US" dirty="0" smtClean="0"/>
                        <a:t>125</a:t>
                      </a:r>
                      <a:endParaRPr lang="en-US" dirty="0"/>
                    </a:p>
                  </a:txBody>
                  <a:tcPr/>
                </a:tc>
                <a:tc>
                  <a:txBody>
                    <a:bodyPr/>
                    <a:lstStyle/>
                    <a:p>
                      <a:r>
                        <a:rPr lang="en-US" dirty="0" smtClean="0"/>
                        <a:t>1475:1</a:t>
                      </a:r>
                      <a:endParaRPr lang="en-US" dirty="0"/>
                    </a:p>
                  </a:txBody>
                  <a:tcPr/>
                </a:tc>
                <a:tc>
                  <a:txBody>
                    <a:bodyPr/>
                    <a:lstStyle/>
                    <a:p>
                      <a:r>
                        <a:rPr lang="en-US" dirty="0" smtClean="0"/>
                        <a:t>40:1</a:t>
                      </a:r>
                      <a:endParaRPr lang="en-US" dirty="0"/>
                    </a:p>
                  </a:txBody>
                  <a:tcPr/>
                </a:tc>
              </a:tr>
              <a:tr h="713164">
                <a:tc>
                  <a:txBody>
                    <a:bodyPr/>
                    <a:lstStyle/>
                    <a:p>
                      <a:r>
                        <a:rPr lang="en-US" dirty="0" smtClean="0"/>
                        <a:t>Western</a:t>
                      </a:r>
                      <a:endParaRPr lang="en-US" dirty="0"/>
                    </a:p>
                  </a:txBody>
                  <a:tcPr/>
                </a:tc>
                <a:tc>
                  <a:txBody>
                    <a:bodyPr/>
                    <a:lstStyle/>
                    <a:p>
                      <a:r>
                        <a:rPr lang="en-US" dirty="0" smtClean="0"/>
                        <a:t>597,589</a:t>
                      </a:r>
                    </a:p>
                  </a:txBody>
                  <a:tcPr/>
                </a:tc>
                <a:tc>
                  <a:txBody>
                    <a:bodyPr/>
                    <a:lstStyle/>
                    <a:p>
                      <a:r>
                        <a:rPr lang="en-US" dirty="0" smtClean="0"/>
                        <a:t>4</a:t>
                      </a:r>
                      <a:endParaRPr lang="en-US" dirty="0"/>
                    </a:p>
                  </a:txBody>
                  <a:tcPr/>
                </a:tc>
                <a:tc>
                  <a:txBody>
                    <a:bodyPr/>
                    <a:lstStyle/>
                    <a:p>
                      <a:r>
                        <a:rPr lang="en-US" dirty="0" smtClean="0"/>
                        <a:t>333</a:t>
                      </a:r>
                      <a:endParaRPr lang="en-US" dirty="0"/>
                    </a:p>
                  </a:txBody>
                  <a:tcPr/>
                </a:tc>
                <a:tc>
                  <a:txBody>
                    <a:bodyPr/>
                    <a:lstStyle/>
                    <a:p>
                      <a:r>
                        <a:rPr lang="en-US" dirty="0" smtClean="0"/>
                        <a:t>41</a:t>
                      </a:r>
                      <a:endParaRPr lang="en-US" dirty="0"/>
                    </a:p>
                  </a:txBody>
                  <a:tcPr/>
                </a:tc>
                <a:tc>
                  <a:txBody>
                    <a:bodyPr/>
                    <a:lstStyle/>
                    <a:p>
                      <a:r>
                        <a:rPr lang="en-US" dirty="0" smtClean="0"/>
                        <a:t>1598:1</a:t>
                      </a:r>
                      <a:endParaRPr lang="en-US" dirty="0"/>
                    </a:p>
                  </a:txBody>
                  <a:tcPr/>
                </a:tc>
                <a:tc>
                  <a:txBody>
                    <a:bodyPr/>
                    <a:lstStyle/>
                    <a:p>
                      <a:r>
                        <a:rPr lang="en-US" dirty="0" smtClean="0"/>
                        <a:t>93.5:1</a:t>
                      </a:r>
                      <a:endParaRPr lang="en-US" dirty="0"/>
                    </a:p>
                  </a:txBody>
                  <a:tcPr/>
                </a:tc>
              </a:tr>
              <a:tr h="982062">
                <a:tc>
                  <a:txBody>
                    <a:bodyPr/>
                    <a:lstStyle/>
                    <a:p>
                      <a:r>
                        <a:rPr lang="en-US" dirty="0" smtClean="0"/>
                        <a:t>SW (Madison,</a:t>
                      </a:r>
                      <a:r>
                        <a:rPr lang="en-US" baseline="0" dirty="0" smtClean="0"/>
                        <a:t> La Crosse)</a:t>
                      </a:r>
                      <a:endParaRPr lang="en-US" dirty="0"/>
                    </a:p>
                  </a:txBody>
                  <a:tcPr/>
                </a:tc>
                <a:tc>
                  <a:txBody>
                    <a:bodyPr/>
                    <a:lstStyle/>
                    <a:p>
                      <a:r>
                        <a:rPr lang="en-US" dirty="0" smtClean="0"/>
                        <a:t>1,632,701</a:t>
                      </a:r>
                      <a:endParaRPr lang="en-US" dirty="0"/>
                    </a:p>
                  </a:txBody>
                  <a:tcPr/>
                </a:tc>
                <a:tc>
                  <a:txBody>
                    <a:bodyPr/>
                    <a:lstStyle/>
                    <a:p>
                      <a:r>
                        <a:rPr lang="en-US" dirty="0" smtClean="0"/>
                        <a:t>38</a:t>
                      </a:r>
                      <a:endParaRPr lang="en-US" dirty="0"/>
                    </a:p>
                  </a:txBody>
                  <a:tcPr/>
                </a:tc>
                <a:tc>
                  <a:txBody>
                    <a:bodyPr/>
                    <a:lstStyle/>
                    <a:p>
                      <a:r>
                        <a:rPr lang="en-US" dirty="0" smtClean="0"/>
                        <a:t>696</a:t>
                      </a:r>
                      <a:endParaRPr lang="en-US" dirty="0"/>
                    </a:p>
                  </a:txBody>
                  <a:tcPr/>
                </a:tc>
                <a:tc>
                  <a:txBody>
                    <a:bodyPr/>
                    <a:lstStyle/>
                    <a:p>
                      <a:r>
                        <a:rPr lang="en-US" dirty="0" smtClean="0"/>
                        <a:t>227</a:t>
                      </a:r>
                      <a:endParaRPr lang="en-US" dirty="0"/>
                    </a:p>
                  </a:txBody>
                  <a:tcPr/>
                </a:tc>
                <a:tc>
                  <a:txBody>
                    <a:bodyPr/>
                    <a:lstStyle/>
                    <a:p>
                      <a:r>
                        <a:rPr lang="en-US" dirty="0" smtClean="0"/>
                        <a:t>1769:1</a:t>
                      </a:r>
                      <a:endParaRPr lang="en-US" dirty="0"/>
                    </a:p>
                  </a:txBody>
                  <a:tcPr/>
                </a:tc>
                <a:tc>
                  <a:txBody>
                    <a:bodyPr/>
                    <a:lstStyle/>
                    <a:p>
                      <a:r>
                        <a:rPr lang="en-US" dirty="0" smtClean="0"/>
                        <a:t>24:1</a:t>
                      </a:r>
                      <a:endParaRPr lang="en-US" dirty="0"/>
                    </a:p>
                  </a:txBody>
                  <a:tcPr/>
                </a:tc>
              </a:tr>
              <a:tr h="713164">
                <a:tc>
                  <a:txBody>
                    <a:bodyPr/>
                    <a:lstStyle/>
                    <a:p>
                      <a:r>
                        <a:rPr lang="en-US" dirty="0" smtClean="0"/>
                        <a:t>Statewide Totals</a:t>
                      </a:r>
                      <a:endParaRPr lang="en-US" dirty="0"/>
                    </a:p>
                  </a:txBody>
                  <a:tcPr/>
                </a:tc>
                <a:tc>
                  <a:txBody>
                    <a:bodyPr/>
                    <a:lstStyle/>
                    <a:p>
                      <a:r>
                        <a:rPr lang="en-US" dirty="0" smtClean="0"/>
                        <a:t>5,686,986</a:t>
                      </a:r>
                      <a:endParaRPr lang="en-US" dirty="0"/>
                    </a:p>
                  </a:txBody>
                  <a:tcPr/>
                </a:tc>
                <a:tc>
                  <a:txBody>
                    <a:bodyPr/>
                    <a:lstStyle/>
                    <a:p>
                      <a:r>
                        <a:rPr lang="en-US" dirty="0" smtClean="0"/>
                        <a:t>126</a:t>
                      </a:r>
                      <a:endParaRPr lang="en-US" dirty="0"/>
                    </a:p>
                  </a:txBody>
                  <a:tcPr/>
                </a:tc>
                <a:tc>
                  <a:txBody>
                    <a:bodyPr/>
                    <a:lstStyle/>
                    <a:p>
                      <a:r>
                        <a:rPr lang="en-US" dirty="0" smtClean="0"/>
                        <a:t>2,472</a:t>
                      </a:r>
                    </a:p>
                    <a:p>
                      <a:endParaRPr lang="en-US" dirty="0"/>
                    </a:p>
                  </a:txBody>
                  <a:tcPr/>
                </a:tc>
                <a:tc>
                  <a:txBody>
                    <a:bodyPr/>
                    <a:lstStyle/>
                    <a:p>
                      <a:r>
                        <a:rPr lang="en-US" dirty="0" smtClean="0"/>
                        <a:t>827 </a:t>
                      </a:r>
                    </a:p>
                    <a:p>
                      <a:endParaRPr lang="en-US" dirty="0"/>
                    </a:p>
                  </a:txBody>
                  <a:tcPr/>
                </a:tc>
                <a:tc>
                  <a:txBody>
                    <a:bodyPr/>
                    <a:lstStyle/>
                    <a:p>
                      <a:r>
                        <a:rPr lang="en-US" dirty="0" smtClean="0"/>
                        <a:t>1723:1</a:t>
                      </a:r>
                      <a:endParaRPr lang="en-US" dirty="0"/>
                    </a:p>
                  </a:txBody>
                  <a:tcPr/>
                </a:tc>
                <a:tc>
                  <a:txBody>
                    <a:bodyPr/>
                    <a:lstStyle/>
                    <a:p>
                      <a:r>
                        <a:rPr lang="en-US" dirty="0" smtClean="0"/>
                        <a:t>26:1</a:t>
                      </a:r>
                      <a:endParaRPr lang="en-US" dirty="0"/>
                    </a:p>
                  </a:txBody>
                  <a:tcPr/>
                </a:tc>
              </a:tr>
            </a:tbl>
          </a:graphicData>
        </a:graphic>
      </p:graphicFrame>
    </p:spTree>
    <p:extLst>
      <p:ext uri="{BB962C8B-B14F-4D97-AF65-F5344CB8AC3E}">
        <p14:creationId xmlns:p14="http://schemas.microsoft.com/office/powerpoint/2010/main" val="3143264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2533650"/>
          </a:xfrm>
        </p:spPr>
        <p:txBody>
          <a:bodyPr>
            <a:normAutofit/>
          </a:bodyPr>
          <a:lstStyle/>
          <a:p>
            <a:r>
              <a:rPr lang="en-US" dirty="0" smtClean="0"/>
              <a:t>Brief History of Wisconsin Child Psychiatry Consultation to Primary Care Clinicians</a:t>
            </a:r>
            <a:endParaRPr lang="en-US" dirty="0"/>
          </a:p>
        </p:txBody>
      </p:sp>
      <p:sp>
        <p:nvSpPr>
          <p:cNvPr id="3" name="Subtitle 2"/>
          <p:cNvSpPr>
            <a:spLocks noGrp="1"/>
          </p:cNvSpPr>
          <p:nvPr>
            <p:ph type="subTitle" idx="1"/>
          </p:nvPr>
        </p:nvSpPr>
        <p:spPr/>
        <p:txBody>
          <a:bodyPr/>
          <a:lstStyle/>
          <a:p>
            <a:r>
              <a:rPr lang="en-US" dirty="0" smtClean="0"/>
              <a:t>CPCP Stakeholder Outreach</a:t>
            </a:r>
          </a:p>
          <a:p>
            <a:r>
              <a:rPr lang="en-US" dirty="0" smtClean="0"/>
              <a:t>December 2015</a:t>
            </a:r>
            <a:endParaRPr lang="en-US" dirty="0"/>
          </a:p>
        </p:txBody>
      </p:sp>
    </p:spTree>
    <p:extLst>
      <p:ext uri="{BB962C8B-B14F-4D97-AF65-F5344CB8AC3E}">
        <p14:creationId xmlns:p14="http://schemas.microsoft.com/office/powerpoint/2010/main" val="1768744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Hx CAP Consultation to PCC</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dirty="0" smtClean="0"/>
              <a:t>Informal between CAP and PCC (in Academic programs &amp; Health System, among Private Clinicians)</a:t>
            </a:r>
          </a:p>
          <a:p>
            <a:r>
              <a:rPr lang="en-US" dirty="0" smtClean="0"/>
              <a:t>2007 UW Grant led to CAP consultation to 17 Ministry Clinics &amp; </a:t>
            </a:r>
            <a:r>
              <a:rPr lang="en-US" u="sng" dirty="0" smtClean="0"/>
              <a:t>&gt;</a:t>
            </a:r>
            <a:r>
              <a:rPr lang="en-US" dirty="0" smtClean="0"/>
              <a:t>70 PCC starting in 2010</a:t>
            </a:r>
          </a:p>
          <a:p>
            <a:r>
              <a:rPr lang="en-US" dirty="0" smtClean="0"/>
              <a:t>DHS DHCAA (Medicaid) antipsychotic utilization review </a:t>
            </a:r>
          </a:p>
          <a:p>
            <a:r>
              <a:rPr lang="en-US" dirty="0" smtClean="0"/>
              <a:t>WCCAP &amp; Wi Chapter AAP award-winning monthly webinars for PCC (?) 2012 - Present</a:t>
            </a:r>
          </a:p>
          <a:p>
            <a:r>
              <a:rPr lang="en-US" dirty="0" smtClean="0"/>
              <a:t>Access </a:t>
            </a:r>
            <a:r>
              <a:rPr lang="en-US" dirty="0" smtClean="0"/>
              <a:t>Community Health Center </a:t>
            </a:r>
            <a:r>
              <a:rPr lang="en-US" dirty="0" smtClean="0"/>
              <a:t>(Madison) </a:t>
            </a:r>
            <a:r>
              <a:rPr lang="en-US" dirty="0" smtClean="0"/>
              <a:t>provides </a:t>
            </a:r>
            <a:r>
              <a:rPr lang="en-US" dirty="0" smtClean="0"/>
              <a:t>Psychology (and some Psychiatry) consultation in clinic</a:t>
            </a:r>
          </a:p>
          <a:p>
            <a:endParaRPr lang="en-US" dirty="0"/>
          </a:p>
        </p:txBody>
      </p:sp>
    </p:spTree>
    <p:extLst>
      <p:ext uri="{BB962C8B-B14F-4D97-AF65-F5344CB8AC3E}">
        <p14:creationId xmlns:p14="http://schemas.microsoft.com/office/powerpoint/2010/main" val="242946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Recent Efforts</a:t>
            </a:r>
            <a:endParaRPr lang="en-US" dirty="0"/>
          </a:p>
        </p:txBody>
      </p:sp>
      <p:sp>
        <p:nvSpPr>
          <p:cNvPr id="3" name="Content Placeholder 2"/>
          <p:cNvSpPr>
            <a:spLocks noGrp="1"/>
          </p:cNvSpPr>
          <p:nvPr>
            <p:ph idx="1"/>
          </p:nvPr>
        </p:nvSpPr>
        <p:spPr/>
        <p:txBody>
          <a:bodyPr>
            <a:normAutofit/>
          </a:bodyPr>
          <a:lstStyle/>
          <a:p>
            <a:r>
              <a:rPr lang="en-US" dirty="0" smtClean="0"/>
              <a:t>MCW – Kubly grant =&gt; CPCP  beginning  in 2012-2013 </a:t>
            </a:r>
            <a:r>
              <a:rPr lang="en-US" dirty="0" smtClean="0"/>
              <a:t>for CHW </a:t>
            </a:r>
            <a:r>
              <a:rPr lang="en-US" dirty="0" smtClean="0"/>
              <a:t>Peds </a:t>
            </a:r>
            <a:r>
              <a:rPr lang="en-US" dirty="0" smtClean="0"/>
              <a:t>Clinics</a:t>
            </a:r>
            <a:endParaRPr lang="en-US" dirty="0" smtClean="0"/>
          </a:p>
          <a:p>
            <a:r>
              <a:rPr lang="en-US" dirty="0" smtClean="0"/>
              <a:t>Catalpa provides PCC MH training via monthly evening programs </a:t>
            </a:r>
          </a:p>
          <a:p>
            <a:r>
              <a:rPr lang="en-US" dirty="0" smtClean="0"/>
              <a:t>Spring 2013 Project LAUNCH convened stakeholders to examine best practices</a:t>
            </a:r>
          </a:p>
          <a:p>
            <a:r>
              <a:rPr lang="en-US" dirty="0" smtClean="0"/>
              <a:t>Fall 2013 Assembly Speakers MH Task Force Supports urban and rural pilots</a:t>
            </a:r>
            <a:endParaRPr lang="en-US" dirty="0"/>
          </a:p>
        </p:txBody>
      </p:sp>
    </p:spTree>
    <p:extLst>
      <p:ext uri="{BB962C8B-B14F-4D97-AF65-F5344CB8AC3E}">
        <p14:creationId xmlns:p14="http://schemas.microsoft.com/office/powerpoint/2010/main" val="2821847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CPCP</a:t>
            </a:r>
            <a:endParaRPr lang="en-US" dirty="0"/>
          </a:p>
        </p:txBody>
      </p:sp>
      <p:sp>
        <p:nvSpPr>
          <p:cNvPr id="3" name="Content Placeholder 2"/>
          <p:cNvSpPr>
            <a:spLocks noGrp="1"/>
          </p:cNvSpPr>
          <p:nvPr>
            <p:ph idx="1"/>
          </p:nvPr>
        </p:nvSpPr>
        <p:spPr/>
        <p:txBody>
          <a:bodyPr/>
          <a:lstStyle/>
          <a:p>
            <a:r>
              <a:rPr lang="en-US" dirty="0" smtClean="0"/>
              <a:t>Legislature approves Act </a:t>
            </a:r>
            <a:r>
              <a:rPr lang="en-US" dirty="0" smtClean="0"/>
              <a:t>127 with an annual appropriation of $500,000 for Regional Hubs</a:t>
            </a:r>
            <a:endParaRPr lang="en-US" dirty="0" smtClean="0"/>
          </a:p>
          <a:p>
            <a:r>
              <a:rPr lang="en-US" dirty="0" smtClean="0"/>
              <a:t>DHS  includes additional 50% match requirement in RFA (common in PH)</a:t>
            </a:r>
          </a:p>
          <a:p>
            <a:r>
              <a:rPr lang="en-US" dirty="0" smtClean="0"/>
              <a:t>Kubly Family increases their generous support to cover the match for MCW </a:t>
            </a:r>
            <a:endParaRPr lang="en-US" dirty="0"/>
          </a:p>
        </p:txBody>
      </p:sp>
    </p:spTree>
    <p:extLst>
      <p:ext uri="{BB962C8B-B14F-4D97-AF65-F5344CB8AC3E}">
        <p14:creationId xmlns:p14="http://schemas.microsoft.com/office/powerpoint/2010/main" val="3680673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1752599"/>
          </a:xfrm>
        </p:spPr>
        <p:txBody>
          <a:bodyPr>
            <a:normAutofit fontScale="90000"/>
          </a:bodyPr>
          <a:lstStyle/>
          <a:p>
            <a:r>
              <a:rPr lang="en-US" dirty="0" smtClean="0"/>
              <a:t>Components of Child Psychiatry Consultation Programs</a:t>
            </a:r>
            <a:br>
              <a:rPr lang="en-US" dirty="0" smtClean="0"/>
            </a:br>
            <a:endParaRPr lang="en-US" dirty="0"/>
          </a:p>
        </p:txBody>
      </p:sp>
      <p:sp>
        <p:nvSpPr>
          <p:cNvPr id="3" name="Subtitle 2"/>
          <p:cNvSpPr>
            <a:spLocks noGrp="1"/>
          </p:cNvSpPr>
          <p:nvPr>
            <p:ph type="subTitle" idx="1"/>
          </p:nvPr>
        </p:nvSpPr>
        <p:spPr>
          <a:xfrm>
            <a:off x="1371600" y="3124200"/>
            <a:ext cx="6400800" cy="2514600"/>
          </a:xfrm>
        </p:spPr>
        <p:txBody>
          <a:bodyPr/>
          <a:lstStyle/>
          <a:p>
            <a:r>
              <a:rPr lang="en-US" dirty="0" smtClean="0"/>
              <a:t>CPCP Stakeholder Outreach</a:t>
            </a:r>
          </a:p>
          <a:p>
            <a:r>
              <a:rPr lang="en-US" dirty="0" smtClean="0"/>
              <a:t>December 2015</a:t>
            </a:r>
          </a:p>
          <a:p>
            <a:endParaRPr lang="en-US" dirty="0"/>
          </a:p>
        </p:txBody>
      </p:sp>
    </p:spTree>
    <p:extLst>
      <p:ext uri="{BB962C8B-B14F-4D97-AF65-F5344CB8AC3E}">
        <p14:creationId xmlns:p14="http://schemas.microsoft.com/office/powerpoint/2010/main" val="3261995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Similarities &amp; Differences Among CPCPs</a:t>
            </a:r>
            <a:endParaRPr lang="en-US" dirty="0"/>
          </a:p>
        </p:txBody>
      </p:sp>
      <p:sp>
        <p:nvSpPr>
          <p:cNvPr id="3" name="Content Placeholder 2"/>
          <p:cNvSpPr>
            <a:spLocks noGrp="1"/>
          </p:cNvSpPr>
          <p:nvPr>
            <p:ph idx="1"/>
          </p:nvPr>
        </p:nvSpPr>
        <p:spPr/>
        <p:txBody>
          <a:bodyPr>
            <a:normAutofit lnSpcReduction="10000"/>
          </a:bodyPr>
          <a:lstStyle/>
          <a:p>
            <a:r>
              <a:rPr lang="en-US" dirty="0" smtClean="0"/>
              <a:t>MCPAP as “Gold Standard” with Full Funding and Regional Teams</a:t>
            </a:r>
          </a:p>
          <a:p>
            <a:r>
              <a:rPr lang="en-US" dirty="0" smtClean="0"/>
              <a:t>Washington State </a:t>
            </a:r>
            <a:r>
              <a:rPr lang="en-US" dirty="0" smtClean="0"/>
              <a:t>PALs </a:t>
            </a:r>
            <a:r>
              <a:rPr lang="en-US" dirty="0" smtClean="0"/>
              <a:t>similar to MCPAP but supported by Medicaid and contract(s) with other states</a:t>
            </a:r>
          </a:p>
          <a:p>
            <a:r>
              <a:rPr lang="en-US" dirty="0" smtClean="0"/>
              <a:t>Illinois has background in Child Welfare psychotropic monitoring</a:t>
            </a:r>
          </a:p>
          <a:p>
            <a:r>
              <a:rPr lang="en-US" dirty="0" smtClean="0"/>
              <a:t>Funding and Mission shapes Consultant Team &amp; who is served</a:t>
            </a:r>
            <a:endParaRPr lang="en-US" dirty="0"/>
          </a:p>
        </p:txBody>
      </p:sp>
    </p:spTree>
    <p:extLst>
      <p:ext uri="{BB962C8B-B14F-4D97-AF65-F5344CB8AC3E}">
        <p14:creationId xmlns:p14="http://schemas.microsoft.com/office/powerpoint/2010/main" val="1747635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Massachusetts's CPCP</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219200"/>
            <a:ext cx="7239000"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105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Goals of CPCPs Surveyed in 2013 </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Improved Access to Child </a:t>
            </a:r>
            <a:r>
              <a:rPr lang="en-US" dirty="0" smtClean="0"/>
              <a:t>BH (All) </a:t>
            </a:r>
            <a:endParaRPr lang="en-US" dirty="0" smtClean="0"/>
          </a:p>
          <a:p>
            <a:r>
              <a:rPr lang="en-US" dirty="0" smtClean="0"/>
              <a:t>PCC Skill Development </a:t>
            </a:r>
            <a:r>
              <a:rPr lang="en-US" dirty="0" smtClean="0"/>
              <a:t>(All)</a:t>
            </a:r>
            <a:endParaRPr lang="en-US" dirty="0" smtClean="0"/>
          </a:p>
          <a:p>
            <a:r>
              <a:rPr lang="en-US" dirty="0" smtClean="0"/>
              <a:t>More Appropriate Prescribing (Focus of </a:t>
            </a:r>
            <a:r>
              <a:rPr lang="en-US" dirty="0" smtClean="0"/>
              <a:t>Medicaid</a:t>
            </a:r>
            <a:r>
              <a:rPr lang="en-US" dirty="0"/>
              <a:t> </a:t>
            </a:r>
            <a:r>
              <a:rPr lang="en-US" dirty="0" smtClean="0"/>
              <a:t>– WA, MN)</a:t>
            </a:r>
            <a:endParaRPr lang="en-US" dirty="0" smtClean="0"/>
          </a:p>
          <a:p>
            <a:r>
              <a:rPr lang="en-US" dirty="0" smtClean="0"/>
              <a:t>Cost Savings (Focus of </a:t>
            </a:r>
            <a:r>
              <a:rPr lang="en-US" dirty="0" smtClean="0"/>
              <a:t>Medicaid – WA, MN)</a:t>
            </a:r>
            <a:endParaRPr lang="en-US" dirty="0" smtClean="0"/>
          </a:p>
          <a:p>
            <a:r>
              <a:rPr lang="en-US" dirty="0" smtClean="0"/>
              <a:t>Improved Outcomes </a:t>
            </a:r>
            <a:r>
              <a:rPr lang="en-US" dirty="0" smtClean="0"/>
              <a:t>(All)</a:t>
            </a:r>
            <a:endParaRPr lang="en-US" dirty="0" smtClean="0"/>
          </a:p>
          <a:p>
            <a:r>
              <a:rPr lang="en-US" dirty="0" smtClean="0"/>
              <a:t>Improved Care in Child Welfare </a:t>
            </a:r>
            <a:r>
              <a:rPr lang="en-US" dirty="0" smtClean="0"/>
              <a:t>(IL</a:t>
            </a:r>
            <a:r>
              <a:rPr lang="en-US" dirty="0" smtClean="0"/>
              <a:t>)</a:t>
            </a:r>
          </a:p>
          <a:p>
            <a:r>
              <a:rPr lang="en-US" dirty="0" smtClean="0"/>
              <a:t>Support Medical Home </a:t>
            </a:r>
            <a:r>
              <a:rPr lang="en-US" dirty="0" smtClean="0"/>
              <a:t>Model (All)</a:t>
            </a:r>
            <a:endParaRPr lang="en-US" dirty="0"/>
          </a:p>
        </p:txBody>
      </p:sp>
    </p:spTree>
    <p:extLst>
      <p:ext uri="{BB962C8B-B14F-4D97-AF65-F5344CB8AC3E}">
        <p14:creationId xmlns:p14="http://schemas.microsoft.com/office/powerpoint/2010/main" val="599350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3200" dirty="0" smtClean="0"/>
              <a:t>American Academy of Child and Adolescent Psychiatry – CAP Distribution – 2012 </a:t>
            </a:r>
            <a:endParaRPr lang="en-US" sz="32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235359" y="1600200"/>
            <a:ext cx="467328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14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Funding </a:t>
            </a:r>
            <a:endParaRPr lang="en-US" dirty="0"/>
          </a:p>
        </p:txBody>
      </p:sp>
      <p:sp>
        <p:nvSpPr>
          <p:cNvPr id="3" name="Content Placeholder 2"/>
          <p:cNvSpPr>
            <a:spLocks noGrp="1"/>
          </p:cNvSpPr>
          <p:nvPr>
            <p:ph idx="1"/>
          </p:nvPr>
        </p:nvSpPr>
        <p:spPr>
          <a:xfrm>
            <a:off x="457200" y="1143000"/>
            <a:ext cx="8229600" cy="5334000"/>
          </a:xfrm>
        </p:spPr>
        <p:txBody>
          <a:bodyPr>
            <a:normAutofit fontScale="92500"/>
          </a:bodyPr>
          <a:lstStyle/>
          <a:p>
            <a:r>
              <a:rPr lang="en-US" dirty="0" smtClean="0"/>
              <a:t>Only GPR </a:t>
            </a:r>
            <a:r>
              <a:rPr lang="en-US" dirty="0"/>
              <a:t>(</a:t>
            </a:r>
            <a:r>
              <a:rPr lang="en-US" dirty="0" smtClean="0"/>
              <a:t>MCPAP </a:t>
            </a:r>
            <a:r>
              <a:rPr lang="en-US" dirty="0" smtClean="0"/>
              <a:t>initially, Connecticut) </a:t>
            </a:r>
            <a:endParaRPr lang="en-US" dirty="0" smtClean="0"/>
          </a:p>
          <a:p>
            <a:r>
              <a:rPr lang="en-US" dirty="0" smtClean="0"/>
              <a:t>GPR blended with Medicaid (MN)</a:t>
            </a:r>
          </a:p>
          <a:p>
            <a:r>
              <a:rPr lang="en-US" dirty="0" smtClean="0"/>
              <a:t>Medicaid Primarily (WA)</a:t>
            </a:r>
          </a:p>
          <a:p>
            <a:r>
              <a:rPr lang="en-US" dirty="0" smtClean="0"/>
              <a:t>Child Welfare (partially in IL)</a:t>
            </a:r>
          </a:p>
          <a:p>
            <a:r>
              <a:rPr lang="en-US" dirty="0" smtClean="0"/>
              <a:t>Grants </a:t>
            </a:r>
          </a:p>
          <a:p>
            <a:r>
              <a:rPr lang="en-US" dirty="0" smtClean="0"/>
              <a:t>Reimbursement from Direct Services </a:t>
            </a:r>
            <a:r>
              <a:rPr lang="en-US" dirty="0" smtClean="0"/>
              <a:t>(WA, MN, MA)</a:t>
            </a:r>
            <a:endParaRPr lang="en-US" dirty="0" smtClean="0"/>
          </a:p>
          <a:p>
            <a:r>
              <a:rPr lang="en-US" dirty="0" smtClean="0"/>
              <a:t>Reimbursement from Contracted Services (WA)</a:t>
            </a:r>
          </a:p>
          <a:p>
            <a:r>
              <a:rPr lang="en-US" dirty="0" smtClean="0"/>
              <a:t>Per Capita contribution from </a:t>
            </a:r>
            <a:r>
              <a:rPr lang="en-US" dirty="0" smtClean="0"/>
              <a:t>Commercial Payers </a:t>
            </a:r>
            <a:r>
              <a:rPr lang="en-US" dirty="0" smtClean="0"/>
              <a:t>(MCPAP now) </a:t>
            </a:r>
            <a:endParaRPr lang="en-US" dirty="0"/>
          </a:p>
        </p:txBody>
      </p:sp>
    </p:spTree>
    <p:extLst>
      <p:ext uri="{BB962C8B-B14F-4D97-AF65-F5344CB8AC3E}">
        <p14:creationId xmlns:p14="http://schemas.microsoft.com/office/powerpoint/2010/main" val="15129224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of Services</a:t>
            </a:r>
            <a:endParaRPr lang="en-US" dirty="0"/>
          </a:p>
        </p:txBody>
      </p:sp>
      <p:sp>
        <p:nvSpPr>
          <p:cNvPr id="3" name="Content Placeholder 2"/>
          <p:cNvSpPr>
            <a:spLocks noGrp="1"/>
          </p:cNvSpPr>
          <p:nvPr>
            <p:ph idx="1"/>
          </p:nvPr>
        </p:nvSpPr>
        <p:spPr/>
        <p:txBody>
          <a:bodyPr/>
          <a:lstStyle/>
          <a:p>
            <a:r>
              <a:rPr lang="en-US" dirty="0" smtClean="0"/>
              <a:t>All Children &amp; Youth (MCPAP, MN, WI)</a:t>
            </a:r>
          </a:p>
          <a:p>
            <a:r>
              <a:rPr lang="en-US" dirty="0" smtClean="0"/>
              <a:t>Medicaid Only (WA)</a:t>
            </a:r>
          </a:p>
          <a:p>
            <a:r>
              <a:rPr lang="en-US" dirty="0" smtClean="0"/>
              <a:t>Rural Only (WA)</a:t>
            </a:r>
          </a:p>
          <a:p>
            <a:r>
              <a:rPr lang="en-US" dirty="0" smtClean="0"/>
              <a:t>Mild to Moderate Concerns (WI) </a:t>
            </a:r>
          </a:p>
          <a:p>
            <a:r>
              <a:rPr lang="en-US" dirty="0" smtClean="0"/>
              <a:t>More Serious Concerns </a:t>
            </a:r>
            <a:r>
              <a:rPr lang="en-US" dirty="0"/>
              <a:t>A</a:t>
            </a:r>
            <a:r>
              <a:rPr lang="en-US" dirty="0" smtClean="0"/>
              <a:t>s Well</a:t>
            </a:r>
            <a:r>
              <a:rPr lang="en-US" dirty="0" smtClean="0"/>
              <a:t> </a:t>
            </a:r>
            <a:r>
              <a:rPr lang="en-US" dirty="0" smtClean="0"/>
              <a:t>(WA, MN)</a:t>
            </a:r>
          </a:p>
          <a:p>
            <a:endParaRPr lang="en-US" dirty="0"/>
          </a:p>
        </p:txBody>
      </p:sp>
    </p:spTree>
    <p:extLst>
      <p:ext uri="{BB962C8B-B14F-4D97-AF65-F5344CB8AC3E}">
        <p14:creationId xmlns:p14="http://schemas.microsoft.com/office/powerpoint/2010/main" val="296257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of  Consultation Team</a:t>
            </a:r>
            <a:endParaRPr lang="en-US" dirty="0"/>
          </a:p>
        </p:txBody>
      </p:sp>
      <p:sp>
        <p:nvSpPr>
          <p:cNvPr id="3" name="Content Placeholder 2"/>
          <p:cNvSpPr>
            <a:spLocks noGrp="1"/>
          </p:cNvSpPr>
          <p:nvPr>
            <p:ph idx="1"/>
          </p:nvPr>
        </p:nvSpPr>
        <p:spPr/>
        <p:txBody>
          <a:bodyPr/>
          <a:lstStyle/>
          <a:p>
            <a:r>
              <a:rPr lang="en-US" dirty="0" smtClean="0"/>
              <a:t>Triage Person (All) </a:t>
            </a:r>
          </a:p>
          <a:p>
            <a:r>
              <a:rPr lang="en-US" dirty="0" smtClean="0"/>
              <a:t>Care Coordinator that includes follow-up </a:t>
            </a:r>
          </a:p>
          <a:p>
            <a:r>
              <a:rPr lang="en-US" dirty="0" smtClean="0"/>
              <a:t>~ 50:50 CAP: Master Level Therapist </a:t>
            </a:r>
            <a:r>
              <a:rPr lang="en-US" dirty="0" smtClean="0"/>
              <a:t>that also does</a:t>
            </a:r>
            <a:r>
              <a:rPr lang="en-US" dirty="0" smtClean="0"/>
              <a:t> </a:t>
            </a:r>
            <a:r>
              <a:rPr lang="en-US" dirty="0" smtClean="0"/>
              <a:t>direct assessment (MCPAP)</a:t>
            </a:r>
          </a:p>
          <a:p>
            <a:r>
              <a:rPr lang="en-US" dirty="0" smtClean="0"/>
              <a:t>Parent Peer Specialist (Recent MCPAP addition)</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016396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of Clinical Services</a:t>
            </a:r>
            <a:endParaRPr lang="en-US" dirty="0"/>
          </a:p>
        </p:txBody>
      </p:sp>
      <p:sp>
        <p:nvSpPr>
          <p:cNvPr id="3" name="Content Placeholder 2"/>
          <p:cNvSpPr>
            <a:spLocks noGrp="1"/>
          </p:cNvSpPr>
          <p:nvPr>
            <p:ph idx="1"/>
          </p:nvPr>
        </p:nvSpPr>
        <p:spPr/>
        <p:txBody>
          <a:bodyPr>
            <a:normAutofit/>
          </a:bodyPr>
          <a:lstStyle/>
          <a:p>
            <a:r>
              <a:rPr lang="en-US" dirty="0" smtClean="0"/>
              <a:t>CAP Consultation to PCC (no individual case records kept)   </a:t>
            </a:r>
          </a:p>
          <a:p>
            <a:r>
              <a:rPr lang="en-US" dirty="0" smtClean="0"/>
              <a:t>Consultation with written recommendations sent to PCC </a:t>
            </a:r>
          </a:p>
          <a:p>
            <a:r>
              <a:rPr lang="en-US" dirty="0" smtClean="0"/>
              <a:t>Consultation with records kept for follow-up or direct eval </a:t>
            </a:r>
          </a:p>
          <a:p>
            <a:r>
              <a:rPr lang="en-US" dirty="0" smtClean="0"/>
              <a:t>Availability for Face to Face or Telemed Eval  </a:t>
            </a:r>
            <a:endParaRPr lang="en-US" dirty="0"/>
          </a:p>
        </p:txBody>
      </p:sp>
    </p:spTree>
    <p:extLst>
      <p:ext uri="{BB962C8B-B14F-4D97-AF65-F5344CB8AC3E}">
        <p14:creationId xmlns:p14="http://schemas.microsoft.com/office/powerpoint/2010/main" val="382547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 </a:t>
            </a:r>
            <a:r>
              <a:rPr lang="en-US" dirty="0" smtClean="0"/>
              <a:t>References and Resources</a:t>
            </a:r>
            <a:endParaRPr lang="en-US" dirty="0"/>
          </a:p>
        </p:txBody>
      </p:sp>
      <p:sp>
        <p:nvSpPr>
          <p:cNvPr id="3" name="Content Placeholder 2"/>
          <p:cNvSpPr>
            <a:spLocks noGrp="1"/>
          </p:cNvSpPr>
          <p:nvPr>
            <p:ph idx="1"/>
          </p:nvPr>
        </p:nvSpPr>
        <p:spPr>
          <a:xfrm>
            <a:off x="457200" y="990600"/>
            <a:ext cx="8229600" cy="5486400"/>
          </a:xfrm>
        </p:spPr>
        <p:txBody>
          <a:bodyPr>
            <a:normAutofit lnSpcReduction="10000"/>
          </a:bodyPr>
          <a:lstStyle/>
          <a:p>
            <a:r>
              <a:rPr lang="en-US" dirty="0" smtClean="0"/>
              <a:t>MCPAP – Dr. John Straus Director </a:t>
            </a:r>
            <a:r>
              <a:rPr lang="en-US" dirty="0" smtClean="0">
                <a:solidFill>
                  <a:schemeClr val="accent1"/>
                </a:solidFill>
              </a:rPr>
              <a:t>http://www.mcpap.com/</a:t>
            </a:r>
          </a:p>
          <a:p>
            <a:r>
              <a:rPr lang="en-US" dirty="0" smtClean="0"/>
              <a:t>National Network Child Psychiatry Access Programs based at Johns Hopkins  (Repository  </a:t>
            </a:r>
            <a:r>
              <a:rPr lang="en-US" dirty="0"/>
              <a:t>of best </a:t>
            </a:r>
            <a:r>
              <a:rPr lang="en-US" dirty="0" smtClean="0"/>
              <a:t>practices)      </a:t>
            </a:r>
            <a:r>
              <a:rPr lang="en-US" dirty="0" smtClean="0">
                <a:solidFill>
                  <a:schemeClr val="accent1"/>
                </a:solidFill>
              </a:rPr>
              <a:t>http://nncpap.org/resources.html</a:t>
            </a:r>
          </a:p>
          <a:p>
            <a:r>
              <a:rPr lang="en-US" dirty="0" smtClean="0"/>
              <a:t>Center for Health Services (CHCS) Comparison of Telephone Psychiatric Consultation Programs (Includes Adult) </a:t>
            </a:r>
            <a:r>
              <a:rPr lang="en-US" dirty="0" smtClean="0">
                <a:solidFill>
                  <a:schemeClr val="accent1"/>
                </a:solidFill>
              </a:rPr>
              <a:t>http://www.chcs.org/media/Telephonic-Psychiatric-Consultation-Programs_FINAL.pdf</a:t>
            </a:r>
            <a:endParaRPr lang="en-US" dirty="0">
              <a:solidFill>
                <a:schemeClr val="accent1"/>
              </a:solidFill>
            </a:endParaRPr>
          </a:p>
        </p:txBody>
      </p:sp>
    </p:spTree>
    <p:extLst>
      <p:ext uri="{BB962C8B-B14F-4D97-AF65-F5344CB8AC3E}">
        <p14:creationId xmlns:p14="http://schemas.microsoft.com/office/powerpoint/2010/main" val="4098910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a:t>References and Resources</a:t>
            </a:r>
            <a:endParaRPr lang="en-US" dirty="0"/>
          </a:p>
        </p:txBody>
      </p:sp>
      <p:sp>
        <p:nvSpPr>
          <p:cNvPr id="3" name="Content Placeholder 2"/>
          <p:cNvSpPr>
            <a:spLocks noGrp="1"/>
          </p:cNvSpPr>
          <p:nvPr>
            <p:ph idx="1"/>
          </p:nvPr>
        </p:nvSpPr>
        <p:spPr>
          <a:xfrm>
            <a:off x="457200" y="914400"/>
            <a:ext cx="8458200" cy="5791200"/>
          </a:xfrm>
        </p:spPr>
        <p:txBody>
          <a:bodyPr>
            <a:normAutofit fontScale="85000" lnSpcReduction="20000"/>
          </a:bodyPr>
          <a:lstStyle/>
          <a:p>
            <a:r>
              <a:rPr lang="en-US" dirty="0" smtClean="0"/>
              <a:t>AACAP Map all States re CAP (and Wis) </a:t>
            </a:r>
            <a:r>
              <a:rPr lang="en-US" dirty="0" smtClean="0">
                <a:solidFill>
                  <a:schemeClr val="accent1"/>
                </a:solidFill>
              </a:rPr>
              <a:t>https</a:t>
            </a:r>
            <a:r>
              <a:rPr lang="en-US" dirty="0">
                <a:solidFill>
                  <a:schemeClr val="accent1"/>
                </a:solidFill>
              </a:rPr>
              <a:t>://</a:t>
            </a:r>
            <a:r>
              <a:rPr lang="en-US" dirty="0" smtClean="0">
                <a:solidFill>
                  <a:schemeClr val="accent1"/>
                </a:solidFill>
              </a:rPr>
              <a:t>www.aacap.org/AACAP/Advocacy/Federal_and_State_Initiatives/Workforce_Maps/Home.aspx</a:t>
            </a:r>
            <a:endParaRPr lang="en-US" dirty="0" smtClean="0"/>
          </a:p>
          <a:p>
            <a:r>
              <a:rPr lang="en-US" dirty="0" smtClean="0"/>
              <a:t>AHEC </a:t>
            </a:r>
            <a:r>
              <a:rPr lang="en-US" dirty="0" smtClean="0">
                <a:solidFill>
                  <a:schemeClr val="accent1"/>
                </a:solidFill>
              </a:rPr>
              <a:t>https://www.ahec.wisc.edu/workforce.htm</a:t>
            </a:r>
          </a:p>
          <a:p>
            <a:r>
              <a:rPr lang="en-US" dirty="0" smtClean="0"/>
              <a:t>Kaiser Family Foundation Mental Health Care Health Professional Shortage Areas </a:t>
            </a:r>
            <a:r>
              <a:rPr lang="en-US" dirty="0" smtClean="0">
                <a:solidFill>
                  <a:schemeClr val="accent1"/>
                </a:solidFill>
              </a:rPr>
              <a:t>http</a:t>
            </a:r>
            <a:r>
              <a:rPr lang="en-US" dirty="0">
                <a:solidFill>
                  <a:schemeClr val="accent1"/>
                </a:solidFill>
              </a:rPr>
              <a:t>://</a:t>
            </a:r>
            <a:r>
              <a:rPr lang="en-US" dirty="0" smtClean="0">
                <a:solidFill>
                  <a:schemeClr val="accent1"/>
                </a:solidFill>
              </a:rPr>
              <a:t>kff.org/other/state-indicator/mental-health-care-health-professional-shortage-areas-hpsas</a:t>
            </a:r>
          </a:p>
          <a:p>
            <a:r>
              <a:rPr lang="en-US" dirty="0" smtClean="0"/>
              <a:t>Wisconsin Alliance of Child Psychiatry  &amp; Pediatrics (WAC PP) Mental Health Webinars </a:t>
            </a:r>
            <a:r>
              <a:rPr lang="en-US" dirty="0" smtClean="0">
                <a:solidFill>
                  <a:schemeClr val="accent1"/>
                </a:solidFill>
              </a:rPr>
              <a:t>https</a:t>
            </a:r>
            <a:r>
              <a:rPr lang="en-US" dirty="0">
                <a:solidFill>
                  <a:schemeClr val="accent1"/>
                </a:solidFill>
              </a:rPr>
              <a:t>://www.wiaap.org/mental-health/wacpp-mental-health-webinars/?nfstatus=401&amp;nftoken=00000000-0000-0000-0000-000000000000&amp;nfstatusdescription=ERROR%3a+No+local+token</a:t>
            </a:r>
            <a:endParaRPr lang="en-US" dirty="0" smtClean="0">
              <a:solidFill>
                <a:schemeClr val="accent1"/>
              </a:solidFill>
            </a:endParaRPr>
          </a:p>
          <a:p>
            <a:pPr marL="0" indent="0">
              <a:buNone/>
            </a:pPr>
            <a:endParaRPr lang="en-US" dirty="0" smtClean="0"/>
          </a:p>
        </p:txBody>
      </p:sp>
    </p:spTree>
    <p:extLst>
      <p:ext uri="{BB962C8B-B14F-4D97-AF65-F5344CB8AC3E}">
        <p14:creationId xmlns:p14="http://schemas.microsoft.com/office/powerpoint/2010/main" val="42532012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References and Resources</a:t>
            </a:r>
            <a:endParaRPr lang="en-US" dirty="0"/>
          </a:p>
        </p:txBody>
      </p:sp>
      <p:sp>
        <p:nvSpPr>
          <p:cNvPr id="3" name="Content Placeholder 2"/>
          <p:cNvSpPr>
            <a:spLocks noGrp="1"/>
          </p:cNvSpPr>
          <p:nvPr>
            <p:ph idx="1"/>
          </p:nvPr>
        </p:nvSpPr>
        <p:spPr>
          <a:xfrm>
            <a:off x="457200" y="1295400"/>
            <a:ext cx="8229600" cy="5334000"/>
          </a:xfrm>
        </p:spPr>
        <p:txBody>
          <a:bodyPr>
            <a:normAutofit fontScale="85000" lnSpcReduction="20000"/>
          </a:bodyPr>
          <a:lstStyle/>
          <a:p>
            <a:pPr>
              <a:spcBef>
                <a:spcPts val="0"/>
              </a:spcBef>
              <a:defRPr/>
            </a:pPr>
            <a:r>
              <a:rPr lang="en-US" dirty="0" smtClean="0"/>
              <a:t>CHW </a:t>
            </a:r>
            <a:r>
              <a:rPr lang="en-US" dirty="0"/>
              <a:t>Child Psychiatry Consultation Program (</a:t>
            </a:r>
            <a:r>
              <a:rPr lang="en-US" dirty="0" smtClean="0"/>
              <a:t>CPCP) </a:t>
            </a:r>
            <a:r>
              <a:rPr lang="en-US" dirty="0" smtClean="0">
                <a:solidFill>
                  <a:schemeClr val="accent1"/>
                </a:solidFill>
              </a:rPr>
              <a:t>http</a:t>
            </a:r>
            <a:r>
              <a:rPr lang="en-US" dirty="0">
                <a:solidFill>
                  <a:schemeClr val="accent1"/>
                </a:solidFill>
              </a:rPr>
              <a:t>://</a:t>
            </a:r>
            <a:r>
              <a:rPr lang="en-US" dirty="0" smtClean="0">
                <a:solidFill>
                  <a:schemeClr val="accent1"/>
                </a:solidFill>
              </a:rPr>
              <a:t>www.chw.org/medical-care/psychiatry-and-behavioral-medicine/for-medical-professionals/psych-consult-site/ </a:t>
            </a:r>
            <a:endParaRPr lang="en-US" dirty="0">
              <a:solidFill>
                <a:schemeClr val="accent1"/>
              </a:solidFill>
            </a:endParaRPr>
          </a:p>
          <a:p>
            <a:pPr>
              <a:spcBef>
                <a:spcPts val="0"/>
              </a:spcBef>
              <a:defRPr/>
            </a:pPr>
            <a:r>
              <a:rPr lang="en-US" dirty="0" smtClean="0"/>
              <a:t>JAMA </a:t>
            </a:r>
            <a:r>
              <a:rPr lang="en-US" dirty="0"/>
              <a:t>Pediatrics: The Partnership Access Line; Evaluating a Child Psychiatry Consult Program in </a:t>
            </a:r>
            <a:r>
              <a:rPr lang="en-US" dirty="0" smtClean="0"/>
              <a:t>Washington </a:t>
            </a:r>
            <a:r>
              <a:rPr lang="en-US" dirty="0" smtClean="0">
                <a:solidFill>
                  <a:schemeClr val="accent1"/>
                </a:solidFill>
              </a:rPr>
              <a:t>http</a:t>
            </a:r>
            <a:r>
              <a:rPr lang="en-US" dirty="0">
                <a:solidFill>
                  <a:schemeClr val="accent1"/>
                </a:solidFill>
              </a:rPr>
              <a:t>://archpedi.jamanetwork.com/article.aspx?articleid=1486426 </a:t>
            </a:r>
            <a:endParaRPr lang="en-US" dirty="0" smtClean="0"/>
          </a:p>
          <a:p>
            <a:r>
              <a:rPr lang="en-US" dirty="0" smtClean="0"/>
              <a:t>Wisconsin </a:t>
            </a:r>
            <a:r>
              <a:rPr lang="en-US" dirty="0"/>
              <a:t>Medical </a:t>
            </a:r>
            <a:r>
              <a:rPr lang="en-US" dirty="0" smtClean="0"/>
              <a:t>Home Initiative </a:t>
            </a:r>
            <a:r>
              <a:rPr lang="en-US" dirty="0" smtClean="0">
                <a:solidFill>
                  <a:schemeClr val="accent1"/>
                </a:solidFill>
              </a:rPr>
              <a:t>Initiativehttp</a:t>
            </a:r>
            <a:r>
              <a:rPr lang="en-US" dirty="0">
                <a:solidFill>
                  <a:schemeClr val="accent1"/>
                </a:solidFill>
              </a:rPr>
              <a:t>://www.wismhi.org/WiSMHI-home </a:t>
            </a:r>
            <a:endParaRPr lang="en-US" dirty="0"/>
          </a:p>
          <a:p>
            <a:r>
              <a:rPr lang="en-US" dirty="0"/>
              <a:t>Washington State PALs for Kids Resource Guide for Primary Care </a:t>
            </a:r>
            <a:r>
              <a:rPr lang="en-US" dirty="0">
                <a:solidFill>
                  <a:schemeClr val="accent1"/>
                </a:solidFill>
              </a:rPr>
              <a:t>http://www.palforkids.org/resources.html</a:t>
            </a:r>
          </a:p>
          <a:p>
            <a:endParaRPr lang="en-US" dirty="0"/>
          </a:p>
        </p:txBody>
      </p:sp>
    </p:spTree>
    <p:extLst>
      <p:ext uri="{BB962C8B-B14F-4D97-AF65-F5344CB8AC3E}">
        <p14:creationId xmlns:p14="http://schemas.microsoft.com/office/powerpoint/2010/main" val="3244867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More to Come </a:t>
            </a:r>
            <a:endParaRPr lang="en-US" dirty="0"/>
          </a:p>
        </p:txBody>
      </p:sp>
      <p:sp>
        <p:nvSpPr>
          <p:cNvPr id="3" name="Content Placeholder 2"/>
          <p:cNvSpPr>
            <a:spLocks noGrp="1"/>
          </p:cNvSpPr>
          <p:nvPr>
            <p:ph idx="1"/>
          </p:nvPr>
        </p:nvSpPr>
        <p:spPr/>
        <p:txBody>
          <a:bodyPr/>
          <a:lstStyle/>
          <a:p>
            <a:r>
              <a:rPr lang="en-US" dirty="0" err="1" smtClean="0"/>
              <a:t>CurrentWisconsin</a:t>
            </a:r>
            <a:r>
              <a:rPr lang="en-US" dirty="0" smtClean="0"/>
              <a:t> Legislative Proposal for Pilot Adult Psychiatry Consultation in Managed Care (potentially funded by Medicaid)</a:t>
            </a:r>
          </a:p>
          <a:p>
            <a:endParaRPr lang="en-US" dirty="0"/>
          </a:p>
        </p:txBody>
      </p:sp>
    </p:spTree>
    <p:extLst>
      <p:ext uri="{BB962C8B-B14F-4D97-AF65-F5344CB8AC3E}">
        <p14:creationId xmlns:p14="http://schemas.microsoft.com/office/powerpoint/2010/main" val="19350350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4" name="Content Placeholder 3"/>
          <p:cNvSpPr>
            <a:spLocks noGrp="1"/>
          </p:cNvSpPr>
          <p:nvPr>
            <p:ph idx="1"/>
          </p:nvPr>
        </p:nvSpPr>
        <p:spPr>
          <a:xfrm>
            <a:off x="457200" y="1371600"/>
            <a:ext cx="8229600" cy="4754563"/>
          </a:xfrm>
        </p:spPr>
        <p:txBody>
          <a:bodyPr/>
          <a:lstStyle/>
          <a:p>
            <a:endParaRPr lang="en-US" dirty="0"/>
          </a:p>
        </p:txBody>
      </p:sp>
      <p:pic>
        <p:nvPicPr>
          <p:cNvPr id="1027" name="Picture 3" descr="C:\Users\rimmler\AppData\Local\Microsoft\Windows\Temporary Internet Files\Content.IE5\RQMUP7WK\lgi01a2014051319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8382000" cy="489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3812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Slides by DHS Region using AHEC Data</a:t>
            </a:r>
            <a:endParaRPr lang="en-US"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153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545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600" dirty="0" smtClean="0"/>
              <a:t>Wisconsin’s Challenge Meeting the Need</a:t>
            </a:r>
            <a:endParaRPr lang="en-US" sz="3200"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914400"/>
            <a:ext cx="8001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37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Ratio </a:t>
            </a:r>
            <a:r>
              <a:rPr lang="en-US" dirty="0"/>
              <a:t>of </a:t>
            </a:r>
            <a:r>
              <a:rPr lang="en-US" dirty="0" smtClean="0"/>
              <a:t>Population to CAP </a:t>
            </a:r>
            <a:r>
              <a:rPr lang="en-US" dirty="0"/>
              <a:t>&amp; </a:t>
            </a:r>
            <a:r>
              <a:rPr lang="en-US" dirty="0" smtClean="0"/>
              <a:t>Psychiatrists by Region </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20145" y="1600200"/>
            <a:ext cx="4903709"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1092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2012 Regions Pop : Psych MD</a:t>
            </a:r>
            <a:r>
              <a:rPr lang="en-US" dirty="0"/>
              <a:t/>
            </a:r>
            <a:br>
              <a:rPr lang="en-US" dirty="0"/>
            </a:br>
            <a:r>
              <a:rPr lang="en-US" sz="2700" dirty="0"/>
              <a:t>(Nationally: Population to Psychiatrists Ratio 6800:1)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233345"/>
              </p:ext>
            </p:extLst>
          </p:nvPr>
        </p:nvGraphicFramePr>
        <p:xfrm>
          <a:off x="533400" y="1265532"/>
          <a:ext cx="8153400" cy="5059068"/>
        </p:xfrm>
        <a:graphic>
          <a:graphicData uri="http://schemas.openxmlformats.org/drawingml/2006/table">
            <a:tbl>
              <a:tblPr firstRow="1" bandRow="1">
                <a:tableStyleId>{5C22544A-7EE6-4342-B048-85BDC9FD1C3A}</a:tableStyleId>
              </a:tblPr>
              <a:tblGrid>
                <a:gridCol w="1175657"/>
                <a:gridCol w="1175657"/>
                <a:gridCol w="1175657"/>
                <a:gridCol w="1175657"/>
                <a:gridCol w="1545772"/>
                <a:gridCol w="1905000"/>
              </a:tblGrid>
              <a:tr h="610213">
                <a:tc>
                  <a:txBody>
                    <a:bodyPr/>
                    <a:lstStyle/>
                    <a:p>
                      <a:r>
                        <a:rPr lang="en-US" dirty="0" smtClean="0"/>
                        <a:t>Region</a:t>
                      </a:r>
                      <a:endParaRPr lang="en-US" dirty="0"/>
                    </a:p>
                  </a:txBody>
                  <a:tcPr/>
                </a:tc>
                <a:tc>
                  <a:txBody>
                    <a:bodyPr/>
                    <a:lstStyle/>
                    <a:p>
                      <a:r>
                        <a:rPr lang="en-US" dirty="0" smtClean="0"/>
                        <a:t>Pop</a:t>
                      </a:r>
                      <a:endParaRPr lang="en-US" dirty="0"/>
                    </a:p>
                  </a:txBody>
                  <a:tcPr/>
                </a:tc>
                <a:tc>
                  <a:txBody>
                    <a:bodyPr/>
                    <a:lstStyle/>
                    <a:p>
                      <a:r>
                        <a:rPr lang="en-US" dirty="0" smtClean="0"/>
                        <a:t>CAP &lt;</a:t>
                      </a:r>
                      <a:r>
                        <a:rPr lang="en-US" baseline="0" dirty="0" smtClean="0"/>
                        <a:t> 65y/0</a:t>
                      </a:r>
                      <a:endParaRPr lang="en-US" dirty="0"/>
                    </a:p>
                  </a:txBody>
                  <a:tcPr/>
                </a:tc>
                <a:tc>
                  <a:txBody>
                    <a:bodyPr/>
                    <a:lstStyle/>
                    <a:p>
                      <a:r>
                        <a:rPr lang="en-US" dirty="0" smtClean="0"/>
                        <a:t>Psych</a:t>
                      </a:r>
                      <a:r>
                        <a:rPr lang="en-US" baseline="0" dirty="0" smtClean="0"/>
                        <a:t> MD &lt; 65 y/o</a:t>
                      </a:r>
                      <a:endParaRPr lang="en-US" dirty="0"/>
                    </a:p>
                  </a:txBody>
                  <a:tcPr/>
                </a:tc>
                <a:tc>
                  <a:txBody>
                    <a:bodyPr/>
                    <a:lstStyle/>
                    <a:p>
                      <a:r>
                        <a:rPr lang="en-US" dirty="0" smtClean="0"/>
                        <a:t>Pop</a:t>
                      </a:r>
                      <a:r>
                        <a:rPr lang="en-US" baseline="0" dirty="0" smtClean="0"/>
                        <a:t> to CAP Ratio</a:t>
                      </a:r>
                      <a:endParaRPr lang="en-US" dirty="0"/>
                    </a:p>
                  </a:txBody>
                  <a:tcPr/>
                </a:tc>
                <a:tc>
                  <a:txBody>
                    <a:bodyPr/>
                    <a:lstStyle/>
                    <a:p>
                      <a:r>
                        <a:rPr lang="en-US" dirty="0" smtClean="0"/>
                        <a:t>Pop</a:t>
                      </a:r>
                      <a:r>
                        <a:rPr lang="en-US" baseline="0" dirty="0" smtClean="0"/>
                        <a:t> to Psych MD Ratio</a:t>
                      </a:r>
                      <a:endParaRPr lang="en-US" dirty="0"/>
                    </a:p>
                  </a:txBody>
                  <a:tcPr/>
                </a:tc>
              </a:tr>
              <a:tr h="768604">
                <a:tc>
                  <a:txBody>
                    <a:bodyPr/>
                    <a:lstStyle/>
                    <a:p>
                      <a:r>
                        <a:rPr lang="en-US" dirty="0" smtClean="0"/>
                        <a:t>SE (Milw)</a:t>
                      </a:r>
                      <a:endParaRPr lang="en-US" dirty="0"/>
                    </a:p>
                  </a:txBody>
                  <a:tcPr/>
                </a:tc>
                <a:tc>
                  <a:txBody>
                    <a:bodyPr/>
                    <a:lstStyle/>
                    <a:p>
                      <a:r>
                        <a:rPr lang="en-US" dirty="0" smtClean="0"/>
                        <a:t>2,072,321</a:t>
                      </a:r>
                      <a:endParaRPr lang="en-US" dirty="0"/>
                    </a:p>
                  </a:txBody>
                  <a:tcPr/>
                </a:tc>
                <a:tc>
                  <a:txBody>
                    <a:bodyPr/>
                    <a:lstStyle/>
                    <a:p>
                      <a:r>
                        <a:rPr lang="en-US" dirty="0" smtClean="0"/>
                        <a:t>58</a:t>
                      </a:r>
                      <a:endParaRPr lang="en-US" dirty="0"/>
                    </a:p>
                  </a:txBody>
                  <a:tcPr/>
                </a:tc>
                <a:tc>
                  <a:txBody>
                    <a:bodyPr/>
                    <a:lstStyle/>
                    <a:p>
                      <a:r>
                        <a:rPr lang="en-US" smtClean="0"/>
                        <a:t>241</a:t>
                      </a:r>
                      <a:endParaRPr lang="en-US" dirty="0"/>
                    </a:p>
                  </a:txBody>
                  <a:tcPr/>
                </a:tc>
                <a:tc>
                  <a:txBody>
                    <a:bodyPr/>
                    <a:lstStyle/>
                    <a:p>
                      <a:r>
                        <a:rPr lang="en-US" dirty="0" smtClean="0"/>
                        <a:t>35,730:1</a:t>
                      </a:r>
                      <a:endParaRPr lang="en-US" dirty="0"/>
                    </a:p>
                  </a:txBody>
                  <a:tcPr/>
                </a:tc>
                <a:tc>
                  <a:txBody>
                    <a:bodyPr/>
                    <a:lstStyle/>
                    <a:p>
                      <a:r>
                        <a:rPr lang="en-US" dirty="0" smtClean="0"/>
                        <a:t>8,599:1</a:t>
                      </a:r>
                      <a:endParaRPr lang="en-US" dirty="0"/>
                    </a:p>
                  </a:txBody>
                  <a:tcPr/>
                </a:tc>
              </a:tr>
              <a:tr h="856166">
                <a:tc>
                  <a:txBody>
                    <a:bodyPr/>
                    <a:lstStyle/>
                    <a:p>
                      <a:r>
                        <a:rPr lang="en-US" dirty="0" smtClean="0"/>
                        <a:t>Northern</a:t>
                      </a:r>
                      <a:endParaRPr lang="en-US" dirty="0"/>
                    </a:p>
                  </a:txBody>
                  <a:tcPr/>
                </a:tc>
                <a:tc>
                  <a:txBody>
                    <a:bodyPr/>
                    <a:lstStyle/>
                    <a:p>
                      <a:r>
                        <a:rPr lang="en-US" dirty="0" smtClean="0"/>
                        <a:t>495,799</a:t>
                      </a:r>
                    </a:p>
                  </a:txBody>
                  <a:tcPr/>
                </a:tc>
                <a:tc>
                  <a:txBody>
                    <a:bodyPr/>
                    <a:lstStyle/>
                    <a:p>
                      <a:r>
                        <a:rPr lang="en-US" dirty="0" smtClean="0"/>
                        <a:t>5</a:t>
                      </a:r>
                      <a:endParaRPr lang="en-US" dirty="0"/>
                    </a:p>
                  </a:txBody>
                  <a:tcPr/>
                </a:tc>
                <a:tc>
                  <a:txBody>
                    <a:bodyPr/>
                    <a:lstStyle/>
                    <a:p>
                      <a:r>
                        <a:rPr lang="en-US" smtClean="0"/>
                        <a:t>36</a:t>
                      </a:r>
                      <a:endParaRPr lang="en-US" dirty="0"/>
                    </a:p>
                  </a:txBody>
                  <a:tcPr/>
                </a:tc>
                <a:tc>
                  <a:txBody>
                    <a:bodyPr/>
                    <a:lstStyle/>
                    <a:p>
                      <a:r>
                        <a:rPr lang="en-US" dirty="0" smtClean="0"/>
                        <a:t>99,160:1</a:t>
                      </a:r>
                      <a:endParaRPr lang="en-US" dirty="0"/>
                    </a:p>
                  </a:txBody>
                  <a:tcPr/>
                </a:tc>
                <a:tc>
                  <a:txBody>
                    <a:bodyPr/>
                    <a:lstStyle/>
                    <a:p>
                      <a:r>
                        <a:rPr lang="en-US" dirty="0" smtClean="0"/>
                        <a:t>13,772:1</a:t>
                      </a:r>
                      <a:endParaRPr lang="en-US" dirty="0"/>
                    </a:p>
                  </a:txBody>
                  <a:tcPr/>
                </a:tc>
              </a:tr>
              <a:tr h="875624">
                <a:tc>
                  <a:txBody>
                    <a:bodyPr/>
                    <a:lstStyle/>
                    <a:p>
                      <a:r>
                        <a:rPr lang="en-US" dirty="0" smtClean="0"/>
                        <a:t>NE</a:t>
                      </a:r>
                      <a:endParaRPr lang="en-US" dirty="0"/>
                    </a:p>
                  </a:txBody>
                  <a:tcPr/>
                </a:tc>
                <a:tc>
                  <a:txBody>
                    <a:bodyPr/>
                    <a:lstStyle/>
                    <a:p>
                      <a:r>
                        <a:rPr lang="en-US" dirty="0" smtClean="0"/>
                        <a:t>1,252,532</a:t>
                      </a:r>
                      <a:endParaRPr lang="en-US" dirty="0"/>
                    </a:p>
                  </a:txBody>
                  <a:tcPr/>
                </a:tc>
                <a:tc>
                  <a:txBody>
                    <a:bodyPr/>
                    <a:lstStyle/>
                    <a:p>
                      <a:r>
                        <a:rPr lang="en-US" dirty="0" smtClean="0"/>
                        <a:t>21</a:t>
                      </a:r>
                      <a:endParaRPr lang="en-US" dirty="0"/>
                    </a:p>
                  </a:txBody>
                  <a:tcPr/>
                </a:tc>
                <a:tc>
                  <a:txBody>
                    <a:bodyPr/>
                    <a:lstStyle/>
                    <a:p>
                      <a:r>
                        <a:rPr lang="en-US" smtClean="0"/>
                        <a:t>88</a:t>
                      </a:r>
                      <a:endParaRPr lang="en-US" dirty="0"/>
                    </a:p>
                  </a:txBody>
                  <a:tcPr/>
                </a:tc>
                <a:tc>
                  <a:txBody>
                    <a:bodyPr/>
                    <a:lstStyle/>
                    <a:p>
                      <a:r>
                        <a:rPr lang="en-US" dirty="0" smtClean="0"/>
                        <a:t>59,644:1</a:t>
                      </a:r>
                      <a:endParaRPr lang="en-US" dirty="0"/>
                    </a:p>
                  </a:txBody>
                  <a:tcPr/>
                </a:tc>
                <a:tc>
                  <a:txBody>
                    <a:bodyPr/>
                    <a:lstStyle/>
                    <a:p>
                      <a:r>
                        <a:rPr lang="en-US" dirty="0" smtClean="0"/>
                        <a:t>14,233:1</a:t>
                      </a:r>
                      <a:endParaRPr lang="en-US" dirty="0"/>
                    </a:p>
                  </a:txBody>
                  <a:tcPr/>
                </a:tc>
              </a:tr>
              <a:tr h="963186">
                <a:tc>
                  <a:txBody>
                    <a:bodyPr/>
                    <a:lstStyle/>
                    <a:p>
                      <a:r>
                        <a:rPr lang="en-US" dirty="0" smtClean="0"/>
                        <a:t>Western</a:t>
                      </a:r>
                      <a:endParaRPr lang="en-US" dirty="0"/>
                    </a:p>
                  </a:txBody>
                  <a:tcPr/>
                </a:tc>
                <a:tc>
                  <a:txBody>
                    <a:bodyPr/>
                    <a:lstStyle/>
                    <a:p>
                      <a:r>
                        <a:rPr lang="en-US" dirty="0" smtClean="0"/>
                        <a:t>597,589</a:t>
                      </a:r>
                    </a:p>
                  </a:txBody>
                  <a:tcPr/>
                </a:tc>
                <a:tc>
                  <a:txBody>
                    <a:bodyPr/>
                    <a:lstStyle/>
                    <a:p>
                      <a:r>
                        <a:rPr lang="en-US" dirty="0" smtClean="0"/>
                        <a:t>4</a:t>
                      </a:r>
                      <a:endParaRPr lang="en-US" dirty="0"/>
                    </a:p>
                  </a:txBody>
                  <a:tcPr/>
                </a:tc>
                <a:tc>
                  <a:txBody>
                    <a:bodyPr/>
                    <a:lstStyle/>
                    <a:p>
                      <a:r>
                        <a:rPr lang="en-US" smtClean="0"/>
                        <a:t>28</a:t>
                      </a:r>
                      <a:endParaRPr lang="en-US" dirty="0"/>
                    </a:p>
                  </a:txBody>
                  <a:tcPr/>
                </a:tc>
                <a:tc>
                  <a:txBody>
                    <a:bodyPr/>
                    <a:lstStyle/>
                    <a:p>
                      <a:r>
                        <a:rPr lang="en-US" dirty="0" smtClean="0"/>
                        <a:t>149,397:1</a:t>
                      </a:r>
                      <a:endParaRPr lang="en-US" dirty="0"/>
                    </a:p>
                  </a:txBody>
                  <a:tcPr/>
                </a:tc>
                <a:tc>
                  <a:txBody>
                    <a:bodyPr/>
                    <a:lstStyle/>
                    <a:p>
                      <a:r>
                        <a:rPr lang="en-US" dirty="0" smtClean="0"/>
                        <a:t>21,342:1</a:t>
                      </a:r>
                      <a:endParaRPr lang="en-US" dirty="0"/>
                    </a:p>
                  </a:txBody>
                  <a:tcPr/>
                </a:tc>
              </a:tr>
              <a:tr h="955408">
                <a:tc>
                  <a:txBody>
                    <a:bodyPr/>
                    <a:lstStyle/>
                    <a:p>
                      <a:r>
                        <a:rPr lang="en-US" dirty="0" smtClean="0"/>
                        <a:t>SW (Madison,</a:t>
                      </a:r>
                      <a:r>
                        <a:rPr lang="en-US" baseline="0" dirty="0" smtClean="0"/>
                        <a:t> La Crosse)</a:t>
                      </a:r>
                      <a:endParaRPr lang="en-US" dirty="0"/>
                    </a:p>
                  </a:txBody>
                  <a:tcPr/>
                </a:tc>
                <a:tc>
                  <a:txBody>
                    <a:bodyPr/>
                    <a:lstStyle/>
                    <a:p>
                      <a:r>
                        <a:rPr lang="en-US" dirty="0" smtClean="0"/>
                        <a:t>1,632,701</a:t>
                      </a:r>
                      <a:endParaRPr lang="en-US" dirty="0"/>
                    </a:p>
                  </a:txBody>
                  <a:tcPr/>
                </a:tc>
                <a:tc>
                  <a:txBody>
                    <a:bodyPr/>
                    <a:lstStyle/>
                    <a:p>
                      <a:r>
                        <a:rPr lang="en-US" dirty="0" smtClean="0"/>
                        <a:t>38</a:t>
                      </a:r>
                      <a:endParaRPr lang="en-US" dirty="0"/>
                    </a:p>
                  </a:txBody>
                  <a:tcPr/>
                </a:tc>
                <a:tc>
                  <a:txBody>
                    <a:bodyPr/>
                    <a:lstStyle/>
                    <a:p>
                      <a:r>
                        <a:rPr lang="en-US" dirty="0" smtClean="0"/>
                        <a:t>181</a:t>
                      </a:r>
                      <a:endParaRPr lang="en-US" dirty="0"/>
                    </a:p>
                  </a:txBody>
                  <a:tcPr/>
                </a:tc>
                <a:tc>
                  <a:txBody>
                    <a:bodyPr/>
                    <a:lstStyle/>
                    <a:p>
                      <a:r>
                        <a:rPr lang="en-US" dirty="0" smtClean="0"/>
                        <a:t>42,966:1</a:t>
                      </a:r>
                      <a:endParaRPr lang="en-US" dirty="0"/>
                    </a:p>
                  </a:txBody>
                  <a:tcPr/>
                </a:tc>
                <a:tc>
                  <a:txBody>
                    <a:bodyPr/>
                    <a:lstStyle/>
                    <a:p>
                      <a:r>
                        <a:rPr lang="en-US" dirty="0" smtClean="0"/>
                        <a:t>9,020:1</a:t>
                      </a:r>
                      <a:endParaRPr lang="en-US" dirty="0"/>
                    </a:p>
                  </a:txBody>
                  <a:tcPr/>
                </a:tc>
              </a:tr>
            </a:tbl>
          </a:graphicData>
        </a:graphic>
      </p:graphicFrame>
    </p:spTree>
    <p:extLst>
      <p:ext uri="{BB962C8B-B14F-4D97-AF65-F5344CB8AC3E}">
        <p14:creationId xmlns:p14="http://schemas.microsoft.com/office/powerpoint/2010/main" val="774008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2012 ‘SE’ Region Pop : Psych MD</a:t>
            </a:r>
            <a:br>
              <a:rPr lang="fr-FR" dirty="0" smtClean="0"/>
            </a:br>
            <a:r>
              <a:rPr lang="en-US" sz="2700" dirty="0"/>
              <a:t>(Nationally: Population to Psychiatrists Ratio 6800:1)</a:t>
            </a:r>
            <a:r>
              <a:rPr lang="fr-FR" sz="2700" dirty="0" smtClean="0"/>
              <a:t> </a:t>
            </a:r>
            <a:endParaRPr lang="en-US"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9091593"/>
              </p:ext>
            </p:extLst>
          </p:nvPr>
        </p:nvGraphicFramePr>
        <p:xfrm>
          <a:off x="457200" y="1600200"/>
          <a:ext cx="8229600" cy="4934465"/>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988541">
                <a:tc>
                  <a:txBody>
                    <a:bodyPr/>
                    <a:lstStyle/>
                    <a:p>
                      <a:r>
                        <a:rPr lang="en-US" dirty="0" smtClean="0"/>
                        <a:t>Region</a:t>
                      </a:r>
                      <a:endParaRPr lang="en-US" dirty="0"/>
                    </a:p>
                  </a:txBody>
                  <a:tcPr/>
                </a:tc>
                <a:tc>
                  <a:txBody>
                    <a:bodyPr/>
                    <a:lstStyle/>
                    <a:p>
                      <a:r>
                        <a:rPr lang="en-US" dirty="0" smtClean="0"/>
                        <a:t>Pop</a:t>
                      </a:r>
                      <a:endParaRPr lang="en-US" dirty="0"/>
                    </a:p>
                  </a:txBody>
                  <a:tcPr/>
                </a:tc>
                <a:tc>
                  <a:txBody>
                    <a:bodyPr/>
                    <a:lstStyle/>
                    <a:p>
                      <a:r>
                        <a:rPr lang="en-US" dirty="0" smtClean="0"/>
                        <a:t>CAP &lt;</a:t>
                      </a:r>
                      <a:r>
                        <a:rPr lang="en-US" baseline="0" dirty="0" smtClean="0"/>
                        <a:t> 65y/0</a:t>
                      </a:r>
                      <a:endParaRPr lang="en-US" dirty="0"/>
                    </a:p>
                  </a:txBody>
                  <a:tcPr/>
                </a:tc>
                <a:tc>
                  <a:txBody>
                    <a:bodyPr/>
                    <a:lstStyle/>
                    <a:p>
                      <a:r>
                        <a:rPr lang="en-US" dirty="0" smtClean="0"/>
                        <a:t>Psych</a:t>
                      </a:r>
                      <a:r>
                        <a:rPr lang="en-US" baseline="0" dirty="0" smtClean="0"/>
                        <a:t> MD &lt; 65 y/o</a:t>
                      </a:r>
                      <a:endParaRPr lang="en-US" dirty="0"/>
                    </a:p>
                  </a:txBody>
                  <a:tcPr/>
                </a:tc>
                <a:tc>
                  <a:txBody>
                    <a:bodyPr/>
                    <a:lstStyle/>
                    <a:p>
                      <a:r>
                        <a:rPr lang="en-US" dirty="0" smtClean="0"/>
                        <a:t>Pop</a:t>
                      </a:r>
                      <a:r>
                        <a:rPr lang="en-US" baseline="0" dirty="0" smtClean="0"/>
                        <a:t> to CAP Ratio</a:t>
                      </a:r>
                      <a:endParaRPr lang="en-US" dirty="0"/>
                    </a:p>
                  </a:txBody>
                  <a:tcPr/>
                </a:tc>
                <a:tc>
                  <a:txBody>
                    <a:bodyPr/>
                    <a:lstStyle/>
                    <a:p>
                      <a:r>
                        <a:rPr lang="en-US" dirty="0" smtClean="0"/>
                        <a:t>Pop</a:t>
                      </a:r>
                      <a:r>
                        <a:rPr lang="en-US" baseline="0" dirty="0" smtClean="0"/>
                        <a:t> to Psych MD Ratio</a:t>
                      </a:r>
                      <a:endParaRPr lang="en-US" dirty="0"/>
                    </a:p>
                  </a:txBody>
                  <a:tcPr/>
                </a:tc>
              </a:tr>
              <a:tr h="972065">
                <a:tc>
                  <a:txBody>
                    <a:bodyPr/>
                    <a:lstStyle/>
                    <a:p>
                      <a:r>
                        <a:rPr lang="en-US" dirty="0" smtClean="0"/>
                        <a:t>Milwaukee</a:t>
                      </a:r>
                      <a:endParaRPr lang="en-US" dirty="0"/>
                    </a:p>
                  </a:txBody>
                  <a:tcPr/>
                </a:tc>
                <a:tc>
                  <a:txBody>
                    <a:bodyPr/>
                    <a:lstStyle/>
                    <a:p>
                      <a:r>
                        <a:rPr lang="en-US" dirty="0" smtClean="0"/>
                        <a:t>1,328,682</a:t>
                      </a:r>
                      <a:endParaRPr lang="en-US" dirty="0"/>
                    </a:p>
                  </a:txBody>
                  <a:tcPr/>
                </a:tc>
                <a:tc>
                  <a:txBody>
                    <a:bodyPr/>
                    <a:lstStyle/>
                    <a:p>
                      <a:r>
                        <a:rPr lang="en-US" dirty="0" smtClean="0"/>
                        <a:t>43</a:t>
                      </a:r>
                      <a:endParaRPr lang="en-US" dirty="0"/>
                    </a:p>
                  </a:txBody>
                  <a:tcPr/>
                </a:tc>
                <a:tc>
                  <a:txBody>
                    <a:bodyPr/>
                    <a:lstStyle/>
                    <a:p>
                      <a:r>
                        <a:rPr lang="en-US" dirty="0" smtClean="0"/>
                        <a:t>185</a:t>
                      </a:r>
                      <a:endParaRPr lang="en-US" dirty="0"/>
                    </a:p>
                  </a:txBody>
                  <a:tcPr/>
                </a:tc>
                <a:tc>
                  <a:txBody>
                    <a:bodyPr/>
                    <a:lstStyle/>
                    <a:p>
                      <a:r>
                        <a:rPr lang="en-US" dirty="0" smtClean="0"/>
                        <a:t>30,900:1</a:t>
                      </a:r>
                      <a:endParaRPr lang="en-US" dirty="0"/>
                    </a:p>
                  </a:txBody>
                  <a:tcPr/>
                </a:tc>
                <a:tc>
                  <a:txBody>
                    <a:bodyPr/>
                    <a:lstStyle/>
                    <a:p>
                      <a:r>
                        <a:rPr lang="en-US" dirty="0" smtClean="0"/>
                        <a:t>7,182:1</a:t>
                      </a:r>
                      <a:endParaRPr lang="en-US" dirty="0"/>
                    </a:p>
                  </a:txBody>
                  <a:tcPr/>
                </a:tc>
              </a:tr>
              <a:tr h="972065">
                <a:tc>
                  <a:txBody>
                    <a:bodyPr/>
                    <a:lstStyle/>
                    <a:p>
                      <a:r>
                        <a:rPr lang="en-US" dirty="0" smtClean="0"/>
                        <a:t>Waukesha</a:t>
                      </a:r>
                      <a:endParaRPr lang="en-US" dirty="0"/>
                    </a:p>
                  </a:txBody>
                  <a:tcPr/>
                </a:tc>
                <a:tc>
                  <a:txBody>
                    <a:bodyPr/>
                    <a:lstStyle/>
                    <a:p>
                      <a:r>
                        <a:rPr lang="en-US" dirty="0" smtClean="0"/>
                        <a:t>274,040</a:t>
                      </a:r>
                      <a:endParaRPr lang="en-US" dirty="0"/>
                    </a:p>
                  </a:txBody>
                  <a:tcPr/>
                </a:tc>
                <a:tc>
                  <a:txBody>
                    <a:bodyPr/>
                    <a:lstStyle/>
                    <a:p>
                      <a:r>
                        <a:rPr lang="en-US" dirty="0" smtClean="0"/>
                        <a:t>10</a:t>
                      </a:r>
                      <a:endParaRPr lang="en-US" dirty="0"/>
                    </a:p>
                  </a:txBody>
                  <a:tcPr/>
                </a:tc>
                <a:tc>
                  <a:txBody>
                    <a:bodyPr/>
                    <a:lstStyle/>
                    <a:p>
                      <a:r>
                        <a:rPr lang="en-US" dirty="0" smtClean="0"/>
                        <a:t>31</a:t>
                      </a:r>
                      <a:endParaRPr lang="en-US" dirty="0"/>
                    </a:p>
                  </a:txBody>
                  <a:tcPr/>
                </a:tc>
                <a:tc>
                  <a:txBody>
                    <a:bodyPr/>
                    <a:lstStyle/>
                    <a:p>
                      <a:r>
                        <a:rPr lang="en-US" dirty="0" smtClean="0"/>
                        <a:t>27,404:1</a:t>
                      </a:r>
                      <a:endParaRPr lang="en-US" dirty="0"/>
                    </a:p>
                  </a:txBody>
                  <a:tcPr/>
                </a:tc>
                <a:tc>
                  <a:txBody>
                    <a:bodyPr/>
                    <a:lstStyle/>
                    <a:p>
                      <a:r>
                        <a:rPr lang="en-US" dirty="0" smtClean="0"/>
                        <a:t>8840:1</a:t>
                      </a:r>
                      <a:endParaRPr lang="en-US" dirty="0"/>
                    </a:p>
                  </a:txBody>
                  <a:tcPr/>
                </a:tc>
              </a:tr>
              <a:tr h="1029729">
                <a:tc>
                  <a:txBody>
                    <a:bodyPr/>
                    <a:lstStyle/>
                    <a:p>
                      <a:r>
                        <a:rPr lang="en-US" dirty="0" smtClean="0"/>
                        <a:t>Southeast </a:t>
                      </a:r>
                      <a:endParaRPr lang="en-US" dirty="0"/>
                    </a:p>
                  </a:txBody>
                  <a:tcPr/>
                </a:tc>
                <a:tc>
                  <a:txBody>
                    <a:bodyPr/>
                    <a:lstStyle/>
                    <a:p>
                      <a:r>
                        <a:rPr lang="en-US" dirty="0" smtClean="0"/>
                        <a:t>469,599</a:t>
                      </a:r>
                      <a:endParaRPr lang="en-US" dirty="0"/>
                    </a:p>
                  </a:txBody>
                  <a:tcPr/>
                </a:tc>
                <a:tc>
                  <a:txBody>
                    <a:bodyPr/>
                    <a:lstStyle/>
                    <a:p>
                      <a:r>
                        <a:rPr lang="en-US" dirty="0" smtClean="0"/>
                        <a:t>5</a:t>
                      </a:r>
                      <a:endParaRPr lang="en-US" dirty="0"/>
                    </a:p>
                  </a:txBody>
                  <a:tcPr/>
                </a:tc>
                <a:tc>
                  <a:txBody>
                    <a:bodyPr/>
                    <a:lstStyle/>
                    <a:p>
                      <a:r>
                        <a:rPr lang="en-US" dirty="0" smtClean="0"/>
                        <a:t>25</a:t>
                      </a:r>
                      <a:endParaRPr lang="en-US" dirty="0"/>
                    </a:p>
                  </a:txBody>
                  <a:tcPr/>
                </a:tc>
                <a:tc>
                  <a:txBody>
                    <a:bodyPr/>
                    <a:lstStyle/>
                    <a:p>
                      <a:r>
                        <a:rPr lang="en-US" dirty="0" smtClean="0"/>
                        <a:t>93,920:1</a:t>
                      </a:r>
                      <a:endParaRPr lang="en-US" dirty="0"/>
                    </a:p>
                  </a:txBody>
                  <a:tcPr/>
                </a:tc>
                <a:tc>
                  <a:txBody>
                    <a:bodyPr/>
                    <a:lstStyle/>
                    <a:p>
                      <a:r>
                        <a:rPr lang="en-US" dirty="0" smtClean="0"/>
                        <a:t>18,784:1</a:t>
                      </a:r>
                      <a:endParaRPr lang="en-US" dirty="0"/>
                    </a:p>
                  </a:txBody>
                  <a:tcPr/>
                </a:tc>
              </a:tr>
              <a:tr h="972065">
                <a:tc>
                  <a:txBody>
                    <a:bodyPr/>
                    <a:lstStyle/>
                    <a:p>
                      <a:r>
                        <a:rPr lang="en-US" dirty="0" smtClean="0"/>
                        <a:t>Total for ‘SE’ </a:t>
                      </a:r>
                    </a:p>
                    <a:p>
                      <a:r>
                        <a:rPr lang="en-US" dirty="0" smtClean="0"/>
                        <a:t>Region</a:t>
                      </a:r>
                      <a:endParaRPr lang="en-US" dirty="0"/>
                    </a:p>
                  </a:txBody>
                  <a:tcPr/>
                </a:tc>
                <a:tc>
                  <a:txBody>
                    <a:bodyPr/>
                    <a:lstStyle/>
                    <a:p>
                      <a:r>
                        <a:rPr lang="en-US" dirty="0" smtClean="0"/>
                        <a:t>2,072,321</a:t>
                      </a:r>
                      <a:endParaRPr lang="en-US" dirty="0"/>
                    </a:p>
                  </a:txBody>
                  <a:tcPr/>
                </a:tc>
                <a:tc>
                  <a:txBody>
                    <a:bodyPr/>
                    <a:lstStyle/>
                    <a:p>
                      <a:r>
                        <a:rPr lang="en-US" dirty="0" smtClean="0"/>
                        <a:t>58</a:t>
                      </a:r>
                      <a:endParaRPr lang="en-US" dirty="0"/>
                    </a:p>
                  </a:txBody>
                  <a:tcPr/>
                </a:tc>
                <a:tc>
                  <a:txBody>
                    <a:bodyPr/>
                    <a:lstStyle/>
                    <a:p>
                      <a:r>
                        <a:rPr lang="en-US" dirty="0" smtClean="0"/>
                        <a:t>241</a:t>
                      </a:r>
                      <a:endParaRPr lang="en-US" dirty="0"/>
                    </a:p>
                  </a:txBody>
                  <a:tcPr/>
                </a:tc>
                <a:tc>
                  <a:txBody>
                    <a:bodyPr/>
                    <a:lstStyle/>
                    <a:p>
                      <a:r>
                        <a:rPr lang="en-US" dirty="0" smtClean="0"/>
                        <a:t>35,730:1</a:t>
                      </a:r>
                      <a:endParaRPr lang="en-US" dirty="0"/>
                    </a:p>
                  </a:txBody>
                  <a:tcPr/>
                </a:tc>
                <a:tc>
                  <a:txBody>
                    <a:bodyPr/>
                    <a:lstStyle/>
                    <a:p>
                      <a:r>
                        <a:rPr lang="en-US" dirty="0" smtClean="0"/>
                        <a:t>8,599:1</a:t>
                      </a:r>
                      <a:endParaRPr lang="en-US" dirty="0"/>
                    </a:p>
                  </a:txBody>
                  <a:tcPr/>
                </a:tc>
              </a:tr>
            </a:tbl>
          </a:graphicData>
        </a:graphic>
      </p:graphicFrame>
      <p:sp>
        <p:nvSpPr>
          <p:cNvPr id="5" name="Oval 4"/>
          <p:cNvSpPr/>
          <p:nvPr/>
        </p:nvSpPr>
        <p:spPr>
          <a:xfrm flipV="1">
            <a:off x="5824451" y="5257800"/>
            <a:ext cx="1219200" cy="1153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7238999" y="5257800"/>
            <a:ext cx="1185949" cy="1153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7092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2012 ‘Northern’ Region Pop : Psych MD </a:t>
            </a:r>
            <a:r>
              <a:rPr lang="en-US" sz="2700" dirty="0"/>
              <a:t>(Nationally: Population to Psychiatrists Ratio 6800:1)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3802434"/>
              </p:ext>
            </p:extLst>
          </p:nvPr>
        </p:nvGraphicFramePr>
        <p:xfrm>
          <a:off x="457200" y="1600200"/>
          <a:ext cx="8229600" cy="362712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899160">
                <a:tc>
                  <a:txBody>
                    <a:bodyPr/>
                    <a:lstStyle/>
                    <a:p>
                      <a:r>
                        <a:rPr lang="en-US" dirty="0" smtClean="0"/>
                        <a:t>Region</a:t>
                      </a:r>
                      <a:endParaRPr lang="en-US" dirty="0"/>
                    </a:p>
                  </a:txBody>
                  <a:tcPr/>
                </a:tc>
                <a:tc>
                  <a:txBody>
                    <a:bodyPr/>
                    <a:lstStyle/>
                    <a:p>
                      <a:r>
                        <a:rPr lang="en-US" dirty="0" smtClean="0"/>
                        <a:t>Pop</a:t>
                      </a:r>
                      <a:endParaRPr lang="en-US" dirty="0"/>
                    </a:p>
                  </a:txBody>
                  <a:tcPr/>
                </a:tc>
                <a:tc>
                  <a:txBody>
                    <a:bodyPr/>
                    <a:lstStyle/>
                    <a:p>
                      <a:r>
                        <a:rPr lang="en-US" dirty="0" smtClean="0"/>
                        <a:t>CAP &lt;</a:t>
                      </a:r>
                      <a:r>
                        <a:rPr lang="en-US" baseline="0" dirty="0" smtClean="0"/>
                        <a:t> 65y/0</a:t>
                      </a:r>
                      <a:endParaRPr lang="en-US" dirty="0"/>
                    </a:p>
                  </a:txBody>
                  <a:tcPr/>
                </a:tc>
                <a:tc>
                  <a:txBody>
                    <a:bodyPr/>
                    <a:lstStyle/>
                    <a:p>
                      <a:r>
                        <a:rPr lang="en-US" dirty="0" smtClean="0"/>
                        <a:t>Psych</a:t>
                      </a:r>
                      <a:r>
                        <a:rPr lang="en-US" baseline="0" dirty="0" smtClean="0"/>
                        <a:t> MD &lt; 65 y/o</a:t>
                      </a:r>
                      <a:endParaRPr lang="en-US" dirty="0"/>
                    </a:p>
                  </a:txBody>
                  <a:tcPr/>
                </a:tc>
                <a:tc>
                  <a:txBody>
                    <a:bodyPr/>
                    <a:lstStyle/>
                    <a:p>
                      <a:r>
                        <a:rPr lang="en-US" dirty="0" smtClean="0"/>
                        <a:t>Pop</a:t>
                      </a:r>
                      <a:r>
                        <a:rPr lang="en-US" baseline="0" dirty="0" smtClean="0"/>
                        <a:t> to CAP Ratio</a:t>
                      </a:r>
                      <a:endParaRPr lang="en-US" dirty="0"/>
                    </a:p>
                  </a:txBody>
                  <a:tcPr/>
                </a:tc>
                <a:tc>
                  <a:txBody>
                    <a:bodyPr/>
                    <a:lstStyle/>
                    <a:p>
                      <a:r>
                        <a:rPr lang="en-US" dirty="0" smtClean="0"/>
                        <a:t>Pop</a:t>
                      </a:r>
                      <a:r>
                        <a:rPr lang="en-US" baseline="0" dirty="0" smtClean="0"/>
                        <a:t> to Psych MD Ratio</a:t>
                      </a:r>
                      <a:endParaRPr lang="en-US" dirty="0"/>
                    </a:p>
                  </a:txBody>
                  <a:tcPr/>
                </a:tc>
              </a:tr>
              <a:tr h="899160">
                <a:tc>
                  <a:txBody>
                    <a:bodyPr/>
                    <a:lstStyle/>
                    <a:p>
                      <a:r>
                        <a:rPr lang="en-US" dirty="0" smtClean="0"/>
                        <a:t>Rhinelander</a:t>
                      </a:r>
                      <a:endParaRPr lang="en-US" dirty="0"/>
                    </a:p>
                  </a:txBody>
                  <a:tcPr/>
                </a:tc>
                <a:tc>
                  <a:txBody>
                    <a:bodyPr/>
                    <a:lstStyle/>
                    <a:p>
                      <a:r>
                        <a:rPr lang="en-US" dirty="0" smtClean="0"/>
                        <a:t>114,310</a:t>
                      </a:r>
                      <a:endParaRPr lang="en-US" dirty="0"/>
                    </a:p>
                  </a:txBody>
                  <a:tcPr/>
                </a:tc>
                <a:tc>
                  <a:txBody>
                    <a:bodyPr/>
                    <a:lstStyle/>
                    <a:p>
                      <a:r>
                        <a:rPr lang="en-US" dirty="0" smtClean="0"/>
                        <a:t>1</a:t>
                      </a:r>
                      <a:endParaRPr lang="en-US" dirty="0"/>
                    </a:p>
                  </a:txBody>
                  <a:tcPr/>
                </a:tc>
                <a:tc>
                  <a:txBody>
                    <a:bodyPr/>
                    <a:lstStyle/>
                    <a:p>
                      <a:r>
                        <a:rPr lang="en-US" dirty="0" smtClean="0"/>
                        <a:t>6</a:t>
                      </a:r>
                      <a:endParaRPr lang="en-US" dirty="0"/>
                    </a:p>
                  </a:txBody>
                  <a:tcPr/>
                </a:tc>
                <a:tc>
                  <a:txBody>
                    <a:bodyPr/>
                    <a:lstStyle/>
                    <a:p>
                      <a:r>
                        <a:rPr lang="en-US" dirty="0" smtClean="0"/>
                        <a:t>114,310:1</a:t>
                      </a:r>
                      <a:endParaRPr lang="en-US" dirty="0"/>
                    </a:p>
                  </a:txBody>
                  <a:tcPr/>
                </a:tc>
                <a:tc>
                  <a:txBody>
                    <a:bodyPr/>
                    <a:lstStyle/>
                    <a:p>
                      <a:r>
                        <a:rPr lang="en-US" dirty="0" smtClean="0"/>
                        <a:t>19,052:1</a:t>
                      </a:r>
                      <a:endParaRPr lang="en-US" dirty="0"/>
                    </a:p>
                  </a:txBody>
                  <a:tcPr/>
                </a:tc>
              </a:tr>
              <a:tr h="899160">
                <a:tc>
                  <a:txBody>
                    <a:bodyPr/>
                    <a:lstStyle/>
                    <a:p>
                      <a:r>
                        <a:rPr lang="en-US" dirty="0" smtClean="0"/>
                        <a:t>Wausau </a:t>
                      </a:r>
                      <a:endParaRPr lang="en-US" dirty="0"/>
                    </a:p>
                  </a:txBody>
                  <a:tcPr/>
                </a:tc>
                <a:tc>
                  <a:txBody>
                    <a:bodyPr/>
                    <a:lstStyle/>
                    <a:p>
                      <a:r>
                        <a:rPr lang="en-US" dirty="0" smtClean="0"/>
                        <a:t>381,489</a:t>
                      </a:r>
                      <a:endParaRPr lang="en-US" dirty="0"/>
                    </a:p>
                  </a:txBody>
                  <a:tcPr/>
                </a:tc>
                <a:tc>
                  <a:txBody>
                    <a:bodyPr/>
                    <a:lstStyle/>
                    <a:p>
                      <a:r>
                        <a:rPr lang="en-US" dirty="0" smtClean="0"/>
                        <a:t>4</a:t>
                      </a:r>
                      <a:endParaRPr lang="en-US" dirty="0"/>
                    </a:p>
                  </a:txBody>
                  <a:tcPr/>
                </a:tc>
                <a:tc>
                  <a:txBody>
                    <a:bodyPr/>
                    <a:lstStyle/>
                    <a:p>
                      <a:r>
                        <a:rPr lang="en-US" dirty="0" smtClean="0"/>
                        <a:t>30</a:t>
                      </a:r>
                      <a:endParaRPr lang="en-US" dirty="0"/>
                    </a:p>
                  </a:txBody>
                  <a:tcPr/>
                </a:tc>
                <a:tc>
                  <a:txBody>
                    <a:bodyPr/>
                    <a:lstStyle/>
                    <a:p>
                      <a:r>
                        <a:rPr lang="en-US" dirty="0" smtClean="0"/>
                        <a:t>95,372:1</a:t>
                      </a:r>
                      <a:endParaRPr lang="en-US" dirty="0"/>
                    </a:p>
                  </a:txBody>
                  <a:tcPr/>
                </a:tc>
                <a:tc>
                  <a:txBody>
                    <a:bodyPr/>
                    <a:lstStyle/>
                    <a:p>
                      <a:r>
                        <a:rPr lang="en-US" dirty="0" smtClean="0"/>
                        <a:t>12,716:1</a:t>
                      </a:r>
                      <a:endParaRPr lang="en-US" dirty="0"/>
                    </a:p>
                  </a:txBody>
                  <a:tcPr/>
                </a:tc>
              </a:tr>
              <a:tr h="899160">
                <a:tc>
                  <a:txBody>
                    <a:bodyPr/>
                    <a:lstStyle/>
                    <a:p>
                      <a:r>
                        <a:rPr lang="en-US" dirty="0" smtClean="0"/>
                        <a:t>Total for ‘Northern’ </a:t>
                      </a:r>
                    </a:p>
                    <a:p>
                      <a:r>
                        <a:rPr lang="en-US" dirty="0" smtClean="0"/>
                        <a:t>Region</a:t>
                      </a:r>
                      <a:endParaRPr lang="en-US" dirty="0"/>
                    </a:p>
                  </a:txBody>
                  <a:tcPr/>
                </a:tc>
                <a:tc>
                  <a:txBody>
                    <a:bodyPr/>
                    <a:lstStyle/>
                    <a:p>
                      <a:r>
                        <a:rPr lang="en-US" dirty="0" smtClean="0"/>
                        <a:t>495,799</a:t>
                      </a:r>
                    </a:p>
                  </a:txBody>
                  <a:tcPr/>
                </a:tc>
                <a:tc>
                  <a:txBody>
                    <a:bodyPr/>
                    <a:lstStyle/>
                    <a:p>
                      <a:r>
                        <a:rPr lang="en-US" dirty="0" smtClean="0"/>
                        <a:t>5</a:t>
                      </a:r>
                      <a:endParaRPr lang="en-US" dirty="0"/>
                    </a:p>
                  </a:txBody>
                  <a:tcPr/>
                </a:tc>
                <a:tc>
                  <a:txBody>
                    <a:bodyPr/>
                    <a:lstStyle/>
                    <a:p>
                      <a:r>
                        <a:rPr lang="en-US" dirty="0" smtClean="0"/>
                        <a:t>36</a:t>
                      </a:r>
                      <a:endParaRPr lang="en-US" dirty="0"/>
                    </a:p>
                  </a:txBody>
                  <a:tcPr/>
                </a:tc>
                <a:tc>
                  <a:txBody>
                    <a:bodyPr/>
                    <a:lstStyle/>
                    <a:p>
                      <a:r>
                        <a:rPr lang="en-US" dirty="0" smtClean="0"/>
                        <a:t>99,160:1</a:t>
                      </a:r>
                      <a:endParaRPr lang="en-US" dirty="0"/>
                    </a:p>
                  </a:txBody>
                  <a:tcPr/>
                </a:tc>
                <a:tc>
                  <a:txBody>
                    <a:bodyPr/>
                    <a:lstStyle/>
                    <a:p>
                      <a:r>
                        <a:rPr lang="en-US" dirty="0" smtClean="0"/>
                        <a:t>13,772:1</a:t>
                      </a:r>
                      <a:endParaRPr lang="en-US" dirty="0"/>
                    </a:p>
                  </a:txBody>
                  <a:tcPr/>
                </a:tc>
              </a:tr>
            </a:tbl>
          </a:graphicData>
        </a:graphic>
      </p:graphicFrame>
      <p:sp>
        <p:nvSpPr>
          <p:cNvPr id="5" name="Oval 4"/>
          <p:cNvSpPr/>
          <p:nvPr/>
        </p:nvSpPr>
        <p:spPr>
          <a:xfrm>
            <a:off x="5791200" y="3962400"/>
            <a:ext cx="1219200" cy="9802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7239000" y="3983933"/>
            <a:ext cx="1295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71613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2012 NE Region Pop : Psych MD</a:t>
            </a:r>
            <a:br>
              <a:rPr lang="en-US" dirty="0" smtClean="0"/>
            </a:br>
            <a:r>
              <a:rPr lang="en-US" dirty="0" smtClean="0"/>
              <a:t> </a:t>
            </a:r>
            <a:r>
              <a:rPr lang="en-US" sz="2700" dirty="0">
                <a:solidFill>
                  <a:prstClr val="black"/>
                </a:solidFill>
              </a:rPr>
              <a:t>(Nationally: Population to Psychiatrists Ratio 6800:1)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1471547"/>
              </p:ext>
            </p:extLst>
          </p:nvPr>
        </p:nvGraphicFramePr>
        <p:xfrm>
          <a:off x="457200" y="1600200"/>
          <a:ext cx="8229600" cy="510540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698500">
                <a:tc>
                  <a:txBody>
                    <a:bodyPr/>
                    <a:lstStyle/>
                    <a:p>
                      <a:r>
                        <a:rPr lang="en-US" dirty="0" smtClean="0"/>
                        <a:t>Region</a:t>
                      </a:r>
                      <a:endParaRPr lang="en-US" dirty="0"/>
                    </a:p>
                  </a:txBody>
                  <a:tcPr/>
                </a:tc>
                <a:tc>
                  <a:txBody>
                    <a:bodyPr/>
                    <a:lstStyle/>
                    <a:p>
                      <a:r>
                        <a:rPr lang="en-US" dirty="0" smtClean="0"/>
                        <a:t>Pop</a:t>
                      </a:r>
                      <a:endParaRPr lang="en-US" dirty="0"/>
                    </a:p>
                  </a:txBody>
                  <a:tcPr/>
                </a:tc>
                <a:tc>
                  <a:txBody>
                    <a:bodyPr/>
                    <a:lstStyle/>
                    <a:p>
                      <a:r>
                        <a:rPr lang="en-US" dirty="0" smtClean="0"/>
                        <a:t>CAP &lt;</a:t>
                      </a:r>
                      <a:r>
                        <a:rPr lang="en-US" baseline="0" dirty="0" smtClean="0"/>
                        <a:t> 65y/0</a:t>
                      </a:r>
                      <a:endParaRPr lang="en-US" dirty="0"/>
                    </a:p>
                  </a:txBody>
                  <a:tcPr/>
                </a:tc>
                <a:tc>
                  <a:txBody>
                    <a:bodyPr/>
                    <a:lstStyle/>
                    <a:p>
                      <a:r>
                        <a:rPr lang="en-US" dirty="0" smtClean="0"/>
                        <a:t>Psych</a:t>
                      </a:r>
                      <a:r>
                        <a:rPr lang="en-US" baseline="0" dirty="0" smtClean="0"/>
                        <a:t> MD &lt; 65 y/o</a:t>
                      </a:r>
                      <a:endParaRPr lang="en-US" dirty="0"/>
                    </a:p>
                  </a:txBody>
                  <a:tcPr/>
                </a:tc>
                <a:tc>
                  <a:txBody>
                    <a:bodyPr/>
                    <a:lstStyle/>
                    <a:p>
                      <a:r>
                        <a:rPr lang="en-US" dirty="0" smtClean="0"/>
                        <a:t>Pop</a:t>
                      </a:r>
                      <a:r>
                        <a:rPr lang="en-US" baseline="0" dirty="0" smtClean="0"/>
                        <a:t> to CAP Ratio</a:t>
                      </a:r>
                      <a:endParaRPr lang="en-US" dirty="0"/>
                    </a:p>
                  </a:txBody>
                  <a:tcPr/>
                </a:tc>
                <a:tc>
                  <a:txBody>
                    <a:bodyPr/>
                    <a:lstStyle/>
                    <a:p>
                      <a:r>
                        <a:rPr lang="en-US" dirty="0" smtClean="0"/>
                        <a:t>Pop</a:t>
                      </a:r>
                      <a:r>
                        <a:rPr lang="en-US" baseline="0" dirty="0" smtClean="0"/>
                        <a:t> to Psych MD Ratio</a:t>
                      </a:r>
                      <a:endParaRPr lang="en-US" dirty="0"/>
                    </a:p>
                  </a:txBody>
                  <a:tcPr/>
                </a:tc>
              </a:tr>
              <a:tr h="698500">
                <a:tc>
                  <a:txBody>
                    <a:bodyPr/>
                    <a:lstStyle/>
                    <a:p>
                      <a:r>
                        <a:rPr lang="en-US" dirty="0" smtClean="0"/>
                        <a:t>Green Bay</a:t>
                      </a:r>
                      <a:endParaRPr lang="en-US" dirty="0"/>
                    </a:p>
                  </a:txBody>
                  <a:tcPr/>
                </a:tc>
                <a:tc>
                  <a:txBody>
                    <a:bodyPr/>
                    <a:lstStyle/>
                    <a:p>
                      <a:r>
                        <a:rPr lang="en-US" dirty="0" smtClean="0"/>
                        <a:t>428,055</a:t>
                      </a:r>
                      <a:endParaRPr lang="en-US" dirty="0"/>
                    </a:p>
                  </a:txBody>
                  <a:tcPr/>
                </a:tc>
                <a:tc>
                  <a:txBody>
                    <a:bodyPr/>
                    <a:lstStyle/>
                    <a:p>
                      <a:r>
                        <a:rPr lang="en-US" dirty="0" smtClean="0"/>
                        <a:t>9</a:t>
                      </a:r>
                      <a:endParaRPr lang="en-US" dirty="0"/>
                    </a:p>
                  </a:txBody>
                  <a:tcPr/>
                </a:tc>
                <a:tc>
                  <a:txBody>
                    <a:bodyPr/>
                    <a:lstStyle/>
                    <a:p>
                      <a:r>
                        <a:rPr lang="en-US" dirty="0" smtClean="0"/>
                        <a:t>26</a:t>
                      </a:r>
                      <a:endParaRPr lang="en-US" dirty="0"/>
                    </a:p>
                  </a:txBody>
                  <a:tcPr/>
                </a:tc>
                <a:tc>
                  <a:txBody>
                    <a:bodyPr/>
                    <a:lstStyle/>
                    <a:p>
                      <a:r>
                        <a:rPr lang="en-US" dirty="0" smtClean="0"/>
                        <a:t>47,561:1</a:t>
                      </a:r>
                      <a:endParaRPr lang="en-US" dirty="0"/>
                    </a:p>
                  </a:txBody>
                  <a:tcPr/>
                </a:tc>
                <a:tc>
                  <a:txBody>
                    <a:bodyPr/>
                    <a:lstStyle/>
                    <a:p>
                      <a:r>
                        <a:rPr lang="en-US" dirty="0" smtClean="0"/>
                        <a:t>16,464:1</a:t>
                      </a:r>
                      <a:endParaRPr lang="en-US" dirty="0"/>
                    </a:p>
                  </a:txBody>
                  <a:tcPr/>
                </a:tc>
              </a:tr>
              <a:tr h="698500">
                <a:tc>
                  <a:txBody>
                    <a:bodyPr/>
                    <a:lstStyle/>
                    <a:p>
                      <a:r>
                        <a:rPr lang="en-US" dirty="0" smtClean="0"/>
                        <a:t>Sheboygan</a:t>
                      </a:r>
                      <a:endParaRPr lang="en-US" dirty="0"/>
                    </a:p>
                  </a:txBody>
                  <a:tcPr/>
                </a:tc>
                <a:tc>
                  <a:txBody>
                    <a:bodyPr/>
                    <a:lstStyle/>
                    <a:p>
                      <a:r>
                        <a:rPr lang="en-US" dirty="0" smtClean="0"/>
                        <a:t>196,867</a:t>
                      </a:r>
                      <a:endParaRPr lang="en-US" dirty="0"/>
                    </a:p>
                  </a:txBody>
                  <a:tcPr/>
                </a:tc>
                <a:tc>
                  <a:txBody>
                    <a:bodyPr/>
                    <a:lstStyle/>
                    <a:p>
                      <a:r>
                        <a:rPr lang="en-US" dirty="0" smtClean="0"/>
                        <a:t>3</a:t>
                      </a:r>
                      <a:endParaRPr lang="en-US" dirty="0"/>
                    </a:p>
                  </a:txBody>
                  <a:tcPr/>
                </a:tc>
                <a:tc>
                  <a:txBody>
                    <a:bodyPr/>
                    <a:lstStyle/>
                    <a:p>
                      <a:r>
                        <a:rPr lang="en-US" dirty="0" smtClean="0"/>
                        <a:t>16</a:t>
                      </a:r>
                      <a:endParaRPr lang="en-US" dirty="0"/>
                    </a:p>
                  </a:txBody>
                  <a:tcPr/>
                </a:tc>
                <a:tc>
                  <a:txBody>
                    <a:bodyPr/>
                    <a:lstStyle/>
                    <a:p>
                      <a:r>
                        <a:rPr lang="en-US" dirty="0" smtClean="0"/>
                        <a:t>65,622:1</a:t>
                      </a:r>
                      <a:endParaRPr lang="en-US" dirty="0"/>
                    </a:p>
                  </a:txBody>
                  <a:tcPr/>
                </a:tc>
                <a:tc>
                  <a:txBody>
                    <a:bodyPr/>
                    <a:lstStyle/>
                    <a:p>
                      <a:r>
                        <a:rPr lang="en-US" dirty="0" smtClean="0"/>
                        <a:t>12,304:1</a:t>
                      </a:r>
                      <a:endParaRPr lang="en-US" dirty="0"/>
                    </a:p>
                  </a:txBody>
                  <a:tcPr/>
                </a:tc>
              </a:tr>
              <a:tr h="698500">
                <a:tc>
                  <a:txBody>
                    <a:bodyPr/>
                    <a:lstStyle/>
                    <a:p>
                      <a:r>
                        <a:rPr lang="en-US" dirty="0" smtClean="0"/>
                        <a:t>Appleton</a:t>
                      </a:r>
                      <a:endParaRPr lang="en-US" dirty="0"/>
                    </a:p>
                  </a:txBody>
                  <a:tcPr/>
                </a:tc>
                <a:tc>
                  <a:txBody>
                    <a:bodyPr/>
                    <a:lstStyle/>
                    <a:p>
                      <a:r>
                        <a:rPr lang="en-US" dirty="0" smtClean="0"/>
                        <a:t>293,325</a:t>
                      </a:r>
                      <a:endParaRPr lang="en-US" dirty="0"/>
                    </a:p>
                  </a:txBody>
                  <a:tcPr/>
                </a:tc>
                <a:tc>
                  <a:txBody>
                    <a:bodyPr/>
                    <a:lstStyle/>
                    <a:p>
                      <a:r>
                        <a:rPr lang="en-US" dirty="0" smtClean="0"/>
                        <a:t>5</a:t>
                      </a:r>
                      <a:endParaRPr lang="en-US" dirty="0"/>
                    </a:p>
                  </a:txBody>
                  <a:tcPr/>
                </a:tc>
                <a:tc>
                  <a:txBody>
                    <a:bodyPr/>
                    <a:lstStyle/>
                    <a:p>
                      <a:r>
                        <a:rPr lang="en-US" dirty="0" smtClean="0"/>
                        <a:t>22</a:t>
                      </a:r>
                      <a:endParaRPr lang="en-US" dirty="0"/>
                    </a:p>
                  </a:txBody>
                  <a:tcPr/>
                </a:tc>
                <a:tc>
                  <a:txBody>
                    <a:bodyPr/>
                    <a:lstStyle/>
                    <a:p>
                      <a:r>
                        <a:rPr lang="en-US" dirty="0" smtClean="0"/>
                        <a:t>58,665:1</a:t>
                      </a:r>
                      <a:endParaRPr lang="en-US" dirty="0"/>
                    </a:p>
                  </a:txBody>
                  <a:tcPr/>
                </a:tc>
                <a:tc>
                  <a:txBody>
                    <a:bodyPr/>
                    <a:lstStyle/>
                    <a:p>
                      <a:r>
                        <a:rPr lang="en-US" dirty="0" smtClean="0"/>
                        <a:t>13,333:1</a:t>
                      </a:r>
                      <a:endParaRPr lang="en-US" dirty="0"/>
                    </a:p>
                  </a:txBody>
                  <a:tcPr/>
                </a:tc>
              </a:tr>
              <a:tr h="698500">
                <a:tc>
                  <a:txBody>
                    <a:bodyPr/>
                    <a:lstStyle/>
                    <a:p>
                      <a:r>
                        <a:rPr lang="en-US" dirty="0" smtClean="0"/>
                        <a:t>Oshkosh</a:t>
                      </a:r>
                      <a:endParaRPr lang="en-US" dirty="0"/>
                    </a:p>
                  </a:txBody>
                  <a:tcPr/>
                </a:tc>
                <a:tc>
                  <a:txBody>
                    <a:bodyPr/>
                    <a:lstStyle/>
                    <a:p>
                      <a:r>
                        <a:rPr lang="en-US" dirty="0" smtClean="0"/>
                        <a:t>162,242</a:t>
                      </a:r>
                      <a:endParaRPr lang="en-US" dirty="0"/>
                    </a:p>
                  </a:txBody>
                  <a:tcPr/>
                </a:tc>
                <a:tc>
                  <a:txBody>
                    <a:bodyPr/>
                    <a:lstStyle/>
                    <a:p>
                      <a:r>
                        <a:rPr lang="en-US" dirty="0" smtClean="0"/>
                        <a:t>3</a:t>
                      </a:r>
                      <a:endParaRPr lang="en-US" dirty="0"/>
                    </a:p>
                  </a:txBody>
                  <a:tcPr/>
                </a:tc>
                <a:tc>
                  <a:txBody>
                    <a:bodyPr/>
                    <a:lstStyle/>
                    <a:p>
                      <a:r>
                        <a:rPr lang="en-US" dirty="0" smtClean="0"/>
                        <a:t>15</a:t>
                      </a:r>
                      <a:endParaRPr lang="en-US" dirty="0"/>
                    </a:p>
                  </a:txBody>
                  <a:tcPr/>
                </a:tc>
                <a:tc>
                  <a:txBody>
                    <a:bodyPr/>
                    <a:lstStyle/>
                    <a:p>
                      <a:r>
                        <a:rPr lang="en-US" dirty="0" smtClean="0"/>
                        <a:t>54,080:1</a:t>
                      </a:r>
                      <a:endParaRPr lang="en-US" dirty="0"/>
                    </a:p>
                  </a:txBody>
                  <a:tcPr/>
                </a:tc>
                <a:tc>
                  <a:txBody>
                    <a:bodyPr/>
                    <a:lstStyle/>
                    <a:p>
                      <a:r>
                        <a:rPr lang="en-US" dirty="0" smtClean="0"/>
                        <a:t>10,816:1</a:t>
                      </a:r>
                      <a:endParaRPr lang="en-US" dirty="0"/>
                    </a:p>
                  </a:txBody>
                  <a:tcPr/>
                </a:tc>
              </a:tr>
              <a:tr h="698500">
                <a:tc>
                  <a:txBody>
                    <a:bodyPr/>
                    <a:lstStyle/>
                    <a:p>
                      <a:r>
                        <a:rPr lang="en-US" dirty="0" smtClean="0"/>
                        <a:t>Fond du Lac</a:t>
                      </a:r>
                      <a:endParaRPr lang="en-US" dirty="0"/>
                    </a:p>
                  </a:txBody>
                  <a:tcPr/>
                </a:tc>
                <a:tc>
                  <a:txBody>
                    <a:bodyPr/>
                    <a:lstStyle/>
                    <a:p>
                      <a:r>
                        <a:rPr lang="en-US" dirty="0" smtClean="0"/>
                        <a:t>172,043</a:t>
                      </a:r>
                      <a:endParaRPr lang="en-US" dirty="0"/>
                    </a:p>
                  </a:txBody>
                  <a:tcPr/>
                </a:tc>
                <a:tc>
                  <a:txBody>
                    <a:bodyPr/>
                    <a:lstStyle/>
                    <a:p>
                      <a:r>
                        <a:rPr lang="en-US" dirty="0" smtClean="0"/>
                        <a:t>1</a:t>
                      </a:r>
                      <a:endParaRPr lang="en-US" dirty="0"/>
                    </a:p>
                  </a:txBody>
                  <a:tcPr/>
                </a:tc>
                <a:tc>
                  <a:txBody>
                    <a:bodyPr/>
                    <a:lstStyle/>
                    <a:p>
                      <a:r>
                        <a:rPr lang="en-US" dirty="0" smtClean="0"/>
                        <a:t>9</a:t>
                      </a:r>
                      <a:endParaRPr lang="en-US" dirty="0"/>
                    </a:p>
                  </a:txBody>
                  <a:tcPr/>
                </a:tc>
                <a:tc>
                  <a:txBody>
                    <a:bodyPr/>
                    <a:lstStyle/>
                    <a:p>
                      <a:r>
                        <a:rPr lang="en-US" dirty="0" smtClean="0"/>
                        <a:t>172,043:1</a:t>
                      </a:r>
                      <a:endParaRPr lang="en-US" dirty="0"/>
                    </a:p>
                  </a:txBody>
                  <a:tcPr/>
                </a:tc>
                <a:tc>
                  <a:txBody>
                    <a:bodyPr/>
                    <a:lstStyle/>
                    <a:p>
                      <a:r>
                        <a:rPr lang="en-US" dirty="0" smtClean="0"/>
                        <a:t>19,116:1</a:t>
                      </a:r>
                      <a:endParaRPr lang="en-US" dirty="0"/>
                    </a:p>
                  </a:txBody>
                  <a:tcPr/>
                </a:tc>
              </a:tr>
              <a:tr h="698500">
                <a:tc>
                  <a:txBody>
                    <a:bodyPr/>
                    <a:lstStyle/>
                    <a:p>
                      <a:r>
                        <a:rPr lang="en-US" dirty="0" smtClean="0"/>
                        <a:t>Total for NE Regions</a:t>
                      </a:r>
                      <a:endParaRPr lang="en-US" dirty="0"/>
                    </a:p>
                  </a:txBody>
                  <a:tcPr/>
                </a:tc>
                <a:tc>
                  <a:txBody>
                    <a:bodyPr/>
                    <a:lstStyle/>
                    <a:p>
                      <a:r>
                        <a:rPr lang="en-US" dirty="0" smtClean="0"/>
                        <a:t>1,252,532</a:t>
                      </a:r>
                      <a:endParaRPr lang="en-US" dirty="0"/>
                    </a:p>
                  </a:txBody>
                  <a:tcPr/>
                </a:tc>
                <a:tc>
                  <a:txBody>
                    <a:bodyPr/>
                    <a:lstStyle/>
                    <a:p>
                      <a:r>
                        <a:rPr lang="en-US" dirty="0" smtClean="0"/>
                        <a:t>21</a:t>
                      </a:r>
                      <a:endParaRPr lang="en-US" dirty="0"/>
                    </a:p>
                  </a:txBody>
                  <a:tcPr/>
                </a:tc>
                <a:tc>
                  <a:txBody>
                    <a:bodyPr/>
                    <a:lstStyle/>
                    <a:p>
                      <a:r>
                        <a:rPr lang="en-US" dirty="0" smtClean="0"/>
                        <a:t>88</a:t>
                      </a:r>
                      <a:endParaRPr lang="en-US" dirty="0"/>
                    </a:p>
                  </a:txBody>
                  <a:tcPr/>
                </a:tc>
                <a:tc>
                  <a:txBody>
                    <a:bodyPr/>
                    <a:lstStyle/>
                    <a:p>
                      <a:r>
                        <a:rPr lang="en-US" dirty="0" smtClean="0"/>
                        <a:t>59,644:1</a:t>
                      </a:r>
                      <a:endParaRPr lang="en-US" dirty="0"/>
                    </a:p>
                  </a:txBody>
                  <a:tcPr/>
                </a:tc>
                <a:tc>
                  <a:txBody>
                    <a:bodyPr/>
                    <a:lstStyle/>
                    <a:p>
                      <a:r>
                        <a:rPr lang="en-US" dirty="0" smtClean="0"/>
                        <a:t>14,233:1</a:t>
                      </a:r>
                      <a:endParaRPr lang="en-US" dirty="0"/>
                    </a:p>
                  </a:txBody>
                  <a:tcPr/>
                </a:tc>
              </a:tr>
            </a:tbl>
          </a:graphicData>
        </a:graphic>
      </p:graphicFrame>
      <p:sp>
        <p:nvSpPr>
          <p:cNvPr id="5" name="Oval 4"/>
          <p:cNvSpPr/>
          <p:nvPr/>
        </p:nvSpPr>
        <p:spPr>
          <a:xfrm>
            <a:off x="5791200" y="5742122"/>
            <a:ext cx="1295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7239000" y="5718569"/>
            <a:ext cx="1076498"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68474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2012 ‘Western’ Region Pop : Psych MD</a:t>
            </a:r>
            <a:br>
              <a:rPr lang="fr-FR" dirty="0" smtClean="0"/>
            </a:br>
            <a:r>
              <a:rPr lang="en-US" sz="2700" dirty="0"/>
              <a:t>(Nationally: Population to Psychiatrists Ratio 6800:1)</a:t>
            </a:r>
            <a:r>
              <a:rPr lang="fr-FR" sz="2700" dirty="0" smtClean="0"/>
              <a:t> </a:t>
            </a:r>
            <a:endParaRPr lang="en-US"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8585082"/>
              </p:ext>
            </p:extLst>
          </p:nvPr>
        </p:nvGraphicFramePr>
        <p:xfrm>
          <a:off x="457200" y="1600200"/>
          <a:ext cx="8229600" cy="452628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899160">
                <a:tc>
                  <a:txBody>
                    <a:bodyPr/>
                    <a:lstStyle/>
                    <a:p>
                      <a:r>
                        <a:rPr lang="en-US" dirty="0" smtClean="0"/>
                        <a:t>Region</a:t>
                      </a:r>
                      <a:endParaRPr lang="en-US" dirty="0"/>
                    </a:p>
                  </a:txBody>
                  <a:tcPr/>
                </a:tc>
                <a:tc>
                  <a:txBody>
                    <a:bodyPr/>
                    <a:lstStyle/>
                    <a:p>
                      <a:r>
                        <a:rPr lang="en-US" dirty="0" smtClean="0"/>
                        <a:t>Pop</a:t>
                      </a:r>
                      <a:endParaRPr lang="en-US" dirty="0"/>
                    </a:p>
                  </a:txBody>
                  <a:tcPr/>
                </a:tc>
                <a:tc>
                  <a:txBody>
                    <a:bodyPr/>
                    <a:lstStyle/>
                    <a:p>
                      <a:r>
                        <a:rPr lang="en-US" dirty="0" smtClean="0"/>
                        <a:t>CAP &lt;</a:t>
                      </a:r>
                      <a:r>
                        <a:rPr lang="en-US" baseline="0" dirty="0" smtClean="0"/>
                        <a:t> 65y/0</a:t>
                      </a:r>
                      <a:endParaRPr lang="en-US" dirty="0"/>
                    </a:p>
                  </a:txBody>
                  <a:tcPr/>
                </a:tc>
                <a:tc>
                  <a:txBody>
                    <a:bodyPr/>
                    <a:lstStyle/>
                    <a:p>
                      <a:r>
                        <a:rPr lang="en-US" dirty="0" smtClean="0"/>
                        <a:t>Psych</a:t>
                      </a:r>
                      <a:r>
                        <a:rPr lang="en-US" baseline="0" dirty="0" smtClean="0"/>
                        <a:t> MD &lt; 65 y/o</a:t>
                      </a:r>
                      <a:endParaRPr lang="en-US" dirty="0"/>
                    </a:p>
                  </a:txBody>
                  <a:tcPr/>
                </a:tc>
                <a:tc>
                  <a:txBody>
                    <a:bodyPr/>
                    <a:lstStyle/>
                    <a:p>
                      <a:r>
                        <a:rPr lang="en-US" dirty="0" smtClean="0"/>
                        <a:t>Pop</a:t>
                      </a:r>
                      <a:r>
                        <a:rPr lang="en-US" baseline="0" dirty="0" smtClean="0"/>
                        <a:t> to CAP Ratio</a:t>
                      </a:r>
                      <a:endParaRPr lang="en-US" dirty="0"/>
                    </a:p>
                  </a:txBody>
                  <a:tcPr/>
                </a:tc>
                <a:tc>
                  <a:txBody>
                    <a:bodyPr/>
                    <a:lstStyle/>
                    <a:p>
                      <a:r>
                        <a:rPr lang="en-US" dirty="0" smtClean="0"/>
                        <a:t>Pop</a:t>
                      </a:r>
                      <a:r>
                        <a:rPr lang="en-US" baseline="0" dirty="0" smtClean="0"/>
                        <a:t> to Psych MD Ratio</a:t>
                      </a:r>
                      <a:endParaRPr lang="en-US" dirty="0"/>
                    </a:p>
                  </a:txBody>
                  <a:tcPr/>
                </a:tc>
              </a:tr>
              <a:tr h="899160">
                <a:tc>
                  <a:txBody>
                    <a:bodyPr/>
                    <a:lstStyle/>
                    <a:p>
                      <a:r>
                        <a:rPr lang="en-US" dirty="0" smtClean="0"/>
                        <a:t>Eau Claire</a:t>
                      </a:r>
                      <a:endParaRPr lang="en-US" dirty="0"/>
                    </a:p>
                  </a:txBody>
                  <a:tcPr/>
                </a:tc>
                <a:tc>
                  <a:txBody>
                    <a:bodyPr/>
                    <a:lstStyle/>
                    <a:p>
                      <a:r>
                        <a:rPr lang="en-US" dirty="0" smtClean="0"/>
                        <a:t>353,965</a:t>
                      </a:r>
                      <a:endParaRPr lang="en-US" dirty="0"/>
                    </a:p>
                  </a:txBody>
                  <a:tcPr/>
                </a:tc>
                <a:tc>
                  <a:txBody>
                    <a:bodyPr/>
                    <a:lstStyle/>
                    <a:p>
                      <a:r>
                        <a:rPr lang="en-US" dirty="0" smtClean="0"/>
                        <a:t>4</a:t>
                      </a:r>
                      <a:endParaRPr lang="en-US" dirty="0"/>
                    </a:p>
                  </a:txBody>
                  <a:tcPr/>
                </a:tc>
                <a:tc>
                  <a:txBody>
                    <a:bodyPr/>
                    <a:lstStyle/>
                    <a:p>
                      <a:r>
                        <a:rPr lang="en-US" dirty="0" smtClean="0"/>
                        <a:t>21</a:t>
                      </a:r>
                      <a:endParaRPr lang="en-US" dirty="0"/>
                    </a:p>
                  </a:txBody>
                  <a:tcPr/>
                </a:tc>
                <a:tc>
                  <a:txBody>
                    <a:bodyPr/>
                    <a:lstStyle/>
                    <a:p>
                      <a:r>
                        <a:rPr lang="en-US" dirty="0" smtClean="0"/>
                        <a:t>88,491:1</a:t>
                      </a:r>
                      <a:endParaRPr lang="en-US" dirty="0"/>
                    </a:p>
                  </a:txBody>
                  <a:tcPr/>
                </a:tc>
                <a:tc>
                  <a:txBody>
                    <a:bodyPr/>
                    <a:lstStyle/>
                    <a:p>
                      <a:r>
                        <a:rPr lang="en-US" dirty="0" smtClean="0"/>
                        <a:t>16,855:1</a:t>
                      </a:r>
                      <a:endParaRPr lang="en-US" dirty="0"/>
                    </a:p>
                  </a:txBody>
                  <a:tcPr/>
                </a:tc>
              </a:tr>
              <a:tr h="899160">
                <a:tc>
                  <a:txBody>
                    <a:bodyPr/>
                    <a:lstStyle/>
                    <a:p>
                      <a:r>
                        <a:rPr lang="en-US" dirty="0" smtClean="0"/>
                        <a:t>West Central</a:t>
                      </a:r>
                      <a:endParaRPr lang="en-US" dirty="0"/>
                    </a:p>
                  </a:txBody>
                  <a:tcPr/>
                </a:tc>
                <a:tc>
                  <a:txBody>
                    <a:bodyPr/>
                    <a:lstStyle/>
                    <a:p>
                      <a:r>
                        <a:rPr lang="en-US" dirty="0" smtClean="0"/>
                        <a:t>174,159</a:t>
                      </a:r>
                      <a:endParaRPr lang="en-US" dirty="0"/>
                    </a:p>
                  </a:txBody>
                  <a:tcPr/>
                </a:tc>
                <a:tc>
                  <a:txBody>
                    <a:bodyPr/>
                    <a:lstStyle/>
                    <a:p>
                      <a:r>
                        <a:rPr lang="en-US" dirty="0" smtClean="0"/>
                        <a:t>-</a:t>
                      </a:r>
                      <a:endParaRPr lang="en-US" dirty="0"/>
                    </a:p>
                  </a:txBody>
                  <a:tcPr/>
                </a:tc>
                <a:tc>
                  <a:txBody>
                    <a:bodyPr/>
                    <a:lstStyle/>
                    <a:p>
                      <a:r>
                        <a:rPr lang="en-US" dirty="0" smtClean="0"/>
                        <a:t>5</a:t>
                      </a:r>
                      <a:endParaRPr lang="en-US" dirty="0"/>
                    </a:p>
                  </a:txBody>
                  <a:tcPr/>
                </a:tc>
                <a:tc>
                  <a:txBody>
                    <a:bodyPr/>
                    <a:lstStyle/>
                    <a:p>
                      <a:r>
                        <a:rPr lang="en-US" dirty="0" smtClean="0"/>
                        <a:t>-</a:t>
                      </a:r>
                      <a:endParaRPr lang="en-US" dirty="0"/>
                    </a:p>
                  </a:txBody>
                  <a:tcPr/>
                </a:tc>
                <a:tc>
                  <a:txBody>
                    <a:bodyPr/>
                    <a:lstStyle/>
                    <a:p>
                      <a:endParaRPr lang="en-US"/>
                    </a:p>
                  </a:txBody>
                  <a:tcPr/>
                </a:tc>
              </a:tr>
              <a:tr h="899160">
                <a:tc>
                  <a:txBody>
                    <a:bodyPr/>
                    <a:lstStyle/>
                    <a:p>
                      <a:r>
                        <a:rPr lang="en-US" dirty="0" smtClean="0"/>
                        <a:t>Superior</a:t>
                      </a:r>
                      <a:endParaRPr lang="en-US" dirty="0"/>
                    </a:p>
                  </a:txBody>
                  <a:tcPr/>
                </a:tc>
                <a:tc>
                  <a:txBody>
                    <a:bodyPr/>
                    <a:lstStyle/>
                    <a:p>
                      <a:r>
                        <a:rPr lang="en-US" dirty="0" smtClean="0"/>
                        <a:t>69,465</a:t>
                      </a:r>
                      <a:endParaRPr lang="en-US" dirty="0"/>
                    </a:p>
                  </a:txBody>
                  <a:tcPr/>
                </a:tc>
                <a:tc>
                  <a:txBody>
                    <a:bodyPr/>
                    <a:lstStyle/>
                    <a:p>
                      <a:r>
                        <a:rPr lang="en-US" dirty="0" smtClean="0"/>
                        <a:t>-</a:t>
                      </a:r>
                      <a:endParaRPr lang="en-US" dirty="0"/>
                    </a:p>
                  </a:txBody>
                  <a:tcPr/>
                </a:tc>
                <a:tc>
                  <a:txBody>
                    <a:bodyPr/>
                    <a:lstStyle/>
                    <a:p>
                      <a:r>
                        <a:rPr lang="en-US" dirty="0" smtClean="0"/>
                        <a:t>2</a:t>
                      </a:r>
                      <a:endParaRPr lang="en-US" dirty="0"/>
                    </a:p>
                  </a:txBody>
                  <a:tcPr/>
                </a:tc>
                <a:tc>
                  <a:txBody>
                    <a:bodyPr/>
                    <a:lstStyle/>
                    <a:p>
                      <a:r>
                        <a:rPr lang="en-US" dirty="0" smtClean="0"/>
                        <a:t>-</a:t>
                      </a:r>
                      <a:endParaRPr lang="en-US" dirty="0"/>
                    </a:p>
                  </a:txBody>
                  <a:tcPr/>
                </a:tc>
                <a:tc>
                  <a:txBody>
                    <a:bodyPr/>
                    <a:lstStyle/>
                    <a:p>
                      <a:endParaRPr lang="en-US"/>
                    </a:p>
                  </a:txBody>
                  <a:tcPr/>
                </a:tc>
              </a:tr>
              <a:tr h="899160">
                <a:tc>
                  <a:txBody>
                    <a:bodyPr/>
                    <a:lstStyle/>
                    <a:p>
                      <a:r>
                        <a:rPr lang="en-US" dirty="0" smtClean="0"/>
                        <a:t>Total for ‘Western’ Region</a:t>
                      </a:r>
                      <a:endParaRPr lang="en-US" dirty="0"/>
                    </a:p>
                  </a:txBody>
                  <a:tcPr/>
                </a:tc>
                <a:tc>
                  <a:txBody>
                    <a:bodyPr/>
                    <a:lstStyle/>
                    <a:p>
                      <a:r>
                        <a:rPr lang="en-US" dirty="0" smtClean="0"/>
                        <a:t>597,589</a:t>
                      </a:r>
                      <a:endParaRPr lang="en-US" dirty="0"/>
                    </a:p>
                  </a:txBody>
                  <a:tcPr/>
                </a:tc>
                <a:tc>
                  <a:txBody>
                    <a:bodyPr/>
                    <a:lstStyle/>
                    <a:p>
                      <a:r>
                        <a:rPr lang="en-US" dirty="0" smtClean="0"/>
                        <a:t>4</a:t>
                      </a:r>
                      <a:endParaRPr lang="en-US" dirty="0"/>
                    </a:p>
                  </a:txBody>
                  <a:tcPr/>
                </a:tc>
                <a:tc>
                  <a:txBody>
                    <a:bodyPr/>
                    <a:lstStyle/>
                    <a:p>
                      <a:r>
                        <a:rPr lang="en-US" dirty="0" smtClean="0"/>
                        <a:t>28</a:t>
                      </a:r>
                      <a:endParaRPr lang="en-US" dirty="0"/>
                    </a:p>
                  </a:txBody>
                  <a:tcPr/>
                </a:tc>
                <a:tc>
                  <a:txBody>
                    <a:bodyPr/>
                    <a:lstStyle/>
                    <a:p>
                      <a:r>
                        <a:rPr lang="en-US" dirty="0" smtClean="0"/>
                        <a:t>149,397:1</a:t>
                      </a:r>
                      <a:endParaRPr lang="en-US" dirty="0"/>
                    </a:p>
                  </a:txBody>
                  <a:tcPr/>
                </a:tc>
                <a:tc>
                  <a:txBody>
                    <a:bodyPr/>
                    <a:lstStyle/>
                    <a:p>
                      <a:r>
                        <a:rPr lang="en-US" dirty="0" smtClean="0"/>
                        <a:t>21,342:1</a:t>
                      </a:r>
                      <a:endParaRPr lang="en-US" dirty="0"/>
                    </a:p>
                  </a:txBody>
                  <a:tcPr/>
                </a:tc>
              </a:tr>
            </a:tbl>
          </a:graphicData>
        </a:graphic>
      </p:graphicFrame>
      <p:sp>
        <p:nvSpPr>
          <p:cNvPr id="5" name="Oval 4"/>
          <p:cNvSpPr/>
          <p:nvPr/>
        </p:nvSpPr>
        <p:spPr>
          <a:xfrm>
            <a:off x="5943600" y="5008536"/>
            <a:ext cx="12192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7351222" y="5008536"/>
            <a:ext cx="12192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8505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2012 SW Region Pop : Psych MD</a:t>
            </a:r>
            <a:r>
              <a:rPr lang="en-US" dirty="0"/>
              <a:t/>
            </a:r>
            <a:br>
              <a:rPr lang="en-US" dirty="0"/>
            </a:br>
            <a:r>
              <a:rPr lang="en-US" sz="2700" dirty="0"/>
              <a:t>(Nationally: Population to Psychiatrists Ratio 6800:1)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3343053"/>
              </p:ext>
            </p:extLst>
          </p:nvPr>
        </p:nvGraphicFramePr>
        <p:xfrm>
          <a:off x="457200" y="1389855"/>
          <a:ext cx="8229600" cy="4858545"/>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859845">
                <a:tc>
                  <a:txBody>
                    <a:bodyPr/>
                    <a:lstStyle/>
                    <a:p>
                      <a:r>
                        <a:rPr lang="en-US" dirty="0" smtClean="0"/>
                        <a:t>Region</a:t>
                      </a:r>
                      <a:endParaRPr lang="en-US" dirty="0"/>
                    </a:p>
                  </a:txBody>
                  <a:tcPr/>
                </a:tc>
                <a:tc>
                  <a:txBody>
                    <a:bodyPr/>
                    <a:lstStyle/>
                    <a:p>
                      <a:r>
                        <a:rPr lang="en-US" dirty="0" smtClean="0"/>
                        <a:t>Pop</a:t>
                      </a:r>
                      <a:endParaRPr lang="en-US" dirty="0"/>
                    </a:p>
                  </a:txBody>
                  <a:tcPr/>
                </a:tc>
                <a:tc>
                  <a:txBody>
                    <a:bodyPr/>
                    <a:lstStyle/>
                    <a:p>
                      <a:r>
                        <a:rPr lang="en-US" dirty="0" smtClean="0"/>
                        <a:t>CAP &lt;</a:t>
                      </a:r>
                      <a:r>
                        <a:rPr lang="en-US" baseline="0" dirty="0" smtClean="0"/>
                        <a:t> 65y/0</a:t>
                      </a:r>
                      <a:endParaRPr lang="en-US" dirty="0"/>
                    </a:p>
                  </a:txBody>
                  <a:tcPr/>
                </a:tc>
                <a:tc>
                  <a:txBody>
                    <a:bodyPr/>
                    <a:lstStyle/>
                    <a:p>
                      <a:r>
                        <a:rPr lang="en-US" dirty="0" smtClean="0"/>
                        <a:t>Psych</a:t>
                      </a:r>
                      <a:r>
                        <a:rPr lang="en-US" baseline="0" dirty="0" smtClean="0"/>
                        <a:t> MD &lt; 65 y/o</a:t>
                      </a:r>
                      <a:endParaRPr lang="en-US" dirty="0"/>
                    </a:p>
                  </a:txBody>
                  <a:tcPr/>
                </a:tc>
                <a:tc>
                  <a:txBody>
                    <a:bodyPr/>
                    <a:lstStyle/>
                    <a:p>
                      <a:r>
                        <a:rPr lang="en-US" dirty="0" smtClean="0"/>
                        <a:t>Pop</a:t>
                      </a:r>
                      <a:r>
                        <a:rPr lang="en-US" baseline="0" dirty="0" smtClean="0"/>
                        <a:t> to CAP Ratio</a:t>
                      </a:r>
                      <a:endParaRPr lang="en-US" dirty="0"/>
                    </a:p>
                  </a:txBody>
                  <a:tcPr/>
                </a:tc>
                <a:tc>
                  <a:txBody>
                    <a:bodyPr/>
                    <a:lstStyle/>
                    <a:p>
                      <a:r>
                        <a:rPr lang="en-US" dirty="0" smtClean="0"/>
                        <a:t>Pop</a:t>
                      </a:r>
                      <a:r>
                        <a:rPr lang="en-US" baseline="0" dirty="0" smtClean="0"/>
                        <a:t> to Psych MD Ratio</a:t>
                      </a:r>
                      <a:endParaRPr lang="en-US" dirty="0"/>
                    </a:p>
                  </a:txBody>
                  <a:tcPr/>
                </a:tc>
              </a:tr>
              <a:tr h="818596">
                <a:tc>
                  <a:txBody>
                    <a:bodyPr/>
                    <a:lstStyle/>
                    <a:p>
                      <a:r>
                        <a:rPr lang="en-US" dirty="0" smtClean="0"/>
                        <a:t>Madison</a:t>
                      </a:r>
                      <a:endParaRPr lang="en-US" dirty="0"/>
                    </a:p>
                  </a:txBody>
                  <a:tcPr/>
                </a:tc>
                <a:tc>
                  <a:txBody>
                    <a:bodyPr/>
                    <a:lstStyle/>
                    <a:p>
                      <a:r>
                        <a:rPr lang="en-US" dirty="0" smtClean="0"/>
                        <a:t>667,420</a:t>
                      </a:r>
                      <a:endParaRPr lang="en-US" dirty="0"/>
                    </a:p>
                  </a:txBody>
                  <a:tcPr/>
                </a:tc>
                <a:tc>
                  <a:txBody>
                    <a:bodyPr/>
                    <a:lstStyle/>
                    <a:p>
                      <a:r>
                        <a:rPr lang="en-US" dirty="0" smtClean="0"/>
                        <a:t>30</a:t>
                      </a:r>
                      <a:endParaRPr lang="en-US" dirty="0"/>
                    </a:p>
                  </a:txBody>
                  <a:tcPr/>
                </a:tc>
                <a:tc>
                  <a:txBody>
                    <a:bodyPr/>
                    <a:lstStyle/>
                    <a:p>
                      <a:r>
                        <a:rPr lang="en-US" dirty="0" smtClean="0"/>
                        <a:t>142</a:t>
                      </a:r>
                      <a:endParaRPr lang="en-US" dirty="0"/>
                    </a:p>
                  </a:txBody>
                  <a:tcPr/>
                </a:tc>
                <a:tc>
                  <a:txBody>
                    <a:bodyPr/>
                    <a:lstStyle/>
                    <a:p>
                      <a:r>
                        <a:rPr lang="en-US" dirty="0" smtClean="0"/>
                        <a:t>22,247:1</a:t>
                      </a:r>
                      <a:endParaRPr lang="en-US" dirty="0"/>
                    </a:p>
                  </a:txBody>
                  <a:tcPr/>
                </a:tc>
                <a:tc>
                  <a:txBody>
                    <a:bodyPr/>
                    <a:lstStyle/>
                    <a:p>
                      <a:r>
                        <a:rPr lang="en-US" dirty="0" smtClean="0"/>
                        <a:t>4700:1</a:t>
                      </a:r>
                      <a:endParaRPr lang="en-US" dirty="0"/>
                    </a:p>
                  </a:txBody>
                  <a:tcPr/>
                </a:tc>
              </a:tr>
              <a:tr h="818596">
                <a:tc>
                  <a:txBody>
                    <a:bodyPr/>
                    <a:lstStyle/>
                    <a:p>
                      <a:r>
                        <a:rPr lang="en-US" dirty="0" smtClean="0"/>
                        <a:t>Janesville</a:t>
                      </a:r>
                      <a:endParaRPr lang="en-US" dirty="0"/>
                    </a:p>
                  </a:txBody>
                  <a:tcPr/>
                </a:tc>
                <a:tc>
                  <a:txBody>
                    <a:bodyPr/>
                    <a:lstStyle/>
                    <a:p>
                      <a:r>
                        <a:rPr lang="en-US" dirty="0" smtClean="0"/>
                        <a:t>246,150</a:t>
                      </a:r>
                      <a:endParaRPr lang="en-US" dirty="0"/>
                    </a:p>
                  </a:txBody>
                  <a:tcPr/>
                </a:tc>
                <a:tc>
                  <a:txBody>
                    <a:bodyPr/>
                    <a:lstStyle/>
                    <a:p>
                      <a:r>
                        <a:rPr lang="en-US" dirty="0" smtClean="0"/>
                        <a:t>4</a:t>
                      </a:r>
                      <a:endParaRPr lang="en-US" dirty="0"/>
                    </a:p>
                  </a:txBody>
                  <a:tcPr/>
                </a:tc>
                <a:tc>
                  <a:txBody>
                    <a:bodyPr/>
                    <a:lstStyle/>
                    <a:p>
                      <a:r>
                        <a:rPr lang="en-US" dirty="0" smtClean="0"/>
                        <a:t>16</a:t>
                      </a:r>
                      <a:endParaRPr lang="en-US" dirty="0"/>
                    </a:p>
                  </a:txBody>
                  <a:tcPr/>
                </a:tc>
                <a:tc>
                  <a:txBody>
                    <a:bodyPr/>
                    <a:lstStyle/>
                    <a:p>
                      <a:r>
                        <a:rPr lang="en-US" dirty="0" smtClean="0"/>
                        <a:t>61,537:1</a:t>
                      </a:r>
                      <a:endParaRPr lang="en-US" dirty="0"/>
                    </a:p>
                  </a:txBody>
                  <a:tcPr/>
                </a:tc>
                <a:tc>
                  <a:txBody>
                    <a:bodyPr/>
                    <a:lstStyle/>
                    <a:p>
                      <a:r>
                        <a:rPr lang="en-US" dirty="0" smtClean="0"/>
                        <a:t>15,384:1</a:t>
                      </a:r>
                      <a:endParaRPr lang="en-US" dirty="0"/>
                    </a:p>
                  </a:txBody>
                  <a:tcPr/>
                </a:tc>
              </a:tr>
              <a:tr h="818596">
                <a:tc>
                  <a:txBody>
                    <a:bodyPr/>
                    <a:lstStyle/>
                    <a:p>
                      <a:r>
                        <a:rPr lang="en-US" dirty="0" smtClean="0"/>
                        <a:t>Southwest</a:t>
                      </a:r>
                      <a:endParaRPr lang="en-US" dirty="0"/>
                    </a:p>
                  </a:txBody>
                  <a:tcPr/>
                </a:tc>
                <a:tc>
                  <a:txBody>
                    <a:bodyPr/>
                    <a:lstStyle/>
                    <a:p>
                      <a:r>
                        <a:rPr lang="en-US" dirty="0" smtClean="0"/>
                        <a:t>66,166</a:t>
                      </a:r>
                      <a:endParaRPr lang="en-US" dirty="0"/>
                    </a:p>
                  </a:txBody>
                  <a:tcPr/>
                </a:tc>
                <a:tc>
                  <a:txBody>
                    <a:bodyPr/>
                    <a:lstStyle/>
                    <a:p>
                      <a:r>
                        <a:rPr lang="en-US" dirty="0" smtClean="0"/>
                        <a:t>-</a:t>
                      </a:r>
                      <a:endParaRPr lang="en-US" dirty="0"/>
                    </a:p>
                  </a:txBody>
                  <a:tcPr/>
                </a:tc>
                <a:tc>
                  <a:txBody>
                    <a:bodyPr/>
                    <a:lstStyle/>
                    <a:p>
                      <a:r>
                        <a:rPr lang="en-US" dirty="0" smtClean="0"/>
                        <a:t>2</a:t>
                      </a:r>
                      <a:endParaRPr lang="en-US" dirty="0"/>
                    </a:p>
                  </a:txBody>
                  <a:tcPr/>
                </a:tc>
                <a:tc>
                  <a:txBody>
                    <a:bodyPr/>
                    <a:lstStyle/>
                    <a:p>
                      <a:r>
                        <a:rPr lang="en-US" dirty="0" smtClean="0"/>
                        <a:t>-</a:t>
                      </a:r>
                      <a:endParaRPr lang="en-US" dirty="0"/>
                    </a:p>
                  </a:txBody>
                  <a:tcPr/>
                </a:tc>
                <a:tc>
                  <a:txBody>
                    <a:bodyPr/>
                    <a:lstStyle/>
                    <a:p>
                      <a:r>
                        <a:rPr lang="en-US" dirty="0" smtClean="0"/>
                        <a:t>33,083:1</a:t>
                      </a:r>
                      <a:endParaRPr lang="en-US" dirty="0"/>
                    </a:p>
                  </a:txBody>
                  <a:tcPr/>
                </a:tc>
              </a:tr>
              <a:tr h="669761">
                <a:tc>
                  <a:txBody>
                    <a:bodyPr/>
                    <a:lstStyle/>
                    <a:p>
                      <a:r>
                        <a:rPr lang="en-US" dirty="0" smtClean="0"/>
                        <a:t>La Crosse</a:t>
                      </a:r>
                      <a:endParaRPr lang="en-US" dirty="0"/>
                    </a:p>
                  </a:txBody>
                  <a:tcPr/>
                </a:tc>
                <a:tc>
                  <a:txBody>
                    <a:bodyPr/>
                    <a:lstStyle/>
                    <a:p>
                      <a:r>
                        <a:rPr lang="en-US" dirty="0" smtClean="0"/>
                        <a:t>352,965</a:t>
                      </a:r>
                      <a:endParaRPr lang="en-US" dirty="0"/>
                    </a:p>
                  </a:txBody>
                  <a:tcPr/>
                </a:tc>
                <a:tc>
                  <a:txBody>
                    <a:bodyPr/>
                    <a:lstStyle/>
                    <a:p>
                      <a:r>
                        <a:rPr lang="en-US" dirty="0" smtClean="0"/>
                        <a:t>4</a:t>
                      </a:r>
                      <a:endParaRPr lang="en-US" dirty="0"/>
                    </a:p>
                  </a:txBody>
                  <a:tcPr/>
                </a:tc>
                <a:tc>
                  <a:txBody>
                    <a:bodyPr/>
                    <a:lstStyle/>
                    <a:p>
                      <a:r>
                        <a:rPr lang="en-US" dirty="0" smtClean="0"/>
                        <a:t>21</a:t>
                      </a:r>
                      <a:endParaRPr lang="en-US" dirty="0"/>
                    </a:p>
                  </a:txBody>
                  <a:tcPr/>
                </a:tc>
                <a:tc>
                  <a:txBody>
                    <a:bodyPr/>
                    <a:lstStyle/>
                    <a:p>
                      <a:r>
                        <a:rPr lang="en-US" dirty="0" smtClean="0"/>
                        <a:t>88,241:1</a:t>
                      </a:r>
                      <a:endParaRPr lang="en-US" dirty="0"/>
                    </a:p>
                  </a:txBody>
                  <a:tcPr/>
                </a:tc>
                <a:tc>
                  <a:txBody>
                    <a:bodyPr/>
                    <a:lstStyle/>
                    <a:p>
                      <a:r>
                        <a:rPr lang="en-US" dirty="0" smtClean="0"/>
                        <a:t>16,808:1</a:t>
                      </a:r>
                      <a:endParaRPr lang="en-US" dirty="0"/>
                    </a:p>
                  </a:txBody>
                  <a:tcPr/>
                </a:tc>
              </a:tr>
              <a:tr h="818596">
                <a:tc>
                  <a:txBody>
                    <a:bodyPr/>
                    <a:lstStyle/>
                    <a:p>
                      <a:r>
                        <a:rPr lang="en-US" dirty="0" smtClean="0"/>
                        <a:t>Total for SW Regions</a:t>
                      </a:r>
                      <a:endParaRPr lang="en-US" dirty="0"/>
                    </a:p>
                  </a:txBody>
                  <a:tcPr/>
                </a:tc>
                <a:tc>
                  <a:txBody>
                    <a:bodyPr/>
                    <a:lstStyle/>
                    <a:p>
                      <a:r>
                        <a:rPr lang="en-US" dirty="0" smtClean="0"/>
                        <a:t>1,632,701</a:t>
                      </a:r>
                      <a:endParaRPr lang="en-US" dirty="0"/>
                    </a:p>
                  </a:txBody>
                  <a:tcPr/>
                </a:tc>
                <a:tc>
                  <a:txBody>
                    <a:bodyPr/>
                    <a:lstStyle/>
                    <a:p>
                      <a:r>
                        <a:rPr lang="en-US" dirty="0" smtClean="0"/>
                        <a:t>38</a:t>
                      </a:r>
                      <a:endParaRPr lang="en-US" dirty="0"/>
                    </a:p>
                  </a:txBody>
                  <a:tcPr/>
                </a:tc>
                <a:tc>
                  <a:txBody>
                    <a:bodyPr/>
                    <a:lstStyle/>
                    <a:p>
                      <a:r>
                        <a:rPr lang="en-US" dirty="0" smtClean="0"/>
                        <a:t>181</a:t>
                      </a:r>
                      <a:endParaRPr lang="en-US" dirty="0"/>
                    </a:p>
                  </a:txBody>
                  <a:tcPr/>
                </a:tc>
                <a:tc>
                  <a:txBody>
                    <a:bodyPr/>
                    <a:lstStyle/>
                    <a:p>
                      <a:r>
                        <a:rPr lang="en-US" dirty="0" smtClean="0"/>
                        <a:t>42,966:1</a:t>
                      </a:r>
                      <a:endParaRPr lang="en-US" dirty="0"/>
                    </a:p>
                  </a:txBody>
                  <a:tcPr/>
                </a:tc>
                <a:tc>
                  <a:txBody>
                    <a:bodyPr/>
                    <a:lstStyle/>
                    <a:p>
                      <a:r>
                        <a:rPr lang="en-US" dirty="0" smtClean="0"/>
                        <a:t>9020:1</a:t>
                      </a:r>
                      <a:endParaRPr lang="en-US" dirty="0"/>
                    </a:p>
                  </a:txBody>
                  <a:tcPr/>
                </a:tc>
              </a:tr>
            </a:tbl>
          </a:graphicData>
        </a:graphic>
      </p:graphicFrame>
      <p:sp>
        <p:nvSpPr>
          <p:cNvPr id="3" name="Oval 2"/>
          <p:cNvSpPr/>
          <p:nvPr/>
        </p:nvSpPr>
        <p:spPr>
          <a:xfrm>
            <a:off x="5791200" y="5334001"/>
            <a:ext cx="12954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301345" y="5334000"/>
            <a:ext cx="1004456" cy="7620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89407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Ratio of Peds &amp; </a:t>
            </a:r>
            <a:r>
              <a:rPr lang="en-US" dirty="0"/>
              <a:t>FP to CAP &amp; Psychiatrist </a:t>
            </a:r>
            <a:r>
              <a:rPr lang="en-US" dirty="0" smtClean="0"/>
              <a:t>by Region</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20145" y="1600200"/>
            <a:ext cx="4903709"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5786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2012 Peds + FP:CAP Ratios by Region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581937"/>
              </p:ext>
            </p:extLst>
          </p:nvPr>
        </p:nvGraphicFramePr>
        <p:xfrm>
          <a:off x="457200" y="1295402"/>
          <a:ext cx="8229599" cy="5453743"/>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968529">
                <a:tc>
                  <a:txBody>
                    <a:bodyPr/>
                    <a:lstStyle/>
                    <a:p>
                      <a:r>
                        <a:rPr lang="en-US" dirty="0" smtClean="0"/>
                        <a:t>Region</a:t>
                      </a:r>
                      <a:endParaRPr lang="en-US" dirty="0"/>
                    </a:p>
                  </a:txBody>
                  <a:tcPr/>
                </a:tc>
                <a:tc>
                  <a:txBody>
                    <a:bodyPr/>
                    <a:lstStyle/>
                    <a:p>
                      <a:r>
                        <a:rPr lang="en-US" dirty="0" smtClean="0"/>
                        <a:t>Pop</a:t>
                      </a:r>
                      <a:endParaRPr lang="en-US" dirty="0"/>
                    </a:p>
                  </a:txBody>
                  <a:tcPr/>
                </a:tc>
                <a:tc>
                  <a:txBody>
                    <a:bodyPr/>
                    <a:lstStyle/>
                    <a:p>
                      <a:r>
                        <a:rPr lang="en-US" dirty="0" smtClean="0"/>
                        <a:t>CAP &lt;</a:t>
                      </a:r>
                      <a:r>
                        <a:rPr lang="en-US" baseline="0" dirty="0" smtClean="0"/>
                        <a:t> 65y/0</a:t>
                      </a:r>
                      <a:endParaRPr lang="en-US" dirty="0"/>
                    </a:p>
                  </a:txBody>
                  <a:tcPr/>
                </a:tc>
                <a:tc>
                  <a:txBody>
                    <a:bodyPr/>
                    <a:lstStyle/>
                    <a:p>
                      <a:r>
                        <a:rPr lang="en-US" dirty="0" smtClean="0"/>
                        <a:t>Fam Med</a:t>
                      </a:r>
                      <a:endParaRPr lang="en-US" dirty="0"/>
                    </a:p>
                  </a:txBody>
                  <a:tcPr/>
                </a:tc>
                <a:tc>
                  <a:txBody>
                    <a:bodyPr/>
                    <a:lstStyle/>
                    <a:p>
                      <a:r>
                        <a:rPr lang="en-US" dirty="0" smtClean="0"/>
                        <a:t>Peds</a:t>
                      </a:r>
                      <a:endParaRPr lang="en-US" dirty="0"/>
                    </a:p>
                  </a:txBody>
                  <a:tcPr/>
                </a:tc>
                <a:tc>
                  <a:txBody>
                    <a:bodyPr/>
                    <a:lstStyle/>
                    <a:p>
                      <a:r>
                        <a:rPr lang="en-US" dirty="0" smtClean="0"/>
                        <a:t>Ratio  Pop:</a:t>
                      </a:r>
                    </a:p>
                    <a:p>
                      <a:r>
                        <a:rPr lang="en-US" dirty="0" smtClean="0"/>
                        <a:t>Peds+FP:</a:t>
                      </a:r>
                      <a:endParaRPr lang="en-US" dirty="0"/>
                    </a:p>
                  </a:txBody>
                  <a:tcPr/>
                </a:tc>
                <a:tc>
                  <a:txBody>
                    <a:bodyPr/>
                    <a:lstStyle/>
                    <a:p>
                      <a:r>
                        <a:rPr lang="en-US" dirty="0" smtClean="0"/>
                        <a:t>Ratio </a:t>
                      </a:r>
                    </a:p>
                    <a:p>
                      <a:r>
                        <a:rPr lang="en-US" dirty="0" smtClean="0"/>
                        <a:t>Peds+FP: CAP</a:t>
                      </a:r>
                    </a:p>
                  </a:txBody>
                  <a:tcPr/>
                </a:tc>
              </a:tr>
              <a:tr h="703337">
                <a:tc>
                  <a:txBody>
                    <a:bodyPr/>
                    <a:lstStyle/>
                    <a:p>
                      <a:r>
                        <a:rPr lang="en-US" dirty="0" smtClean="0"/>
                        <a:t>SE (Milw)</a:t>
                      </a:r>
                      <a:endParaRPr lang="en-US" dirty="0"/>
                    </a:p>
                  </a:txBody>
                  <a:tcPr/>
                </a:tc>
                <a:tc>
                  <a:txBody>
                    <a:bodyPr/>
                    <a:lstStyle/>
                    <a:p>
                      <a:r>
                        <a:rPr lang="en-US" dirty="0" smtClean="0"/>
                        <a:t>2,072,321</a:t>
                      </a:r>
                      <a:endParaRPr lang="en-US" dirty="0"/>
                    </a:p>
                  </a:txBody>
                  <a:tcPr/>
                </a:tc>
                <a:tc>
                  <a:txBody>
                    <a:bodyPr/>
                    <a:lstStyle/>
                    <a:p>
                      <a:r>
                        <a:rPr lang="en-US" dirty="0" smtClean="0"/>
                        <a:t>58</a:t>
                      </a:r>
                      <a:endParaRPr lang="en-US" dirty="0"/>
                    </a:p>
                  </a:txBody>
                  <a:tcPr/>
                </a:tc>
                <a:tc>
                  <a:txBody>
                    <a:bodyPr/>
                    <a:lstStyle/>
                    <a:p>
                      <a:r>
                        <a:rPr lang="en-US" dirty="0" smtClean="0"/>
                        <a:t>743</a:t>
                      </a:r>
                      <a:endParaRPr lang="en-US" dirty="0"/>
                    </a:p>
                  </a:txBody>
                  <a:tcPr/>
                </a:tc>
                <a:tc>
                  <a:txBody>
                    <a:bodyPr/>
                    <a:lstStyle/>
                    <a:p>
                      <a:r>
                        <a:rPr lang="en-US" dirty="0" smtClean="0"/>
                        <a:t>384</a:t>
                      </a:r>
                      <a:endParaRPr lang="en-US" dirty="0"/>
                    </a:p>
                  </a:txBody>
                  <a:tcPr/>
                </a:tc>
                <a:tc>
                  <a:txBody>
                    <a:bodyPr/>
                    <a:lstStyle/>
                    <a:p>
                      <a:r>
                        <a:rPr lang="en-US" dirty="0" smtClean="0"/>
                        <a:t>1839:1</a:t>
                      </a:r>
                      <a:endParaRPr lang="en-US" dirty="0"/>
                    </a:p>
                  </a:txBody>
                  <a:tcPr/>
                </a:tc>
                <a:tc>
                  <a:txBody>
                    <a:bodyPr/>
                    <a:lstStyle/>
                    <a:p>
                      <a:r>
                        <a:rPr lang="en-US" dirty="0" smtClean="0"/>
                        <a:t>19:1</a:t>
                      </a:r>
                      <a:endParaRPr lang="en-US" dirty="0"/>
                    </a:p>
                  </a:txBody>
                  <a:tcPr/>
                </a:tc>
              </a:tr>
              <a:tr h="703337">
                <a:tc>
                  <a:txBody>
                    <a:bodyPr/>
                    <a:lstStyle/>
                    <a:p>
                      <a:r>
                        <a:rPr lang="en-US" dirty="0" smtClean="0"/>
                        <a:t>Northern</a:t>
                      </a:r>
                      <a:endParaRPr lang="en-US" dirty="0"/>
                    </a:p>
                  </a:txBody>
                  <a:tcPr/>
                </a:tc>
                <a:tc>
                  <a:txBody>
                    <a:bodyPr/>
                    <a:lstStyle/>
                    <a:p>
                      <a:r>
                        <a:rPr lang="en-US" dirty="0" smtClean="0"/>
                        <a:t>495,799</a:t>
                      </a:r>
                    </a:p>
                  </a:txBody>
                  <a:tcPr/>
                </a:tc>
                <a:tc>
                  <a:txBody>
                    <a:bodyPr/>
                    <a:lstStyle/>
                    <a:p>
                      <a:r>
                        <a:rPr lang="en-US" dirty="0" smtClean="0"/>
                        <a:t>5</a:t>
                      </a:r>
                      <a:endParaRPr lang="en-US" dirty="0"/>
                    </a:p>
                  </a:txBody>
                  <a:tcPr/>
                </a:tc>
                <a:tc>
                  <a:txBody>
                    <a:bodyPr/>
                    <a:lstStyle/>
                    <a:p>
                      <a:r>
                        <a:rPr lang="en-US" dirty="0" smtClean="0"/>
                        <a:t>213</a:t>
                      </a:r>
                      <a:endParaRPr lang="en-US" dirty="0"/>
                    </a:p>
                  </a:txBody>
                  <a:tcPr/>
                </a:tc>
                <a:tc>
                  <a:txBody>
                    <a:bodyPr/>
                    <a:lstStyle/>
                    <a:p>
                      <a:r>
                        <a:rPr lang="en-US" dirty="0" smtClean="0"/>
                        <a:t>72</a:t>
                      </a:r>
                      <a:endParaRPr lang="en-US" dirty="0"/>
                    </a:p>
                  </a:txBody>
                  <a:tcPr/>
                </a:tc>
                <a:tc>
                  <a:txBody>
                    <a:bodyPr/>
                    <a:lstStyle/>
                    <a:p>
                      <a:r>
                        <a:rPr lang="en-US" dirty="0" smtClean="0"/>
                        <a:t>1740:1</a:t>
                      </a:r>
                      <a:endParaRPr lang="en-US" dirty="0"/>
                    </a:p>
                  </a:txBody>
                  <a:tcPr/>
                </a:tc>
                <a:tc>
                  <a:txBody>
                    <a:bodyPr/>
                    <a:lstStyle/>
                    <a:p>
                      <a:r>
                        <a:rPr lang="en-US" dirty="0" smtClean="0"/>
                        <a:t>57:1</a:t>
                      </a:r>
                      <a:endParaRPr lang="en-US" dirty="0"/>
                    </a:p>
                  </a:txBody>
                  <a:tcPr/>
                </a:tc>
              </a:tr>
              <a:tr h="703337">
                <a:tc>
                  <a:txBody>
                    <a:bodyPr/>
                    <a:lstStyle/>
                    <a:p>
                      <a:r>
                        <a:rPr lang="en-US" dirty="0" smtClean="0"/>
                        <a:t>NE</a:t>
                      </a:r>
                      <a:endParaRPr lang="en-US" dirty="0"/>
                    </a:p>
                  </a:txBody>
                  <a:tcPr/>
                </a:tc>
                <a:tc>
                  <a:txBody>
                    <a:bodyPr/>
                    <a:lstStyle/>
                    <a:p>
                      <a:r>
                        <a:rPr lang="en-US" dirty="0" smtClean="0"/>
                        <a:t>1,252,532</a:t>
                      </a:r>
                      <a:endParaRPr lang="en-US" dirty="0"/>
                    </a:p>
                  </a:txBody>
                  <a:tcPr/>
                </a:tc>
                <a:tc>
                  <a:txBody>
                    <a:bodyPr/>
                    <a:lstStyle/>
                    <a:p>
                      <a:r>
                        <a:rPr lang="en-US" dirty="0" smtClean="0"/>
                        <a:t>21</a:t>
                      </a:r>
                      <a:endParaRPr lang="en-US" dirty="0"/>
                    </a:p>
                  </a:txBody>
                  <a:tcPr/>
                </a:tc>
                <a:tc>
                  <a:txBody>
                    <a:bodyPr/>
                    <a:lstStyle/>
                    <a:p>
                      <a:r>
                        <a:rPr lang="en-US" dirty="0" smtClean="0"/>
                        <a:t>724</a:t>
                      </a:r>
                      <a:endParaRPr lang="en-US" dirty="0"/>
                    </a:p>
                  </a:txBody>
                  <a:tcPr/>
                </a:tc>
                <a:tc>
                  <a:txBody>
                    <a:bodyPr/>
                    <a:lstStyle/>
                    <a:p>
                      <a:r>
                        <a:rPr lang="en-US" dirty="0" smtClean="0"/>
                        <a:t>125</a:t>
                      </a:r>
                      <a:endParaRPr lang="en-US" dirty="0"/>
                    </a:p>
                  </a:txBody>
                  <a:tcPr/>
                </a:tc>
                <a:tc>
                  <a:txBody>
                    <a:bodyPr/>
                    <a:lstStyle/>
                    <a:p>
                      <a:r>
                        <a:rPr lang="en-US" dirty="0" smtClean="0"/>
                        <a:t>1475:1</a:t>
                      </a:r>
                      <a:endParaRPr lang="en-US" dirty="0"/>
                    </a:p>
                  </a:txBody>
                  <a:tcPr/>
                </a:tc>
                <a:tc>
                  <a:txBody>
                    <a:bodyPr/>
                    <a:lstStyle/>
                    <a:p>
                      <a:r>
                        <a:rPr lang="en-US" dirty="0" smtClean="0"/>
                        <a:t>40:1</a:t>
                      </a:r>
                      <a:endParaRPr lang="en-US" dirty="0"/>
                    </a:p>
                  </a:txBody>
                  <a:tcPr/>
                </a:tc>
              </a:tr>
              <a:tr h="703337">
                <a:tc>
                  <a:txBody>
                    <a:bodyPr/>
                    <a:lstStyle/>
                    <a:p>
                      <a:r>
                        <a:rPr lang="en-US" dirty="0" smtClean="0"/>
                        <a:t>Western</a:t>
                      </a:r>
                      <a:endParaRPr lang="en-US" dirty="0"/>
                    </a:p>
                  </a:txBody>
                  <a:tcPr/>
                </a:tc>
                <a:tc>
                  <a:txBody>
                    <a:bodyPr/>
                    <a:lstStyle/>
                    <a:p>
                      <a:r>
                        <a:rPr lang="en-US" dirty="0" smtClean="0"/>
                        <a:t>597,589</a:t>
                      </a:r>
                    </a:p>
                  </a:txBody>
                  <a:tcPr/>
                </a:tc>
                <a:tc>
                  <a:txBody>
                    <a:bodyPr/>
                    <a:lstStyle/>
                    <a:p>
                      <a:r>
                        <a:rPr lang="en-US" dirty="0" smtClean="0"/>
                        <a:t>4</a:t>
                      </a:r>
                      <a:endParaRPr lang="en-US" dirty="0"/>
                    </a:p>
                  </a:txBody>
                  <a:tcPr/>
                </a:tc>
                <a:tc>
                  <a:txBody>
                    <a:bodyPr/>
                    <a:lstStyle/>
                    <a:p>
                      <a:r>
                        <a:rPr lang="en-US" dirty="0" smtClean="0"/>
                        <a:t>333</a:t>
                      </a:r>
                      <a:endParaRPr lang="en-US" dirty="0"/>
                    </a:p>
                  </a:txBody>
                  <a:tcPr/>
                </a:tc>
                <a:tc>
                  <a:txBody>
                    <a:bodyPr/>
                    <a:lstStyle/>
                    <a:p>
                      <a:r>
                        <a:rPr lang="en-US" dirty="0" smtClean="0"/>
                        <a:t>41</a:t>
                      </a:r>
                      <a:endParaRPr lang="en-US" dirty="0"/>
                    </a:p>
                  </a:txBody>
                  <a:tcPr/>
                </a:tc>
                <a:tc>
                  <a:txBody>
                    <a:bodyPr/>
                    <a:lstStyle/>
                    <a:p>
                      <a:r>
                        <a:rPr lang="en-US" dirty="0" smtClean="0"/>
                        <a:t>1598:1</a:t>
                      </a:r>
                      <a:endParaRPr lang="en-US" dirty="0"/>
                    </a:p>
                  </a:txBody>
                  <a:tcPr/>
                </a:tc>
                <a:tc>
                  <a:txBody>
                    <a:bodyPr/>
                    <a:lstStyle/>
                    <a:p>
                      <a:r>
                        <a:rPr lang="en-US" dirty="0" smtClean="0"/>
                        <a:t>93.5:1</a:t>
                      </a:r>
                      <a:endParaRPr lang="en-US" dirty="0"/>
                    </a:p>
                  </a:txBody>
                  <a:tcPr/>
                </a:tc>
              </a:tr>
              <a:tr h="968529">
                <a:tc>
                  <a:txBody>
                    <a:bodyPr/>
                    <a:lstStyle/>
                    <a:p>
                      <a:r>
                        <a:rPr lang="en-US" dirty="0" smtClean="0"/>
                        <a:t>SW (Madison,</a:t>
                      </a:r>
                      <a:r>
                        <a:rPr lang="en-US" baseline="0" dirty="0" smtClean="0"/>
                        <a:t> La Crosse)</a:t>
                      </a:r>
                      <a:endParaRPr lang="en-US" dirty="0"/>
                    </a:p>
                  </a:txBody>
                  <a:tcPr/>
                </a:tc>
                <a:tc>
                  <a:txBody>
                    <a:bodyPr/>
                    <a:lstStyle/>
                    <a:p>
                      <a:r>
                        <a:rPr lang="en-US" dirty="0" smtClean="0"/>
                        <a:t>1,632,701</a:t>
                      </a:r>
                      <a:endParaRPr lang="en-US" dirty="0"/>
                    </a:p>
                  </a:txBody>
                  <a:tcPr/>
                </a:tc>
                <a:tc>
                  <a:txBody>
                    <a:bodyPr/>
                    <a:lstStyle/>
                    <a:p>
                      <a:r>
                        <a:rPr lang="en-US" dirty="0" smtClean="0"/>
                        <a:t>38</a:t>
                      </a:r>
                      <a:endParaRPr lang="en-US" dirty="0"/>
                    </a:p>
                  </a:txBody>
                  <a:tcPr/>
                </a:tc>
                <a:tc>
                  <a:txBody>
                    <a:bodyPr/>
                    <a:lstStyle/>
                    <a:p>
                      <a:r>
                        <a:rPr lang="en-US" dirty="0" smtClean="0"/>
                        <a:t>696</a:t>
                      </a:r>
                      <a:endParaRPr lang="en-US" dirty="0"/>
                    </a:p>
                  </a:txBody>
                  <a:tcPr/>
                </a:tc>
                <a:tc>
                  <a:txBody>
                    <a:bodyPr/>
                    <a:lstStyle/>
                    <a:p>
                      <a:r>
                        <a:rPr lang="en-US" dirty="0" smtClean="0"/>
                        <a:t>227</a:t>
                      </a:r>
                      <a:endParaRPr lang="en-US" dirty="0"/>
                    </a:p>
                  </a:txBody>
                  <a:tcPr/>
                </a:tc>
                <a:tc>
                  <a:txBody>
                    <a:bodyPr/>
                    <a:lstStyle/>
                    <a:p>
                      <a:r>
                        <a:rPr lang="en-US" dirty="0" smtClean="0"/>
                        <a:t>1769:1</a:t>
                      </a:r>
                      <a:endParaRPr lang="en-US" dirty="0"/>
                    </a:p>
                  </a:txBody>
                  <a:tcPr/>
                </a:tc>
                <a:tc>
                  <a:txBody>
                    <a:bodyPr/>
                    <a:lstStyle/>
                    <a:p>
                      <a:r>
                        <a:rPr lang="en-US" dirty="0" smtClean="0"/>
                        <a:t>24:1</a:t>
                      </a:r>
                      <a:endParaRPr lang="en-US" dirty="0"/>
                    </a:p>
                  </a:txBody>
                  <a:tcPr/>
                </a:tc>
              </a:tr>
              <a:tr h="703337">
                <a:tc>
                  <a:txBody>
                    <a:bodyPr/>
                    <a:lstStyle/>
                    <a:p>
                      <a:r>
                        <a:rPr lang="en-US" dirty="0" smtClean="0"/>
                        <a:t>Statewide Totals</a:t>
                      </a:r>
                      <a:endParaRPr lang="en-US" dirty="0"/>
                    </a:p>
                  </a:txBody>
                  <a:tcPr/>
                </a:tc>
                <a:tc>
                  <a:txBody>
                    <a:bodyPr/>
                    <a:lstStyle/>
                    <a:p>
                      <a:r>
                        <a:rPr lang="en-US" dirty="0" smtClean="0"/>
                        <a:t>5,686,986</a:t>
                      </a:r>
                      <a:endParaRPr lang="en-US" dirty="0"/>
                    </a:p>
                  </a:txBody>
                  <a:tcPr/>
                </a:tc>
                <a:tc>
                  <a:txBody>
                    <a:bodyPr/>
                    <a:lstStyle/>
                    <a:p>
                      <a:r>
                        <a:rPr lang="en-US" dirty="0" smtClean="0"/>
                        <a:t>126</a:t>
                      </a:r>
                      <a:endParaRPr lang="en-US" dirty="0"/>
                    </a:p>
                  </a:txBody>
                  <a:tcPr/>
                </a:tc>
                <a:tc>
                  <a:txBody>
                    <a:bodyPr/>
                    <a:lstStyle/>
                    <a:p>
                      <a:r>
                        <a:rPr lang="en-US" dirty="0" smtClean="0"/>
                        <a:t>2,472</a:t>
                      </a:r>
                    </a:p>
                    <a:p>
                      <a:endParaRPr lang="en-US" dirty="0"/>
                    </a:p>
                  </a:txBody>
                  <a:tcPr/>
                </a:tc>
                <a:tc>
                  <a:txBody>
                    <a:bodyPr/>
                    <a:lstStyle/>
                    <a:p>
                      <a:r>
                        <a:rPr lang="en-US" dirty="0" smtClean="0"/>
                        <a:t>827 </a:t>
                      </a:r>
                    </a:p>
                    <a:p>
                      <a:endParaRPr lang="en-US" dirty="0"/>
                    </a:p>
                  </a:txBody>
                  <a:tcPr/>
                </a:tc>
                <a:tc>
                  <a:txBody>
                    <a:bodyPr/>
                    <a:lstStyle/>
                    <a:p>
                      <a:r>
                        <a:rPr lang="en-US" dirty="0" smtClean="0"/>
                        <a:t>1723:1</a:t>
                      </a:r>
                      <a:endParaRPr lang="en-US" dirty="0"/>
                    </a:p>
                  </a:txBody>
                  <a:tcPr/>
                </a:tc>
                <a:tc>
                  <a:txBody>
                    <a:bodyPr/>
                    <a:lstStyle/>
                    <a:p>
                      <a:r>
                        <a:rPr lang="en-US" dirty="0" smtClean="0"/>
                        <a:t>26:1</a:t>
                      </a:r>
                      <a:endParaRPr lang="en-US" dirty="0"/>
                    </a:p>
                  </a:txBody>
                  <a:tcPr/>
                </a:tc>
              </a:tr>
            </a:tbl>
          </a:graphicData>
        </a:graphic>
      </p:graphicFrame>
    </p:spTree>
    <p:extLst>
      <p:ext uri="{BB962C8B-B14F-4D97-AF65-F5344CB8AC3E}">
        <p14:creationId xmlns:p14="http://schemas.microsoft.com/office/powerpoint/2010/main" val="4214552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2012 ‘SE’ Region Peds + FP Ratios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4339412"/>
              </p:ext>
            </p:extLst>
          </p:nvPr>
        </p:nvGraphicFramePr>
        <p:xfrm>
          <a:off x="457200" y="1600200"/>
          <a:ext cx="8229599" cy="4648200"/>
        </p:xfrm>
        <a:graphic>
          <a:graphicData uri="http://schemas.openxmlformats.org/drawingml/2006/table">
            <a:tbl>
              <a:tblPr firstRow="1" bandRow="1">
                <a:tableStyleId>{5C22544A-7EE6-4342-B048-85BDC9FD1C3A}</a:tableStyleId>
              </a:tblPr>
              <a:tblGrid>
                <a:gridCol w="1447800"/>
                <a:gridCol w="1219200"/>
                <a:gridCol w="859971"/>
                <a:gridCol w="1175657"/>
                <a:gridCol w="1175657"/>
                <a:gridCol w="1175657"/>
                <a:gridCol w="1175657"/>
              </a:tblGrid>
              <a:tr h="929640">
                <a:tc>
                  <a:txBody>
                    <a:bodyPr/>
                    <a:lstStyle/>
                    <a:p>
                      <a:r>
                        <a:rPr lang="en-US" dirty="0" smtClean="0"/>
                        <a:t>Region</a:t>
                      </a:r>
                      <a:endParaRPr lang="en-US" dirty="0"/>
                    </a:p>
                  </a:txBody>
                  <a:tcPr/>
                </a:tc>
                <a:tc>
                  <a:txBody>
                    <a:bodyPr/>
                    <a:lstStyle/>
                    <a:p>
                      <a:r>
                        <a:rPr lang="en-US" dirty="0" smtClean="0"/>
                        <a:t>Pop</a:t>
                      </a:r>
                      <a:endParaRPr lang="en-US" dirty="0"/>
                    </a:p>
                  </a:txBody>
                  <a:tcPr/>
                </a:tc>
                <a:tc>
                  <a:txBody>
                    <a:bodyPr/>
                    <a:lstStyle/>
                    <a:p>
                      <a:r>
                        <a:rPr lang="en-US" dirty="0" smtClean="0"/>
                        <a:t>CAP &lt;</a:t>
                      </a:r>
                      <a:r>
                        <a:rPr lang="en-US" baseline="0" dirty="0" smtClean="0"/>
                        <a:t> 65y/0</a:t>
                      </a:r>
                      <a:endParaRPr lang="en-US" dirty="0"/>
                    </a:p>
                  </a:txBody>
                  <a:tcPr/>
                </a:tc>
                <a:tc>
                  <a:txBody>
                    <a:bodyPr/>
                    <a:lstStyle/>
                    <a:p>
                      <a:r>
                        <a:rPr lang="en-US" dirty="0" smtClean="0"/>
                        <a:t>Fam Med</a:t>
                      </a:r>
                      <a:endParaRPr lang="en-US" dirty="0"/>
                    </a:p>
                  </a:txBody>
                  <a:tcPr/>
                </a:tc>
                <a:tc>
                  <a:txBody>
                    <a:bodyPr/>
                    <a:lstStyle/>
                    <a:p>
                      <a:r>
                        <a:rPr lang="en-US" dirty="0" smtClean="0"/>
                        <a:t>Peds</a:t>
                      </a:r>
                      <a:endParaRPr lang="en-US" dirty="0"/>
                    </a:p>
                  </a:txBody>
                  <a:tcPr/>
                </a:tc>
                <a:tc>
                  <a:txBody>
                    <a:bodyPr/>
                    <a:lstStyle/>
                    <a:p>
                      <a:r>
                        <a:rPr lang="en-US" dirty="0" smtClean="0"/>
                        <a:t>Ratio  Pop:</a:t>
                      </a:r>
                    </a:p>
                    <a:p>
                      <a:r>
                        <a:rPr lang="en-US" dirty="0" smtClean="0"/>
                        <a:t>Peds+FP:</a:t>
                      </a:r>
                      <a:endParaRPr lang="en-US" dirty="0"/>
                    </a:p>
                  </a:txBody>
                  <a:tcPr/>
                </a:tc>
                <a:tc>
                  <a:txBody>
                    <a:bodyPr/>
                    <a:lstStyle/>
                    <a:p>
                      <a:r>
                        <a:rPr lang="en-US" dirty="0" smtClean="0"/>
                        <a:t>Ratio </a:t>
                      </a:r>
                    </a:p>
                    <a:p>
                      <a:r>
                        <a:rPr lang="en-US" dirty="0" smtClean="0"/>
                        <a:t>Peds+FP: CAP</a:t>
                      </a:r>
                    </a:p>
                  </a:txBody>
                  <a:tcPr/>
                </a:tc>
              </a:tr>
              <a:tr h="929640">
                <a:tc>
                  <a:txBody>
                    <a:bodyPr/>
                    <a:lstStyle/>
                    <a:p>
                      <a:r>
                        <a:rPr lang="en-US" dirty="0" smtClean="0"/>
                        <a:t>Milwaukee</a:t>
                      </a:r>
                      <a:endParaRPr lang="en-US" dirty="0"/>
                    </a:p>
                  </a:txBody>
                  <a:tcPr/>
                </a:tc>
                <a:tc>
                  <a:txBody>
                    <a:bodyPr/>
                    <a:lstStyle/>
                    <a:p>
                      <a:r>
                        <a:rPr lang="en-US" dirty="0" smtClean="0"/>
                        <a:t>1,328,682</a:t>
                      </a:r>
                      <a:endParaRPr lang="en-US" dirty="0"/>
                    </a:p>
                  </a:txBody>
                  <a:tcPr/>
                </a:tc>
                <a:tc>
                  <a:txBody>
                    <a:bodyPr/>
                    <a:lstStyle/>
                    <a:p>
                      <a:r>
                        <a:rPr lang="en-US" dirty="0" smtClean="0"/>
                        <a:t>43</a:t>
                      </a:r>
                      <a:endParaRPr lang="en-US" dirty="0"/>
                    </a:p>
                  </a:txBody>
                  <a:tcPr/>
                </a:tc>
                <a:tc>
                  <a:txBody>
                    <a:bodyPr/>
                    <a:lstStyle/>
                    <a:p>
                      <a:r>
                        <a:rPr lang="en-US" dirty="0" smtClean="0"/>
                        <a:t>511</a:t>
                      </a:r>
                      <a:endParaRPr lang="en-US" dirty="0"/>
                    </a:p>
                  </a:txBody>
                  <a:tcPr/>
                </a:tc>
                <a:tc>
                  <a:txBody>
                    <a:bodyPr/>
                    <a:lstStyle/>
                    <a:p>
                      <a:r>
                        <a:rPr lang="en-US" dirty="0" smtClean="0"/>
                        <a:t>296</a:t>
                      </a:r>
                      <a:endParaRPr lang="en-US" dirty="0"/>
                    </a:p>
                  </a:txBody>
                  <a:tcPr/>
                </a:tc>
                <a:tc>
                  <a:txBody>
                    <a:bodyPr/>
                    <a:lstStyle/>
                    <a:p>
                      <a:r>
                        <a:rPr lang="en-US" dirty="0" smtClean="0"/>
                        <a:t>1646:1</a:t>
                      </a:r>
                      <a:endParaRPr lang="en-US" dirty="0"/>
                    </a:p>
                  </a:txBody>
                  <a:tcPr/>
                </a:tc>
                <a:tc>
                  <a:txBody>
                    <a:bodyPr/>
                    <a:lstStyle/>
                    <a:p>
                      <a:r>
                        <a:rPr lang="en-US" dirty="0" smtClean="0"/>
                        <a:t>19:1</a:t>
                      </a:r>
                      <a:endParaRPr lang="en-US" dirty="0"/>
                    </a:p>
                  </a:txBody>
                  <a:tcPr/>
                </a:tc>
              </a:tr>
              <a:tr h="929640">
                <a:tc>
                  <a:txBody>
                    <a:bodyPr/>
                    <a:lstStyle/>
                    <a:p>
                      <a:r>
                        <a:rPr lang="en-US" dirty="0" smtClean="0"/>
                        <a:t>Waukesha</a:t>
                      </a:r>
                      <a:endParaRPr lang="en-US" dirty="0"/>
                    </a:p>
                  </a:txBody>
                  <a:tcPr/>
                </a:tc>
                <a:tc>
                  <a:txBody>
                    <a:bodyPr/>
                    <a:lstStyle/>
                    <a:p>
                      <a:r>
                        <a:rPr lang="en-US" dirty="0" smtClean="0"/>
                        <a:t>274,040</a:t>
                      </a:r>
                      <a:endParaRPr lang="en-US" dirty="0"/>
                    </a:p>
                  </a:txBody>
                  <a:tcPr/>
                </a:tc>
                <a:tc>
                  <a:txBody>
                    <a:bodyPr/>
                    <a:lstStyle/>
                    <a:p>
                      <a:r>
                        <a:rPr lang="en-US" dirty="0" smtClean="0"/>
                        <a:t>10</a:t>
                      </a:r>
                      <a:endParaRPr lang="en-US" dirty="0"/>
                    </a:p>
                  </a:txBody>
                  <a:tcPr/>
                </a:tc>
                <a:tc>
                  <a:txBody>
                    <a:bodyPr/>
                    <a:lstStyle/>
                    <a:p>
                      <a:r>
                        <a:rPr lang="en-US" dirty="0" smtClean="0"/>
                        <a:t>106</a:t>
                      </a:r>
                      <a:endParaRPr lang="en-US" dirty="0"/>
                    </a:p>
                  </a:txBody>
                  <a:tcPr/>
                </a:tc>
                <a:tc>
                  <a:txBody>
                    <a:bodyPr/>
                    <a:lstStyle/>
                    <a:p>
                      <a:r>
                        <a:rPr lang="en-US" dirty="0" smtClean="0"/>
                        <a:t>51</a:t>
                      </a:r>
                      <a:endParaRPr lang="en-US" dirty="0"/>
                    </a:p>
                  </a:txBody>
                  <a:tcPr/>
                </a:tc>
                <a:tc>
                  <a:txBody>
                    <a:bodyPr/>
                    <a:lstStyle/>
                    <a:p>
                      <a:r>
                        <a:rPr lang="en-US" dirty="0" smtClean="0"/>
                        <a:t>1745:1</a:t>
                      </a:r>
                      <a:endParaRPr lang="en-US" dirty="0"/>
                    </a:p>
                  </a:txBody>
                  <a:tcPr/>
                </a:tc>
                <a:tc>
                  <a:txBody>
                    <a:bodyPr/>
                    <a:lstStyle/>
                    <a:p>
                      <a:r>
                        <a:rPr lang="en-US" dirty="0" smtClean="0"/>
                        <a:t>16:1</a:t>
                      </a:r>
                      <a:endParaRPr lang="en-US" dirty="0"/>
                    </a:p>
                  </a:txBody>
                  <a:tcPr/>
                </a:tc>
              </a:tr>
              <a:tr h="929640">
                <a:tc>
                  <a:txBody>
                    <a:bodyPr/>
                    <a:lstStyle/>
                    <a:p>
                      <a:r>
                        <a:rPr lang="en-US" dirty="0" smtClean="0"/>
                        <a:t>Southeast </a:t>
                      </a:r>
                      <a:endParaRPr lang="en-US" dirty="0"/>
                    </a:p>
                  </a:txBody>
                  <a:tcPr/>
                </a:tc>
                <a:tc>
                  <a:txBody>
                    <a:bodyPr/>
                    <a:lstStyle/>
                    <a:p>
                      <a:r>
                        <a:rPr lang="en-US" dirty="0" smtClean="0"/>
                        <a:t>469,599</a:t>
                      </a:r>
                      <a:endParaRPr lang="en-US" dirty="0"/>
                    </a:p>
                  </a:txBody>
                  <a:tcPr/>
                </a:tc>
                <a:tc>
                  <a:txBody>
                    <a:bodyPr/>
                    <a:lstStyle/>
                    <a:p>
                      <a:r>
                        <a:rPr lang="en-US" dirty="0" smtClean="0"/>
                        <a:t>5</a:t>
                      </a:r>
                      <a:endParaRPr lang="en-US" dirty="0"/>
                    </a:p>
                  </a:txBody>
                  <a:tcPr/>
                </a:tc>
                <a:tc>
                  <a:txBody>
                    <a:bodyPr/>
                    <a:lstStyle/>
                    <a:p>
                      <a:r>
                        <a:rPr lang="en-US" dirty="0" smtClean="0"/>
                        <a:t>126</a:t>
                      </a:r>
                      <a:endParaRPr lang="en-US" dirty="0"/>
                    </a:p>
                  </a:txBody>
                  <a:tcPr/>
                </a:tc>
                <a:tc>
                  <a:txBody>
                    <a:bodyPr/>
                    <a:lstStyle/>
                    <a:p>
                      <a:r>
                        <a:rPr lang="en-US" dirty="0" smtClean="0"/>
                        <a:t>37</a:t>
                      </a:r>
                      <a:endParaRPr lang="en-US" dirty="0"/>
                    </a:p>
                  </a:txBody>
                  <a:tcPr/>
                </a:tc>
                <a:tc>
                  <a:txBody>
                    <a:bodyPr/>
                    <a:lstStyle/>
                    <a:p>
                      <a:r>
                        <a:rPr lang="en-US" dirty="0" smtClean="0"/>
                        <a:t>2881:1</a:t>
                      </a:r>
                      <a:endParaRPr lang="en-US" dirty="0"/>
                    </a:p>
                  </a:txBody>
                  <a:tcPr/>
                </a:tc>
                <a:tc>
                  <a:txBody>
                    <a:bodyPr/>
                    <a:lstStyle/>
                    <a:p>
                      <a:r>
                        <a:rPr lang="en-US" dirty="0" smtClean="0"/>
                        <a:t>33:1</a:t>
                      </a:r>
                      <a:endParaRPr lang="en-US" dirty="0"/>
                    </a:p>
                  </a:txBody>
                  <a:tcPr/>
                </a:tc>
              </a:tr>
              <a:tr h="929640">
                <a:tc>
                  <a:txBody>
                    <a:bodyPr/>
                    <a:lstStyle/>
                    <a:p>
                      <a:r>
                        <a:rPr lang="en-US" dirty="0" smtClean="0"/>
                        <a:t>Total for ‘SE’ </a:t>
                      </a:r>
                    </a:p>
                    <a:p>
                      <a:r>
                        <a:rPr lang="en-US" dirty="0" smtClean="0"/>
                        <a:t>Region</a:t>
                      </a:r>
                      <a:endParaRPr lang="en-US" dirty="0"/>
                    </a:p>
                  </a:txBody>
                  <a:tcPr/>
                </a:tc>
                <a:tc>
                  <a:txBody>
                    <a:bodyPr/>
                    <a:lstStyle/>
                    <a:p>
                      <a:r>
                        <a:rPr lang="en-US" dirty="0" smtClean="0"/>
                        <a:t>2,072,321</a:t>
                      </a:r>
                      <a:endParaRPr lang="en-US" dirty="0"/>
                    </a:p>
                  </a:txBody>
                  <a:tcPr/>
                </a:tc>
                <a:tc>
                  <a:txBody>
                    <a:bodyPr/>
                    <a:lstStyle/>
                    <a:p>
                      <a:r>
                        <a:rPr lang="en-US" dirty="0" smtClean="0"/>
                        <a:t>58</a:t>
                      </a:r>
                      <a:endParaRPr lang="en-US" dirty="0"/>
                    </a:p>
                  </a:txBody>
                  <a:tcPr/>
                </a:tc>
                <a:tc>
                  <a:txBody>
                    <a:bodyPr/>
                    <a:lstStyle/>
                    <a:p>
                      <a:r>
                        <a:rPr lang="en-US" dirty="0" smtClean="0"/>
                        <a:t>743</a:t>
                      </a:r>
                      <a:endParaRPr lang="en-US" dirty="0"/>
                    </a:p>
                  </a:txBody>
                  <a:tcPr/>
                </a:tc>
                <a:tc>
                  <a:txBody>
                    <a:bodyPr/>
                    <a:lstStyle/>
                    <a:p>
                      <a:r>
                        <a:rPr lang="en-US" dirty="0" smtClean="0"/>
                        <a:t>384</a:t>
                      </a:r>
                      <a:endParaRPr lang="en-US" dirty="0"/>
                    </a:p>
                  </a:txBody>
                  <a:tcPr/>
                </a:tc>
                <a:tc>
                  <a:txBody>
                    <a:bodyPr/>
                    <a:lstStyle/>
                    <a:p>
                      <a:r>
                        <a:rPr lang="en-US" dirty="0" smtClean="0"/>
                        <a:t>1839:1</a:t>
                      </a:r>
                      <a:endParaRPr lang="en-US" dirty="0"/>
                    </a:p>
                  </a:txBody>
                  <a:tcPr/>
                </a:tc>
                <a:tc>
                  <a:txBody>
                    <a:bodyPr/>
                    <a:lstStyle/>
                    <a:p>
                      <a:r>
                        <a:rPr lang="en-US" dirty="0" smtClean="0"/>
                        <a:t>19:1</a:t>
                      </a:r>
                      <a:endParaRPr lang="en-US" dirty="0"/>
                    </a:p>
                  </a:txBody>
                  <a:tcPr/>
                </a:tc>
              </a:tr>
            </a:tbl>
          </a:graphicData>
        </a:graphic>
      </p:graphicFrame>
      <p:sp>
        <p:nvSpPr>
          <p:cNvPr id="5" name="Oval 4"/>
          <p:cNvSpPr/>
          <p:nvPr/>
        </p:nvSpPr>
        <p:spPr>
          <a:xfrm flipV="1">
            <a:off x="7391400" y="5105400"/>
            <a:ext cx="8382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4767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7772399"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49746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2012 Northern Region Peds + FP Ratios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7686015"/>
              </p:ext>
            </p:extLst>
          </p:nvPr>
        </p:nvGraphicFramePr>
        <p:xfrm>
          <a:off x="457200" y="1600200"/>
          <a:ext cx="8229599" cy="3718560"/>
        </p:xfrm>
        <a:graphic>
          <a:graphicData uri="http://schemas.openxmlformats.org/drawingml/2006/table">
            <a:tbl>
              <a:tblPr firstRow="1" bandRow="1">
                <a:tableStyleId>{5C22544A-7EE6-4342-B048-85BDC9FD1C3A}</a:tableStyleId>
              </a:tblPr>
              <a:tblGrid>
                <a:gridCol w="1447800"/>
                <a:gridCol w="1219200"/>
                <a:gridCol w="859971"/>
                <a:gridCol w="1175657"/>
                <a:gridCol w="1175657"/>
                <a:gridCol w="1175657"/>
                <a:gridCol w="1175657"/>
              </a:tblGrid>
              <a:tr h="929640">
                <a:tc>
                  <a:txBody>
                    <a:bodyPr/>
                    <a:lstStyle/>
                    <a:p>
                      <a:r>
                        <a:rPr lang="en-US" dirty="0" smtClean="0"/>
                        <a:t>Region</a:t>
                      </a:r>
                      <a:endParaRPr lang="en-US" dirty="0"/>
                    </a:p>
                  </a:txBody>
                  <a:tcPr/>
                </a:tc>
                <a:tc>
                  <a:txBody>
                    <a:bodyPr/>
                    <a:lstStyle/>
                    <a:p>
                      <a:r>
                        <a:rPr lang="en-US" dirty="0" smtClean="0"/>
                        <a:t>Pop</a:t>
                      </a:r>
                      <a:endParaRPr lang="en-US" dirty="0"/>
                    </a:p>
                  </a:txBody>
                  <a:tcPr/>
                </a:tc>
                <a:tc>
                  <a:txBody>
                    <a:bodyPr/>
                    <a:lstStyle/>
                    <a:p>
                      <a:r>
                        <a:rPr lang="en-US" dirty="0" smtClean="0"/>
                        <a:t>CAP &lt;</a:t>
                      </a:r>
                      <a:r>
                        <a:rPr lang="en-US" baseline="0" dirty="0" smtClean="0"/>
                        <a:t> 65y/0</a:t>
                      </a:r>
                      <a:endParaRPr lang="en-US" dirty="0"/>
                    </a:p>
                  </a:txBody>
                  <a:tcPr/>
                </a:tc>
                <a:tc>
                  <a:txBody>
                    <a:bodyPr/>
                    <a:lstStyle/>
                    <a:p>
                      <a:r>
                        <a:rPr lang="en-US" dirty="0" smtClean="0"/>
                        <a:t>Fam Med</a:t>
                      </a:r>
                      <a:endParaRPr lang="en-US" dirty="0"/>
                    </a:p>
                  </a:txBody>
                  <a:tcPr/>
                </a:tc>
                <a:tc>
                  <a:txBody>
                    <a:bodyPr/>
                    <a:lstStyle/>
                    <a:p>
                      <a:r>
                        <a:rPr lang="en-US" dirty="0" smtClean="0"/>
                        <a:t>Peds</a:t>
                      </a:r>
                      <a:endParaRPr lang="en-US" dirty="0"/>
                    </a:p>
                  </a:txBody>
                  <a:tcPr/>
                </a:tc>
                <a:tc>
                  <a:txBody>
                    <a:bodyPr/>
                    <a:lstStyle/>
                    <a:p>
                      <a:r>
                        <a:rPr lang="en-US" dirty="0" smtClean="0"/>
                        <a:t>Ratio  Pop:</a:t>
                      </a:r>
                    </a:p>
                    <a:p>
                      <a:r>
                        <a:rPr lang="en-US" dirty="0" smtClean="0"/>
                        <a:t>Peds+FP:</a:t>
                      </a:r>
                      <a:endParaRPr lang="en-US" dirty="0"/>
                    </a:p>
                  </a:txBody>
                  <a:tcPr/>
                </a:tc>
                <a:tc>
                  <a:txBody>
                    <a:bodyPr/>
                    <a:lstStyle/>
                    <a:p>
                      <a:r>
                        <a:rPr lang="en-US" dirty="0" smtClean="0"/>
                        <a:t>Ratio </a:t>
                      </a:r>
                    </a:p>
                    <a:p>
                      <a:r>
                        <a:rPr lang="en-US" dirty="0" smtClean="0"/>
                        <a:t>Peds+FP: CAP</a:t>
                      </a:r>
                    </a:p>
                  </a:txBody>
                  <a:tcPr/>
                </a:tc>
              </a:tr>
              <a:tr h="929640">
                <a:tc>
                  <a:txBody>
                    <a:bodyPr/>
                    <a:lstStyle/>
                    <a:p>
                      <a:r>
                        <a:rPr lang="en-US" dirty="0" smtClean="0"/>
                        <a:t>Rhinelander</a:t>
                      </a:r>
                      <a:endParaRPr lang="en-US" dirty="0"/>
                    </a:p>
                  </a:txBody>
                  <a:tcPr/>
                </a:tc>
                <a:tc>
                  <a:txBody>
                    <a:bodyPr/>
                    <a:lstStyle/>
                    <a:p>
                      <a:r>
                        <a:rPr lang="en-US" dirty="0" smtClean="0"/>
                        <a:t>114,310</a:t>
                      </a:r>
                      <a:endParaRPr lang="en-US" dirty="0"/>
                    </a:p>
                  </a:txBody>
                  <a:tcPr/>
                </a:tc>
                <a:tc>
                  <a:txBody>
                    <a:bodyPr/>
                    <a:lstStyle/>
                    <a:p>
                      <a:r>
                        <a:rPr lang="en-US" dirty="0" smtClean="0"/>
                        <a:t>1</a:t>
                      </a:r>
                      <a:endParaRPr lang="en-US" dirty="0"/>
                    </a:p>
                  </a:txBody>
                  <a:tcPr/>
                </a:tc>
                <a:tc>
                  <a:txBody>
                    <a:bodyPr/>
                    <a:lstStyle/>
                    <a:p>
                      <a:r>
                        <a:rPr lang="en-US" dirty="0" smtClean="0"/>
                        <a:t>44</a:t>
                      </a:r>
                      <a:endParaRPr lang="en-US" dirty="0"/>
                    </a:p>
                  </a:txBody>
                  <a:tcPr/>
                </a:tc>
                <a:tc>
                  <a:txBody>
                    <a:bodyPr/>
                    <a:lstStyle/>
                    <a:p>
                      <a:r>
                        <a:rPr lang="en-US" dirty="0" smtClean="0"/>
                        <a:t>8</a:t>
                      </a:r>
                      <a:endParaRPr lang="en-US" dirty="0"/>
                    </a:p>
                  </a:txBody>
                  <a:tcPr/>
                </a:tc>
                <a:tc>
                  <a:txBody>
                    <a:bodyPr/>
                    <a:lstStyle/>
                    <a:p>
                      <a:r>
                        <a:rPr lang="en-US" dirty="0" smtClean="0"/>
                        <a:t>2198:1</a:t>
                      </a:r>
                      <a:endParaRPr lang="en-US" dirty="0"/>
                    </a:p>
                  </a:txBody>
                  <a:tcPr/>
                </a:tc>
                <a:tc>
                  <a:txBody>
                    <a:bodyPr/>
                    <a:lstStyle/>
                    <a:p>
                      <a:endParaRPr lang="en-US" dirty="0"/>
                    </a:p>
                  </a:txBody>
                  <a:tcPr/>
                </a:tc>
              </a:tr>
              <a:tr h="929640">
                <a:tc>
                  <a:txBody>
                    <a:bodyPr/>
                    <a:lstStyle/>
                    <a:p>
                      <a:r>
                        <a:rPr lang="en-US" dirty="0" smtClean="0"/>
                        <a:t>Wausau </a:t>
                      </a:r>
                      <a:endParaRPr lang="en-US" dirty="0"/>
                    </a:p>
                  </a:txBody>
                  <a:tcPr/>
                </a:tc>
                <a:tc>
                  <a:txBody>
                    <a:bodyPr/>
                    <a:lstStyle/>
                    <a:p>
                      <a:r>
                        <a:rPr lang="en-US" dirty="0" smtClean="0"/>
                        <a:t>381,489</a:t>
                      </a:r>
                      <a:endParaRPr lang="en-US" dirty="0"/>
                    </a:p>
                  </a:txBody>
                  <a:tcPr/>
                </a:tc>
                <a:tc>
                  <a:txBody>
                    <a:bodyPr/>
                    <a:lstStyle/>
                    <a:p>
                      <a:r>
                        <a:rPr lang="en-US" dirty="0" smtClean="0"/>
                        <a:t>4</a:t>
                      </a:r>
                      <a:endParaRPr lang="en-US" dirty="0"/>
                    </a:p>
                  </a:txBody>
                  <a:tcPr/>
                </a:tc>
                <a:tc>
                  <a:txBody>
                    <a:bodyPr/>
                    <a:lstStyle/>
                    <a:p>
                      <a:r>
                        <a:rPr lang="en-US" dirty="0" smtClean="0"/>
                        <a:t>169</a:t>
                      </a:r>
                      <a:endParaRPr lang="en-US" dirty="0"/>
                    </a:p>
                  </a:txBody>
                  <a:tcPr/>
                </a:tc>
                <a:tc>
                  <a:txBody>
                    <a:bodyPr/>
                    <a:lstStyle/>
                    <a:p>
                      <a:r>
                        <a:rPr lang="en-US" dirty="0" smtClean="0"/>
                        <a:t>64</a:t>
                      </a:r>
                      <a:endParaRPr lang="en-US" dirty="0"/>
                    </a:p>
                  </a:txBody>
                  <a:tcPr/>
                </a:tc>
                <a:tc>
                  <a:txBody>
                    <a:bodyPr/>
                    <a:lstStyle/>
                    <a:p>
                      <a:r>
                        <a:rPr lang="en-US" dirty="0" smtClean="0"/>
                        <a:t>1637:1</a:t>
                      </a:r>
                      <a:endParaRPr lang="en-US" dirty="0"/>
                    </a:p>
                  </a:txBody>
                  <a:tcPr/>
                </a:tc>
                <a:tc>
                  <a:txBody>
                    <a:bodyPr/>
                    <a:lstStyle/>
                    <a:p>
                      <a:endParaRPr lang="en-US" dirty="0"/>
                    </a:p>
                  </a:txBody>
                  <a:tcPr/>
                </a:tc>
              </a:tr>
              <a:tr h="929640">
                <a:tc>
                  <a:txBody>
                    <a:bodyPr/>
                    <a:lstStyle/>
                    <a:p>
                      <a:r>
                        <a:rPr lang="en-US" dirty="0" smtClean="0"/>
                        <a:t>Total for ‘Northern’ </a:t>
                      </a:r>
                    </a:p>
                    <a:p>
                      <a:r>
                        <a:rPr lang="en-US" dirty="0" smtClean="0"/>
                        <a:t>Region</a:t>
                      </a:r>
                      <a:endParaRPr lang="en-US" dirty="0"/>
                    </a:p>
                  </a:txBody>
                  <a:tcPr/>
                </a:tc>
                <a:tc>
                  <a:txBody>
                    <a:bodyPr/>
                    <a:lstStyle/>
                    <a:p>
                      <a:r>
                        <a:rPr lang="en-US" dirty="0" smtClean="0"/>
                        <a:t>495,799</a:t>
                      </a:r>
                    </a:p>
                    <a:p>
                      <a:endParaRPr lang="en-US" dirty="0"/>
                    </a:p>
                  </a:txBody>
                  <a:tcPr/>
                </a:tc>
                <a:tc>
                  <a:txBody>
                    <a:bodyPr/>
                    <a:lstStyle/>
                    <a:p>
                      <a:r>
                        <a:rPr lang="en-US" dirty="0" smtClean="0"/>
                        <a:t>5</a:t>
                      </a:r>
                      <a:endParaRPr lang="en-US" dirty="0"/>
                    </a:p>
                  </a:txBody>
                  <a:tcPr/>
                </a:tc>
                <a:tc>
                  <a:txBody>
                    <a:bodyPr/>
                    <a:lstStyle/>
                    <a:p>
                      <a:r>
                        <a:rPr lang="en-US" dirty="0" smtClean="0"/>
                        <a:t>213</a:t>
                      </a:r>
                      <a:endParaRPr lang="en-US" dirty="0"/>
                    </a:p>
                  </a:txBody>
                  <a:tcPr/>
                </a:tc>
                <a:tc>
                  <a:txBody>
                    <a:bodyPr/>
                    <a:lstStyle/>
                    <a:p>
                      <a:r>
                        <a:rPr lang="en-US" dirty="0" smtClean="0"/>
                        <a:t>72</a:t>
                      </a:r>
                      <a:endParaRPr lang="en-US" dirty="0"/>
                    </a:p>
                  </a:txBody>
                  <a:tcPr/>
                </a:tc>
                <a:tc>
                  <a:txBody>
                    <a:bodyPr/>
                    <a:lstStyle/>
                    <a:p>
                      <a:r>
                        <a:rPr lang="en-US" dirty="0" smtClean="0"/>
                        <a:t>1740:1</a:t>
                      </a:r>
                      <a:endParaRPr lang="en-US" dirty="0"/>
                    </a:p>
                  </a:txBody>
                  <a:tcPr/>
                </a:tc>
                <a:tc>
                  <a:txBody>
                    <a:bodyPr/>
                    <a:lstStyle/>
                    <a:p>
                      <a:r>
                        <a:rPr lang="en-US" dirty="0" smtClean="0"/>
                        <a:t>57:1</a:t>
                      </a:r>
                      <a:endParaRPr lang="en-US" dirty="0"/>
                    </a:p>
                  </a:txBody>
                  <a:tcPr/>
                </a:tc>
              </a:tr>
            </a:tbl>
          </a:graphicData>
        </a:graphic>
      </p:graphicFrame>
      <p:sp>
        <p:nvSpPr>
          <p:cNvPr id="5" name="Oval 4"/>
          <p:cNvSpPr/>
          <p:nvPr/>
        </p:nvSpPr>
        <p:spPr>
          <a:xfrm>
            <a:off x="7391400" y="4114800"/>
            <a:ext cx="838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050816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2012 NE Region Peds + FP Ratios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583146"/>
              </p:ext>
            </p:extLst>
          </p:nvPr>
        </p:nvGraphicFramePr>
        <p:xfrm>
          <a:off x="381000" y="990600"/>
          <a:ext cx="8229599" cy="5433970"/>
        </p:xfrm>
        <a:graphic>
          <a:graphicData uri="http://schemas.openxmlformats.org/drawingml/2006/table">
            <a:tbl>
              <a:tblPr firstRow="1" bandRow="1">
                <a:tableStyleId>{5C22544A-7EE6-4342-B048-85BDC9FD1C3A}</a:tableStyleId>
              </a:tblPr>
              <a:tblGrid>
                <a:gridCol w="1371600"/>
                <a:gridCol w="1371600"/>
                <a:gridCol w="1143000"/>
                <a:gridCol w="1066800"/>
                <a:gridCol w="925285"/>
                <a:gridCol w="1175657"/>
                <a:gridCol w="1175657"/>
              </a:tblGrid>
              <a:tr h="914400">
                <a:tc>
                  <a:txBody>
                    <a:bodyPr/>
                    <a:lstStyle/>
                    <a:p>
                      <a:r>
                        <a:rPr lang="en-US" dirty="0" smtClean="0"/>
                        <a:t>Region</a:t>
                      </a:r>
                      <a:endParaRPr lang="en-US" dirty="0"/>
                    </a:p>
                  </a:txBody>
                  <a:tcPr/>
                </a:tc>
                <a:tc>
                  <a:txBody>
                    <a:bodyPr/>
                    <a:lstStyle/>
                    <a:p>
                      <a:r>
                        <a:rPr lang="en-US" dirty="0" smtClean="0"/>
                        <a:t>Pop</a:t>
                      </a:r>
                      <a:endParaRPr lang="en-US" dirty="0"/>
                    </a:p>
                  </a:txBody>
                  <a:tcPr/>
                </a:tc>
                <a:tc>
                  <a:txBody>
                    <a:bodyPr/>
                    <a:lstStyle/>
                    <a:p>
                      <a:r>
                        <a:rPr lang="en-US" dirty="0" smtClean="0"/>
                        <a:t>CAP &lt;</a:t>
                      </a:r>
                      <a:r>
                        <a:rPr lang="en-US" baseline="0" dirty="0" smtClean="0"/>
                        <a:t> 65y/0</a:t>
                      </a:r>
                      <a:endParaRPr lang="en-US" dirty="0"/>
                    </a:p>
                  </a:txBody>
                  <a:tcPr/>
                </a:tc>
                <a:tc>
                  <a:txBody>
                    <a:bodyPr/>
                    <a:lstStyle/>
                    <a:p>
                      <a:r>
                        <a:rPr lang="en-US" dirty="0" smtClean="0"/>
                        <a:t>Fam Med</a:t>
                      </a:r>
                      <a:endParaRPr lang="en-US" dirty="0"/>
                    </a:p>
                  </a:txBody>
                  <a:tcPr/>
                </a:tc>
                <a:tc>
                  <a:txBody>
                    <a:bodyPr/>
                    <a:lstStyle/>
                    <a:p>
                      <a:r>
                        <a:rPr lang="en-US" dirty="0" smtClean="0"/>
                        <a:t>Peds</a:t>
                      </a:r>
                      <a:endParaRPr lang="en-US" dirty="0"/>
                    </a:p>
                  </a:txBody>
                  <a:tcPr/>
                </a:tc>
                <a:tc>
                  <a:txBody>
                    <a:bodyPr/>
                    <a:lstStyle/>
                    <a:p>
                      <a:r>
                        <a:rPr lang="en-US" dirty="0" smtClean="0"/>
                        <a:t>Ratio  Pop:</a:t>
                      </a:r>
                    </a:p>
                    <a:p>
                      <a:r>
                        <a:rPr lang="en-US" dirty="0" smtClean="0"/>
                        <a:t>Peds+FP:</a:t>
                      </a:r>
                      <a:endParaRPr lang="en-US" dirty="0"/>
                    </a:p>
                  </a:txBody>
                  <a:tcPr/>
                </a:tc>
                <a:tc>
                  <a:txBody>
                    <a:bodyPr/>
                    <a:lstStyle/>
                    <a:p>
                      <a:r>
                        <a:rPr lang="en-US" dirty="0" smtClean="0"/>
                        <a:t>Ratio </a:t>
                      </a:r>
                    </a:p>
                    <a:p>
                      <a:r>
                        <a:rPr lang="en-US" dirty="0" smtClean="0"/>
                        <a:t>Peds+FP: CAP</a:t>
                      </a:r>
                    </a:p>
                    <a:p>
                      <a:endParaRPr lang="en-US" dirty="0"/>
                    </a:p>
                  </a:txBody>
                  <a:tcPr/>
                </a:tc>
              </a:tr>
              <a:tr h="721034">
                <a:tc>
                  <a:txBody>
                    <a:bodyPr/>
                    <a:lstStyle/>
                    <a:p>
                      <a:r>
                        <a:rPr lang="en-US" dirty="0" smtClean="0"/>
                        <a:t>Green Bay</a:t>
                      </a:r>
                      <a:endParaRPr lang="en-US" dirty="0"/>
                    </a:p>
                  </a:txBody>
                  <a:tcPr/>
                </a:tc>
                <a:tc>
                  <a:txBody>
                    <a:bodyPr/>
                    <a:lstStyle/>
                    <a:p>
                      <a:r>
                        <a:rPr lang="en-US" dirty="0" smtClean="0"/>
                        <a:t>428,055</a:t>
                      </a:r>
                      <a:endParaRPr lang="en-US" dirty="0"/>
                    </a:p>
                  </a:txBody>
                  <a:tcPr/>
                </a:tc>
                <a:tc>
                  <a:txBody>
                    <a:bodyPr/>
                    <a:lstStyle/>
                    <a:p>
                      <a:r>
                        <a:rPr lang="en-US" dirty="0" smtClean="0"/>
                        <a:t>9</a:t>
                      </a:r>
                      <a:endParaRPr lang="en-US" dirty="0"/>
                    </a:p>
                  </a:txBody>
                  <a:tcPr/>
                </a:tc>
                <a:tc>
                  <a:txBody>
                    <a:bodyPr/>
                    <a:lstStyle/>
                    <a:p>
                      <a:r>
                        <a:rPr lang="en-US" dirty="0" smtClean="0"/>
                        <a:t>147</a:t>
                      </a:r>
                      <a:endParaRPr lang="en-US" dirty="0"/>
                    </a:p>
                  </a:txBody>
                  <a:tcPr/>
                </a:tc>
                <a:tc>
                  <a:txBody>
                    <a:bodyPr/>
                    <a:lstStyle/>
                    <a:p>
                      <a:r>
                        <a:rPr lang="en-US" dirty="0" smtClean="0"/>
                        <a:t>43</a:t>
                      </a:r>
                      <a:endParaRPr lang="en-US" dirty="0"/>
                    </a:p>
                  </a:txBody>
                  <a:tcPr/>
                </a:tc>
                <a:tc>
                  <a:txBody>
                    <a:bodyPr/>
                    <a:lstStyle/>
                    <a:p>
                      <a:endParaRPr lang="en-US" dirty="0"/>
                    </a:p>
                  </a:txBody>
                  <a:tcPr/>
                </a:tc>
                <a:tc>
                  <a:txBody>
                    <a:bodyPr/>
                    <a:lstStyle/>
                    <a:p>
                      <a:endParaRPr lang="en-US"/>
                    </a:p>
                  </a:txBody>
                  <a:tcPr/>
                </a:tc>
              </a:tr>
              <a:tr h="721034">
                <a:tc>
                  <a:txBody>
                    <a:bodyPr/>
                    <a:lstStyle/>
                    <a:p>
                      <a:r>
                        <a:rPr lang="en-US" dirty="0" smtClean="0"/>
                        <a:t>Sheboygan</a:t>
                      </a:r>
                      <a:endParaRPr lang="en-US" dirty="0"/>
                    </a:p>
                  </a:txBody>
                  <a:tcPr/>
                </a:tc>
                <a:tc>
                  <a:txBody>
                    <a:bodyPr/>
                    <a:lstStyle/>
                    <a:p>
                      <a:r>
                        <a:rPr lang="en-US" dirty="0" smtClean="0"/>
                        <a:t>196,867</a:t>
                      </a:r>
                      <a:endParaRPr lang="en-US" dirty="0"/>
                    </a:p>
                  </a:txBody>
                  <a:tcPr/>
                </a:tc>
                <a:tc>
                  <a:txBody>
                    <a:bodyPr/>
                    <a:lstStyle/>
                    <a:p>
                      <a:r>
                        <a:rPr lang="en-US" dirty="0" smtClean="0"/>
                        <a:t>3</a:t>
                      </a:r>
                      <a:endParaRPr lang="en-US" dirty="0"/>
                    </a:p>
                  </a:txBody>
                  <a:tcPr/>
                </a:tc>
                <a:tc>
                  <a:txBody>
                    <a:bodyPr/>
                    <a:lstStyle/>
                    <a:p>
                      <a:r>
                        <a:rPr lang="en-US" dirty="0" smtClean="0"/>
                        <a:t>116</a:t>
                      </a:r>
                      <a:endParaRPr lang="en-US" dirty="0"/>
                    </a:p>
                  </a:txBody>
                  <a:tcPr/>
                </a:tc>
                <a:tc>
                  <a:txBody>
                    <a:bodyPr/>
                    <a:lstStyle/>
                    <a:p>
                      <a:r>
                        <a:rPr lang="en-US" dirty="0" smtClean="0"/>
                        <a:t>17</a:t>
                      </a:r>
                      <a:endParaRPr lang="en-US" dirty="0"/>
                    </a:p>
                  </a:txBody>
                  <a:tcPr/>
                </a:tc>
                <a:tc>
                  <a:txBody>
                    <a:bodyPr/>
                    <a:lstStyle/>
                    <a:p>
                      <a:endParaRPr lang="en-US"/>
                    </a:p>
                  </a:txBody>
                  <a:tcPr/>
                </a:tc>
                <a:tc>
                  <a:txBody>
                    <a:bodyPr/>
                    <a:lstStyle/>
                    <a:p>
                      <a:endParaRPr lang="en-US"/>
                    </a:p>
                  </a:txBody>
                  <a:tcPr/>
                </a:tc>
              </a:tr>
              <a:tr h="721034">
                <a:tc>
                  <a:txBody>
                    <a:bodyPr/>
                    <a:lstStyle/>
                    <a:p>
                      <a:r>
                        <a:rPr lang="en-US" dirty="0" smtClean="0"/>
                        <a:t>Appleton</a:t>
                      </a:r>
                      <a:endParaRPr lang="en-US" dirty="0"/>
                    </a:p>
                  </a:txBody>
                  <a:tcPr/>
                </a:tc>
                <a:tc>
                  <a:txBody>
                    <a:bodyPr/>
                    <a:lstStyle/>
                    <a:p>
                      <a:r>
                        <a:rPr lang="en-US" dirty="0" smtClean="0"/>
                        <a:t>293,325</a:t>
                      </a:r>
                      <a:endParaRPr lang="en-US" dirty="0"/>
                    </a:p>
                  </a:txBody>
                  <a:tcPr/>
                </a:tc>
                <a:tc>
                  <a:txBody>
                    <a:bodyPr/>
                    <a:lstStyle/>
                    <a:p>
                      <a:r>
                        <a:rPr lang="en-US" dirty="0" smtClean="0"/>
                        <a:t>5</a:t>
                      </a:r>
                      <a:endParaRPr lang="en-US" dirty="0"/>
                    </a:p>
                  </a:txBody>
                  <a:tcPr/>
                </a:tc>
                <a:tc>
                  <a:txBody>
                    <a:bodyPr/>
                    <a:lstStyle/>
                    <a:p>
                      <a:r>
                        <a:rPr lang="en-US" dirty="0" smtClean="0"/>
                        <a:t>244</a:t>
                      </a:r>
                      <a:endParaRPr lang="en-US" dirty="0"/>
                    </a:p>
                  </a:txBody>
                  <a:tcPr/>
                </a:tc>
                <a:tc>
                  <a:txBody>
                    <a:bodyPr/>
                    <a:lstStyle/>
                    <a:p>
                      <a:r>
                        <a:rPr lang="en-US" dirty="0" smtClean="0"/>
                        <a:t>41</a:t>
                      </a:r>
                      <a:endParaRPr lang="en-US" dirty="0"/>
                    </a:p>
                  </a:txBody>
                  <a:tcPr/>
                </a:tc>
                <a:tc>
                  <a:txBody>
                    <a:bodyPr/>
                    <a:lstStyle/>
                    <a:p>
                      <a:endParaRPr lang="en-US"/>
                    </a:p>
                  </a:txBody>
                  <a:tcPr/>
                </a:tc>
                <a:tc>
                  <a:txBody>
                    <a:bodyPr/>
                    <a:lstStyle/>
                    <a:p>
                      <a:endParaRPr lang="en-US"/>
                    </a:p>
                  </a:txBody>
                  <a:tcPr/>
                </a:tc>
              </a:tr>
              <a:tr h="721034">
                <a:tc>
                  <a:txBody>
                    <a:bodyPr/>
                    <a:lstStyle/>
                    <a:p>
                      <a:r>
                        <a:rPr lang="en-US" dirty="0" smtClean="0"/>
                        <a:t>Oshkosh</a:t>
                      </a:r>
                      <a:endParaRPr lang="en-US" dirty="0"/>
                    </a:p>
                  </a:txBody>
                  <a:tcPr/>
                </a:tc>
                <a:tc>
                  <a:txBody>
                    <a:bodyPr/>
                    <a:lstStyle/>
                    <a:p>
                      <a:r>
                        <a:rPr lang="en-US" dirty="0" smtClean="0"/>
                        <a:t>162,242</a:t>
                      </a:r>
                      <a:endParaRPr lang="en-US" dirty="0"/>
                    </a:p>
                  </a:txBody>
                  <a:tcPr/>
                </a:tc>
                <a:tc>
                  <a:txBody>
                    <a:bodyPr/>
                    <a:lstStyle/>
                    <a:p>
                      <a:r>
                        <a:rPr lang="en-US" dirty="0" smtClean="0"/>
                        <a:t>3</a:t>
                      </a:r>
                      <a:endParaRPr lang="en-US" dirty="0"/>
                    </a:p>
                  </a:txBody>
                  <a:tcPr/>
                </a:tc>
                <a:tc>
                  <a:txBody>
                    <a:bodyPr/>
                    <a:lstStyle/>
                    <a:p>
                      <a:r>
                        <a:rPr lang="en-US" dirty="0" smtClean="0"/>
                        <a:t>109</a:t>
                      </a:r>
                      <a:endParaRPr lang="en-US" dirty="0"/>
                    </a:p>
                  </a:txBody>
                  <a:tcPr/>
                </a:tc>
                <a:tc>
                  <a:txBody>
                    <a:bodyPr/>
                    <a:lstStyle/>
                    <a:p>
                      <a:r>
                        <a:rPr lang="en-US" dirty="0" smtClean="0"/>
                        <a:t>13</a:t>
                      </a:r>
                      <a:endParaRPr lang="en-US" dirty="0"/>
                    </a:p>
                  </a:txBody>
                  <a:tcPr/>
                </a:tc>
                <a:tc>
                  <a:txBody>
                    <a:bodyPr/>
                    <a:lstStyle/>
                    <a:p>
                      <a:endParaRPr lang="en-US"/>
                    </a:p>
                  </a:txBody>
                  <a:tcPr/>
                </a:tc>
                <a:tc>
                  <a:txBody>
                    <a:bodyPr/>
                    <a:lstStyle/>
                    <a:p>
                      <a:endParaRPr lang="en-US"/>
                    </a:p>
                  </a:txBody>
                  <a:tcPr/>
                </a:tc>
              </a:tr>
              <a:tr h="721034">
                <a:tc>
                  <a:txBody>
                    <a:bodyPr/>
                    <a:lstStyle/>
                    <a:p>
                      <a:r>
                        <a:rPr lang="en-US" dirty="0" smtClean="0"/>
                        <a:t>Fond du Lac</a:t>
                      </a:r>
                      <a:endParaRPr lang="en-US" dirty="0"/>
                    </a:p>
                  </a:txBody>
                  <a:tcPr/>
                </a:tc>
                <a:tc>
                  <a:txBody>
                    <a:bodyPr/>
                    <a:lstStyle/>
                    <a:p>
                      <a:r>
                        <a:rPr lang="en-US" dirty="0" smtClean="0"/>
                        <a:t>172,043</a:t>
                      </a:r>
                      <a:endParaRPr lang="en-US" dirty="0"/>
                    </a:p>
                  </a:txBody>
                  <a:tcPr/>
                </a:tc>
                <a:tc>
                  <a:txBody>
                    <a:bodyPr/>
                    <a:lstStyle/>
                    <a:p>
                      <a:r>
                        <a:rPr lang="en-US" dirty="0" smtClean="0"/>
                        <a:t>1</a:t>
                      </a:r>
                      <a:endParaRPr lang="en-US" dirty="0"/>
                    </a:p>
                  </a:txBody>
                  <a:tcPr/>
                </a:tc>
                <a:tc>
                  <a:txBody>
                    <a:bodyPr/>
                    <a:lstStyle/>
                    <a:p>
                      <a:r>
                        <a:rPr lang="en-US" dirty="0" smtClean="0"/>
                        <a:t>108</a:t>
                      </a:r>
                      <a:endParaRPr lang="en-US" dirty="0"/>
                    </a:p>
                  </a:txBody>
                  <a:tcPr/>
                </a:tc>
                <a:tc>
                  <a:txBody>
                    <a:bodyPr/>
                    <a:lstStyle/>
                    <a:p>
                      <a:r>
                        <a:rPr lang="en-US" dirty="0" smtClean="0"/>
                        <a:t>11</a:t>
                      </a:r>
                      <a:endParaRPr lang="en-US" dirty="0"/>
                    </a:p>
                  </a:txBody>
                  <a:tcPr/>
                </a:tc>
                <a:tc>
                  <a:txBody>
                    <a:bodyPr/>
                    <a:lstStyle/>
                    <a:p>
                      <a:endParaRPr lang="en-US"/>
                    </a:p>
                  </a:txBody>
                  <a:tcPr/>
                </a:tc>
                <a:tc>
                  <a:txBody>
                    <a:bodyPr/>
                    <a:lstStyle/>
                    <a:p>
                      <a:endParaRPr lang="en-US"/>
                    </a:p>
                  </a:txBody>
                  <a:tcPr/>
                </a:tc>
              </a:tr>
              <a:tr h="540110">
                <a:tc>
                  <a:txBody>
                    <a:bodyPr/>
                    <a:lstStyle/>
                    <a:p>
                      <a:r>
                        <a:rPr lang="en-US" dirty="0" smtClean="0"/>
                        <a:t>Total for NE Regions</a:t>
                      </a:r>
                      <a:endParaRPr lang="en-US" dirty="0"/>
                    </a:p>
                  </a:txBody>
                  <a:tcPr/>
                </a:tc>
                <a:tc>
                  <a:txBody>
                    <a:bodyPr/>
                    <a:lstStyle/>
                    <a:p>
                      <a:r>
                        <a:rPr lang="en-US" dirty="0" smtClean="0"/>
                        <a:t>1,252,532</a:t>
                      </a:r>
                      <a:endParaRPr lang="en-US" dirty="0"/>
                    </a:p>
                  </a:txBody>
                  <a:tcPr/>
                </a:tc>
                <a:tc>
                  <a:txBody>
                    <a:bodyPr/>
                    <a:lstStyle/>
                    <a:p>
                      <a:r>
                        <a:rPr lang="en-US" dirty="0" smtClean="0"/>
                        <a:t>21</a:t>
                      </a:r>
                      <a:endParaRPr lang="en-US" dirty="0"/>
                    </a:p>
                  </a:txBody>
                  <a:tcPr/>
                </a:tc>
                <a:tc>
                  <a:txBody>
                    <a:bodyPr/>
                    <a:lstStyle/>
                    <a:p>
                      <a:r>
                        <a:rPr lang="en-US" dirty="0" smtClean="0"/>
                        <a:t>724</a:t>
                      </a:r>
                      <a:endParaRPr lang="en-US" dirty="0"/>
                    </a:p>
                  </a:txBody>
                  <a:tcPr/>
                </a:tc>
                <a:tc>
                  <a:txBody>
                    <a:bodyPr/>
                    <a:lstStyle/>
                    <a:p>
                      <a:r>
                        <a:rPr lang="en-US" dirty="0" smtClean="0"/>
                        <a:t>125</a:t>
                      </a:r>
                      <a:endParaRPr lang="en-US" dirty="0"/>
                    </a:p>
                  </a:txBody>
                  <a:tcPr/>
                </a:tc>
                <a:tc>
                  <a:txBody>
                    <a:bodyPr/>
                    <a:lstStyle/>
                    <a:p>
                      <a:r>
                        <a:rPr lang="en-US" dirty="0" smtClean="0"/>
                        <a:t>1475:1</a:t>
                      </a:r>
                      <a:endParaRPr lang="en-US" dirty="0"/>
                    </a:p>
                  </a:txBody>
                  <a:tcPr/>
                </a:tc>
                <a:tc>
                  <a:txBody>
                    <a:bodyPr/>
                    <a:lstStyle/>
                    <a:p>
                      <a:r>
                        <a:rPr lang="en-US" dirty="0" smtClean="0"/>
                        <a:t>40.5:1</a:t>
                      </a:r>
                      <a:endParaRPr lang="en-US" dirty="0"/>
                    </a:p>
                  </a:txBody>
                  <a:tcPr/>
                </a:tc>
              </a:tr>
            </a:tbl>
          </a:graphicData>
        </a:graphic>
      </p:graphicFrame>
      <p:sp>
        <p:nvSpPr>
          <p:cNvPr id="5" name="Oval 4"/>
          <p:cNvSpPr/>
          <p:nvPr/>
        </p:nvSpPr>
        <p:spPr>
          <a:xfrm>
            <a:off x="7374610" y="563880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294401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2012 Western Region Peds + FP Ratios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0288372"/>
              </p:ext>
            </p:extLst>
          </p:nvPr>
        </p:nvGraphicFramePr>
        <p:xfrm>
          <a:off x="457200" y="1600200"/>
          <a:ext cx="8229599" cy="464820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929640">
                <a:tc>
                  <a:txBody>
                    <a:bodyPr/>
                    <a:lstStyle/>
                    <a:p>
                      <a:r>
                        <a:rPr lang="en-US" dirty="0" smtClean="0"/>
                        <a:t>Region</a:t>
                      </a:r>
                      <a:endParaRPr lang="en-US" dirty="0"/>
                    </a:p>
                  </a:txBody>
                  <a:tcPr/>
                </a:tc>
                <a:tc>
                  <a:txBody>
                    <a:bodyPr/>
                    <a:lstStyle/>
                    <a:p>
                      <a:r>
                        <a:rPr lang="en-US" dirty="0" smtClean="0"/>
                        <a:t>Pop</a:t>
                      </a:r>
                      <a:endParaRPr lang="en-US" dirty="0"/>
                    </a:p>
                  </a:txBody>
                  <a:tcPr/>
                </a:tc>
                <a:tc>
                  <a:txBody>
                    <a:bodyPr/>
                    <a:lstStyle/>
                    <a:p>
                      <a:r>
                        <a:rPr lang="en-US" dirty="0" smtClean="0"/>
                        <a:t>CAP &lt;</a:t>
                      </a:r>
                      <a:r>
                        <a:rPr lang="en-US" baseline="0" dirty="0" smtClean="0"/>
                        <a:t> 65y/0</a:t>
                      </a:r>
                      <a:endParaRPr lang="en-US" dirty="0"/>
                    </a:p>
                  </a:txBody>
                  <a:tcPr/>
                </a:tc>
                <a:tc>
                  <a:txBody>
                    <a:bodyPr/>
                    <a:lstStyle/>
                    <a:p>
                      <a:r>
                        <a:rPr lang="en-US" dirty="0" smtClean="0"/>
                        <a:t>Fam Med</a:t>
                      </a:r>
                      <a:endParaRPr lang="en-US" dirty="0"/>
                    </a:p>
                  </a:txBody>
                  <a:tcPr/>
                </a:tc>
                <a:tc>
                  <a:txBody>
                    <a:bodyPr/>
                    <a:lstStyle/>
                    <a:p>
                      <a:r>
                        <a:rPr lang="en-US" dirty="0" smtClean="0"/>
                        <a:t>Peds</a:t>
                      </a:r>
                      <a:endParaRPr lang="en-US" dirty="0"/>
                    </a:p>
                  </a:txBody>
                  <a:tcPr/>
                </a:tc>
                <a:tc>
                  <a:txBody>
                    <a:bodyPr/>
                    <a:lstStyle/>
                    <a:p>
                      <a:r>
                        <a:rPr lang="en-US" dirty="0" smtClean="0"/>
                        <a:t>Ratio  Pop:</a:t>
                      </a:r>
                    </a:p>
                    <a:p>
                      <a:r>
                        <a:rPr lang="en-US" dirty="0" smtClean="0"/>
                        <a:t>Peds+FP:</a:t>
                      </a:r>
                      <a:endParaRPr lang="en-US" dirty="0"/>
                    </a:p>
                  </a:txBody>
                  <a:tcPr/>
                </a:tc>
                <a:tc>
                  <a:txBody>
                    <a:bodyPr/>
                    <a:lstStyle/>
                    <a:p>
                      <a:r>
                        <a:rPr lang="en-US" dirty="0" smtClean="0"/>
                        <a:t>Ratio </a:t>
                      </a:r>
                    </a:p>
                    <a:p>
                      <a:r>
                        <a:rPr lang="en-US" dirty="0" smtClean="0"/>
                        <a:t>Peds+FP: CAP</a:t>
                      </a:r>
                    </a:p>
                  </a:txBody>
                  <a:tcPr/>
                </a:tc>
              </a:tr>
              <a:tr h="929640">
                <a:tc>
                  <a:txBody>
                    <a:bodyPr/>
                    <a:lstStyle/>
                    <a:p>
                      <a:r>
                        <a:rPr lang="en-US" dirty="0" smtClean="0"/>
                        <a:t>Eau Claire</a:t>
                      </a:r>
                      <a:endParaRPr lang="en-US" dirty="0"/>
                    </a:p>
                  </a:txBody>
                  <a:tcPr/>
                </a:tc>
                <a:tc>
                  <a:txBody>
                    <a:bodyPr/>
                    <a:lstStyle/>
                    <a:p>
                      <a:r>
                        <a:rPr lang="en-US" dirty="0" smtClean="0"/>
                        <a:t>353,965</a:t>
                      </a:r>
                      <a:endParaRPr lang="en-US" dirty="0"/>
                    </a:p>
                  </a:txBody>
                  <a:tcPr/>
                </a:tc>
                <a:tc>
                  <a:txBody>
                    <a:bodyPr/>
                    <a:lstStyle/>
                    <a:p>
                      <a:r>
                        <a:rPr lang="en-US" dirty="0" smtClean="0"/>
                        <a:t>4</a:t>
                      </a:r>
                      <a:endParaRPr lang="en-US" dirty="0"/>
                    </a:p>
                  </a:txBody>
                  <a:tcPr/>
                </a:tc>
                <a:tc>
                  <a:txBody>
                    <a:bodyPr/>
                    <a:lstStyle/>
                    <a:p>
                      <a:r>
                        <a:rPr lang="en-US" dirty="0" smtClean="0"/>
                        <a:t>202</a:t>
                      </a:r>
                      <a:endParaRPr lang="en-US" dirty="0"/>
                    </a:p>
                  </a:txBody>
                  <a:tcPr/>
                </a:tc>
                <a:tc>
                  <a:txBody>
                    <a:bodyPr/>
                    <a:lstStyle/>
                    <a:p>
                      <a:r>
                        <a:rPr lang="en-US" dirty="0" smtClean="0"/>
                        <a:t>34</a:t>
                      </a:r>
                      <a:endParaRPr lang="en-US" dirty="0"/>
                    </a:p>
                  </a:txBody>
                  <a:tcPr/>
                </a:tc>
                <a:tc>
                  <a:txBody>
                    <a:bodyPr/>
                    <a:lstStyle/>
                    <a:p>
                      <a:r>
                        <a:rPr lang="en-US" dirty="0" smtClean="0"/>
                        <a:t>1500:1</a:t>
                      </a:r>
                      <a:endParaRPr lang="en-US" dirty="0"/>
                    </a:p>
                  </a:txBody>
                  <a:tcPr/>
                </a:tc>
                <a:tc>
                  <a:txBody>
                    <a:bodyPr/>
                    <a:lstStyle/>
                    <a:p>
                      <a:r>
                        <a:rPr lang="en-US" dirty="0" smtClean="0"/>
                        <a:t>59:1</a:t>
                      </a:r>
                      <a:endParaRPr lang="en-US" dirty="0"/>
                    </a:p>
                  </a:txBody>
                  <a:tcPr/>
                </a:tc>
              </a:tr>
              <a:tr h="929640">
                <a:tc>
                  <a:txBody>
                    <a:bodyPr/>
                    <a:lstStyle/>
                    <a:p>
                      <a:r>
                        <a:rPr lang="en-US" dirty="0" smtClean="0"/>
                        <a:t>West Central</a:t>
                      </a:r>
                      <a:endParaRPr lang="en-US" dirty="0"/>
                    </a:p>
                  </a:txBody>
                  <a:tcPr/>
                </a:tc>
                <a:tc>
                  <a:txBody>
                    <a:bodyPr/>
                    <a:lstStyle/>
                    <a:p>
                      <a:r>
                        <a:rPr lang="en-US" dirty="0" smtClean="0"/>
                        <a:t>174,159</a:t>
                      </a:r>
                      <a:endParaRPr lang="en-US" dirty="0"/>
                    </a:p>
                  </a:txBody>
                  <a:tcPr/>
                </a:tc>
                <a:tc>
                  <a:txBody>
                    <a:bodyPr/>
                    <a:lstStyle/>
                    <a:p>
                      <a:r>
                        <a:rPr lang="en-US" dirty="0" smtClean="0"/>
                        <a:t>-</a:t>
                      </a:r>
                      <a:endParaRPr lang="en-US" dirty="0"/>
                    </a:p>
                  </a:txBody>
                  <a:tcPr/>
                </a:tc>
                <a:tc>
                  <a:txBody>
                    <a:bodyPr/>
                    <a:lstStyle/>
                    <a:p>
                      <a:r>
                        <a:rPr lang="en-US" dirty="0" smtClean="0"/>
                        <a:t>99</a:t>
                      </a:r>
                      <a:endParaRPr lang="en-US" dirty="0"/>
                    </a:p>
                  </a:txBody>
                  <a:tcPr/>
                </a:tc>
                <a:tc>
                  <a:txBody>
                    <a:bodyPr/>
                    <a:lstStyle/>
                    <a:p>
                      <a:r>
                        <a:rPr lang="en-US" dirty="0" smtClean="0"/>
                        <a:t>5</a:t>
                      </a:r>
                      <a:endParaRPr lang="en-US" dirty="0"/>
                    </a:p>
                  </a:txBody>
                  <a:tcPr/>
                </a:tc>
                <a:tc>
                  <a:txBody>
                    <a:bodyPr/>
                    <a:lstStyle/>
                    <a:p>
                      <a:r>
                        <a:rPr lang="en-US" dirty="0" smtClean="0"/>
                        <a:t>1675:1</a:t>
                      </a:r>
                      <a:endParaRPr lang="en-US" dirty="0"/>
                    </a:p>
                  </a:txBody>
                  <a:tcPr/>
                </a:tc>
                <a:tc>
                  <a:txBody>
                    <a:bodyPr/>
                    <a:lstStyle/>
                    <a:p>
                      <a:r>
                        <a:rPr lang="en-US" dirty="0" smtClean="0"/>
                        <a:t>-</a:t>
                      </a:r>
                      <a:endParaRPr lang="en-US" dirty="0"/>
                    </a:p>
                  </a:txBody>
                  <a:tcPr/>
                </a:tc>
              </a:tr>
              <a:tr h="929640">
                <a:tc>
                  <a:txBody>
                    <a:bodyPr/>
                    <a:lstStyle/>
                    <a:p>
                      <a:r>
                        <a:rPr lang="en-US" dirty="0" smtClean="0"/>
                        <a:t>Superior</a:t>
                      </a:r>
                      <a:endParaRPr lang="en-US" dirty="0"/>
                    </a:p>
                  </a:txBody>
                  <a:tcPr/>
                </a:tc>
                <a:tc>
                  <a:txBody>
                    <a:bodyPr/>
                    <a:lstStyle/>
                    <a:p>
                      <a:r>
                        <a:rPr lang="en-US" dirty="0" smtClean="0"/>
                        <a:t>69,465</a:t>
                      </a:r>
                      <a:endParaRPr lang="en-US" dirty="0"/>
                    </a:p>
                  </a:txBody>
                  <a:tcPr/>
                </a:tc>
                <a:tc>
                  <a:txBody>
                    <a:bodyPr/>
                    <a:lstStyle/>
                    <a:p>
                      <a:r>
                        <a:rPr lang="en-US" dirty="0" smtClean="0"/>
                        <a:t>-</a:t>
                      </a:r>
                      <a:endParaRPr lang="en-US" dirty="0"/>
                    </a:p>
                  </a:txBody>
                  <a:tcPr/>
                </a:tc>
                <a:tc>
                  <a:txBody>
                    <a:bodyPr/>
                    <a:lstStyle/>
                    <a:p>
                      <a:r>
                        <a:rPr lang="en-US" dirty="0" smtClean="0"/>
                        <a:t>32</a:t>
                      </a:r>
                      <a:endParaRPr lang="en-US" dirty="0"/>
                    </a:p>
                  </a:txBody>
                  <a:tcPr/>
                </a:tc>
                <a:tc>
                  <a:txBody>
                    <a:bodyPr/>
                    <a:lstStyle/>
                    <a:p>
                      <a:r>
                        <a:rPr lang="en-US" dirty="0" smtClean="0"/>
                        <a:t>2</a:t>
                      </a:r>
                      <a:endParaRPr lang="en-US" dirty="0"/>
                    </a:p>
                  </a:txBody>
                  <a:tcPr/>
                </a:tc>
                <a:tc>
                  <a:txBody>
                    <a:bodyPr/>
                    <a:lstStyle/>
                    <a:p>
                      <a:r>
                        <a:rPr lang="en-US" dirty="0" smtClean="0"/>
                        <a:t>2043:1</a:t>
                      </a:r>
                      <a:endParaRPr lang="en-US" dirty="0"/>
                    </a:p>
                  </a:txBody>
                  <a:tcPr/>
                </a:tc>
                <a:tc>
                  <a:txBody>
                    <a:bodyPr/>
                    <a:lstStyle/>
                    <a:p>
                      <a:r>
                        <a:rPr lang="en-US" dirty="0" smtClean="0"/>
                        <a:t>-</a:t>
                      </a:r>
                      <a:endParaRPr lang="en-US" dirty="0"/>
                    </a:p>
                  </a:txBody>
                  <a:tcPr/>
                </a:tc>
              </a:tr>
              <a:tr h="929640">
                <a:tc>
                  <a:txBody>
                    <a:bodyPr/>
                    <a:lstStyle/>
                    <a:p>
                      <a:r>
                        <a:rPr lang="en-US" dirty="0" smtClean="0"/>
                        <a:t>Total for ‘Western’ </a:t>
                      </a:r>
                    </a:p>
                    <a:p>
                      <a:r>
                        <a:rPr lang="en-US" dirty="0" smtClean="0"/>
                        <a:t>Region</a:t>
                      </a:r>
                      <a:endParaRPr lang="en-US" dirty="0"/>
                    </a:p>
                  </a:txBody>
                  <a:tcPr/>
                </a:tc>
                <a:tc>
                  <a:txBody>
                    <a:bodyPr/>
                    <a:lstStyle/>
                    <a:p>
                      <a:r>
                        <a:rPr lang="en-US" dirty="0" smtClean="0"/>
                        <a:t>597,589</a:t>
                      </a:r>
                    </a:p>
                    <a:p>
                      <a:endParaRPr lang="en-US" dirty="0"/>
                    </a:p>
                  </a:txBody>
                  <a:tcPr/>
                </a:tc>
                <a:tc>
                  <a:txBody>
                    <a:bodyPr/>
                    <a:lstStyle/>
                    <a:p>
                      <a:r>
                        <a:rPr lang="en-US" dirty="0" smtClean="0"/>
                        <a:t>4</a:t>
                      </a:r>
                      <a:endParaRPr lang="en-US" dirty="0"/>
                    </a:p>
                  </a:txBody>
                  <a:tcPr/>
                </a:tc>
                <a:tc>
                  <a:txBody>
                    <a:bodyPr/>
                    <a:lstStyle/>
                    <a:p>
                      <a:r>
                        <a:rPr lang="en-US" dirty="0" smtClean="0"/>
                        <a:t>333</a:t>
                      </a:r>
                      <a:endParaRPr lang="en-US" dirty="0"/>
                    </a:p>
                  </a:txBody>
                  <a:tcPr/>
                </a:tc>
                <a:tc>
                  <a:txBody>
                    <a:bodyPr/>
                    <a:lstStyle/>
                    <a:p>
                      <a:r>
                        <a:rPr lang="en-US" dirty="0" smtClean="0"/>
                        <a:t>41</a:t>
                      </a:r>
                      <a:endParaRPr lang="en-US" dirty="0"/>
                    </a:p>
                  </a:txBody>
                  <a:tcPr/>
                </a:tc>
                <a:tc>
                  <a:txBody>
                    <a:bodyPr/>
                    <a:lstStyle/>
                    <a:p>
                      <a:r>
                        <a:rPr lang="en-US" dirty="0" smtClean="0"/>
                        <a:t>1598:1</a:t>
                      </a:r>
                      <a:endParaRPr lang="en-US" dirty="0"/>
                    </a:p>
                  </a:txBody>
                  <a:tcPr/>
                </a:tc>
                <a:tc>
                  <a:txBody>
                    <a:bodyPr/>
                    <a:lstStyle/>
                    <a:p>
                      <a:r>
                        <a:rPr lang="en-US" dirty="0" smtClean="0"/>
                        <a:t>93.5:1</a:t>
                      </a:r>
                      <a:endParaRPr lang="en-US" dirty="0"/>
                    </a:p>
                  </a:txBody>
                  <a:tcPr/>
                </a:tc>
              </a:tr>
            </a:tbl>
          </a:graphicData>
        </a:graphic>
      </p:graphicFrame>
      <p:sp>
        <p:nvSpPr>
          <p:cNvPr id="5" name="Oval 4"/>
          <p:cNvSpPr/>
          <p:nvPr/>
        </p:nvSpPr>
        <p:spPr>
          <a:xfrm>
            <a:off x="7467600" y="502920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03681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fr-FR" dirty="0" smtClean="0"/>
              <a:t>2012 SW Region Peds + FP Ratios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2214858"/>
              </p:ext>
            </p:extLst>
          </p:nvPr>
        </p:nvGraphicFramePr>
        <p:xfrm>
          <a:off x="457200" y="1046480"/>
          <a:ext cx="8229599" cy="544576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904240">
                <a:tc>
                  <a:txBody>
                    <a:bodyPr/>
                    <a:lstStyle/>
                    <a:p>
                      <a:r>
                        <a:rPr lang="en-US" dirty="0" smtClean="0"/>
                        <a:t>Region</a:t>
                      </a:r>
                      <a:endParaRPr lang="en-US" dirty="0"/>
                    </a:p>
                  </a:txBody>
                  <a:tcPr/>
                </a:tc>
                <a:tc>
                  <a:txBody>
                    <a:bodyPr/>
                    <a:lstStyle/>
                    <a:p>
                      <a:r>
                        <a:rPr lang="en-US" dirty="0" smtClean="0"/>
                        <a:t>Pop</a:t>
                      </a:r>
                      <a:endParaRPr lang="en-US" dirty="0"/>
                    </a:p>
                  </a:txBody>
                  <a:tcPr/>
                </a:tc>
                <a:tc>
                  <a:txBody>
                    <a:bodyPr/>
                    <a:lstStyle/>
                    <a:p>
                      <a:r>
                        <a:rPr lang="en-US" dirty="0" smtClean="0"/>
                        <a:t>CAP &lt;</a:t>
                      </a:r>
                      <a:r>
                        <a:rPr lang="en-US" baseline="0" dirty="0" smtClean="0"/>
                        <a:t> 65y/0</a:t>
                      </a:r>
                      <a:endParaRPr lang="en-US" dirty="0"/>
                    </a:p>
                  </a:txBody>
                  <a:tcPr/>
                </a:tc>
                <a:tc>
                  <a:txBody>
                    <a:bodyPr/>
                    <a:lstStyle/>
                    <a:p>
                      <a:r>
                        <a:rPr lang="en-US" dirty="0" smtClean="0"/>
                        <a:t>Fam Med</a:t>
                      </a:r>
                      <a:endParaRPr lang="en-US" dirty="0"/>
                    </a:p>
                  </a:txBody>
                  <a:tcPr/>
                </a:tc>
                <a:tc>
                  <a:txBody>
                    <a:bodyPr/>
                    <a:lstStyle/>
                    <a:p>
                      <a:r>
                        <a:rPr lang="en-US" dirty="0" smtClean="0"/>
                        <a:t>Peds</a:t>
                      </a:r>
                      <a:endParaRPr lang="en-US" dirty="0"/>
                    </a:p>
                  </a:txBody>
                  <a:tcPr/>
                </a:tc>
                <a:tc>
                  <a:txBody>
                    <a:bodyPr/>
                    <a:lstStyle/>
                    <a:p>
                      <a:r>
                        <a:rPr lang="en-US" dirty="0" smtClean="0"/>
                        <a:t>Ratio  Pop:</a:t>
                      </a:r>
                    </a:p>
                    <a:p>
                      <a:r>
                        <a:rPr lang="en-US" dirty="0" smtClean="0"/>
                        <a:t>Peds+FP:</a:t>
                      </a:r>
                      <a:endParaRPr lang="en-US" dirty="0"/>
                    </a:p>
                  </a:txBody>
                  <a:tcPr/>
                </a:tc>
                <a:tc>
                  <a:txBody>
                    <a:bodyPr/>
                    <a:lstStyle/>
                    <a:p>
                      <a:r>
                        <a:rPr lang="en-US" dirty="0" smtClean="0"/>
                        <a:t>Ratio </a:t>
                      </a:r>
                    </a:p>
                    <a:p>
                      <a:r>
                        <a:rPr lang="en-US" dirty="0" smtClean="0"/>
                        <a:t>Peds+FP: CAP</a:t>
                      </a:r>
                    </a:p>
                  </a:txBody>
                  <a:tcPr/>
                </a:tc>
              </a:tr>
              <a:tr h="904240">
                <a:tc>
                  <a:txBody>
                    <a:bodyPr/>
                    <a:lstStyle/>
                    <a:p>
                      <a:r>
                        <a:rPr lang="en-US" dirty="0" smtClean="0"/>
                        <a:t>Madison</a:t>
                      </a:r>
                      <a:endParaRPr lang="en-US" dirty="0"/>
                    </a:p>
                  </a:txBody>
                  <a:tcPr/>
                </a:tc>
                <a:tc>
                  <a:txBody>
                    <a:bodyPr/>
                    <a:lstStyle/>
                    <a:p>
                      <a:r>
                        <a:rPr lang="en-US" dirty="0" smtClean="0"/>
                        <a:t>667,420</a:t>
                      </a:r>
                      <a:endParaRPr lang="en-US" dirty="0"/>
                    </a:p>
                  </a:txBody>
                  <a:tcPr/>
                </a:tc>
                <a:tc>
                  <a:txBody>
                    <a:bodyPr/>
                    <a:lstStyle/>
                    <a:p>
                      <a:r>
                        <a:rPr lang="en-US" dirty="0" smtClean="0"/>
                        <a:t>30</a:t>
                      </a:r>
                      <a:endParaRPr lang="en-US" dirty="0"/>
                    </a:p>
                  </a:txBody>
                  <a:tcPr/>
                </a:tc>
                <a:tc>
                  <a:txBody>
                    <a:bodyPr/>
                    <a:lstStyle/>
                    <a:p>
                      <a:r>
                        <a:rPr lang="en-US" dirty="0" smtClean="0"/>
                        <a:t>383</a:t>
                      </a:r>
                      <a:endParaRPr lang="en-US" dirty="0"/>
                    </a:p>
                  </a:txBody>
                  <a:tcPr/>
                </a:tc>
                <a:tc>
                  <a:txBody>
                    <a:bodyPr/>
                    <a:lstStyle/>
                    <a:p>
                      <a:r>
                        <a:rPr lang="en-US" dirty="0" smtClean="0"/>
                        <a:t>145</a:t>
                      </a:r>
                      <a:endParaRPr lang="en-US" dirty="0"/>
                    </a:p>
                  </a:txBody>
                  <a:tcPr/>
                </a:tc>
                <a:tc>
                  <a:txBody>
                    <a:bodyPr/>
                    <a:lstStyle/>
                    <a:p>
                      <a:r>
                        <a:rPr lang="en-US" dirty="0" smtClean="0"/>
                        <a:t>1264:1</a:t>
                      </a:r>
                      <a:endParaRPr lang="en-US" dirty="0"/>
                    </a:p>
                  </a:txBody>
                  <a:tcPr/>
                </a:tc>
                <a:tc>
                  <a:txBody>
                    <a:bodyPr/>
                    <a:lstStyle/>
                    <a:p>
                      <a:r>
                        <a:rPr lang="en-US" dirty="0" smtClean="0"/>
                        <a:t>17.6:1</a:t>
                      </a:r>
                      <a:endParaRPr lang="en-US" dirty="0"/>
                    </a:p>
                  </a:txBody>
                  <a:tcPr/>
                </a:tc>
              </a:tr>
              <a:tr h="904240">
                <a:tc>
                  <a:txBody>
                    <a:bodyPr/>
                    <a:lstStyle/>
                    <a:p>
                      <a:r>
                        <a:rPr lang="en-US" dirty="0" smtClean="0"/>
                        <a:t>Janesville</a:t>
                      </a:r>
                      <a:endParaRPr lang="en-US" dirty="0"/>
                    </a:p>
                  </a:txBody>
                  <a:tcPr/>
                </a:tc>
                <a:tc>
                  <a:txBody>
                    <a:bodyPr/>
                    <a:lstStyle/>
                    <a:p>
                      <a:r>
                        <a:rPr lang="en-US" dirty="0" smtClean="0"/>
                        <a:t>246,150</a:t>
                      </a:r>
                      <a:endParaRPr lang="en-US" dirty="0"/>
                    </a:p>
                  </a:txBody>
                  <a:tcPr/>
                </a:tc>
                <a:tc>
                  <a:txBody>
                    <a:bodyPr/>
                    <a:lstStyle/>
                    <a:p>
                      <a:r>
                        <a:rPr lang="en-US" dirty="0" smtClean="0"/>
                        <a:t>4</a:t>
                      </a:r>
                      <a:endParaRPr lang="en-US" dirty="0"/>
                    </a:p>
                  </a:txBody>
                  <a:tcPr/>
                </a:tc>
                <a:tc>
                  <a:txBody>
                    <a:bodyPr/>
                    <a:lstStyle/>
                    <a:p>
                      <a:r>
                        <a:rPr lang="en-US" dirty="0" smtClean="0"/>
                        <a:t>83</a:t>
                      </a:r>
                      <a:endParaRPr lang="en-US" dirty="0"/>
                    </a:p>
                  </a:txBody>
                  <a:tcPr/>
                </a:tc>
                <a:tc>
                  <a:txBody>
                    <a:bodyPr/>
                    <a:lstStyle/>
                    <a:p>
                      <a:r>
                        <a:rPr lang="en-US" dirty="0" smtClean="0"/>
                        <a:t>48</a:t>
                      </a:r>
                      <a:endParaRPr lang="en-US" dirty="0"/>
                    </a:p>
                  </a:txBody>
                  <a:tcPr/>
                </a:tc>
                <a:tc>
                  <a:txBody>
                    <a:bodyPr/>
                    <a:lstStyle/>
                    <a:p>
                      <a:r>
                        <a:rPr lang="en-US" dirty="0" smtClean="0"/>
                        <a:t>1879:1</a:t>
                      </a:r>
                      <a:endParaRPr lang="en-US" dirty="0"/>
                    </a:p>
                  </a:txBody>
                  <a:tcPr/>
                </a:tc>
                <a:tc>
                  <a:txBody>
                    <a:bodyPr/>
                    <a:lstStyle/>
                    <a:p>
                      <a:r>
                        <a:rPr lang="en-US" dirty="0" smtClean="0"/>
                        <a:t>32.7:1</a:t>
                      </a:r>
                      <a:endParaRPr lang="en-US" dirty="0"/>
                    </a:p>
                  </a:txBody>
                  <a:tcPr/>
                </a:tc>
              </a:tr>
              <a:tr h="904240">
                <a:tc>
                  <a:txBody>
                    <a:bodyPr/>
                    <a:lstStyle/>
                    <a:p>
                      <a:r>
                        <a:rPr lang="en-US" dirty="0" smtClean="0"/>
                        <a:t>Southwest</a:t>
                      </a:r>
                      <a:endParaRPr lang="en-US" dirty="0"/>
                    </a:p>
                  </a:txBody>
                  <a:tcPr/>
                </a:tc>
                <a:tc>
                  <a:txBody>
                    <a:bodyPr/>
                    <a:lstStyle/>
                    <a:p>
                      <a:r>
                        <a:rPr lang="en-US" dirty="0" smtClean="0"/>
                        <a:t>66,166</a:t>
                      </a:r>
                      <a:endParaRPr lang="en-US" dirty="0"/>
                    </a:p>
                  </a:txBody>
                  <a:tcPr/>
                </a:tc>
                <a:tc>
                  <a:txBody>
                    <a:bodyPr/>
                    <a:lstStyle/>
                    <a:p>
                      <a:r>
                        <a:rPr lang="en-US" dirty="0" smtClean="0"/>
                        <a:t>-</a:t>
                      </a:r>
                      <a:endParaRPr lang="en-US" dirty="0"/>
                    </a:p>
                  </a:txBody>
                  <a:tcPr/>
                </a:tc>
                <a:tc>
                  <a:txBody>
                    <a:bodyPr/>
                    <a:lstStyle/>
                    <a:p>
                      <a:r>
                        <a:rPr lang="en-US" dirty="0" smtClean="0"/>
                        <a:t>24</a:t>
                      </a:r>
                      <a:endParaRPr lang="en-US" dirty="0"/>
                    </a:p>
                  </a:txBody>
                  <a:tcPr/>
                </a:tc>
                <a:tc>
                  <a:txBody>
                    <a:bodyPr/>
                    <a:lstStyle/>
                    <a:p>
                      <a:r>
                        <a:rPr lang="en-US" dirty="0" smtClean="0"/>
                        <a:t>-</a:t>
                      </a:r>
                      <a:endParaRPr lang="en-US" dirty="0"/>
                    </a:p>
                  </a:txBody>
                  <a:tcPr/>
                </a:tc>
                <a:tc>
                  <a:txBody>
                    <a:bodyPr/>
                    <a:lstStyle/>
                    <a:p>
                      <a:r>
                        <a:rPr lang="en-US" dirty="0" smtClean="0"/>
                        <a:t>2757:1</a:t>
                      </a:r>
                      <a:endParaRPr lang="en-US" dirty="0"/>
                    </a:p>
                  </a:txBody>
                  <a:tcPr/>
                </a:tc>
                <a:tc>
                  <a:txBody>
                    <a:bodyPr/>
                    <a:lstStyle/>
                    <a:p>
                      <a:r>
                        <a:rPr lang="en-US" dirty="0" smtClean="0"/>
                        <a:t>-</a:t>
                      </a:r>
                      <a:endParaRPr lang="en-US" dirty="0"/>
                    </a:p>
                  </a:txBody>
                  <a:tcPr/>
                </a:tc>
              </a:tr>
              <a:tr h="904240">
                <a:tc>
                  <a:txBody>
                    <a:bodyPr/>
                    <a:lstStyle/>
                    <a:p>
                      <a:r>
                        <a:rPr lang="en-US" dirty="0" smtClean="0"/>
                        <a:t>La Crosse</a:t>
                      </a:r>
                      <a:endParaRPr lang="en-US" dirty="0"/>
                    </a:p>
                  </a:txBody>
                  <a:tcPr/>
                </a:tc>
                <a:tc>
                  <a:txBody>
                    <a:bodyPr/>
                    <a:lstStyle/>
                    <a:p>
                      <a:r>
                        <a:rPr lang="en-US" dirty="0" smtClean="0"/>
                        <a:t>352,965</a:t>
                      </a:r>
                      <a:endParaRPr lang="en-US" dirty="0"/>
                    </a:p>
                  </a:txBody>
                  <a:tcPr/>
                </a:tc>
                <a:tc>
                  <a:txBody>
                    <a:bodyPr/>
                    <a:lstStyle/>
                    <a:p>
                      <a:r>
                        <a:rPr lang="en-US" dirty="0" smtClean="0"/>
                        <a:t>4</a:t>
                      </a:r>
                      <a:endParaRPr lang="en-US" dirty="0"/>
                    </a:p>
                  </a:txBody>
                  <a:tcPr/>
                </a:tc>
                <a:tc>
                  <a:txBody>
                    <a:bodyPr/>
                    <a:lstStyle/>
                    <a:p>
                      <a:r>
                        <a:rPr lang="en-US" dirty="0" smtClean="0"/>
                        <a:t>206</a:t>
                      </a:r>
                      <a:endParaRPr lang="en-US" dirty="0"/>
                    </a:p>
                  </a:txBody>
                  <a:tcPr/>
                </a:tc>
                <a:tc>
                  <a:txBody>
                    <a:bodyPr/>
                    <a:lstStyle/>
                    <a:p>
                      <a:r>
                        <a:rPr lang="en-US" dirty="0" smtClean="0"/>
                        <a:t>34</a:t>
                      </a:r>
                      <a:endParaRPr lang="en-US" dirty="0"/>
                    </a:p>
                  </a:txBody>
                  <a:tcPr/>
                </a:tc>
                <a:tc>
                  <a:txBody>
                    <a:bodyPr/>
                    <a:lstStyle/>
                    <a:p>
                      <a:r>
                        <a:rPr lang="en-US" dirty="0" smtClean="0"/>
                        <a:t>1471:1</a:t>
                      </a:r>
                      <a:endParaRPr lang="en-US" dirty="0"/>
                    </a:p>
                  </a:txBody>
                  <a:tcPr/>
                </a:tc>
                <a:tc>
                  <a:txBody>
                    <a:bodyPr/>
                    <a:lstStyle/>
                    <a:p>
                      <a:r>
                        <a:rPr lang="en-US" dirty="0" smtClean="0"/>
                        <a:t>60:1</a:t>
                      </a:r>
                      <a:endParaRPr lang="en-US" dirty="0"/>
                    </a:p>
                  </a:txBody>
                  <a:tcPr/>
                </a:tc>
              </a:tr>
              <a:tr h="904240">
                <a:tc>
                  <a:txBody>
                    <a:bodyPr/>
                    <a:lstStyle/>
                    <a:p>
                      <a:r>
                        <a:rPr lang="en-US" dirty="0" smtClean="0"/>
                        <a:t>Total for SW Region</a:t>
                      </a:r>
                      <a:endParaRPr lang="en-US" dirty="0"/>
                    </a:p>
                  </a:txBody>
                  <a:tcPr/>
                </a:tc>
                <a:tc>
                  <a:txBody>
                    <a:bodyPr/>
                    <a:lstStyle/>
                    <a:p>
                      <a:r>
                        <a:rPr lang="en-US" dirty="0" smtClean="0"/>
                        <a:t>1,632,701</a:t>
                      </a:r>
                      <a:endParaRPr lang="en-US" dirty="0"/>
                    </a:p>
                  </a:txBody>
                  <a:tcPr/>
                </a:tc>
                <a:tc>
                  <a:txBody>
                    <a:bodyPr/>
                    <a:lstStyle/>
                    <a:p>
                      <a:r>
                        <a:rPr lang="en-US" dirty="0" smtClean="0"/>
                        <a:t>38</a:t>
                      </a:r>
                      <a:endParaRPr lang="en-US" dirty="0"/>
                    </a:p>
                  </a:txBody>
                  <a:tcPr/>
                </a:tc>
                <a:tc>
                  <a:txBody>
                    <a:bodyPr/>
                    <a:lstStyle/>
                    <a:p>
                      <a:r>
                        <a:rPr lang="en-US" dirty="0" smtClean="0"/>
                        <a:t>696</a:t>
                      </a:r>
                      <a:endParaRPr lang="en-US" dirty="0"/>
                    </a:p>
                  </a:txBody>
                  <a:tcPr/>
                </a:tc>
                <a:tc>
                  <a:txBody>
                    <a:bodyPr/>
                    <a:lstStyle/>
                    <a:p>
                      <a:r>
                        <a:rPr lang="en-US" dirty="0" smtClean="0"/>
                        <a:t>227</a:t>
                      </a:r>
                      <a:endParaRPr lang="en-US" dirty="0"/>
                    </a:p>
                  </a:txBody>
                  <a:tcPr/>
                </a:tc>
                <a:tc>
                  <a:txBody>
                    <a:bodyPr/>
                    <a:lstStyle/>
                    <a:p>
                      <a:r>
                        <a:rPr lang="en-US" dirty="0" smtClean="0"/>
                        <a:t>1769:1</a:t>
                      </a:r>
                      <a:endParaRPr lang="en-US" dirty="0"/>
                    </a:p>
                  </a:txBody>
                  <a:tcPr/>
                </a:tc>
                <a:tc>
                  <a:txBody>
                    <a:bodyPr/>
                    <a:lstStyle/>
                    <a:p>
                      <a:r>
                        <a:rPr lang="en-US" dirty="0" smtClean="0"/>
                        <a:t>24:1</a:t>
                      </a:r>
                      <a:endParaRPr lang="en-US" dirty="0"/>
                    </a:p>
                  </a:txBody>
                  <a:tcPr/>
                </a:tc>
              </a:tr>
            </a:tbl>
          </a:graphicData>
        </a:graphic>
      </p:graphicFrame>
      <p:sp>
        <p:nvSpPr>
          <p:cNvPr id="3" name="Oval 2"/>
          <p:cNvSpPr/>
          <p:nvPr/>
        </p:nvSpPr>
        <p:spPr>
          <a:xfrm>
            <a:off x="7392692" y="533400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00781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AHEC: Distribution Psychiatrists - 2012</a:t>
            </a:r>
            <a:endParaRPr lang="en-US" dirty="0"/>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990600"/>
            <a:ext cx="5867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643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AHEC: Age of Psychiatrists - 2012</a:t>
            </a:r>
            <a:endParaRPr lang="en-US" sz="3600"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33400" y="1066800"/>
            <a:ext cx="8077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88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600" dirty="0" smtClean="0"/>
              <a:t>Age Comparison Psychiatry to all Physicians</a:t>
            </a:r>
            <a:endParaRPr lang="en-US" sz="3600"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914400"/>
            <a:ext cx="80772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6026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Wis Population to Psychiatry Ratio</a:t>
            </a:r>
            <a:br>
              <a:rPr lang="en-US" dirty="0" smtClean="0"/>
            </a:br>
            <a:r>
              <a:rPr lang="en-US" dirty="0" smtClean="0"/>
              <a:t>(</a:t>
            </a:r>
            <a:r>
              <a:rPr lang="en-US" sz="3100" dirty="0" smtClean="0"/>
              <a:t>National Ratio  6800:1)</a:t>
            </a:r>
            <a:endParaRPr lang="en-US" sz="31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610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018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Wis DHS Administrative Regions </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20145" y="1371600"/>
            <a:ext cx="4903709"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8647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8337</TotalTime>
  <Words>3470</Words>
  <Application>Microsoft Office PowerPoint</Application>
  <PresentationFormat>On-screen Show (4:3)</PresentationFormat>
  <Paragraphs>913</Paragraphs>
  <Slides>43</Slides>
  <Notes>36</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The Challenge of Access to Child Psychiatry </vt:lpstr>
      <vt:lpstr>American Academy of Child and Adolescent Psychiatry – CAP Distribution – 2012 </vt:lpstr>
      <vt:lpstr>Wisconsin’s Challenge Meeting the Need</vt:lpstr>
      <vt:lpstr>PowerPoint Presentation</vt:lpstr>
      <vt:lpstr>AHEC: Distribution Psychiatrists - 2012</vt:lpstr>
      <vt:lpstr>AHEC: Age of Psychiatrists - 2012</vt:lpstr>
      <vt:lpstr>Age Comparison Psychiatry to all Physicians</vt:lpstr>
      <vt:lpstr>Wis Population to Psychiatry Ratio (National Ratio  6800:1)</vt:lpstr>
      <vt:lpstr>Wis DHS Administrative Regions </vt:lpstr>
      <vt:lpstr>2012 Regions Pop : Psych MD  (Nationally: Population to Psychiatrists Ratio 6800:1)</vt:lpstr>
      <vt:lpstr>2012 Regions Peds + FP:CAP Ratios</vt:lpstr>
      <vt:lpstr>Brief History of Wisconsin Child Psychiatry Consultation to Primary Care Clinicians</vt:lpstr>
      <vt:lpstr>Hx CAP Consultation to PCC</vt:lpstr>
      <vt:lpstr> Recent Efforts</vt:lpstr>
      <vt:lpstr>Current CPCP</vt:lpstr>
      <vt:lpstr>Components of Child Psychiatry Consultation Programs </vt:lpstr>
      <vt:lpstr>Similarities &amp; Differences Among CPCPs</vt:lpstr>
      <vt:lpstr>Massachusetts's CPCP</vt:lpstr>
      <vt:lpstr>Goals of CPCPs Surveyed in 2013 </vt:lpstr>
      <vt:lpstr>Funding </vt:lpstr>
      <vt:lpstr>Target of Services</vt:lpstr>
      <vt:lpstr>Membership of  Consultation Team</vt:lpstr>
      <vt:lpstr>Range of Clinical Services</vt:lpstr>
      <vt:lpstr> References and Resources</vt:lpstr>
      <vt:lpstr>References and Resources</vt:lpstr>
      <vt:lpstr>References and Resources</vt:lpstr>
      <vt:lpstr>? More to Come </vt:lpstr>
      <vt:lpstr>Thanks!</vt:lpstr>
      <vt:lpstr>Additional Slides by DHS Region using AHEC Data</vt:lpstr>
      <vt:lpstr>Ratio of Population to CAP &amp; Psychiatrists by Region </vt:lpstr>
      <vt:lpstr>2012 Regions Pop : Psych MD (Nationally: Population to Psychiatrists Ratio 6800:1) </vt:lpstr>
      <vt:lpstr>2012 ‘SE’ Region Pop : Psych MD (Nationally: Population to Psychiatrists Ratio 6800:1) </vt:lpstr>
      <vt:lpstr>2012 ‘Northern’ Region Pop : Psych MD (Nationally: Population to Psychiatrists Ratio 6800:1)</vt:lpstr>
      <vt:lpstr>2012 NE Region Pop : Psych MD  (Nationally: Population to Psychiatrists Ratio 6800:1)</vt:lpstr>
      <vt:lpstr>2012 ‘Western’ Region Pop : Psych MD (Nationally: Population to Psychiatrists Ratio 6800:1) </vt:lpstr>
      <vt:lpstr>2012 SW Region Pop : Psych MD (Nationally: Population to Psychiatrists Ratio 6800:1) </vt:lpstr>
      <vt:lpstr>Ratio of Peds &amp; FP to CAP &amp; Psychiatrist by Region</vt:lpstr>
      <vt:lpstr>2012 Peds + FP:CAP Ratios by Region</vt:lpstr>
      <vt:lpstr>2012 ‘SE’ Region Peds + FP Ratios</vt:lpstr>
      <vt:lpstr>2012 Northern Region Peds + FP Ratios</vt:lpstr>
      <vt:lpstr>2012 NE Region Peds + FP Ratios</vt:lpstr>
      <vt:lpstr>2012 Western Region Peds + FP Ratios</vt:lpstr>
      <vt:lpstr>2012 SW Region Peds + FP Ratios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Limited Access to Child Psychiatry</dc:title>
  <dc:creator>rimmler</dc:creator>
  <cp:lastModifiedBy>rimmler</cp:lastModifiedBy>
  <cp:revision>50</cp:revision>
  <dcterms:created xsi:type="dcterms:W3CDTF">2015-11-30T05:39:40Z</dcterms:created>
  <dcterms:modified xsi:type="dcterms:W3CDTF">2016-01-05T22:49:43Z</dcterms:modified>
</cp:coreProperties>
</file>