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 id="2147483816" r:id="rId2"/>
    <p:sldMasterId id="2147483874" r:id="rId3"/>
    <p:sldMasterId id="2147484168" r:id="rId4"/>
  </p:sldMasterIdLst>
  <p:notesMasterIdLst>
    <p:notesMasterId r:id="rId78"/>
  </p:notesMasterIdLst>
  <p:handoutMasterIdLst>
    <p:handoutMasterId r:id="rId79"/>
  </p:handoutMasterIdLst>
  <p:sldIdLst>
    <p:sldId id="461" r:id="rId5"/>
    <p:sldId id="497" r:id="rId6"/>
    <p:sldId id="370" r:id="rId7"/>
    <p:sldId id="480" r:id="rId8"/>
    <p:sldId id="372" r:id="rId9"/>
    <p:sldId id="474" r:id="rId10"/>
    <p:sldId id="475" r:id="rId11"/>
    <p:sldId id="467" r:id="rId12"/>
    <p:sldId id="376" r:id="rId13"/>
    <p:sldId id="479" r:id="rId14"/>
    <p:sldId id="472" r:id="rId15"/>
    <p:sldId id="487" r:id="rId16"/>
    <p:sldId id="494" r:id="rId17"/>
    <p:sldId id="377" r:id="rId18"/>
    <p:sldId id="496" r:id="rId19"/>
    <p:sldId id="380" r:id="rId20"/>
    <p:sldId id="384" r:id="rId21"/>
    <p:sldId id="388" r:id="rId22"/>
    <p:sldId id="390" r:id="rId23"/>
    <p:sldId id="486" r:id="rId24"/>
    <p:sldId id="391" r:id="rId25"/>
    <p:sldId id="392" r:id="rId26"/>
    <p:sldId id="393" r:id="rId27"/>
    <p:sldId id="412" r:id="rId28"/>
    <p:sldId id="395" r:id="rId29"/>
    <p:sldId id="403" r:id="rId30"/>
    <p:sldId id="398" r:id="rId31"/>
    <p:sldId id="417" r:id="rId32"/>
    <p:sldId id="498" r:id="rId33"/>
    <p:sldId id="407" r:id="rId34"/>
    <p:sldId id="409" r:id="rId35"/>
    <p:sldId id="411" r:id="rId36"/>
    <p:sldId id="419" r:id="rId37"/>
    <p:sldId id="420" r:id="rId38"/>
    <p:sldId id="421" r:id="rId39"/>
    <p:sldId id="422" r:id="rId40"/>
    <p:sldId id="424" r:id="rId41"/>
    <p:sldId id="425" r:id="rId42"/>
    <p:sldId id="427" r:id="rId43"/>
    <p:sldId id="428" r:id="rId44"/>
    <p:sldId id="429" r:id="rId45"/>
    <p:sldId id="476" r:id="rId46"/>
    <p:sldId id="433" r:id="rId47"/>
    <p:sldId id="435" r:id="rId48"/>
    <p:sldId id="443" r:id="rId49"/>
    <p:sldId id="478" r:id="rId50"/>
    <p:sldId id="444" r:id="rId51"/>
    <p:sldId id="482" r:id="rId52"/>
    <p:sldId id="445" r:id="rId53"/>
    <p:sldId id="436" r:id="rId54"/>
    <p:sldId id="437" r:id="rId55"/>
    <p:sldId id="439" r:id="rId56"/>
    <p:sldId id="440" r:id="rId57"/>
    <p:sldId id="484" r:id="rId58"/>
    <p:sldId id="441" r:id="rId59"/>
    <p:sldId id="491" r:id="rId60"/>
    <p:sldId id="442" r:id="rId61"/>
    <p:sldId id="446" r:id="rId62"/>
    <p:sldId id="447" r:id="rId63"/>
    <p:sldId id="483" r:id="rId64"/>
    <p:sldId id="489" r:id="rId65"/>
    <p:sldId id="449" r:id="rId66"/>
    <p:sldId id="495" r:id="rId67"/>
    <p:sldId id="463" r:id="rId68"/>
    <p:sldId id="451" r:id="rId69"/>
    <p:sldId id="453" r:id="rId70"/>
    <p:sldId id="454" r:id="rId71"/>
    <p:sldId id="477" r:id="rId72"/>
    <p:sldId id="455" r:id="rId73"/>
    <p:sldId id="457" r:id="rId74"/>
    <p:sldId id="469" r:id="rId75"/>
    <p:sldId id="459" r:id="rId76"/>
    <p:sldId id="460" r:id="rId7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36699"/>
    <a:srgbClr val="6FDD69"/>
    <a:srgbClr val="6666FF"/>
    <a:srgbClr val="3366FF"/>
    <a:srgbClr val="333399"/>
    <a:srgbClr val="00CC99"/>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2771" autoAdjust="0"/>
  </p:normalViewPr>
  <p:slideViewPr>
    <p:cSldViewPr>
      <p:cViewPr>
        <p:scale>
          <a:sx n="100" d="100"/>
          <a:sy n="100" d="100"/>
        </p:scale>
        <p:origin x="-1110" y="-72"/>
      </p:cViewPr>
      <p:guideLst>
        <p:guide orient="horz" pos="2160"/>
        <p:guide pos="2880"/>
      </p:guideLst>
    </p:cSldViewPr>
  </p:slideViewPr>
  <p:outlineViewPr>
    <p:cViewPr>
      <p:scale>
        <a:sx n="33" d="100"/>
        <a:sy n="33" d="100"/>
      </p:scale>
      <p:origin x="0" y="31824"/>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60" d="100"/>
          <a:sy n="60" d="100"/>
        </p:scale>
        <p:origin x="-249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_rels/data4.xml.rels><?xml version="1.0" encoding="UTF-8" standalone="yes"?>
<Relationships xmlns="http://schemas.openxmlformats.org/package/2006/relationships"><Relationship Id="rId1" Type="http://schemas.openxmlformats.org/officeDocument/2006/relationships/image" Target="../media/image21.jpeg"/></Relationships>
</file>

<file path=ppt/diagrams/_rels/data5.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2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028232-CA14-4771-BF37-F29FD5A3E2F2}" type="doc">
      <dgm:prSet loTypeId="urn:microsoft.com/office/officeart/2005/8/layout/radial4" loCatId="relationship" qsTypeId="urn:microsoft.com/office/officeart/2005/8/quickstyle/3d3" qsCatId="3D" csTypeId="urn:microsoft.com/office/officeart/2005/8/colors/colorful2" csCatId="colorful" phldr="1"/>
      <dgm:spPr/>
      <dgm:t>
        <a:bodyPr/>
        <a:lstStyle/>
        <a:p>
          <a:endParaRPr lang="en-US"/>
        </a:p>
      </dgm:t>
    </dgm:pt>
    <dgm:pt modelId="{221A0BF2-6F04-43FF-B0A8-6C0FC688EAA4}">
      <dgm:prSet phldrT="[Text]"/>
      <dgm:spPr>
        <a:solidFill>
          <a:srgbClr val="92D050"/>
        </a:solidFill>
      </dgm:spPr>
      <dgm:t>
        <a:bodyPr/>
        <a:lstStyle/>
        <a:p>
          <a:r>
            <a:rPr lang="en-US" dirty="0" smtClean="0"/>
            <a:t>Teen Pregnancy Decline</a:t>
          </a:r>
          <a:endParaRPr lang="en-US" dirty="0"/>
        </a:p>
      </dgm:t>
    </dgm:pt>
    <dgm:pt modelId="{F18491DD-F079-4818-AC5F-699223A7A642}" type="parTrans" cxnId="{CF94CBB8-128B-410B-A3AA-7D81D7AED171}">
      <dgm:prSet/>
      <dgm:spPr/>
      <dgm:t>
        <a:bodyPr/>
        <a:lstStyle/>
        <a:p>
          <a:endParaRPr lang="en-US"/>
        </a:p>
      </dgm:t>
    </dgm:pt>
    <dgm:pt modelId="{B0CD2D61-2C48-49AA-A42B-EA2DE470D422}" type="sibTrans" cxnId="{CF94CBB8-128B-410B-A3AA-7D81D7AED171}">
      <dgm:prSet/>
      <dgm:spPr/>
      <dgm:t>
        <a:bodyPr/>
        <a:lstStyle/>
        <a:p>
          <a:endParaRPr lang="en-US"/>
        </a:p>
      </dgm:t>
    </dgm:pt>
    <dgm:pt modelId="{5BA86535-093E-4B5D-9A08-1669511B4EA9}">
      <dgm:prSet phldrT="[Text]">
        <dgm:style>
          <a:lnRef idx="1">
            <a:schemeClr val="accent6"/>
          </a:lnRef>
          <a:fillRef idx="3">
            <a:schemeClr val="accent6"/>
          </a:fillRef>
          <a:effectRef idx="2">
            <a:schemeClr val="accent6"/>
          </a:effectRef>
          <a:fontRef idx="minor">
            <a:schemeClr val="lt1"/>
          </a:fontRef>
        </dgm:style>
      </dgm:prSet>
      <dgm:spPr/>
      <dgm:t>
        <a:bodyPr/>
        <a:lstStyle/>
        <a:p>
          <a:r>
            <a:rPr lang="en-US" dirty="0" smtClean="0"/>
            <a:t>14% due to Decrease in Sexual Activity</a:t>
          </a:r>
          <a:endParaRPr lang="en-US" dirty="0"/>
        </a:p>
      </dgm:t>
    </dgm:pt>
    <dgm:pt modelId="{E1BED9EB-6410-4153-A03E-C7F563E9118A}" type="parTrans" cxnId="{803762D4-EC20-4DE5-91FA-C7115E78FF86}">
      <dgm:prSet>
        <dgm:style>
          <a:lnRef idx="1">
            <a:schemeClr val="accent6"/>
          </a:lnRef>
          <a:fillRef idx="3">
            <a:schemeClr val="accent6"/>
          </a:fillRef>
          <a:effectRef idx="2">
            <a:schemeClr val="accent6"/>
          </a:effectRef>
          <a:fontRef idx="minor">
            <a:schemeClr val="lt1"/>
          </a:fontRef>
        </dgm:style>
      </dgm:prSet>
      <dgm:spPr/>
      <dgm:t>
        <a:bodyPr/>
        <a:lstStyle/>
        <a:p>
          <a:endParaRPr lang="en-US"/>
        </a:p>
      </dgm:t>
    </dgm:pt>
    <dgm:pt modelId="{26855DF2-D9A8-4932-B01E-43B2C7BEC89D}" type="sibTrans" cxnId="{803762D4-EC20-4DE5-91FA-C7115E78FF86}">
      <dgm:prSet/>
      <dgm:spPr/>
      <dgm:t>
        <a:bodyPr/>
        <a:lstStyle/>
        <a:p>
          <a:endParaRPr lang="en-US"/>
        </a:p>
      </dgm:t>
    </dgm:pt>
    <dgm:pt modelId="{7E10B953-11B8-4E79-AA25-D339A8C640A3}">
      <dgm:prSet phldrT="[Text]"/>
      <dgm:spPr>
        <a:solidFill>
          <a:schemeClr val="accent6">
            <a:lumMod val="60000"/>
            <a:lumOff val="40000"/>
          </a:schemeClr>
        </a:solidFill>
      </dgm:spPr>
      <dgm:t>
        <a:bodyPr/>
        <a:lstStyle/>
        <a:p>
          <a:r>
            <a:rPr lang="en-US" dirty="0" smtClean="0"/>
            <a:t>86% due to Increase in Contraceptive Use</a:t>
          </a:r>
          <a:endParaRPr lang="en-US" dirty="0"/>
        </a:p>
      </dgm:t>
    </dgm:pt>
    <dgm:pt modelId="{2CEE3B31-C4AE-4426-B26C-73143DDB6B84}" type="parTrans" cxnId="{C323AB5A-7E2E-4775-99FD-8468DCFD27AB}">
      <dgm:prSet/>
      <dgm:spPr>
        <a:solidFill>
          <a:schemeClr val="accent6">
            <a:lumMod val="40000"/>
            <a:lumOff val="60000"/>
          </a:schemeClr>
        </a:solidFill>
      </dgm:spPr>
      <dgm:t>
        <a:bodyPr/>
        <a:lstStyle/>
        <a:p>
          <a:endParaRPr lang="en-US"/>
        </a:p>
      </dgm:t>
    </dgm:pt>
    <dgm:pt modelId="{21E258E7-A2C4-412D-B449-443A04A041FB}" type="sibTrans" cxnId="{C323AB5A-7E2E-4775-99FD-8468DCFD27AB}">
      <dgm:prSet/>
      <dgm:spPr/>
      <dgm:t>
        <a:bodyPr/>
        <a:lstStyle/>
        <a:p>
          <a:endParaRPr lang="en-US"/>
        </a:p>
      </dgm:t>
    </dgm:pt>
    <dgm:pt modelId="{95E8FED6-67B0-4467-B73E-731C201A099A}" type="pres">
      <dgm:prSet presAssocID="{65028232-CA14-4771-BF37-F29FD5A3E2F2}" presName="cycle" presStyleCnt="0">
        <dgm:presLayoutVars>
          <dgm:chMax val="1"/>
          <dgm:dir/>
          <dgm:animLvl val="ctr"/>
          <dgm:resizeHandles val="exact"/>
        </dgm:presLayoutVars>
      </dgm:prSet>
      <dgm:spPr/>
      <dgm:t>
        <a:bodyPr/>
        <a:lstStyle/>
        <a:p>
          <a:endParaRPr lang="en-US"/>
        </a:p>
      </dgm:t>
    </dgm:pt>
    <dgm:pt modelId="{28C7C0FE-B298-4B3D-8B86-C7CC070FF582}" type="pres">
      <dgm:prSet presAssocID="{221A0BF2-6F04-43FF-B0A8-6C0FC688EAA4}" presName="centerShape" presStyleLbl="node0" presStyleIdx="0" presStyleCnt="1"/>
      <dgm:spPr/>
      <dgm:t>
        <a:bodyPr/>
        <a:lstStyle/>
        <a:p>
          <a:endParaRPr lang="en-US"/>
        </a:p>
      </dgm:t>
    </dgm:pt>
    <dgm:pt modelId="{EF9F38FD-380A-4018-9C13-CB1933FFEB6A}" type="pres">
      <dgm:prSet presAssocID="{E1BED9EB-6410-4153-A03E-C7F563E9118A}" presName="parTrans" presStyleLbl="bgSibTrans2D1" presStyleIdx="0" presStyleCnt="2"/>
      <dgm:spPr/>
      <dgm:t>
        <a:bodyPr/>
        <a:lstStyle/>
        <a:p>
          <a:endParaRPr lang="en-US"/>
        </a:p>
      </dgm:t>
    </dgm:pt>
    <dgm:pt modelId="{0A504025-FBA2-40C1-B7B3-08A7BDDCF182}" type="pres">
      <dgm:prSet presAssocID="{5BA86535-093E-4B5D-9A08-1669511B4EA9}" presName="node" presStyleLbl="node1" presStyleIdx="0" presStyleCnt="2" custScaleX="100461" custScaleY="107848">
        <dgm:presLayoutVars>
          <dgm:bulletEnabled val="1"/>
        </dgm:presLayoutVars>
      </dgm:prSet>
      <dgm:spPr/>
      <dgm:t>
        <a:bodyPr/>
        <a:lstStyle/>
        <a:p>
          <a:endParaRPr lang="en-US"/>
        </a:p>
      </dgm:t>
    </dgm:pt>
    <dgm:pt modelId="{7435811A-7FC3-4FA2-9FAE-F65FC4F2782A}" type="pres">
      <dgm:prSet presAssocID="{2CEE3B31-C4AE-4426-B26C-73143DDB6B84}" presName="parTrans" presStyleLbl="bgSibTrans2D1" presStyleIdx="1" presStyleCnt="2"/>
      <dgm:spPr/>
      <dgm:t>
        <a:bodyPr/>
        <a:lstStyle/>
        <a:p>
          <a:endParaRPr lang="en-US"/>
        </a:p>
      </dgm:t>
    </dgm:pt>
    <dgm:pt modelId="{07674657-8E8F-4A6B-B1DB-817D09AF8360}" type="pres">
      <dgm:prSet presAssocID="{7E10B953-11B8-4E79-AA25-D339A8C640A3}" presName="node" presStyleLbl="node1" presStyleIdx="1" presStyleCnt="2">
        <dgm:presLayoutVars>
          <dgm:bulletEnabled val="1"/>
        </dgm:presLayoutVars>
      </dgm:prSet>
      <dgm:spPr/>
      <dgm:t>
        <a:bodyPr/>
        <a:lstStyle/>
        <a:p>
          <a:endParaRPr lang="en-US"/>
        </a:p>
      </dgm:t>
    </dgm:pt>
  </dgm:ptLst>
  <dgm:cxnLst>
    <dgm:cxn modelId="{0BD3153F-9263-484B-9315-063BDE0F867C}" type="presOf" srcId="{2CEE3B31-C4AE-4426-B26C-73143DDB6B84}" destId="{7435811A-7FC3-4FA2-9FAE-F65FC4F2782A}" srcOrd="0" destOrd="0" presId="urn:microsoft.com/office/officeart/2005/8/layout/radial4"/>
    <dgm:cxn modelId="{CF94CBB8-128B-410B-A3AA-7D81D7AED171}" srcId="{65028232-CA14-4771-BF37-F29FD5A3E2F2}" destId="{221A0BF2-6F04-43FF-B0A8-6C0FC688EAA4}" srcOrd="0" destOrd="0" parTransId="{F18491DD-F079-4818-AC5F-699223A7A642}" sibTransId="{B0CD2D61-2C48-49AA-A42B-EA2DE470D422}"/>
    <dgm:cxn modelId="{C323AB5A-7E2E-4775-99FD-8468DCFD27AB}" srcId="{221A0BF2-6F04-43FF-B0A8-6C0FC688EAA4}" destId="{7E10B953-11B8-4E79-AA25-D339A8C640A3}" srcOrd="1" destOrd="0" parTransId="{2CEE3B31-C4AE-4426-B26C-73143DDB6B84}" sibTransId="{21E258E7-A2C4-412D-B449-443A04A041FB}"/>
    <dgm:cxn modelId="{DF078304-A68D-4973-8A18-E551EE5B0C7B}" type="presOf" srcId="{7E10B953-11B8-4E79-AA25-D339A8C640A3}" destId="{07674657-8E8F-4A6B-B1DB-817D09AF8360}" srcOrd="0" destOrd="0" presId="urn:microsoft.com/office/officeart/2005/8/layout/radial4"/>
    <dgm:cxn modelId="{7C36AFBD-E4B0-4287-90C8-A2C687C52F17}" type="presOf" srcId="{221A0BF2-6F04-43FF-B0A8-6C0FC688EAA4}" destId="{28C7C0FE-B298-4B3D-8B86-C7CC070FF582}" srcOrd="0" destOrd="0" presId="urn:microsoft.com/office/officeart/2005/8/layout/radial4"/>
    <dgm:cxn modelId="{6B1C0146-224B-4C2F-B7A2-152F57CF4D05}" type="presOf" srcId="{65028232-CA14-4771-BF37-F29FD5A3E2F2}" destId="{95E8FED6-67B0-4467-B73E-731C201A099A}" srcOrd="0" destOrd="0" presId="urn:microsoft.com/office/officeart/2005/8/layout/radial4"/>
    <dgm:cxn modelId="{9FACF9EB-F20D-45CA-BC0A-704522EE657A}" type="presOf" srcId="{5BA86535-093E-4B5D-9A08-1669511B4EA9}" destId="{0A504025-FBA2-40C1-B7B3-08A7BDDCF182}" srcOrd="0" destOrd="0" presId="urn:microsoft.com/office/officeart/2005/8/layout/radial4"/>
    <dgm:cxn modelId="{B98B0B14-DF46-46B4-A1DD-50B8C02DDA64}" type="presOf" srcId="{E1BED9EB-6410-4153-A03E-C7F563E9118A}" destId="{EF9F38FD-380A-4018-9C13-CB1933FFEB6A}" srcOrd="0" destOrd="0" presId="urn:microsoft.com/office/officeart/2005/8/layout/radial4"/>
    <dgm:cxn modelId="{803762D4-EC20-4DE5-91FA-C7115E78FF86}" srcId="{221A0BF2-6F04-43FF-B0A8-6C0FC688EAA4}" destId="{5BA86535-093E-4B5D-9A08-1669511B4EA9}" srcOrd="0" destOrd="0" parTransId="{E1BED9EB-6410-4153-A03E-C7F563E9118A}" sibTransId="{26855DF2-D9A8-4932-B01E-43B2C7BEC89D}"/>
    <dgm:cxn modelId="{FE8B12CF-DABC-4577-9B54-2437A05509ED}" type="presParOf" srcId="{95E8FED6-67B0-4467-B73E-731C201A099A}" destId="{28C7C0FE-B298-4B3D-8B86-C7CC070FF582}" srcOrd="0" destOrd="0" presId="urn:microsoft.com/office/officeart/2005/8/layout/radial4"/>
    <dgm:cxn modelId="{ABC897A5-D22F-42D0-B5D3-6D51488FD6EE}" type="presParOf" srcId="{95E8FED6-67B0-4467-B73E-731C201A099A}" destId="{EF9F38FD-380A-4018-9C13-CB1933FFEB6A}" srcOrd="1" destOrd="0" presId="urn:microsoft.com/office/officeart/2005/8/layout/radial4"/>
    <dgm:cxn modelId="{0C3801A2-1F89-4A34-BC9D-E5672134E83E}" type="presParOf" srcId="{95E8FED6-67B0-4467-B73E-731C201A099A}" destId="{0A504025-FBA2-40C1-B7B3-08A7BDDCF182}" srcOrd="2" destOrd="0" presId="urn:microsoft.com/office/officeart/2005/8/layout/radial4"/>
    <dgm:cxn modelId="{164BAF58-4A49-4998-BE3C-0F89174C7E29}" type="presParOf" srcId="{95E8FED6-67B0-4467-B73E-731C201A099A}" destId="{7435811A-7FC3-4FA2-9FAE-F65FC4F2782A}" srcOrd="3" destOrd="0" presId="urn:microsoft.com/office/officeart/2005/8/layout/radial4"/>
    <dgm:cxn modelId="{A95F07E2-E977-4DFE-B61A-5616E307CD6C}" type="presParOf" srcId="{95E8FED6-67B0-4467-B73E-731C201A099A}" destId="{07674657-8E8F-4A6B-B1DB-817D09AF8360}"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5838C0-FDA8-46C3-987D-4128EE6AF192}" type="doc">
      <dgm:prSet loTypeId="urn:microsoft.com/office/officeart/2005/8/layout/cycle6" loCatId="relationship" qsTypeId="urn:microsoft.com/office/officeart/2005/8/quickstyle/3d2" qsCatId="3D" csTypeId="urn:microsoft.com/office/officeart/2005/8/colors/colorful5" csCatId="colorful" phldr="1"/>
      <dgm:spPr/>
      <dgm:t>
        <a:bodyPr/>
        <a:lstStyle/>
        <a:p>
          <a:endParaRPr lang="en-US"/>
        </a:p>
      </dgm:t>
    </dgm:pt>
    <dgm:pt modelId="{BE7A5364-D137-4111-8EF1-67837B6D5C0B}">
      <dgm:prSet phldrT="[Text]"/>
      <dgm:spPr>
        <a:solidFill>
          <a:schemeClr val="accent5">
            <a:lumMod val="50000"/>
          </a:schemeClr>
        </a:solidFill>
      </dgm:spPr>
      <dgm:t>
        <a:bodyPr/>
        <a:lstStyle/>
        <a:p>
          <a:r>
            <a:rPr lang="en-US" dirty="0" smtClean="0"/>
            <a:t>Safe</a:t>
          </a:r>
          <a:endParaRPr lang="en-US" dirty="0"/>
        </a:p>
      </dgm:t>
    </dgm:pt>
    <dgm:pt modelId="{2E7A3EB8-A38A-4865-BB9F-C53940B9E80F}" type="parTrans" cxnId="{E72C1F28-415A-45CD-99A7-81A8562F9A33}">
      <dgm:prSet/>
      <dgm:spPr/>
      <dgm:t>
        <a:bodyPr/>
        <a:lstStyle/>
        <a:p>
          <a:endParaRPr lang="en-US">
            <a:solidFill>
              <a:schemeClr val="bg1"/>
            </a:solidFill>
          </a:endParaRPr>
        </a:p>
      </dgm:t>
    </dgm:pt>
    <dgm:pt modelId="{5E64ECEB-BAC2-4ED8-9835-42EE01E8A3BF}" type="sibTrans" cxnId="{E72C1F28-415A-45CD-99A7-81A8562F9A33}">
      <dgm:prSet/>
      <dgm:spPr/>
      <dgm:t>
        <a:bodyPr/>
        <a:lstStyle/>
        <a:p>
          <a:endParaRPr lang="en-US">
            <a:solidFill>
              <a:schemeClr val="bg1"/>
            </a:solidFill>
          </a:endParaRPr>
        </a:p>
      </dgm:t>
    </dgm:pt>
    <dgm:pt modelId="{647C856C-95AF-4115-8E20-822E941D2855}">
      <dgm:prSet phldrT="[Text]"/>
      <dgm:spPr>
        <a:solidFill>
          <a:schemeClr val="accent2">
            <a:lumMod val="60000"/>
            <a:lumOff val="40000"/>
          </a:schemeClr>
        </a:solidFill>
      </dgm:spPr>
      <dgm:t>
        <a:bodyPr/>
        <a:lstStyle/>
        <a:p>
          <a:r>
            <a:rPr lang="en-US" dirty="0" smtClean="0"/>
            <a:t>Effective</a:t>
          </a:r>
        </a:p>
        <a:p>
          <a:r>
            <a:rPr lang="en-US" dirty="0" smtClean="0"/>
            <a:t>Tier 2</a:t>
          </a:r>
          <a:endParaRPr lang="en-US" dirty="0"/>
        </a:p>
      </dgm:t>
    </dgm:pt>
    <dgm:pt modelId="{65C7C491-2C75-44BA-B0EC-E6DD4865E093}" type="parTrans" cxnId="{72990F8C-CAA7-4ADC-9BFA-BA8FCD2DE2D9}">
      <dgm:prSet/>
      <dgm:spPr/>
      <dgm:t>
        <a:bodyPr/>
        <a:lstStyle/>
        <a:p>
          <a:endParaRPr lang="en-US">
            <a:solidFill>
              <a:schemeClr val="bg1"/>
            </a:solidFill>
          </a:endParaRPr>
        </a:p>
      </dgm:t>
    </dgm:pt>
    <dgm:pt modelId="{6C500CBA-CBC1-4765-9DD7-8401158BE9C8}" type="sibTrans" cxnId="{72990F8C-CAA7-4ADC-9BFA-BA8FCD2DE2D9}">
      <dgm:prSet/>
      <dgm:spPr/>
      <dgm:t>
        <a:bodyPr/>
        <a:lstStyle/>
        <a:p>
          <a:endParaRPr lang="en-US">
            <a:solidFill>
              <a:schemeClr val="bg1"/>
            </a:solidFill>
          </a:endParaRPr>
        </a:p>
      </dgm:t>
    </dgm:pt>
    <dgm:pt modelId="{0414BF5F-03A6-43DD-8B5A-591D12ACBD82}">
      <dgm:prSet phldrT="[Text]"/>
      <dgm:spPr>
        <a:solidFill>
          <a:srgbClr val="002060"/>
        </a:solidFill>
      </dgm:spPr>
      <dgm:t>
        <a:bodyPr/>
        <a:lstStyle/>
        <a:p>
          <a:r>
            <a:rPr lang="en-US" dirty="0" smtClean="0"/>
            <a:t>Limited Side Effects</a:t>
          </a:r>
          <a:endParaRPr lang="en-US" dirty="0"/>
        </a:p>
      </dgm:t>
    </dgm:pt>
    <dgm:pt modelId="{40CB5AFE-5249-49B7-8F35-FC46C09A7C64}" type="parTrans" cxnId="{EB54A76E-6B0E-4C62-820B-5AB41FC11E1D}">
      <dgm:prSet/>
      <dgm:spPr/>
      <dgm:t>
        <a:bodyPr/>
        <a:lstStyle/>
        <a:p>
          <a:endParaRPr lang="en-US">
            <a:solidFill>
              <a:schemeClr val="bg1"/>
            </a:solidFill>
          </a:endParaRPr>
        </a:p>
      </dgm:t>
    </dgm:pt>
    <dgm:pt modelId="{48516C0D-9A5F-45E1-9309-60E9CA942BE9}" type="sibTrans" cxnId="{EB54A76E-6B0E-4C62-820B-5AB41FC11E1D}">
      <dgm:prSet/>
      <dgm:spPr/>
      <dgm:t>
        <a:bodyPr/>
        <a:lstStyle/>
        <a:p>
          <a:endParaRPr lang="en-US">
            <a:solidFill>
              <a:schemeClr val="bg1"/>
            </a:solidFill>
          </a:endParaRPr>
        </a:p>
      </dgm:t>
    </dgm:pt>
    <dgm:pt modelId="{4FDE7760-14B0-41A5-AAF8-01F768C99A35}">
      <dgm:prSet phldrT="[Text]"/>
      <dgm:spPr/>
      <dgm:t>
        <a:bodyPr/>
        <a:lstStyle/>
        <a:p>
          <a:r>
            <a:rPr lang="en-US" dirty="0" smtClean="0"/>
            <a:t>Moderate Cost</a:t>
          </a:r>
          <a:endParaRPr lang="en-US" dirty="0"/>
        </a:p>
      </dgm:t>
    </dgm:pt>
    <dgm:pt modelId="{60A685F8-8043-4DFB-A220-FCD17120832C}" type="parTrans" cxnId="{52BE3804-EF98-4D78-A68A-D02E033AB2E1}">
      <dgm:prSet/>
      <dgm:spPr/>
      <dgm:t>
        <a:bodyPr/>
        <a:lstStyle/>
        <a:p>
          <a:endParaRPr lang="en-US">
            <a:solidFill>
              <a:schemeClr val="bg1"/>
            </a:solidFill>
          </a:endParaRPr>
        </a:p>
      </dgm:t>
    </dgm:pt>
    <dgm:pt modelId="{00BED256-9C33-4919-B3DD-A152C22FCFE6}" type="sibTrans" cxnId="{52BE3804-EF98-4D78-A68A-D02E033AB2E1}">
      <dgm:prSet/>
      <dgm:spPr/>
      <dgm:t>
        <a:bodyPr/>
        <a:lstStyle/>
        <a:p>
          <a:endParaRPr lang="en-US">
            <a:solidFill>
              <a:schemeClr val="bg1"/>
            </a:solidFill>
          </a:endParaRPr>
        </a:p>
      </dgm:t>
    </dgm:pt>
    <dgm:pt modelId="{6EA063FE-89E5-4AA0-9846-8BF03BB58B01}">
      <dgm:prSet phldrT="[Text]"/>
      <dgm:spPr/>
      <dgm:t>
        <a:bodyPr/>
        <a:lstStyle/>
        <a:p>
          <a:r>
            <a:rPr lang="en-US" dirty="0" smtClean="0"/>
            <a:t>Many Choices</a:t>
          </a:r>
          <a:endParaRPr lang="en-US" dirty="0"/>
        </a:p>
      </dgm:t>
    </dgm:pt>
    <dgm:pt modelId="{D227247F-9B5A-4B73-BE57-2F03C1EBCAF7}" type="parTrans" cxnId="{2237314F-6F59-4D30-B9F4-BBC794697FE3}">
      <dgm:prSet/>
      <dgm:spPr/>
      <dgm:t>
        <a:bodyPr/>
        <a:lstStyle/>
        <a:p>
          <a:endParaRPr lang="en-US">
            <a:solidFill>
              <a:schemeClr val="bg1"/>
            </a:solidFill>
          </a:endParaRPr>
        </a:p>
      </dgm:t>
    </dgm:pt>
    <dgm:pt modelId="{EE048EEF-405D-4764-8E99-1C5948058879}" type="sibTrans" cxnId="{2237314F-6F59-4D30-B9F4-BBC794697FE3}">
      <dgm:prSet/>
      <dgm:spPr/>
      <dgm:t>
        <a:bodyPr/>
        <a:lstStyle/>
        <a:p>
          <a:endParaRPr lang="en-US">
            <a:solidFill>
              <a:schemeClr val="bg1"/>
            </a:solidFill>
          </a:endParaRPr>
        </a:p>
      </dgm:t>
    </dgm:pt>
    <dgm:pt modelId="{1465DEB5-8237-472D-9350-0CA4415172BB}">
      <dgm:prSet phldrT="[Text]"/>
      <dgm:spPr/>
      <dgm:t>
        <a:bodyPr/>
        <a:lstStyle/>
        <a:p>
          <a:r>
            <a:rPr lang="en-US" dirty="0" smtClean="0"/>
            <a:t>Health Benefits</a:t>
          </a:r>
          <a:endParaRPr lang="en-US" dirty="0"/>
        </a:p>
      </dgm:t>
    </dgm:pt>
    <dgm:pt modelId="{881FC87C-ED9A-4680-9020-7AEB55F5D34D}" type="parTrans" cxnId="{C471385A-9503-4380-9268-695BCEFCF389}">
      <dgm:prSet/>
      <dgm:spPr/>
      <dgm:t>
        <a:bodyPr/>
        <a:lstStyle/>
        <a:p>
          <a:endParaRPr lang="en-US">
            <a:solidFill>
              <a:schemeClr val="bg1"/>
            </a:solidFill>
          </a:endParaRPr>
        </a:p>
      </dgm:t>
    </dgm:pt>
    <dgm:pt modelId="{0A51E265-A15A-4264-967A-210D440673B2}" type="sibTrans" cxnId="{C471385A-9503-4380-9268-695BCEFCF389}">
      <dgm:prSet/>
      <dgm:spPr/>
      <dgm:t>
        <a:bodyPr/>
        <a:lstStyle/>
        <a:p>
          <a:endParaRPr lang="en-US">
            <a:solidFill>
              <a:schemeClr val="bg1"/>
            </a:solidFill>
          </a:endParaRPr>
        </a:p>
      </dgm:t>
    </dgm:pt>
    <dgm:pt modelId="{8C6E7540-6883-4F4A-91A9-AD8A1F1E1D14}" type="pres">
      <dgm:prSet presAssocID="{155838C0-FDA8-46C3-987D-4128EE6AF192}" presName="cycle" presStyleCnt="0">
        <dgm:presLayoutVars>
          <dgm:dir/>
          <dgm:resizeHandles val="exact"/>
        </dgm:presLayoutVars>
      </dgm:prSet>
      <dgm:spPr/>
      <dgm:t>
        <a:bodyPr/>
        <a:lstStyle/>
        <a:p>
          <a:endParaRPr lang="en-US"/>
        </a:p>
      </dgm:t>
    </dgm:pt>
    <dgm:pt modelId="{AB47887B-AC93-4083-9F97-E27F367CC50C}" type="pres">
      <dgm:prSet presAssocID="{BE7A5364-D137-4111-8EF1-67837B6D5C0B}" presName="node" presStyleLbl="node1" presStyleIdx="0" presStyleCnt="6" custScaleX="107449" custScaleY="107634">
        <dgm:presLayoutVars>
          <dgm:bulletEnabled val="1"/>
        </dgm:presLayoutVars>
      </dgm:prSet>
      <dgm:spPr/>
      <dgm:t>
        <a:bodyPr/>
        <a:lstStyle/>
        <a:p>
          <a:endParaRPr lang="en-US"/>
        </a:p>
      </dgm:t>
    </dgm:pt>
    <dgm:pt modelId="{368F004A-3C4E-46D4-B16A-B0715233DE80}" type="pres">
      <dgm:prSet presAssocID="{BE7A5364-D137-4111-8EF1-67837B6D5C0B}" presName="spNode" presStyleCnt="0"/>
      <dgm:spPr/>
      <dgm:t>
        <a:bodyPr/>
        <a:lstStyle/>
        <a:p>
          <a:endParaRPr lang="en-US"/>
        </a:p>
      </dgm:t>
    </dgm:pt>
    <dgm:pt modelId="{3D72DA44-98E3-47BF-835A-58C2A8798690}" type="pres">
      <dgm:prSet presAssocID="{5E64ECEB-BAC2-4ED8-9835-42EE01E8A3BF}" presName="sibTrans" presStyleLbl="sibTrans1D1" presStyleIdx="0" presStyleCnt="6"/>
      <dgm:spPr/>
      <dgm:t>
        <a:bodyPr/>
        <a:lstStyle/>
        <a:p>
          <a:endParaRPr lang="en-US"/>
        </a:p>
      </dgm:t>
    </dgm:pt>
    <dgm:pt modelId="{FBCDAA7E-EA48-4C0A-8CA7-EE5D66E48616}" type="pres">
      <dgm:prSet presAssocID="{647C856C-95AF-4115-8E20-822E941D2855}" presName="node" presStyleLbl="node1" presStyleIdx="1" presStyleCnt="6" custScaleX="123286" custScaleY="110917">
        <dgm:presLayoutVars>
          <dgm:bulletEnabled val="1"/>
        </dgm:presLayoutVars>
      </dgm:prSet>
      <dgm:spPr/>
      <dgm:t>
        <a:bodyPr/>
        <a:lstStyle/>
        <a:p>
          <a:endParaRPr lang="en-US"/>
        </a:p>
      </dgm:t>
    </dgm:pt>
    <dgm:pt modelId="{3562A391-7442-4A46-92B5-4F65A9F8C553}" type="pres">
      <dgm:prSet presAssocID="{647C856C-95AF-4115-8E20-822E941D2855}" presName="spNode" presStyleCnt="0"/>
      <dgm:spPr/>
      <dgm:t>
        <a:bodyPr/>
        <a:lstStyle/>
        <a:p>
          <a:endParaRPr lang="en-US"/>
        </a:p>
      </dgm:t>
    </dgm:pt>
    <dgm:pt modelId="{04E2A375-4DF5-4464-B9E8-2D2BDFD633B4}" type="pres">
      <dgm:prSet presAssocID="{6C500CBA-CBC1-4765-9DD7-8401158BE9C8}" presName="sibTrans" presStyleLbl="sibTrans1D1" presStyleIdx="1" presStyleCnt="6"/>
      <dgm:spPr/>
      <dgm:t>
        <a:bodyPr/>
        <a:lstStyle/>
        <a:p>
          <a:endParaRPr lang="en-US"/>
        </a:p>
      </dgm:t>
    </dgm:pt>
    <dgm:pt modelId="{6EB34C65-02FE-445C-913B-D7775E5491FD}" type="pres">
      <dgm:prSet presAssocID="{0414BF5F-03A6-43DD-8B5A-591D12ACBD82}" presName="node" presStyleLbl="node1" presStyleIdx="2" presStyleCnt="6" custScaleX="109290" custScaleY="103930">
        <dgm:presLayoutVars>
          <dgm:bulletEnabled val="1"/>
        </dgm:presLayoutVars>
      </dgm:prSet>
      <dgm:spPr/>
      <dgm:t>
        <a:bodyPr/>
        <a:lstStyle/>
        <a:p>
          <a:endParaRPr lang="en-US"/>
        </a:p>
      </dgm:t>
    </dgm:pt>
    <dgm:pt modelId="{AFCFDB37-2A78-4136-8342-35C4B78CCABE}" type="pres">
      <dgm:prSet presAssocID="{0414BF5F-03A6-43DD-8B5A-591D12ACBD82}" presName="spNode" presStyleCnt="0"/>
      <dgm:spPr/>
      <dgm:t>
        <a:bodyPr/>
        <a:lstStyle/>
        <a:p>
          <a:endParaRPr lang="en-US"/>
        </a:p>
      </dgm:t>
    </dgm:pt>
    <dgm:pt modelId="{3073DD2F-5AE0-4AA0-BE9E-E4975F07D75B}" type="pres">
      <dgm:prSet presAssocID="{48516C0D-9A5F-45E1-9309-60E9CA942BE9}" presName="sibTrans" presStyleLbl="sibTrans1D1" presStyleIdx="2" presStyleCnt="6"/>
      <dgm:spPr/>
      <dgm:t>
        <a:bodyPr/>
        <a:lstStyle/>
        <a:p>
          <a:endParaRPr lang="en-US"/>
        </a:p>
      </dgm:t>
    </dgm:pt>
    <dgm:pt modelId="{549443B7-238F-431D-9169-57669EE16731}" type="pres">
      <dgm:prSet presAssocID="{4FDE7760-14B0-41A5-AAF8-01F768C99A35}" presName="node" presStyleLbl="node1" presStyleIdx="3" presStyleCnt="6" custScaleX="115625" custScaleY="94110">
        <dgm:presLayoutVars>
          <dgm:bulletEnabled val="1"/>
        </dgm:presLayoutVars>
      </dgm:prSet>
      <dgm:spPr/>
      <dgm:t>
        <a:bodyPr/>
        <a:lstStyle/>
        <a:p>
          <a:endParaRPr lang="en-US"/>
        </a:p>
      </dgm:t>
    </dgm:pt>
    <dgm:pt modelId="{23575289-7FF1-41F3-A780-30C97DCAC222}" type="pres">
      <dgm:prSet presAssocID="{4FDE7760-14B0-41A5-AAF8-01F768C99A35}" presName="spNode" presStyleCnt="0"/>
      <dgm:spPr/>
      <dgm:t>
        <a:bodyPr/>
        <a:lstStyle/>
        <a:p>
          <a:endParaRPr lang="en-US"/>
        </a:p>
      </dgm:t>
    </dgm:pt>
    <dgm:pt modelId="{46EC085F-3CBF-42BA-ABE0-44BCF938FD1D}" type="pres">
      <dgm:prSet presAssocID="{00BED256-9C33-4919-B3DD-A152C22FCFE6}" presName="sibTrans" presStyleLbl="sibTrans1D1" presStyleIdx="3" presStyleCnt="6"/>
      <dgm:spPr/>
      <dgm:t>
        <a:bodyPr/>
        <a:lstStyle/>
        <a:p>
          <a:endParaRPr lang="en-US"/>
        </a:p>
      </dgm:t>
    </dgm:pt>
    <dgm:pt modelId="{F08D9D99-5C00-441F-BC54-C171E32A9A82}" type="pres">
      <dgm:prSet presAssocID="{6EA063FE-89E5-4AA0-9846-8BF03BB58B01}" presName="node" presStyleLbl="node1" presStyleIdx="4" presStyleCnt="6" custScaleX="128735" custScaleY="118325">
        <dgm:presLayoutVars>
          <dgm:bulletEnabled val="1"/>
        </dgm:presLayoutVars>
      </dgm:prSet>
      <dgm:spPr/>
      <dgm:t>
        <a:bodyPr/>
        <a:lstStyle/>
        <a:p>
          <a:endParaRPr lang="en-US"/>
        </a:p>
      </dgm:t>
    </dgm:pt>
    <dgm:pt modelId="{6327D8F6-68CE-485B-8FC6-0FFF9307BE6A}" type="pres">
      <dgm:prSet presAssocID="{6EA063FE-89E5-4AA0-9846-8BF03BB58B01}" presName="spNode" presStyleCnt="0"/>
      <dgm:spPr/>
      <dgm:t>
        <a:bodyPr/>
        <a:lstStyle/>
        <a:p>
          <a:endParaRPr lang="en-US"/>
        </a:p>
      </dgm:t>
    </dgm:pt>
    <dgm:pt modelId="{F50ACACD-FA94-4031-8D58-D4FD902721B4}" type="pres">
      <dgm:prSet presAssocID="{EE048EEF-405D-4764-8E99-1C5948058879}" presName="sibTrans" presStyleLbl="sibTrans1D1" presStyleIdx="4" presStyleCnt="6"/>
      <dgm:spPr/>
      <dgm:t>
        <a:bodyPr/>
        <a:lstStyle/>
        <a:p>
          <a:endParaRPr lang="en-US"/>
        </a:p>
      </dgm:t>
    </dgm:pt>
    <dgm:pt modelId="{3086202A-7703-48F9-A5D9-A5A89FBBDE95}" type="pres">
      <dgm:prSet presAssocID="{1465DEB5-8237-472D-9350-0CA4415172BB}" presName="node" presStyleLbl="node1" presStyleIdx="5" presStyleCnt="6" custScaleX="111642" custScaleY="132075">
        <dgm:presLayoutVars>
          <dgm:bulletEnabled val="1"/>
        </dgm:presLayoutVars>
      </dgm:prSet>
      <dgm:spPr/>
      <dgm:t>
        <a:bodyPr/>
        <a:lstStyle/>
        <a:p>
          <a:endParaRPr lang="en-US"/>
        </a:p>
      </dgm:t>
    </dgm:pt>
    <dgm:pt modelId="{8774BA6E-BD59-4470-B443-90E5DDCEB897}" type="pres">
      <dgm:prSet presAssocID="{1465DEB5-8237-472D-9350-0CA4415172BB}" presName="spNode" presStyleCnt="0"/>
      <dgm:spPr/>
      <dgm:t>
        <a:bodyPr/>
        <a:lstStyle/>
        <a:p>
          <a:endParaRPr lang="en-US"/>
        </a:p>
      </dgm:t>
    </dgm:pt>
    <dgm:pt modelId="{8DF4FCC9-224A-4611-B607-F9ADBB0EEA53}" type="pres">
      <dgm:prSet presAssocID="{0A51E265-A15A-4264-967A-210D440673B2}" presName="sibTrans" presStyleLbl="sibTrans1D1" presStyleIdx="5" presStyleCnt="6"/>
      <dgm:spPr/>
      <dgm:t>
        <a:bodyPr/>
        <a:lstStyle/>
        <a:p>
          <a:endParaRPr lang="en-US"/>
        </a:p>
      </dgm:t>
    </dgm:pt>
  </dgm:ptLst>
  <dgm:cxnLst>
    <dgm:cxn modelId="{711D5F89-3545-475E-9E8A-B2D457509574}" type="presOf" srcId="{BE7A5364-D137-4111-8EF1-67837B6D5C0B}" destId="{AB47887B-AC93-4083-9F97-E27F367CC50C}" srcOrd="0" destOrd="0" presId="urn:microsoft.com/office/officeart/2005/8/layout/cycle6"/>
    <dgm:cxn modelId="{C471385A-9503-4380-9268-695BCEFCF389}" srcId="{155838C0-FDA8-46C3-987D-4128EE6AF192}" destId="{1465DEB5-8237-472D-9350-0CA4415172BB}" srcOrd="5" destOrd="0" parTransId="{881FC87C-ED9A-4680-9020-7AEB55F5D34D}" sibTransId="{0A51E265-A15A-4264-967A-210D440673B2}"/>
    <dgm:cxn modelId="{2083C816-04A2-42F0-9DD6-B0996C61FE34}" type="presOf" srcId="{6EA063FE-89E5-4AA0-9846-8BF03BB58B01}" destId="{F08D9D99-5C00-441F-BC54-C171E32A9A82}" srcOrd="0" destOrd="0" presId="urn:microsoft.com/office/officeart/2005/8/layout/cycle6"/>
    <dgm:cxn modelId="{F2FBD34C-B219-4422-B29B-292CFB323BDE}" type="presOf" srcId="{EE048EEF-405D-4764-8E99-1C5948058879}" destId="{F50ACACD-FA94-4031-8D58-D4FD902721B4}" srcOrd="0" destOrd="0" presId="urn:microsoft.com/office/officeart/2005/8/layout/cycle6"/>
    <dgm:cxn modelId="{DEEB67B2-FA1F-4961-AAAF-13C64607DE61}" type="presOf" srcId="{0414BF5F-03A6-43DD-8B5A-591D12ACBD82}" destId="{6EB34C65-02FE-445C-913B-D7775E5491FD}" srcOrd="0" destOrd="0" presId="urn:microsoft.com/office/officeart/2005/8/layout/cycle6"/>
    <dgm:cxn modelId="{EB54A76E-6B0E-4C62-820B-5AB41FC11E1D}" srcId="{155838C0-FDA8-46C3-987D-4128EE6AF192}" destId="{0414BF5F-03A6-43DD-8B5A-591D12ACBD82}" srcOrd="2" destOrd="0" parTransId="{40CB5AFE-5249-49B7-8F35-FC46C09A7C64}" sibTransId="{48516C0D-9A5F-45E1-9309-60E9CA942BE9}"/>
    <dgm:cxn modelId="{73E37BE4-B22C-4AF9-AA7B-F641715A1384}" type="presOf" srcId="{647C856C-95AF-4115-8E20-822E941D2855}" destId="{FBCDAA7E-EA48-4C0A-8CA7-EE5D66E48616}" srcOrd="0" destOrd="0" presId="urn:microsoft.com/office/officeart/2005/8/layout/cycle6"/>
    <dgm:cxn modelId="{571EAEFE-87D2-4F59-A301-92D0261DE98D}" type="presOf" srcId="{1465DEB5-8237-472D-9350-0CA4415172BB}" destId="{3086202A-7703-48F9-A5D9-A5A89FBBDE95}" srcOrd="0" destOrd="0" presId="urn:microsoft.com/office/officeart/2005/8/layout/cycle6"/>
    <dgm:cxn modelId="{AE45A251-6C37-4DF7-97B5-38875E43AF0F}" type="presOf" srcId="{00BED256-9C33-4919-B3DD-A152C22FCFE6}" destId="{46EC085F-3CBF-42BA-ABE0-44BCF938FD1D}" srcOrd="0" destOrd="0" presId="urn:microsoft.com/office/officeart/2005/8/layout/cycle6"/>
    <dgm:cxn modelId="{9A03F11F-00C6-4B03-A9B2-86824643333A}" type="presOf" srcId="{0A51E265-A15A-4264-967A-210D440673B2}" destId="{8DF4FCC9-224A-4611-B607-F9ADBB0EEA53}" srcOrd="0" destOrd="0" presId="urn:microsoft.com/office/officeart/2005/8/layout/cycle6"/>
    <dgm:cxn modelId="{51C69F25-BC99-4130-B681-F9BC3D97AECB}" type="presOf" srcId="{155838C0-FDA8-46C3-987D-4128EE6AF192}" destId="{8C6E7540-6883-4F4A-91A9-AD8A1F1E1D14}" srcOrd="0" destOrd="0" presId="urn:microsoft.com/office/officeart/2005/8/layout/cycle6"/>
    <dgm:cxn modelId="{B4F4C22E-FA99-454B-B6ED-86929BC65719}" type="presOf" srcId="{4FDE7760-14B0-41A5-AAF8-01F768C99A35}" destId="{549443B7-238F-431D-9169-57669EE16731}" srcOrd="0" destOrd="0" presId="urn:microsoft.com/office/officeart/2005/8/layout/cycle6"/>
    <dgm:cxn modelId="{CB95CDE9-D9D0-49B8-A7FE-DBE920F537A5}" type="presOf" srcId="{48516C0D-9A5F-45E1-9309-60E9CA942BE9}" destId="{3073DD2F-5AE0-4AA0-BE9E-E4975F07D75B}" srcOrd="0" destOrd="0" presId="urn:microsoft.com/office/officeart/2005/8/layout/cycle6"/>
    <dgm:cxn modelId="{0B4ADA20-0DFC-4BFD-A411-94E9929A6457}" type="presOf" srcId="{6C500CBA-CBC1-4765-9DD7-8401158BE9C8}" destId="{04E2A375-4DF5-4464-B9E8-2D2BDFD633B4}" srcOrd="0" destOrd="0" presId="urn:microsoft.com/office/officeart/2005/8/layout/cycle6"/>
    <dgm:cxn modelId="{72990F8C-CAA7-4ADC-9BFA-BA8FCD2DE2D9}" srcId="{155838C0-FDA8-46C3-987D-4128EE6AF192}" destId="{647C856C-95AF-4115-8E20-822E941D2855}" srcOrd="1" destOrd="0" parTransId="{65C7C491-2C75-44BA-B0EC-E6DD4865E093}" sibTransId="{6C500CBA-CBC1-4765-9DD7-8401158BE9C8}"/>
    <dgm:cxn modelId="{B5DC79A1-8C1A-41B6-B526-1290AFDFAC59}" type="presOf" srcId="{5E64ECEB-BAC2-4ED8-9835-42EE01E8A3BF}" destId="{3D72DA44-98E3-47BF-835A-58C2A8798690}" srcOrd="0" destOrd="0" presId="urn:microsoft.com/office/officeart/2005/8/layout/cycle6"/>
    <dgm:cxn modelId="{2237314F-6F59-4D30-B9F4-BBC794697FE3}" srcId="{155838C0-FDA8-46C3-987D-4128EE6AF192}" destId="{6EA063FE-89E5-4AA0-9846-8BF03BB58B01}" srcOrd="4" destOrd="0" parTransId="{D227247F-9B5A-4B73-BE57-2F03C1EBCAF7}" sibTransId="{EE048EEF-405D-4764-8E99-1C5948058879}"/>
    <dgm:cxn modelId="{E72C1F28-415A-45CD-99A7-81A8562F9A33}" srcId="{155838C0-FDA8-46C3-987D-4128EE6AF192}" destId="{BE7A5364-D137-4111-8EF1-67837B6D5C0B}" srcOrd="0" destOrd="0" parTransId="{2E7A3EB8-A38A-4865-BB9F-C53940B9E80F}" sibTransId="{5E64ECEB-BAC2-4ED8-9835-42EE01E8A3BF}"/>
    <dgm:cxn modelId="{52BE3804-EF98-4D78-A68A-D02E033AB2E1}" srcId="{155838C0-FDA8-46C3-987D-4128EE6AF192}" destId="{4FDE7760-14B0-41A5-AAF8-01F768C99A35}" srcOrd="3" destOrd="0" parTransId="{60A685F8-8043-4DFB-A220-FCD17120832C}" sibTransId="{00BED256-9C33-4919-B3DD-A152C22FCFE6}"/>
    <dgm:cxn modelId="{B22A5125-66FC-4006-9562-B7A5AFF579EE}" type="presParOf" srcId="{8C6E7540-6883-4F4A-91A9-AD8A1F1E1D14}" destId="{AB47887B-AC93-4083-9F97-E27F367CC50C}" srcOrd="0" destOrd="0" presId="urn:microsoft.com/office/officeart/2005/8/layout/cycle6"/>
    <dgm:cxn modelId="{3A3F49C0-7BC7-4CE3-BB56-3B6873E94F80}" type="presParOf" srcId="{8C6E7540-6883-4F4A-91A9-AD8A1F1E1D14}" destId="{368F004A-3C4E-46D4-B16A-B0715233DE80}" srcOrd="1" destOrd="0" presId="urn:microsoft.com/office/officeart/2005/8/layout/cycle6"/>
    <dgm:cxn modelId="{3857F358-0E16-4DB7-B6E9-BF2DE8B14EB2}" type="presParOf" srcId="{8C6E7540-6883-4F4A-91A9-AD8A1F1E1D14}" destId="{3D72DA44-98E3-47BF-835A-58C2A8798690}" srcOrd="2" destOrd="0" presId="urn:microsoft.com/office/officeart/2005/8/layout/cycle6"/>
    <dgm:cxn modelId="{08475BEC-56DD-4DEB-A835-F7FD123F60F7}" type="presParOf" srcId="{8C6E7540-6883-4F4A-91A9-AD8A1F1E1D14}" destId="{FBCDAA7E-EA48-4C0A-8CA7-EE5D66E48616}" srcOrd="3" destOrd="0" presId="urn:microsoft.com/office/officeart/2005/8/layout/cycle6"/>
    <dgm:cxn modelId="{B26F377F-0218-4689-B2C4-4F0242AB9E6A}" type="presParOf" srcId="{8C6E7540-6883-4F4A-91A9-AD8A1F1E1D14}" destId="{3562A391-7442-4A46-92B5-4F65A9F8C553}" srcOrd="4" destOrd="0" presId="urn:microsoft.com/office/officeart/2005/8/layout/cycle6"/>
    <dgm:cxn modelId="{AFAEEF85-9F37-4034-A410-AE78D871B6D4}" type="presParOf" srcId="{8C6E7540-6883-4F4A-91A9-AD8A1F1E1D14}" destId="{04E2A375-4DF5-4464-B9E8-2D2BDFD633B4}" srcOrd="5" destOrd="0" presId="urn:microsoft.com/office/officeart/2005/8/layout/cycle6"/>
    <dgm:cxn modelId="{38C0A7E7-E395-4227-AEA0-7A59933EF410}" type="presParOf" srcId="{8C6E7540-6883-4F4A-91A9-AD8A1F1E1D14}" destId="{6EB34C65-02FE-445C-913B-D7775E5491FD}" srcOrd="6" destOrd="0" presId="urn:microsoft.com/office/officeart/2005/8/layout/cycle6"/>
    <dgm:cxn modelId="{81CB69F1-F067-4C41-AD5D-514F58483D4E}" type="presParOf" srcId="{8C6E7540-6883-4F4A-91A9-AD8A1F1E1D14}" destId="{AFCFDB37-2A78-4136-8342-35C4B78CCABE}" srcOrd="7" destOrd="0" presId="urn:microsoft.com/office/officeart/2005/8/layout/cycle6"/>
    <dgm:cxn modelId="{B4D0CCD7-2EC7-48BE-9ECC-C18060833BA7}" type="presParOf" srcId="{8C6E7540-6883-4F4A-91A9-AD8A1F1E1D14}" destId="{3073DD2F-5AE0-4AA0-BE9E-E4975F07D75B}" srcOrd="8" destOrd="0" presId="urn:microsoft.com/office/officeart/2005/8/layout/cycle6"/>
    <dgm:cxn modelId="{69F01E56-0726-478E-9E2F-F5755AA20F32}" type="presParOf" srcId="{8C6E7540-6883-4F4A-91A9-AD8A1F1E1D14}" destId="{549443B7-238F-431D-9169-57669EE16731}" srcOrd="9" destOrd="0" presId="urn:microsoft.com/office/officeart/2005/8/layout/cycle6"/>
    <dgm:cxn modelId="{D36E4879-1ADB-4578-BA99-FDD90875E135}" type="presParOf" srcId="{8C6E7540-6883-4F4A-91A9-AD8A1F1E1D14}" destId="{23575289-7FF1-41F3-A780-30C97DCAC222}" srcOrd="10" destOrd="0" presId="urn:microsoft.com/office/officeart/2005/8/layout/cycle6"/>
    <dgm:cxn modelId="{8CB841DB-6CBF-4931-B5AE-7E6DECB79325}" type="presParOf" srcId="{8C6E7540-6883-4F4A-91A9-AD8A1F1E1D14}" destId="{46EC085F-3CBF-42BA-ABE0-44BCF938FD1D}" srcOrd="11" destOrd="0" presId="urn:microsoft.com/office/officeart/2005/8/layout/cycle6"/>
    <dgm:cxn modelId="{F5AD1FEC-F645-4229-A7F9-847845D99EBD}" type="presParOf" srcId="{8C6E7540-6883-4F4A-91A9-AD8A1F1E1D14}" destId="{F08D9D99-5C00-441F-BC54-C171E32A9A82}" srcOrd="12" destOrd="0" presId="urn:microsoft.com/office/officeart/2005/8/layout/cycle6"/>
    <dgm:cxn modelId="{A80CA48F-3618-48A8-B715-AF23935B5676}" type="presParOf" srcId="{8C6E7540-6883-4F4A-91A9-AD8A1F1E1D14}" destId="{6327D8F6-68CE-485B-8FC6-0FFF9307BE6A}" srcOrd="13" destOrd="0" presId="urn:microsoft.com/office/officeart/2005/8/layout/cycle6"/>
    <dgm:cxn modelId="{D7DD8D48-3415-4557-A8AD-8BCAC1C027E0}" type="presParOf" srcId="{8C6E7540-6883-4F4A-91A9-AD8A1F1E1D14}" destId="{F50ACACD-FA94-4031-8D58-D4FD902721B4}" srcOrd="14" destOrd="0" presId="urn:microsoft.com/office/officeart/2005/8/layout/cycle6"/>
    <dgm:cxn modelId="{18EAA37D-42E2-4CF2-BCA1-906F48E94CC3}" type="presParOf" srcId="{8C6E7540-6883-4F4A-91A9-AD8A1F1E1D14}" destId="{3086202A-7703-48F9-A5D9-A5A89FBBDE95}" srcOrd="15" destOrd="0" presId="urn:microsoft.com/office/officeart/2005/8/layout/cycle6"/>
    <dgm:cxn modelId="{DD83CFFA-8313-49B0-B9B9-3393AAFD8895}" type="presParOf" srcId="{8C6E7540-6883-4F4A-91A9-AD8A1F1E1D14}" destId="{8774BA6E-BD59-4470-B443-90E5DDCEB897}" srcOrd="16" destOrd="0" presId="urn:microsoft.com/office/officeart/2005/8/layout/cycle6"/>
    <dgm:cxn modelId="{57F6D77B-5358-4921-A16F-6D2E82CD63C3}" type="presParOf" srcId="{8C6E7540-6883-4F4A-91A9-AD8A1F1E1D14}" destId="{8DF4FCC9-224A-4611-B607-F9ADBB0EEA53}" srcOrd="17"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A42FDF-6D23-44D1-83E4-E078409CB9CF}" type="doc">
      <dgm:prSet loTypeId="urn:microsoft.com/office/officeart/2005/8/layout/process4" loCatId="list" qsTypeId="urn:microsoft.com/office/officeart/2005/8/quickstyle/3d2" qsCatId="3D" csTypeId="urn:microsoft.com/office/officeart/2005/8/colors/accent2_2" csCatId="accent2" phldr="1"/>
      <dgm:spPr/>
      <dgm:t>
        <a:bodyPr/>
        <a:lstStyle/>
        <a:p>
          <a:endParaRPr lang="en-US"/>
        </a:p>
      </dgm:t>
    </dgm:pt>
    <dgm:pt modelId="{5EE56B0E-DF69-4D76-A697-8DD7557A14F3}">
      <dgm:prSet phldrT="[Text]" custT="1"/>
      <dgm:spPr>
        <a:solidFill>
          <a:schemeClr val="accent6">
            <a:lumMod val="75000"/>
          </a:schemeClr>
        </a:solidFill>
      </dgm:spPr>
      <dgm:t>
        <a:bodyPr/>
        <a:lstStyle/>
        <a:p>
          <a:r>
            <a:rPr lang="en-US" sz="2200" dirty="0" smtClean="0"/>
            <a:t>Monthly cycling 21/7</a:t>
          </a:r>
          <a:endParaRPr lang="en-US" sz="2200" dirty="0"/>
        </a:p>
      </dgm:t>
    </dgm:pt>
    <dgm:pt modelId="{DAD9C670-2355-4053-90D4-F48D1BB5193A}" type="parTrans" cxnId="{A891C4DF-AF78-425A-9535-C1E133F855E1}">
      <dgm:prSet/>
      <dgm:spPr/>
      <dgm:t>
        <a:bodyPr/>
        <a:lstStyle/>
        <a:p>
          <a:endParaRPr lang="en-US"/>
        </a:p>
      </dgm:t>
    </dgm:pt>
    <dgm:pt modelId="{8B1A6B71-8EEE-43F5-936F-D1E5CEDE73EA}" type="sibTrans" cxnId="{A891C4DF-AF78-425A-9535-C1E133F855E1}">
      <dgm:prSet/>
      <dgm:spPr/>
      <dgm:t>
        <a:bodyPr/>
        <a:lstStyle/>
        <a:p>
          <a:endParaRPr lang="en-US"/>
        </a:p>
      </dgm:t>
    </dgm:pt>
    <dgm:pt modelId="{0B296A5B-78AA-4A3F-9B40-EBF14BD7C1C9}">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2400" dirty="0" smtClean="0">
              <a:solidFill>
                <a:schemeClr val="bg2"/>
              </a:solidFill>
            </a:rPr>
            <a:t>Three weeks active seven days placebo </a:t>
          </a:r>
          <a:endParaRPr lang="en-US" sz="2400" dirty="0">
            <a:solidFill>
              <a:schemeClr val="bg2"/>
            </a:solidFill>
          </a:endParaRPr>
        </a:p>
      </dgm:t>
    </dgm:pt>
    <dgm:pt modelId="{CC7F6DE7-38D3-4269-BB99-CD0B12490236}" type="parTrans" cxnId="{CD194032-D8F5-4D11-9DB4-77DD303D3520}">
      <dgm:prSet/>
      <dgm:spPr/>
      <dgm:t>
        <a:bodyPr/>
        <a:lstStyle/>
        <a:p>
          <a:endParaRPr lang="en-US"/>
        </a:p>
      </dgm:t>
    </dgm:pt>
    <dgm:pt modelId="{8B3DBA50-6ACA-47BD-AADE-1DD0A9A913A6}" type="sibTrans" cxnId="{CD194032-D8F5-4D11-9DB4-77DD303D3520}">
      <dgm:prSet/>
      <dgm:spPr/>
      <dgm:t>
        <a:bodyPr/>
        <a:lstStyle/>
        <a:p>
          <a:endParaRPr lang="en-US"/>
        </a:p>
      </dgm:t>
    </dgm:pt>
    <dgm:pt modelId="{16D6809C-979A-43A4-A65D-31047BBF2F56}">
      <dgm:prSet phldrT="[Text]" custT="1"/>
      <dgm:spPr>
        <a:solidFill>
          <a:schemeClr val="accent6">
            <a:lumMod val="75000"/>
          </a:schemeClr>
        </a:solidFill>
      </dgm:spPr>
      <dgm:t>
        <a:bodyPr/>
        <a:lstStyle/>
        <a:p>
          <a:r>
            <a:rPr lang="en-US" sz="2400" dirty="0" smtClean="0"/>
            <a:t>Shortened Pill-Free Interval</a:t>
          </a:r>
          <a:endParaRPr lang="en-US" sz="2400" dirty="0"/>
        </a:p>
      </dgm:t>
    </dgm:pt>
    <dgm:pt modelId="{67E900F7-57CB-487D-9C7A-91C18643CF23}" type="parTrans" cxnId="{CF6C59C0-FD78-4197-90A4-D7E7C7097CD7}">
      <dgm:prSet/>
      <dgm:spPr/>
      <dgm:t>
        <a:bodyPr/>
        <a:lstStyle/>
        <a:p>
          <a:endParaRPr lang="en-US"/>
        </a:p>
      </dgm:t>
    </dgm:pt>
    <dgm:pt modelId="{E0A85764-6BD5-418A-B0B4-D60887FC9082}" type="sibTrans" cxnId="{CF6C59C0-FD78-4197-90A4-D7E7C7097CD7}">
      <dgm:prSet/>
      <dgm:spPr/>
      <dgm:t>
        <a:bodyPr/>
        <a:lstStyle/>
        <a:p>
          <a:endParaRPr lang="en-US"/>
        </a:p>
      </dgm:t>
    </dgm:pt>
    <dgm:pt modelId="{54091747-0436-4C0B-98A5-9F66F8D3BD34}">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2800" dirty="0" smtClean="0">
              <a:solidFill>
                <a:schemeClr val="bg2"/>
              </a:solidFill>
            </a:rPr>
            <a:t>Pill free interval from seven to four days—shorter bleed</a:t>
          </a:r>
          <a:endParaRPr lang="en-US" sz="2800" dirty="0">
            <a:solidFill>
              <a:schemeClr val="bg2"/>
            </a:solidFill>
          </a:endParaRPr>
        </a:p>
      </dgm:t>
    </dgm:pt>
    <dgm:pt modelId="{4BCA2F84-B07C-4D4A-BD5B-F1ACA4F28267}" type="parTrans" cxnId="{DCE0E233-DFF1-4AE1-A67D-C860C7523961}">
      <dgm:prSet/>
      <dgm:spPr/>
      <dgm:t>
        <a:bodyPr/>
        <a:lstStyle/>
        <a:p>
          <a:endParaRPr lang="en-US"/>
        </a:p>
      </dgm:t>
    </dgm:pt>
    <dgm:pt modelId="{3DEC7169-23D6-44E1-94A1-9DF5F84CE76E}" type="sibTrans" cxnId="{DCE0E233-DFF1-4AE1-A67D-C860C7523961}">
      <dgm:prSet/>
      <dgm:spPr/>
      <dgm:t>
        <a:bodyPr/>
        <a:lstStyle/>
        <a:p>
          <a:endParaRPr lang="en-US"/>
        </a:p>
      </dgm:t>
    </dgm:pt>
    <dgm:pt modelId="{1B988A1F-51A4-471C-BB0F-95458FC770FB}">
      <dgm:prSet phldrT="[Text]" custT="1"/>
      <dgm:spPr>
        <a:solidFill>
          <a:schemeClr val="accent6">
            <a:lumMod val="75000"/>
          </a:schemeClr>
        </a:solidFill>
      </dgm:spPr>
      <dgm:t>
        <a:bodyPr/>
        <a:lstStyle/>
        <a:p>
          <a:r>
            <a:rPr lang="en-US" sz="2400" dirty="0" smtClean="0"/>
            <a:t>Extended Use</a:t>
          </a:r>
          <a:endParaRPr lang="en-US" sz="2400" dirty="0"/>
        </a:p>
      </dgm:t>
    </dgm:pt>
    <dgm:pt modelId="{2DE1205B-C604-4650-B2BA-228566F48A8A}" type="parTrans" cxnId="{FD1E10ED-AAE4-42A8-9BF8-AA4BCA6D0392}">
      <dgm:prSet/>
      <dgm:spPr/>
      <dgm:t>
        <a:bodyPr/>
        <a:lstStyle/>
        <a:p>
          <a:endParaRPr lang="en-US"/>
        </a:p>
      </dgm:t>
    </dgm:pt>
    <dgm:pt modelId="{A7F556F0-2A0C-4B35-83CC-9042B2AA9BB7}" type="sibTrans" cxnId="{FD1E10ED-AAE4-42A8-9BF8-AA4BCA6D0392}">
      <dgm:prSet/>
      <dgm:spPr/>
      <dgm:t>
        <a:bodyPr/>
        <a:lstStyle/>
        <a:p>
          <a:endParaRPr lang="en-US"/>
        </a:p>
      </dgm:t>
    </dgm:pt>
    <dgm:pt modelId="{9B3A06FE-7E57-4A70-B5BA-559EB09B51C3}">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2800" dirty="0" smtClean="0">
              <a:solidFill>
                <a:schemeClr val="bg2"/>
              </a:solidFill>
            </a:rPr>
            <a:t>Bicycling, </a:t>
          </a:r>
          <a:r>
            <a:rPr lang="en-US" sz="2800" dirty="0" err="1" smtClean="0">
              <a:solidFill>
                <a:schemeClr val="bg2"/>
              </a:solidFill>
            </a:rPr>
            <a:t>Tricycling</a:t>
          </a:r>
          <a:r>
            <a:rPr lang="en-US" sz="2800" dirty="0" smtClean="0">
              <a:solidFill>
                <a:schemeClr val="bg2"/>
              </a:solidFill>
            </a:rPr>
            <a:t>, Continuous</a:t>
          </a:r>
          <a:endParaRPr lang="en-US" sz="2800" dirty="0">
            <a:solidFill>
              <a:schemeClr val="bg2"/>
            </a:solidFill>
          </a:endParaRPr>
        </a:p>
      </dgm:t>
    </dgm:pt>
    <dgm:pt modelId="{D3771430-2F99-4A34-AADE-EAFF17EDB3F3}" type="sibTrans" cxnId="{FB2B2960-55F0-4ACA-A011-A294FD14A17A}">
      <dgm:prSet/>
      <dgm:spPr/>
      <dgm:t>
        <a:bodyPr/>
        <a:lstStyle/>
        <a:p>
          <a:endParaRPr lang="en-US"/>
        </a:p>
      </dgm:t>
    </dgm:pt>
    <dgm:pt modelId="{3F1191F9-1790-4280-8D00-79FA1B6DAC98}" type="parTrans" cxnId="{FB2B2960-55F0-4ACA-A011-A294FD14A17A}">
      <dgm:prSet/>
      <dgm:spPr/>
      <dgm:t>
        <a:bodyPr/>
        <a:lstStyle/>
        <a:p>
          <a:endParaRPr lang="en-US"/>
        </a:p>
      </dgm:t>
    </dgm:pt>
    <dgm:pt modelId="{E3697A45-C78A-4909-A3D8-2649C2072BB7}" type="pres">
      <dgm:prSet presAssocID="{D7A42FDF-6D23-44D1-83E4-E078409CB9CF}" presName="Name0" presStyleCnt="0">
        <dgm:presLayoutVars>
          <dgm:dir/>
          <dgm:animLvl val="lvl"/>
          <dgm:resizeHandles val="exact"/>
        </dgm:presLayoutVars>
      </dgm:prSet>
      <dgm:spPr/>
      <dgm:t>
        <a:bodyPr/>
        <a:lstStyle/>
        <a:p>
          <a:endParaRPr lang="en-US"/>
        </a:p>
      </dgm:t>
    </dgm:pt>
    <dgm:pt modelId="{735231D4-CA1B-4974-A3E2-EF3BFB53A50F}" type="pres">
      <dgm:prSet presAssocID="{1B988A1F-51A4-471C-BB0F-95458FC770FB}" presName="boxAndChildren" presStyleCnt="0"/>
      <dgm:spPr/>
      <dgm:t>
        <a:bodyPr/>
        <a:lstStyle/>
        <a:p>
          <a:endParaRPr lang="en-US"/>
        </a:p>
      </dgm:t>
    </dgm:pt>
    <dgm:pt modelId="{85FDAE28-E45C-41E9-8C39-3BCE3BBF8CFA}" type="pres">
      <dgm:prSet presAssocID="{1B988A1F-51A4-471C-BB0F-95458FC770FB}" presName="parentTextBox" presStyleLbl="node1" presStyleIdx="0" presStyleCnt="3"/>
      <dgm:spPr/>
      <dgm:t>
        <a:bodyPr/>
        <a:lstStyle/>
        <a:p>
          <a:endParaRPr lang="en-US"/>
        </a:p>
      </dgm:t>
    </dgm:pt>
    <dgm:pt modelId="{16E5F8CC-ACD8-4FE3-A3D7-8C970B1606AB}" type="pres">
      <dgm:prSet presAssocID="{1B988A1F-51A4-471C-BB0F-95458FC770FB}" presName="entireBox" presStyleLbl="node1" presStyleIdx="0" presStyleCnt="3"/>
      <dgm:spPr/>
      <dgm:t>
        <a:bodyPr/>
        <a:lstStyle/>
        <a:p>
          <a:endParaRPr lang="en-US"/>
        </a:p>
      </dgm:t>
    </dgm:pt>
    <dgm:pt modelId="{2B3D0CEC-D57B-4ACC-A66D-AEBDB429F3DD}" type="pres">
      <dgm:prSet presAssocID="{1B988A1F-51A4-471C-BB0F-95458FC770FB}" presName="descendantBox" presStyleCnt="0"/>
      <dgm:spPr/>
      <dgm:t>
        <a:bodyPr/>
        <a:lstStyle/>
        <a:p>
          <a:endParaRPr lang="en-US"/>
        </a:p>
      </dgm:t>
    </dgm:pt>
    <dgm:pt modelId="{B2AD8660-C828-4280-9857-B98F99C92A8C}" type="pres">
      <dgm:prSet presAssocID="{9B3A06FE-7E57-4A70-B5BA-559EB09B51C3}" presName="childTextBox" presStyleLbl="fgAccFollowNode1" presStyleIdx="0" presStyleCnt="3">
        <dgm:presLayoutVars>
          <dgm:bulletEnabled val="1"/>
        </dgm:presLayoutVars>
      </dgm:prSet>
      <dgm:spPr/>
      <dgm:t>
        <a:bodyPr/>
        <a:lstStyle/>
        <a:p>
          <a:endParaRPr lang="en-US"/>
        </a:p>
      </dgm:t>
    </dgm:pt>
    <dgm:pt modelId="{FB5C0AEF-B1F4-4650-9A36-F92BCE6A9017}" type="pres">
      <dgm:prSet presAssocID="{E0A85764-6BD5-418A-B0B4-D60887FC9082}" presName="sp" presStyleCnt="0"/>
      <dgm:spPr/>
      <dgm:t>
        <a:bodyPr/>
        <a:lstStyle/>
        <a:p>
          <a:endParaRPr lang="en-US"/>
        </a:p>
      </dgm:t>
    </dgm:pt>
    <dgm:pt modelId="{623D2AD3-9687-4D89-8D6A-5C2800B56AEE}" type="pres">
      <dgm:prSet presAssocID="{16D6809C-979A-43A4-A65D-31047BBF2F56}" presName="arrowAndChildren" presStyleCnt="0"/>
      <dgm:spPr/>
      <dgm:t>
        <a:bodyPr/>
        <a:lstStyle/>
        <a:p>
          <a:endParaRPr lang="en-US"/>
        </a:p>
      </dgm:t>
    </dgm:pt>
    <dgm:pt modelId="{CC1BEA48-70C3-494B-A022-20AB6B640DB8}" type="pres">
      <dgm:prSet presAssocID="{16D6809C-979A-43A4-A65D-31047BBF2F56}" presName="parentTextArrow" presStyleLbl="node1" presStyleIdx="0" presStyleCnt="3"/>
      <dgm:spPr/>
      <dgm:t>
        <a:bodyPr/>
        <a:lstStyle/>
        <a:p>
          <a:endParaRPr lang="en-US"/>
        </a:p>
      </dgm:t>
    </dgm:pt>
    <dgm:pt modelId="{95B9E941-192D-4654-BF5C-D51C671834C6}" type="pres">
      <dgm:prSet presAssocID="{16D6809C-979A-43A4-A65D-31047BBF2F56}" presName="arrow" presStyleLbl="node1" presStyleIdx="1" presStyleCnt="3" custScaleY="134049" custLinFactNeighborY="1181"/>
      <dgm:spPr/>
      <dgm:t>
        <a:bodyPr/>
        <a:lstStyle/>
        <a:p>
          <a:endParaRPr lang="en-US"/>
        </a:p>
      </dgm:t>
    </dgm:pt>
    <dgm:pt modelId="{6132B843-934E-4688-85AE-6154756F94DD}" type="pres">
      <dgm:prSet presAssocID="{16D6809C-979A-43A4-A65D-31047BBF2F56}" presName="descendantArrow" presStyleCnt="0"/>
      <dgm:spPr/>
      <dgm:t>
        <a:bodyPr/>
        <a:lstStyle/>
        <a:p>
          <a:endParaRPr lang="en-US"/>
        </a:p>
      </dgm:t>
    </dgm:pt>
    <dgm:pt modelId="{FC2A2191-5203-4199-8775-B77A5B8A3707}" type="pres">
      <dgm:prSet presAssocID="{54091747-0436-4C0B-98A5-9F66F8D3BD34}" presName="childTextArrow" presStyleLbl="fgAccFollowNode1" presStyleIdx="1" presStyleCnt="3" custScaleY="186722">
        <dgm:presLayoutVars>
          <dgm:bulletEnabled val="1"/>
        </dgm:presLayoutVars>
      </dgm:prSet>
      <dgm:spPr/>
      <dgm:t>
        <a:bodyPr/>
        <a:lstStyle/>
        <a:p>
          <a:endParaRPr lang="en-US"/>
        </a:p>
      </dgm:t>
    </dgm:pt>
    <dgm:pt modelId="{9F5179B8-EEFD-4211-BF32-9B54AB7CD12C}" type="pres">
      <dgm:prSet presAssocID="{8B1A6B71-8EEE-43F5-936F-D1E5CEDE73EA}" presName="sp" presStyleCnt="0"/>
      <dgm:spPr/>
      <dgm:t>
        <a:bodyPr/>
        <a:lstStyle/>
        <a:p>
          <a:endParaRPr lang="en-US"/>
        </a:p>
      </dgm:t>
    </dgm:pt>
    <dgm:pt modelId="{5DB538D8-B27E-40F1-B190-E38BA847E730}" type="pres">
      <dgm:prSet presAssocID="{5EE56B0E-DF69-4D76-A697-8DD7557A14F3}" presName="arrowAndChildren" presStyleCnt="0"/>
      <dgm:spPr/>
      <dgm:t>
        <a:bodyPr/>
        <a:lstStyle/>
        <a:p>
          <a:endParaRPr lang="en-US"/>
        </a:p>
      </dgm:t>
    </dgm:pt>
    <dgm:pt modelId="{9472C633-8947-45BA-AE72-6074A3EC0BED}" type="pres">
      <dgm:prSet presAssocID="{5EE56B0E-DF69-4D76-A697-8DD7557A14F3}" presName="parentTextArrow" presStyleLbl="node1" presStyleIdx="1" presStyleCnt="3"/>
      <dgm:spPr/>
      <dgm:t>
        <a:bodyPr/>
        <a:lstStyle/>
        <a:p>
          <a:endParaRPr lang="en-US"/>
        </a:p>
      </dgm:t>
    </dgm:pt>
    <dgm:pt modelId="{4612DE5D-4662-4A51-AA50-5438CE90F444}" type="pres">
      <dgm:prSet presAssocID="{5EE56B0E-DF69-4D76-A697-8DD7557A14F3}" presName="arrow" presStyleLbl="node1" presStyleIdx="2" presStyleCnt="3"/>
      <dgm:spPr/>
      <dgm:t>
        <a:bodyPr/>
        <a:lstStyle/>
        <a:p>
          <a:endParaRPr lang="en-US"/>
        </a:p>
      </dgm:t>
    </dgm:pt>
    <dgm:pt modelId="{E9594B73-36FB-43C3-BAEF-083E9D2F3AB5}" type="pres">
      <dgm:prSet presAssocID="{5EE56B0E-DF69-4D76-A697-8DD7557A14F3}" presName="descendantArrow" presStyleCnt="0"/>
      <dgm:spPr/>
      <dgm:t>
        <a:bodyPr/>
        <a:lstStyle/>
        <a:p>
          <a:endParaRPr lang="en-US"/>
        </a:p>
      </dgm:t>
    </dgm:pt>
    <dgm:pt modelId="{516F500B-37A0-4B90-BE49-6B3DFA186879}" type="pres">
      <dgm:prSet presAssocID="{0B296A5B-78AA-4A3F-9B40-EBF14BD7C1C9}" presName="childTextArrow" presStyleLbl="fgAccFollowNode1" presStyleIdx="2" presStyleCnt="3">
        <dgm:presLayoutVars>
          <dgm:bulletEnabled val="1"/>
        </dgm:presLayoutVars>
      </dgm:prSet>
      <dgm:spPr/>
      <dgm:t>
        <a:bodyPr/>
        <a:lstStyle/>
        <a:p>
          <a:endParaRPr lang="en-US"/>
        </a:p>
      </dgm:t>
    </dgm:pt>
  </dgm:ptLst>
  <dgm:cxnLst>
    <dgm:cxn modelId="{79CE680A-9489-4C0D-9D5A-4ADF13C7EE12}" type="presOf" srcId="{16D6809C-979A-43A4-A65D-31047BBF2F56}" destId="{CC1BEA48-70C3-494B-A022-20AB6B640DB8}" srcOrd="0" destOrd="0" presId="urn:microsoft.com/office/officeart/2005/8/layout/process4"/>
    <dgm:cxn modelId="{FB2B2960-55F0-4ACA-A011-A294FD14A17A}" srcId="{1B988A1F-51A4-471C-BB0F-95458FC770FB}" destId="{9B3A06FE-7E57-4A70-B5BA-559EB09B51C3}" srcOrd="0" destOrd="0" parTransId="{3F1191F9-1790-4280-8D00-79FA1B6DAC98}" sibTransId="{D3771430-2F99-4A34-AADE-EAFF17EDB3F3}"/>
    <dgm:cxn modelId="{3B3515B3-5249-462D-901D-6EEEA38EA0EF}" type="presOf" srcId="{1B988A1F-51A4-471C-BB0F-95458FC770FB}" destId="{85FDAE28-E45C-41E9-8C39-3BCE3BBF8CFA}" srcOrd="0" destOrd="0" presId="urn:microsoft.com/office/officeart/2005/8/layout/process4"/>
    <dgm:cxn modelId="{CF6C59C0-FD78-4197-90A4-D7E7C7097CD7}" srcId="{D7A42FDF-6D23-44D1-83E4-E078409CB9CF}" destId="{16D6809C-979A-43A4-A65D-31047BBF2F56}" srcOrd="1" destOrd="0" parTransId="{67E900F7-57CB-487D-9C7A-91C18643CF23}" sibTransId="{E0A85764-6BD5-418A-B0B4-D60887FC9082}"/>
    <dgm:cxn modelId="{BD3F09E3-0843-4484-B840-F9BC984C162F}" type="presOf" srcId="{0B296A5B-78AA-4A3F-9B40-EBF14BD7C1C9}" destId="{516F500B-37A0-4B90-BE49-6B3DFA186879}" srcOrd="0" destOrd="0" presId="urn:microsoft.com/office/officeart/2005/8/layout/process4"/>
    <dgm:cxn modelId="{B90AD538-34EF-43D5-851E-3B0D56E2BAF3}" type="presOf" srcId="{5EE56B0E-DF69-4D76-A697-8DD7557A14F3}" destId="{9472C633-8947-45BA-AE72-6074A3EC0BED}" srcOrd="0" destOrd="0" presId="urn:microsoft.com/office/officeart/2005/8/layout/process4"/>
    <dgm:cxn modelId="{CD194032-D8F5-4D11-9DB4-77DD303D3520}" srcId="{5EE56B0E-DF69-4D76-A697-8DD7557A14F3}" destId="{0B296A5B-78AA-4A3F-9B40-EBF14BD7C1C9}" srcOrd="0" destOrd="0" parTransId="{CC7F6DE7-38D3-4269-BB99-CD0B12490236}" sibTransId="{8B3DBA50-6ACA-47BD-AADE-1DD0A9A913A6}"/>
    <dgm:cxn modelId="{13CAF27B-6433-420D-96C5-EC9302736F3A}" type="presOf" srcId="{9B3A06FE-7E57-4A70-B5BA-559EB09B51C3}" destId="{B2AD8660-C828-4280-9857-B98F99C92A8C}" srcOrd="0" destOrd="0" presId="urn:microsoft.com/office/officeart/2005/8/layout/process4"/>
    <dgm:cxn modelId="{1FDB0B0B-C537-4AB1-B33F-99B630DBB9BB}" type="presOf" srcId="{16D6809C-979A-43A4-A65D-31047BBF2F56}" destId="{95B9E941-192D-4654-BF5C-D51C671834C6}" srcOrd="1" destOrd="0" presId="urn:microsoft.com/office/officeart/2005/8/layout/process4"/>
    <dgm:cxn modelId="{25D12DFF-8FBF-40C5-8BF3-5D448D9C7CAB}" type="presOf" srcId="{54091747-0436-4C0B-98A5-9F66F8D3BD34}" destId="{FC2A2191-5203-4199-8775-B77A5B8A3707}" srcOrd="0" destOrd="0" presId="urn:microsoft.com/office/officeart/2005/8/layout/process4"/>
    <dgm:cxn modelId="{FD1E10ED-AAE4-42A8-9BF8-AA4BCA6D0392}" srcId="{D7A42FDF-6D23-44D1-83E4-E078409CB9CF}" destId="{1B988A1F-51A4-471C-BB0F-95458FC770FB}" srcOrd="2" destOrd="0" parTransId="{2DE1205B-C604-4650-B2BA-228566F48A8A}" sibTransId="{A7F556F0-2A0C-4B35-83CC-9042B2AA9BB7}"/>
    <dgm:cxn modelId="{52B24C82-F536-412D-8FF8-80B010839686}" type="presOf" srcId="{D7A42FDF-6D23-44D1-83E4-E078409CB9CF}" destId="{E3697A45-C78A-4909-A3D8-2649C2072BB7}" srcOrd="0" destOrd="0" presId="urn:microsoft.com/office/officeart/2005/8/layout/process4"/>
    <dgm:cxn modelId="{A891C4DF-AF78-425A-9535-C1E133F855E1}" srcId="{D7A42FDF-6D23-44D1-83E4-E078409CB9CF}" destId="{5EE56B0E-DF69-4D76-A697-8DD7557A14F3}" srcOrd="0" destOrd="0" parTransId="{DAD9C670-2355-4053-90D4-F48D1BB5193A}" sibTransId="{8B1A6B71-8EEE-43F5-936F-D1E5CEDE73EA}"/>
    <dgm:cxn modelId="{4EF266DE-8B37-45E1-9ECA-392307E3B5A0}" type="presOf" srcId="{1B988A1F-51A4-471C-BB0F-95458FC770FB}" destId="{16E5F8CC-ACD8-4FE3-A3D7-8C970B1606AB}" srcOrd="1" destOrd="0" presId="urn:microsoft.com/office/officeart/2005/8/layout/process4"/>
    <dgm:cxn modelId="{DCE0E233-DFF1-4AE1-A67D-C860C7523961}" srcId="{16D6809C-979A-43A4-A65D-31047BBF2F56}" destId="{54091747-0436-4C0B-98A5-9F66F8D3BD34}" srcOrd="0" destOrd="0" parTransId="{4BCA2F84-B07C-4D4A-BD5B-F1ACA4F28267}" sibTransId="{3DEC7169-23D6-44E1-94A1-9DF5F84CE76E}"/>
    <dgm:cxn modelId="{C800BC28-0664-4727-9398-F35673D1ADC9}" type="presOf" srcId="{5EE56B0E-DF69-4D76-A697-8DD7557A14F3}" destId="{4612DE5D-4662-4A51-AA50-5438CE90F444}" srcOrd="1" destOrd="0" presId="urn:microsoft.com/office/officeart/2005/8/layout/process4"/>
    <dgm:cxn modelId="{8E8AC01C-1589-406F-B3F0-9EE3A8F6B18D}" type="presParOf" srcId="{E3697A45-C78A-4909-A3D8-2649C2072BB7}" destId="{735231D4-CA1B-4974-A3E2-EF3BFB53A50F}" srcOrd="0" destOrd="0" presId="urn:microsoft.com/office/officeart/2005/8/layout/process4"/>
    <dgm:cxn modelId="{BA1D2C75-D3ED-4E84-8C19-F861AA18BA74}" type="presParOf" srcId="{735231D4-CA1B-4974-A3E2-EF3BFB53A50F}" destId="{85FDAE28-E45C-41E9-8C39-3BCE3BBF8CFA}" srcOrd="0" destOrd="0" presId="urn:microsoft.com/office/officeart/2005/8/layout/process4"/>
    <dgm:cxn modelId="{CD590B02-D065-406C-8E86-D2F6A4AF168D}" type="presParOf" srcId="{735231D4-CA1B-4974-A3E2-EF3BFB53A50F}" destId="{16E5F8CC-ACD8-4FE3-A3D7-8C970B1606AB}" srcOrd="1" destOrd="0" presId="urn:microsoft.com/office/officeart/2005/8/layout/process4"/>
    <dgm:cxn modelId="{4685DC02-8C34-48BD-89F0-0BBA7B04F416}" type="presParOf" srcId="{735231D4-CA1B-4974-A3E2-EF3BFB53A50F}" destId="{2B3D0CEC-D57B-4ACC-A66D-AEBDB429F3DD}" srcOrd="2" destOrd="0" presId="urn:microsoft.com/office/officeart/2005/8/layout/process4"/>
    <dgm:cxn modelId="{A08FDAC2-7742-4173-9FEB-E3CA54239A32}" type="presParOf" srcId="{2B3D0CEC-D57B-4ACC-A66D-AEBDB429F3DD}" destId="{B2AD8660-C828-4280-9857-B98F99C92A8C}" srcOrd="0" destOrd="0" presId="urn:microsoft.com/office/officeart/2005/8/layout/process4"/>
    <dgm:cxn modelId="{F8260B7E-7DF5-4114-90A8-8D91FB9268F3}" type="presParOf" srcId="{E3697A45-C78A-4909-A3D8-2649C2072BB7}" destId="{FB5C0AEF-B1F4-4650-9A36-F92BCE6A9017}" srcOrd="1" destOrd="0" presId="urn:microsoft.com/office/officeart/2005/8/layout/process4"/>
    <dgm:cxn modelId="{D20DD71B-5A11-4945-AE65-A817C11B61AB}" type="presParOf" srcId="{E3697A45-C78A-4909-A3D8-2649C2072BB7}" destId="{623D2AD3-9687-4D89-8D6A-5C2800B56AEE}" srcOrd="2" destOrd="0" presId="urn:microsoft.com/office/officeart/2005/8/layout/process4"/>
    <dgm:cxn modelId="{AD131B8A-0A49-4131-B2DB-410BC1D762C7}" type="presParOf" srcId="{623D2AD3-9687-4D89-8D6A-5C2800B56AEE}" destId="{CC1BEA48-70C3-494B-A022-20AB6B640DB8}" srcOrd="0" destOrd="0" presId="urn:microsoft.com/office/officeart/2005/8/layout/process4"/>
    <dgm:cxn modelId="{FFF558D2-08E6-4B47-A887-9907D364A829}" type="presParOf" srcId="{623D2AD3-9687-4D89-8D6A-5C2800B56AEE}" destId="{95B9E941-192D-4654-BF5C-D51C671834C6}" srcOrd="1" destOrd="0" presId="urn:microsoft.com/office/officeart/2005/8/layout/process4"/>
    <dgm:cxn modelId="{B50FE012-70BA-44C6-87F5-93CFA619EB3A}" type="presParOf" srcId="{623D2AD3-9687-4D89-8D6A-5C2800B56AEE}" destId="{6132B843-934E-4688-85AE-6154756F94DD}" srcOrd="2" destOrd="0" presId="urn:microsoft.com/office/officeart/2005/8/layout/process4"/>
    <dgm:cxn modelId="{599CFABF-EB71-4F56-9532-32255291216D}" type="presParOf" srcId="{6132B843-934E-4688-85AE-6154756F94DD}" destId="{FC2A2191-5203-4199-8775-B77A5B8A3707}" srcOrd="0" destOrd="0" presId="urn:microsoft.com/office/officeart/2005/8/layout/process4"/>
    <dgm:cxn modelId="{F4B74BA0-DA48-4B6C-8BB1-8D7FC478F291}" type="presParOf" srcId="{E3697A45-C78A-4909-A3D8-2649C2072BB7}" destId="{9F5179B8-EEFD-4211-BF32-9B54AB7CD12C}" srcOrd="3" destOrd="0" presId="urn:microsoft.com/office/officeart/2005/8/layout/process4"/>
    <dgm:cxn modelId="{179332A1-B582-4BE2-8E92-091FF8219100}" type="presParOf" srcId="{E3697A45-C78A-4909-A3D8-2649C2072BB7}" destId="{5DB538D8-B27E-40F1-B190-E38BA847E730}" srcOrd="4" destOrd="0" presId="urn:microsoft.com/office/officeart/2005/8/layout/process4"/>
    <dgm:cxn modelId="{C68B7E56-A9C6-4E0E-B64C-611971844D93}" type="presParOf" srcId="{5DB538D8-B27E-40F1-B190-E38BA847E730}" destId="{9472C633-8947-45BA-AE72-6074A3EC0BED}" srcOrd="0" destOrd="0" presId="urn:microsoft.com/office/officeart/2005/8/layout/process4"/>
    <dgm:cxn modelId="{6655B3A0-FE19-42DB-AE8E-3A7AA227FB42}" type="presParOf" srcId="{5DB538D8-B27E-40F1-B190-E38BA847E730}" destId="{4612DE5D-4662-4A51-AA50-5438CE90F444}" srcOrd="1" destOrd="0" presId="urn:microsoft.com/office/officeart/2005/8/layout/process4"/>
    <dgm:cxn modelId="{DEE96A69-7FB4-43D8-B102-DF058DDAE718}" type="presParOf" srcId="{5DB538D8-B27E-40F1-B190-E38BA847E730}" destId="{E9594B73-36FB-43C3-BAEF-083E9D2F3AB5}" srcOrd="2" destOrd="0" presId="urn:microsoft.com/office/officeart/2005/8/layout/process4"/>
    <dgm:cxn modelId="{8AF386C8-3F86-4904-ADF0-9D2D3900AFEC}" type="presParOf" srcId="{E9594B73-36FB-43C3-BAEF-083E9D2F3AB5}" destId="{516F500B-37A0-4B90-BE49-6B3DFA18687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26794B-1BB7-4CB0-82AD-EA502C8675C1}" type="doc">
      <dgm:prSet loTypeId="urn:microsoft.com/office/officeart/2005/8/layout/vList4#1" loCatId="list" qsTypeId="urn:microsoft.com/office/officeart/2005/8/quickstyle/3d2" qsCatId="3D" csTypeId="urn:microsoft.com/office/officeart/2005/8/colors/colorful5" csCatId="colorful" phldr="1"/>
      <dgm:spPr/>
      <dgm:t>
        <a:bodyPr/>
        <a:lstStyle/>
        <a:p>
          <a:endParaRPr lang="en-US"/>
        </a:p>
      </dgm:t>
    </dgm:pt>
    <dgm:pt modelId="{526836F3-72BB-4E74-9787-D037E3BE34F0}">
      <dgm:prSet/>
      <dgm:spPr>
        <a:solidFill>
          <a:srgbClr val="0070C0"/>
        </a:solidFill>
      </dgm:spPr>
      <dgm:t>
        <a:bodyPr/>
        <a:lstStyle/>
        <a:p>
          <a:pPr rtl="0"/>
          <a:r>
            <a:rPr lang="en-US" dirty="0" smtClean="0"/>
            <a:t>Beige, 20 cm</a:t>
          </a:r>
          <a:r>
            <a:rPr lang="en-US" baseline="30000" dirty="0" smtClean="0"/>
            <a:t>2</a:t>
          </a:r>
          <a:r>
            <a:rPr lang="en-US" dirty="0" smtClean="0"/>
            <a:t> patch that sticks to the skin and contains 6.0 mg </a:t>
          </a:r>
          <a:r>
            <a:rPr lang="en-US" dirty="0" err="1" smtClean="0"/>
            <a:t>norelgestromin</a:t>
          </a:r>
          <a:r>
            <a:rPr lang="en-US" dirty="0" smtClean="0"/>
            <a:t> and 75 mcg EE</a:t>
          </a:r>
          <a:endParaRPr lang="en-US" dirty="0"/>
        </a:p>
      </dgm:t>
    </dgm:pt>
    <dgm:pt modelId="{3E1F8BA0-8037-418D-9F6A-49D18B4CCFAB}" type="parTrans" cxnId="{DBB5284A-EACF-45DC-BA43-19ED228A38E5}">
      <dgm:prSet/>
      <dgm:spPr/>
      <dgm:t>
        <a:bodyPr/>
        <a:lstStyle/>
        <a:p>
          <a:endParaRPr lang="en-US"/>
        </a:p>
      </dgm:t>
    </dgm:pt>
    <dgm:pt modelId="{05FA0674-9291-4180-82F0-15864B19FCA1}" type="sibTrans" cxnId="{DBB5284A-EACF-45DC-BA43-19ED228A38E5}">
      <dgm:prSet/>
      <dgm:spPr/>
      <dgm:t>
        <a:bodyPr/>
        <a:lstStyle/>
        <a:p>
          <a:endParaRPr lang="en-US"/>
        </a:p>
      </dgm:t>
    </dgm:pt>
    <dgm:pt modelId="{6680058D-A22B-4A7F-BB4C-9160FA0C3330}">
      <dgm:prSet/>
      <dgm:spPr>
        <a:solidFill>
          <a:srgbClr val="0070C0"/>
        </a:solidFill>
      </dgm:spPr>
      <dgm:t>
        <a:bodyPr/>
        <a:lstStyle/>
        <a:p>
          <a:pPr rtl="0"/>
          <a:r>
            <a:rPr lang="en-US" dirty="0" smtClean="0"/>
            <a:t>More than twice the estrogen as low dose COCs   </a:t>
          </a:r>
          <a:endParaRPr lang="en-US" b="1" dirty="0"/>
        </a:p>
      </dgm:t>
    </dgm:pt>
    <dgm:pt modelId="{0C29E405-AA24-400A-A486-FDD2F501E0E9}" type="parTrans" cxnId="{E8401235-B22B-4BD1-A335-F631FFD128BC}">
      <dgm:prSet/>
      <dgm:spPr/>
      <dgm:t>
        <a:bodyPr/>
        <a:lstStyle/>
        <a:p>
          <a:endParaRPr lang="en-US"/>
        </a:p>
      </dgm:t>
    </dgm:pt>
    <dgm:pt modelId="{E11718F2-31D3-44F7-9F61-8520CDC561B8}" type="sibTrans" cxnId="{E8401235-B22B-4BD1-A335-F631FFD128BC}">
      <dgm:prSet/>
      <dgm:spPr/>
      <dgm:t>
        <a:bodyPr/>
        <a:lstStyle/>
        <a:p>
          <a:endParaRPr lang="en-US"/>
        </a:p>
      </dgm:t>
    </dgm:pt>
    <dgm:pt modelId="{DE0A9864-906F-417E-AB03-782130DAFAB9}">
      <dgm:prSet/>
      <dgm:spPr/>
      <dgm:t>
        <a:bodyPr/>
        <a:lstStyle/>
        <a:p>
          <a:pPr rtl="0"/>
          <a:r>
            <a:rPr lang="en-US" dirty="0" smtClean="0"/>
            <a:t>New patch applied once a week for three weeks, followed by one week off</a:t>
          </a:r>
          <a:endParaRPr lang="en-US" dirty="0"/>
        </a:p>
      </dgm:t>
    </dgm:pt>
    <dgm:pt modelId="{F017F732-092C-4EFC-BCC7-64DCBD37A725}" type="parTrans" cxnId="{14027D10-FF85-4718-A670-8FDD56B8F2DA}">
      <dgm:prSet/>
      <dgm:spPr/>
      <dgm:t>
        <a:bodyPr/>
        <a:lstStyle/>
        <a:p>
          <a:endParaRPr lang="en-US"/>
        </a:p>
      </dgm:t>
    </dgm:pt>
    <dgm:pt modelId="{AA39737B-4D53-482E-BD05-B2E42FF15CC8}" type="sibTrans" cxnId="{14027D10-FF85-4718-A670-8FDD56B8F2DA}">
      <dgm:prSet/>
      <dgm:spPr/>
      <dgm:t>
        <a:bodyPr/>
        <a:lstStyle/>
        <a:p>
          <a:endParaRPr lang="en-US"/>
        </a:p>
      </dgm:t>
    </dgm:pt>
    <dgm:pt modelId="{5B018395-9AA8-4611-BE09-3330D897A5A6}" type="pres">
      <dgm:prSet presAssocID="{AF26794B-1BB7-4CB0-82AD-EA502C8675C1}" presName="linear" presStyleCnt="0">
        <dgm:presLayoutVars>
          <dgm:dir/>
          <dgm:resizeHandles val="exact"/>
        </dgm:presLayoutVars>
      </dgm:prSet>
      <dgm:spPr/>
      <dgm:t>
        <a:bodyPr/>
        <a:lstStyle/>
        <a:p>
          <a:endParaRPr lang="en-US"/>
        </a:p>
      </dgm:t>
    </dgm:pt>
    <dgm:pt modelId="{08836634-F702-47BF-AD7D-D64E75884E5E}" type="pres">
      <dgm:prSet presAssocID="{526836F3-72BB-4E74-9787-D037E3BE34F0}" presName="comp" presStyleCnt="0"/>
      <dgm:spPr/>
    </dgm:pt>
    <dgm:pt modelId="{9AB0E51B-81AD-4B00-AEFF-CBE8E139C666}" type="pres">
      <dgm:prSet presAssocID="{526836F3-72BB-4E74-9787-D037E3BE34F0}" presName="box" presStyleLbl="node1" presStyleIdx="0" presStyleCnt="2"/>
      <dgm:spPr/>
      <dgm:t>
        <a:bodyPr/>
        <a:lstStyle/>
        <a:p>
          <a:endParaRPr lang="en-US"/>
        </a:p>
      </dgm:t>
    </dgm:pt>
    <dgm:pt modelId="{FA376A90-8FB5-46CE-8C5B-671D92BF0195}" type="pres">
      <dgm:prSet presAssocID="{526836F3-72BB-4E74-9787-D037E3BE34F0}" presName="img" presStyleLbl="fgImgPlace1" presStyleIdx="0" presStyleCnt="2"/>
      <dgm:spPr/>
    </dgm:pt>
    <dgm:pt modelId="{C4CEA347-EEA0-4A64-B314-3F8237F62206}" type="pres">
      <dgm:prSet presAssocID="{526836F3-72BB-4E74-9787-D037E3BE34F0}" presName="text" presStyleLbl="node1" presStyleIdx="0" presStyleCnt="2">
        <dgm:presLayoutVars>
          <dgm:bulletEnabled val="1"/>
        </dgm:presLayoutVars>
      </dgm:prSet>
      <dgm:spPr/>
      <dgm:t>
        <a:bodyPr/>
        <a:lstStyle/>
        <a:p>
          <a:endParaRPr lang="en-US"/>
        </a:p>
      </dgm:t>
    </dgm:pt>
    <dgm:pt modelId="{EE9726A7-3BFF-4D88-BD5B-73625D898EE4}" type="pres">
      <dgm:prSet presAssocID="{05FA0674-9291-4180-82F0-15864B19FCA1}" presName="spacer" presStyleCnt="0"/>
      <dgm:spPr/>
    </dgm:pt>
    <dgm:pt modelId="{51C68C48-6336-4EAF-AED1-76B5F2BA8B69}" type="pres">
      <dgm:prSet presAssocID="{DE0A9864-906F-417E-AB03-782130DAFAB9}" presName="comp" presStyleCnt="0"/>
      <dgm:spPr/>
    </dgm:pt>
    <dgm:pt modelId="{27D9556C-7871-4BC3-A942-CA9CBB12691A}" type="pres">
      <dgm:prSet presAssocID="{DE0A9864-906F-417E-AB03-782130DAFAB9}" presName="box" presStyleLbl="node1" presStyleIdx="1" presStyleCnt="2"/>
      <dgm:spPr/>
      <dgm:t>
        <a:bodyPr/>
        <a:lstStyle/>
        <a:p>
          <a:endParaRPr lang="en-US"/>
        </a:p>
      </dgm:t>
    </dgm:pt>
    <dgm:pt modelId="{8A0AEFC3-1A62-44D2-A6CD-5FFD8AEB85AD}" type="pres">
      <dgm:prSet presAssocID="{DE0A9864-906F-417E-AB03-782130DAFAB9}" presName="img" presStyleLbl="fgImgPlace1" presStyleIdx="1" presStyleCnt="2" custLinFactNeighborX="252" custLinFactNeighborY="-1778"/>
      <dgm:spPr>
        <a:blipFill rotWithShape="0">
          <a:blip xmlns:r="http://schemas.openxmlformats.org/officeDocument/2006/relationships" r:embed="rId1"/>
          <a:stretch>
            <a:fillRect/>
          </a:stretch>
        </a:blipFill>
      </dgm:spPr>
    </dgm:pt>
    <dgm:pt modelId="{3735CC0C-9463-41A0-BCAC-4F7D805F8573}" type="pres">
      <dgm:prSet presAssocID="{DE0A9864-906F-417E-AB03-782130DAFAB9}" presName="text" presStyleLbl="node1" presStyleIdx="1" presStyleCnt="2">
        <dgm:presLayoutVars>
          <dgm:bulletEnabled val="1"/>
        </dgm:presLayoutVars>
      </dgm:prSet>
      <dgm:spPr/>
      <dgm:t>
        <a:bodyPr/>
        <a:lstStyle/>
        <a:p>
          <a:endParaRPr lang="en-US"/>
        </a:p>
      </dgm:t>
    </dgm:pt>
  </dgm:ptLst>
  <dgm:cxnLst>
    <dgm:cxn modelId="{7BE2CA8C-E906-4649-BD2E-6744C8DF2466}" type="presOf" srcId="{6680058D-A22B-4A7F-BB4C-9160FA0C3330}" destId="{9AB0E51B-81AD-4B00-AEFF-CBE8E139C666}" srcOrd="0" destOrd="1" presId="urn:microsoft.com/office/officeart/2005/8/layout/vList4#1"/>
    <dgm:cxn modelId="{14027D10-FF85-4718-A670-8FDD56B8F2DA}" srcId="{AF26794B-1BB7-4CB0-82AD-EA502C8675C1}" destId="{DE0A9864-906F-417E-AB03-782130DAFAB9}" srcOrd="1" destOrd="0" parTransId="{F017F732-092C-4EFC-BCC7-64DCBD37A725}" sibTransId="{AA39737B-4D53-482E-BD05-B2E42FF15CC8}"/>
    <dgm:cxn modelId="{8325B1B5-4E85-45CB-B0B9-37433368AC4C}" type="presOf" srcId="{AF26794B-1BB7-4CB0-82AD-EA502C8675C1}" destId="{5B018395-9AA8-4611-BE09-3330D897A5A6}" srcOrd="0" destOrd="0" presId="urn:microsoft.com/office/officeart/2005/8/layout/vList4#1"/>
    <dgm:cxn modelId="{9D85B38E-699B-47B7-BFD6-B313C1F477A1}" type="presOf" srcId="{6680058D-A22B-4A7F-BB4C-9160FA0C3330}" destId="{C4CEA347-EEA0-4A64-B314-3F8237F62206}" srcOrd="1" destOrd="1" presId="urn:microsoft.com/office/officeart/2005/8/layout/vList4#1"/>
    <dgm:cxn modelId="{E8401235-B22B-4BD1-A335-F631FFD128BC}" srcId="{526836F3-72BB-4E74-9787-D037E3BE34F0}" destId="{6680058D-A22B-4A7F-BB4C-9160FA0C3330}" srcOrd="0" destOrd="0" parTransId="{0C29E405-AA24-400A-A486-FDD2F501E0E9}" sibTransId="{E11718F2-31D3-44F7-9F61-8520CDC561B8}"/>
    <dgm:cxn modelId="{F0BC8C27-9B8D-4731-9707-D69C081B294F}" type="presOf" srcId="{DE0A9864-906F-417E-AB03-782130DAFAB9}" destId="{3735CC0C-9463-41A0-BCAC-4F7D805F8573}" srcOrd="1" destOrd="0" presId="urn:microsoft.com/office/officeart/2005/8/layout/vList4#1"/>
    <dgm:cxn modelId="{862B642E-3D36-4015-A5F0-67ADA3F4C55E}" type="presOf" srcId="{526836F3-72BB-4E74-9787-D037E3BE34F0}" destId="{9AB0E51B-81AD-4B00-AEFF-CBE8E139C666}" srcOrd="0" destOrd="0" presId="urn:microsoft.com/office/officeart/2005/8/layout/vList4#1"/>
    <dgm:cxn modelId="{0ECFF001-8839-4F28-BFB6-623F4D045E25}" type="presOf" srcId="{526836F3-72BB-4E74-9787-D037E3BE34F0}" destId="{C4CEA347-EEA0-4A64-B314-3F8237F62206}" srcOrd="1" destOrd="0" presId="urn:microsoft.com/office/officeart/2005/8/layout/vList4#1"/>
    <dgm:cxn modelId="{B03CE119-B15D-439D-A39C-C0CC2FF9AAC1}" type="presOf" srcId="{DE0A9864-906F-417E-AB03-782130DAFAB9}" destId="{27D9556C-7871-4BC3-A942-CA9CBB12691A}" srcOrd="0" destOrd="0" presId="urn:microsoft.com/office/officeart/2005/8/layout/vList4#1"/>
    <dgm:cxn modelId="{DBB5284A-EACF-45DC-BA43-19ED228A38E5}" srcId="{AF26794B-1BB7-4CB0-82AD-EA502C8675C1}" destId="{526836F3-72BB-4E74-9787-D037E3BE34F0}" srcOrd="0" destOrd="0" parTransId="{3E1F8BA0-8037-418D-9F6A-49D18B4CCFAB}" sibTransId="{05FA0674-9291-4180-82F0-15864B19FCA1}"/>
    <dgm:cxn modelId="{F4C6E222-BCB0-4606-819C-67BD67592B6C}" type="presParOf" srcId="{5B018395-9AA8-4611-BE09-3330D897A5A6}" destId="{08836634-F702-47BF-AD7D-D64E75884E5E}" srcOrd="0" destOrd="0" presId="urn:microsoft.com/office/officeart/2005/8/layout/vList4#1"/>
    <dgm:cxn modelId="{D208CA5A-06B0-43A0-B432-4C0A980697F4}" type="presParOf" srcId="{08836634-F702-47BF-AD7D-D64E75884E5E}" destId="{9AB0E51B-81AD-4B00-AEFF-CBE8E139C666}" srcOrd="0" destOrd="0" presId="urn:microsoft.com/office/officeart/2005/8/layout/vList4#1"/>
    <dgm:cxn modelId="{9CEED66F-F193-4913-9003-7D2B8050680D}" type="presParOf" srcId="{08836634-F702-47BF-AD7D-D64E75884E5E}" destId="{FA376A90-8FB5-46CE-8C5B-671D92BF0195}" srcOrd="1" destOrd="0" presId="urn:microsoft.com/office/officeart/2005/8/layout/vList4#1"/>
    <dgm:cxn modelId="{298055D3-D8EF-44FE-8799-95264D55B203}" type="presParOf" srcId="{08836634-F702-47BF-AD7D-D64E75884E5E}" destId="{C4CEA347-EEA0-4A64-B314-3F8237F62206}" srcOrd="2" destOrd="0" presId="urn:microsoft.com/office/officeart/2005/8/layout/vList4#1"/>
    <dgm:cxn modelId="{0E2862A6-56E1-461F-8CDF-D23BF2161244}" type="presParOf" srcId="{5B018395-9AA8-4611-BE09-3330D897A5A6}" destId="{EE9726A7-3BFF-4D88-BD5B-73625D898EE4}" srcOrd="1" destOrd="0" presId="urn:microsoft.com/office/officeart/2005/8/layout/vList4#1"/>
    <dgm:cxn modelId="{531728A5-45DF-42C0-9E8B-57DBD9E4B69B}" type="presParOf" srcId="{5B018395-9AA8-4611-BE09-3330D897A5A6}" destId="{51C68C48-6336-4EAF-AED1-76B5F2BA8B69}" srcOrd="2" destOrd="0" presId="urn:microsoft.com/office/officeart/2005/8/layout/vList4#1"/>
    <dgm:cxn modelId="{8AC841D5-D4C1-476C-A126-9EB9FB1D8B55}" type="presParOf" srcId="{51C68C48-6336-4EAF-AED1-76B5F2BA8B69}" destId="{27D9556C-7871-4BC3-A942-CA9CBB12691A}" srcOrd="0" destOrd="0" presId="urn:microsoft.com/office/officeart/2005/8/layout/vList4#1"/>
    <dgm:cxn modelId="{B1AD0CD0-C4AF-4728-B056-BFE48FF92260}" type="presParOf" srcId="{51C68C48-6336-4EAF-AED1-76B5F2BA8B69}" destId="{8A0AEFC3-1A62-44D2-A6CD-5FFD8AEB85AD}" srcOrd="1" destOrd="0" presId="urn:microsoft.com/office/officeart/2005/8/layout/vList4#1"/>
    <dgm:cxn modelId="{BA07BD18-FAB6-4934-8B7C-D657DD2BA7DE}" type="presParOf" srcId="{51C68C48-6336-4EAF-AED1-76B5F2BA8B69}" destId="{3735CC0C-9463-41A0-BCAC-4F7D805F8573}"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0E1C9F-52C2-4230-A3C1-B37EBD7DD66A}" type="doc">
      <dgm:prSet loTypeId="urn:microsoft.com/office/officeart/2005/8/layout/radial2" loCatId="relationship" qsTypeId="urn:microsoft.com/office/officeart/2005/8/quickstyle/3d2" qsCatId="3D" csTypeId="urn:microsoft.com/office/officeart/2005/8/colors/colorful5" csCatId="colorful" phldr="1"/>
      <dgm:spPr/>
      <dgm:t>
        <a:bodyPr/>
        <a:lstStyle/>
        <a:p>
          <a:endParaRPr lang="en-US"/>
        </a:p>
      </dgm:t>
    </dgm:pt>
    <dgm:pt modelId="{99E8536C-698C-462D-8AC2-BB21E7D12D50}">
      <dgm:prSet phldrT="[Text]" custT="1"/>
      <dgm:spPr/>
      <dgm:t>
        <a:bodyPr/>
        <a:lstStyle/>
        <a:p>
          <a:r>
            <a:rPr lang="en-US" sz="2400" dirty="0" smtClean="0"/>
            <a:t>Low Dose</a:t>
          </a:r>
          <a:endParaRPr lang="en-US" sz="2400" dirty="0"/>
        </a:p>
      </dgm:t>
    </dgm:pt>
    <dgm:pt modelId="{CC711174-3EF8-462E-99E5-23C58C8D9AF2}" type="parTrans" cxnId="{D348A3B3-3C9A-4819-B43E-C9DF9A19DE2D}">
      <dgm:prSet/>
      <dgm:spPr/>
      <dgm:t>
        <a:bodyPr/>
        <a:lstStyle/>
        <a:p>
          <a:endParaRPr lang="en-US"/>
        </a:p>
      </dgm:t>
    </dgm:pt>
    <dgm:pt modelId="{B66BBD55-F34B-4040-BF50-2C19F06ECDFD}" type="sibTrans" cxnId="{D348A3B3-3C9A-4819-B43E-C9DF9A19DE2D}">
      <dgm:prSet/>
      <dgm:spPr/>
      <dgm:t>
        <a:bodyPr/>
        <a:lstStyle/>
        <a:p>
          <a:endParaRPr lang="en-US"/>
        </a:p>
      </dgm:t>
    </dgm:pt>
    <dgm:pt modelId="{EA06A9A5-258B-4B57-910B-DD740912E997}">
      <dgm:prSet phldrT="[Text]" custT="1"/>
      <dgm:spPr/>
      <dgm:t>
        <a:bodyPr/>
        <a:lstStyle/>
        <a:p>
          <a:pPr algn="ctr"/>
          <a:r>
            <a:rPr lang="en-US" sz="2000" dirty="0" smtClean="0"/>
            <a:t>Low</a:t>
          </a:r>
        </a:p>
        <a:p>
          <a:pPr algn="ctr"/>
          <a:r>
            <a:rPr lang="en-US" sz="2000" dirty="0" smtClean="0"/>
            <a:t>Maintenance</a:t>
          </a:r>
          <a:endParaRPr lang="en-US" sz="2000" dirty="0"/>
        </a:p>
      </dgm:t>
    </dgm:pt>
    <dgm:pt modelId="{CFD29122-8231-443A-BF47-67B807E94E5E}" type="parTrans" cxnId="{FF4896AD-D93A-4E5A-9BF1-8A051235A8AC}">
      <dgm:prSet/>
      <dgm:spPr/>
      <dgm:t>
        <a:bodyPr/>
        <a:lstStyle/>
        <a:p>
          <a:endParaRPr lang="en-US"/>
        </a:p>
      </dgm:t>
    </dgm:pt>
    <dgm:pt modelId="{3C87A199-B64C-48CF-95FC-5DA41B53D348}" type="sibTrans" cxnId="{FF4896AD-D93A-4E5A-9BF1-8A051235A8AC}">
      <dgm:prSet/>
      <dgm:spPr/>
      <dgm:t>
        <a:bodyPr/>
        <a:lstStyle/>
        <a:p>
          <a:endParaRPr lang="en-US"/>
        </a:p>
      </dgm:t>
    </dgm:pt>
    <dgm:pt modelId="{CB3D2F8D-C5B6-45AA-8905-9E08605FA1D3}">
      <dgm:prSet phldrT="[Text]"/>
      <dgm:spPr/>
      <dgm:t>
        <a:bodyPr/>
        <a:lstStyle/>
        <a:p>
          <a:r>
            <a:rPr lang="en-US" dirty="0" smtClean="0"/>
            <a:t>Private</a:t>
          </a:r>
          <a:endParaRPr lang="en-US" dirty="0"/>
        </a:p>
      </dgm:t>
    </dgm:pt>
    <dgm:pt modelId="{16C48DF7-8596-4EC1-89B8-45849818ED25}" type="sibTrans" cxnId="{A763FAEF-BEC6-4DE0-8703-0BCF5C07ADEA}">
      <dgm:prSet/>
      <dgm:spPr/>
      <dgm:t>
        <a:bodyPr/>
        <a:lstStyle/>
        <a:p>
          <a:endParaRPr lang="en-US"/>
        </a:p>
      </dgm:t>
    </dgm:pt>
    <dgm:pt modelId="{68C797F1-F8B9-4605-851C-DC6391335C52}" type="parTrans" cxnId="{A763FAEF-BEC6-4DE0-8703-0BCF5C07ADEA}">
      <dgm:prSet/>
      <dgm:spPr/>
      <dgm:t>
        <a:bodyPr/>
        <a:lstStyle/>
        <a:p>
          <a:endParaRPr lang="en-US"/>
        </a:p>
      </dgm:t>
    </dgm:pt>
    <dgm:pt modelId="{ADD76645-A474-42AB-8DD6-EEABA0DAD4DF}">
      <dgm:prSet phldrT="[Text]"/>
      <dgm:spPr/>
      <dgm:t>
        <a:bodyPr/>
        <a:lstStyle/>
        <a:p>
          <a:r>
            <a:rPr lang="en-US" dirty="0" smtClean="0"/>
            <a:t>Safe And Effective</a:t>
          </a:r>
        </a:p>
        <a:p>
          <a:r>
            <a:rPr lang="en-US" dirty="0" smtClean="0"/>
            <a:t>Tier 2</a:t>
          </a:r>
          <a:endParaRPr lang="en-US" dirty="0"/>
        </a:p>
      </dgm:t>
    </dgm:pt>
    <dgm:pt modelId="{C68EA155-A05C-40CA-9479-253EF08FF8C0}" type="parTrans" cxnId="{0E9C21F1-E4BF-48D3-AC28-6F8A52C9A9D6}">
      <dgm:prSet/>
      <dgm:spPr/>
      <dgm:t>
        <a:bodyPr/>
        <a:lstStyle/>
        <a:p>
          <a:endParaRPr lang="en-US"/>
        </a:p>
      </dgm:t>
    </dgm:pt>
    <dgm:pt modelId="{F32FB013-7485-438D-A9FE-5FE35BF45369}" type="sibTrans" cxnId="{0E9C21F1-E4BF-48D3-AC28-6F8A52C9A9D6}">
      <dgm:prSet/>
      <dgm:spPr/>
      <dgm:t>
        <a:bodyPr/>
        <a:lstStyle/>
        <a:p>
          <a:endParaRPr lang="en-US"/>
        </a:p>
      </dgm:t>
    </dgm:pt>
    <dgm:pt modelId="{B7354BE0-54B4-4316-A4A8-1F146A6E9AE8}" type="pres">
      <dgm:prSet presAssocID="{DF0E1C9F-52C2-4230-A3C1-B37EBD7DD66A}" presName="composite" presStyleCnt="0">
        <dgm:presLayoutVars>
          <dgm:chMax val="5"/>
          <dgm:dir/>
          <dgm:animLvl val="ctr"/>
          <dgm:resizeHandles val="exact"/>
        </dgm:presLayoutVars>
      </dgm:prSet>
      <dgm:spPr/>
      <dgm:t>
        <a:bodyPr/>
        <a:lstStyle/>
        <a:p>
          <a:endParaRPr lang="en-US"/>
        </a:p>
      </dgm:t>
    </dgm:pt>
    <dgm:pt modelId="{31DA1B7B-02D2-4E88-97EA-7E8FDD8B9CA5}" type="pres">
      <dgm:prSet presAssocID="{DF0E1C9F-52C2-4230-A3C1-B37EBD7DD66A}" presName="cycle" presStyleCnt="0"/>
      <dgm:spPr/>
      <dgm:t>
        <a:bodyPr/>
        <a:lstStyle/>
        <a:p>
          <a:endParaRPr lang="en-US"/>
        </a:p>
      </dgm:t>
    </dgm:pt>
    <dgm:pt modelId="{AA0AFA86-61A9-465B-A6C9-4240B0F9C5D6}" type="pres">
      <dgm:prSet presAssocID="{DF0E1C9F-52C2-4230-A3C1-B37EBD7DD66A}" presName="centerShape" presStyleCnt="0"/>
      <dgm:spPr/>
      <dgm:t>
        <a:bodyPr/>
        <a:lstStyle/>
        <a:p>
          <a:endParaRPr lang="en-US"/>
        </a:p>
      </dgm:t>
    </dgm:pt>
    <dgm:pt modelId="{804C3A36-8CAC-429F-905A-D4B5DD0E8DA9}" type="pres">
      <dgm:prSet presAssocID="{DF0E1C9F-52C2-4230-A3C1-B37EBD7DD66A}" presName="connSite" presStyleLbl="node1" presStyleIdx="0" presStyleCnt="5"/>
      <dgm:spPr/>
      <dgm:t>
        <a:bodyPr/>
        <a:lstStyle/>
        <a:p>
          <a:endParaRPr lang="en-US"/>
        </a:p>
      </dgm:t>
    </dgm:pt>
    <dgm:pt modelId="{CA470E13-DE83-47BB-B027-95939F48DDEE}" type="pres">
      <dgm:prSet presAssocID="{DF0E1C9F-52C2-4230-A3C1-B37EBD7DD66A}" presName="visible" presStyleLbl="node1" presStyleIdx="0" presStyleCnt="5" custScaleX="85520" custScaleY="92564" custLinFactNeighborX="24863" custLinFactNeighborY="-9384"/>
      <dgm:spPr>
        <a:blipFill rotWithShape="0">
          <a:blip xmlns:r="http://schemas.openxmlformats.org/officeDocument/2006/relationships" r:embed="rId1"/>
          <a:stretch>
            <a:fillRect/>
          </a:stretch>
        </a:blipFill>
      </dgm:spPr>
      <dgm:t>
        <a:bodyPr/>
        <a:lstStyle/>
        <a:p>
          <a:endParaRPr lang="en-US"/>
        </a:p>
      </dgm:t>
    </dgm:pt>
    <dgm:pt modelId="{A5850AF3-51EA-4F35-AAC6-0416633D0089}" type="pres">
      <dgm:prSet presAssocID="{CC711174-3EF8-462E-99E5-23C58C8D9AF2}" presName="Name25" presStyleLbl="parChTrans1D1" presStyleIdx="0" presStyleCnt="4"/>
      <dgm:spPr/>
      <dgm:t>
        <a:bodyPr/>
        <a:lstStyle/>
        <a:p>
          <a:endParaRPr lang="en-US"/>
        </a:p>
      </dgm:t>
    </dgm:pt>
    <dgm:pt modelId="{14E17EB6-12AA-4887-8544-7BC1228E2841}" type="pres">
      <dgm:prSet presAssocID="{99E8536C-698C-462D-8AC2-BB21E7D12D50}" presName="node" presStyleCnt="0"/>
      <dgm:spPr/>
      <dgm:t>
        <a:bodyPr/>
        <a:lstStyle/>
        <a:p>
          <a:endParaRPr lang="en-US"/>
        </a:p>
      </dgm:t>
    </dgm:pt>
    <dgm:pt modelId="{ECB19A4F-AFE3-49E9-823D-1E95DBCBC4D5}" type="pres">
      <dgm:prSet presAssocID="{99E8536C-698C-462D-8AC2-BB21E7D12D50}" presName="parentNode" presStyleLbl="node1" presStyleIdx="1" presStyleCnt="5" custLinFactNeighborX="17197" custLinFactNeighborY="9375">
        <dgm:presLayoutVars>
          <dgm:chMax val="1"/>
          <dgm:bulletEnabled val="1"/>
        </dgm:presLayoutVars>
      </dgm:prSet>
      <dgm:spPr/>
      <dgm:t>
        <a:bodyPr/>
        <a:lstStyle/>
        <a:p>
          <a:endParaRPr lang="en-US"/>
        </a:p>
      </dgm:t>
    </dgm:pt>
    <dgm:pt modelId="{2373CE9A-74F0-44A9-8648-5D09A07FDDCF}" type="pres">
      <dgm:prSet presAssocID="{99E8536C-698C-462D-8AC2-BB21E7D12D50}" presName="childNode" presStyleLbl="revTx" presStyleIdx="0" presStyleCnt="0">
        <dgm:presLayoutVars>
          <dgm:bulletEnabled val="1"/>
        </dgm:presLayoutVars>
      </dgm:prSet>
      <dgm:spPr/>
      <dgm:t>
        <a:bodyPr/>
        <a:lstStyle/>
        <a:p>
          <a:endParaRPr lang="en-US"/>
        </a:p>
      </dgm:t>
    </dgm:pt>
    <dgm:pt modelId="{F9E45492-86D8-42E3-8AC6-A1305A105035}" type="pres">
      <dgm:prSet presAssocID="{CFD29122-8231-443A-BF47-67B807E94E5E}" presName="Name25" presStyleLbl="parChTrans1D1" presStyleIdx="1" presStyleCnt="4"/>
      <dgm:spPr/>
      <dgm:t>
        <a:bodyPr/>
        <a:lstStyle/>
        <a:p>
          <a:endParaRPr lang="en-US"/>
        </a:p>
      </dgm:t>
    </dgm:pt>
    <dgm:pt modelId="{CFA71964-8848-4144-8DCA-9F1AF700A215}" type="pres">
      <dgm:prSet presAssocID="{EA06A9A5-258B-4B57-910B-DD740912E997}" presName="node" presStyleCnt="0"/>
      <dgm:spPr/>
      <dgm:t>
        <a:bodyPr/>
        <a:lstStyle/>
        <a:p>
          <a:endParaRPr lang="en-US"/>
        </a:p>
      </dgm:t>
    </dgm:pt>
    <dgm:pt modelId="{29A70BCE-FFB3-4C3E-B2C4-724C2B8B0322}" type="pres">
      <dgm:prSet presAssocID="{EA06A9A5-258B-4B57-910B-DD740912E997}" presName="parentNode" presStyleLbl="node1" presStyleIdx="2" presStyleCnt="5" custScaleX="180106" custScaleY="160621" custLinFactNeighborX="83370" custLinFactNeighborY="-22377">
        <dgm:presLayoutVars>
          <dgm:chMax val="1"/>
          <dgm:bulletEnabled val="1"/>
        </dgm:presLayoutVars>
      </dgm:prSet>
      <dgm:spPr/>
      <dgm:t>
        <a:bodyPr/>
        <a:lstStyle/>
        <a:p>
          <a:endParaRPr lang="en-US"/>
        </a:p>
      </dgm:t>
    </dgm:pt>
    <dgm:pt modelId="{28E08ADB-9D5D-4DFF-BB46-5CE24FA025FC}" type="pres">
      <dgm:prSet presAssocID="{EA06A9A5-258B-4B57-910B-DD740912E997}" presName="childNode" presStyleLbl="revTx" presStyleIdx="0" presStyleCnt="0">
        <dgm:presLayoutVars>
          <dgm:bulletEnabled val="1"/>
        </dgm:presLayoutVars>
      </dgm:prSet>
      <dgm:spPr/>
      <dgm:t>
        <a:bodyPr/>
        <a:lstStyle/>
        <a:p>
          <a:endParaRPr lang="en-US"/>
        </a:p>
      </dgm:t>
    </dgm:pt>
    <dgm:pt modelId="{7EA1C9D2-A8D1-4A86-A759-4F926B75E74F}" type="pres">
      <dgm:prSet presAssocID="{68C797F1-F8B9-4605-851C-DC6391335C52}" presName="Name25" presStyleLbl="parChTrans1D1" presStyleIdx="2" presStyleCnt="4"/>
      <dgm:spPr/>
      <dgm:t>
        <a:bodyPr/>
        <a:lstStyle/>
        <a:p>
          <a:endParaRPr lang="en-US"/>
        </a:p>
      </dgm:t>
    </dgm:pt>
    <dgm:pt modelId="{BD2B7A97-D5AE-45D7-AB98-C460C3BCB41F}" type="pres">
      <dgm:prSet presAssocID="{CB3D2F8D-C5B6-45AA-8905-9E08605FA1D3}" presName="node" presStyleCnt="0"/>
      <dgm:spPr/>
      <dgm:t>
        <a:bodyPr/>
        <a:lstStyle/>
        <a:p>
          <a:endParaRPr lang="en-US"/>
        </a:p>
      </dgm:t>
    </dgm:pt>
    <dgm:pt modelId="{6300832C-4C65-4ED9-ADC6-33A2767CDA4A}" type="pres">
      <dgm:prSet presAssocID="{CB3D2F8D-C5B6-45AA-8905-9E08605FA1D3}" presName="parentNode" presStyleLbl="node1" presStyleIdx="3" presStyleCnt="5" custLinFactX="109" custLinFactNeighborX="100000" custLinFactNeighborY="14782">
        <dgm:presLayoutVars>
          <dgm:chMax val="1"/>
          <dgm:bulletEnabled val="1"/>
        </dgm:presLayoutVars>
      </dgm:prSet>
      <dgm:spPr/>
      <dgm:t>
        <a:bodyPr/>
        <a:lstStyle/>
        <a:p>
          <a:endParaRPr lang="en-US"/>
        </a:p>
      </dgm:t>
    </dgm:pt>
    <dgm:pt modelId="{DF556FDA-289F-40FD-8BBC-1132F08CB77A}" type="pres">
      <dgm:prSet presAssocID="{CB3D2F8D-C5B6-45AA-8905-9E08605FA1D3}" presName="childNode" presStyleLbl="revTx" presStyleIdx="0" presStyleCnt="0">
        <dgm:presLayoutVars>
          <dgm:bulletEnabled val="1"/>
        </dgm:presLayoutVars>
      </dgm:prSet>
      <dgm:spPr/>
      <dgm:t>
        <a:bodyPr/>
        <a:lstStyle/>
        <a:p>
          <a:endParaRPr lang="en-US"/>
        </a:p>
      </dgm:t>
    </dgm:pt>
    <dgm:pt modelId="{3720E38D-65F2-4273-8CCD-4682C1850B2A}" type="pres">
      <dgm:prSet presAssocID="{C68EA155-A05C-40CA-9479-253EF08FF8C0}" presName="Name25" presStyleLbl="parChTrans1D1" presStyleIdx="3" presStyleCnt="4"/>
      <dgm:spPr/>
      <dgm:t>
        <a:bodyPr/>
        <a:lstStyle/>
        <a:p>
          <a:endParaRPr lang="en-US"/>
        </a:p>
      </dgm:t>
    </dgm:pt>
    <dgm:pt modelId="{8C5C8C52-F9DF-4839-8CD4-D5ED3A0BEAFD}" type="pres">
      <dgm:prSet presAssocID="{ADD76645-A474-42AB-8DD6-EEABA0DAD4DF}" presName="node" presStyleCnt="0"/>
      <dgm:spPr/>
      <dgm:t>
        <a:bodyPr/>
        <a:lstStyle/>
        <a:p>
          <a:endParaRPr lang="en-US"/>
        </a:p>
      </dgm:t>
    </dgm:pt>
    <dgm:pt modelId="{FAC4CBB2-FC68-433E-A1B7-C718762F1C7F}" type="pres">
      <dgm:prSet presAssocID="{ADD76645-A474-42AB-8DD6-EEABA0DAD4DF}" presName="parentNode" presStyleLbl="node1" presStyleIdx="4" presStyleCnt="5" custScaleX="123763" custScaleY="113107" custLinFactNeighborX="31885" custLinFactNeighborY="-44997">
        <dgm:presLayoutVars>
          <dgm:chMax val="1"/>
          <dgm:bulletEnabled val="1"/>
        </dgm:presLayoutVars>
      </dgm:prSet>
      <dgm:spPr/>
      <dgm:t>
        <a:bodyPr/>
        <a:lstStyle/>
        <a:p>
          <a:endParaRPr lang="en-US"/>
        </a:p>
      </dgm:t>
    </dgm:pt>
    <dgm:pt modelId="{BA6F3A0C-76AA-4123-9C56-B720BF54CDDF}" type="pres">
      <dgm:prSet presAssocID="{ADD76645-A474-42AB-8DD6-EEABA0DAD4DF}" presName="childNode" presStyleLbl="revTx" presStyleIdx="0" presStyleCnt="0">
        <dgm:presLayoutVars>
          <dgm:bulletEnabled val="1"/>
        </dgm:presLayoutVars>
      </dgm:prSet>
      <dgm:spPr/>
      <dgm:t>
        <a:bodyPr/>
        <a:lstStyle/>
        <a:p>
          <a:endParaRPr lang="en-US"/>
        </a:p>
      </dgm:t>
    </dgm:pt>
  </dgm:ptLst>
  <dgm:cxnLst>
    <dgm:cxn modelId="{108397EF-0A27-4B8C-B359-F4B21D4ACF4E}" type="presOf" srcId="{CC711174-3EF8-462E-99E5-23C58C8D9AF2}" destId="{A5850AF3-51EA-4F35-AAC6-0416633D0089}" srcOrd="0" destOrd="0" presId="urn:microsoft.com/office/officeart/2005/8/layout/radial2"/>
    <dgm:cxn modelId="{C6511CBC-5E89-4B23-846F-D5BD1E84FA99}" type="presOf" srcId="{99E8536C-698C-462D-8AC2-BB21E7D12D50}" destId="{ECB19A4F-AFE3-49E9-823D-1E95DBCBC4D5}" srcOrd="0" destOrd="0" presId="urn:microsoft.com/office/officeart/2005/8/layout/radial2"/>
    <dgm:cxn modelId="{A763FAEF-BEC6-4DE0-8703-0BCF5C07ADEA}" srcId="{DF0E1C9F-52C2-4230-A3C1-B37EBD7DD66A}" destId="{CB3D2F8D-C5B6-45AA-8905-9E08605FA1D3}" srcOrd="2" destOrd="0" parTransId="{68C797F1-F8B9-4605-851C-DC6391335C52}" sibTransId="{16C48DF7-8596-4EC1-89B8-45849818ED25}"/>
    <dgm:cxn modelId="{FF4896AD-D93A-4E5A-9BF1-8A051235A8AC}" srcId="{DF0E1C9F-52C2-4230-A3C1-B37EBD7DD66A}" destId="{EA06A9A5-258B-4B57-910B-DD740912E997}" srcOrd="1" destOrd="0" parTransId="{CFD29122-8231-443A-BF47-67B807E94E5E}" sibTransId="{3C87A199-B64C-48CF-95FC-5DA41B53D348}"/>
    <dgm:cxn modelId="{1DB8BEE7-8D26-4D92-BE86-FC49169620CC}" type="presOf" srcId="{CFD29122-8231-443A-BF47-67B807E94E5E}" destId="{F9E45492-86D8-42E3-8AC6-A1305A105035}" srcOrd="0" destOrd="0" presId="urn:microsoft.com/office/officeart/2005/8/layout/radial2"/>
    <dgm:cxn modelId="{0803483B-BD0E-4D3A-B679-C7B729314CF8}" type="presOf" srcId="{CB3D2F8D-C5B6-45AA-8905-9E08605FA1D3}" destId="{6300832C-4C65-4ED9-ADC6-33A2767CDA4A}" srcOrd="0" destOrd="0" presId="urn:microsoft.com/office/officeart/2005/8/layout/radial2"/>
    <dgm:cxn modelId="{D348A3B3-3C9A-4819-B43E-C9DF9A19DE2D}" srcId="{DF0E1C9F-52C2-4230-A3C1-B37EBD7DD66A}" destId="{99E8536C-698C-462D-8AC2-BB21E7D12D50}" srcOrd="0" destOrd="0" parTransId="{CC711174-3EF8-462E-99E5-23C58C8D9AF2}" sibTransId="{B66BBD55-F34B-4040-BF50-2C19F06ECDFD}"/>
    <dgm:cxn modelId="{0E9C21F1-E4BF-48D3-AC28-6F8A52C9A9D6}" srcId="{DF0E1C9F-52C2-4230-A3C1-B37EBD7DD66A}" destId="{ADD76645-A474-42AB-8DD6-EEABA0DAD4DF}" srcOrd="3" destOrd="0" parTransId="{C68EA155-A05C-40CA-9479-253EF08FF8C0}" sibTransId="{F32FB013-7485-438D-A9FE-5FE35BF45369}"/>
    <dgm:cxn modelId="{E6444012-BD56-4472-9DFF-DCC5A9107143}" type="presOf" srcId="{EA06A9A5-258B-4B57-910B-DD740912E997}" destId="{29A70BCE-FFB3-4C3E-B2C4-724C2B8B0322}" srcOrd="0" destOrd="0" presId="urn:microsoft.com/office/officeart/2005/8/layout/radial2"/>
    <dgm:cxn modelId="{630A4D15-577C-4124-B014-0D5A5E777E5A}" type="presOf" srcId="{DF0E1C9F-52C2-4230-A3C1-B37EBD7DD66A}" destId="{B7354BE0-54B4-4316-A4A8-1F146A6E9AE8}" srcOrd="0" destOrd="0" presId="urn:microsoft.com/office/officeart/2005/8/layout/radial2"/>
    <dgm:cxn modelId="{A4D8E518-5CD8-43DE-A792-B25FEF1EB9B7}" type="presOf" srcId="{C68EA155-A05C-40CA-9479-253EF08FF8C0}" destId="{3720E38D-65F2-4273-8CCD-4682C1850B2A}" srcOrd="0" destOrd="0" presId="urn:microsoft.com/office/officeart/2005/8/layout/radial2"/>
    <dgm:cxn modelId="{A29359F7-A337-4595-9138-0D5BE66CF8D9}" type="presOf" srcId="{ADD76645-A474-42AB-8DD6-EEABA0DAD4DF}" destId="{FAC4CBB2-FC68-433E-A1B7-C718762F1C7F}" srcOrd="0" destOrd="0" presId="urn:microsoft.com/office/officeart/2005/8/layout/radial2"/>
    <dgm:cxn modelId="{6768D7AE-E648-4DC3-988E-9C88C5D0DE0D}" type="presOf" srcId="{68C797F1-F8B9-4605-851C-DC6391335C52}" destId="{7EA1C9D2-A8D1-4A86-A759-4F926B75E74F}" srcOrd="0" destOrd="0" presId="urn:microsoft.com/office/officeart/2005/8/layout/radial2"/>
    <dgm:cxn modelId="{EC1ECC24-A042-4ABF-A902-A5E15E29FD28}" type="presParOf" srcId="{B7354BE0-54B4-4316-A4A8-1F146A6E9AE8}" destId="{31DA1B7B-02D2-4E88-97EA-7E8FDD8B9CA5}" srcOrd="0" destOrd="0" presId="urn:microsoft.com/office/officeart/2005/8/layout/radial2"/>
    <dgm:cxn modelId="{10988CE1-24F0-434B-B05D-E310A42E66BB}" type="presParOf" srcId="{31DA1B7B-02D2-4E88-97EA-7E8FDD8B9CA5}" destId="{AA0AFA86-61A9-465B-A6C9-4240B0F9C5D6}" srcOrd="0" destOrd="0" presId="urn:microsoft.com/office/officeart/2005/8/layout/radial2"/>
    <dgm:cxn modelId="{64F1F7F1-9EF1-4143-B357-6BF4E0D1FAEE}" type="presParOf" srcId="{AA0AFA86-61A9-465B-A6C9-4240B0F9C5D6}" destId="{804C3A36-8CAC-429F-905A-D4B5DD0E8DA9}" srcOrd="0" destOrd="0" presId="urn:microsoft.com/office/officeart/2005/8/layout/radial2"/>
    <dgm:cxn modelId="{280E91B0-A43A-4C17-8AB3-9A33078854AA}" type="presParOf" srcId="{AA0AFA86-61A9-465B-A6C9-4240B0F9C5D6}" destId="{CA470E13-DE83-47BB-B027-95939F48DDEE}" srcOrd="1" destOrd="0" presId="urn:microsoft.com/office/officeart/2005/8/layout/radial2"/>
    <dgm:cxn modelId="{32766A90-937D-4F70-9555-6E117514B71F}" type="presParOf" srcId="{31DA1B7B-02D2-4E88-97EA-7E8FDD8B9CA5}" destId="{A5850AF3-51EA-4F35-AAC6-0416633D0089}" srcOrd="1" destOrd="0" presId="urn:microsoft.com/office/officeart/2005/8/layout/radial2"/>
    <dgm:cxn modelId="{94CDF970-D6FD-4291-921A-F0CC44290678}" type="presParOf" srcId="{31DA1B7B-02D2-4E88-97EA-7E8FDD8B9CA5}" destId="{14E17EB6-12AA-4887-8544-7BC1228E2841}" srcOrd="2" destOrd="0" presId="urn:microsoft.com/office/officeart/2005/8/layout/radial2"/>
    <dgm:cxn modelId="{B0E5DAD6-CC4A-42A0-97A8-7C08C5FC8DF7}" type="presParOf" srcId="{14E17EB6-12AA-4887-8544-7BC1228E2841}" destId="{ECB19A4F-AFE3-49E9-823D-1E95DBCBC4D5}" srcOrd="0" destOrd="0" presId="urn:microsoft.com/office/officeart/2005/8/layout/radial2"/>
    <dgm:cxn modelId="{493C9704-A702-4F9E-A5D7-E6CFC689F7DC}" type="presParOf" srcId="{14E17EB6-12AA-4887-8544-7BC1228E2841}" destId="{2373CE9A-74F0-44A9-8648-5D09A07FDDCF}" srcOrd="1" destOrd="0" presId="urn:microsoft.com/office/officeart/2005/8/layout/radial2"/>
    <dgm:cxn modelId="{09E14577-AC7F-4909-A1DD-7E322065D1AC}" type="presParOf" srcId="{31DA1B7B-02D2-4E88-97EA-7E8FDD8B9CA5}" destId="{F9E45492-86D8-42E3-8AC6-A1305A105035}" srcOrd="3" destOrd="0" presId="urn:microsoft.com/office/officeart/2005/8/layout/radial2"/>
    <dgm:cxn modelId="{9BCF1AD6-C785-45FE-8269-74F94618D50E}" type="presParOf" srcId="{31DA1B7B-02D2-4E88-97EA-7E8FDD8B9CA5}" destId="{CFA71964-8848-4144-8DCA-9F1AF700A215}" srcOrd="4" destOrd="0" presId="urn:microsoft.com/office/officeart/2005/8/layout/radial2"/>
    <dgm:cxn modelId="{827249BD-55E7-4B7C-926F-2A2A2FEC25EA}" type="presParOf" srcId="{CFA71964-8848-4144-8DCA-9F1AF700A215}" destId="{29A70BCE-FFB3-4C3E-B2C4-724C2B8B0322}" srcOrd="0" destOrd="0" presId="urn:microsoft.com/office/officeart/2005/8/layout/radial2"/>
    <dgm:cxn modelId="{14F6B70E-C0AD-4F59-8C56-2DE72A157D2A}" type="presParOf" srcId="{CFA71964-8848-4144-8DCA-9F1AF700A215}" destId="{28E08ADB-9D5D-4DFF-BB46-5CE24FA025FC}" srcOrd="1" destOrd="0" presId="urn:microsoft.com/office/officeart/2005/8/layout/radial2"/>
    <dgm:cxn modelId="{DF315FC2-C903-436C-B8A3-2027AD54EFCA}" type="presParOf" srcId="{31DA1B7B-02D2-4E88-97EA-7E8FDD8B9CA5}" destId="{7EA1C9D2-A8D1-4A86-A759-4F926B75E74F}" srcOrd="5" destOrd="0" presId="urn:microsoft.com/office/officeart/2005/8/layout/radial2"/>
    <dgm:cxn modelId="{C3CDF9E3-967A-4CC0-A1AC-EE87821C1421}" type="presParOf" srcId="{31DA1B7B-02D2-4E88-97EA-7E8FDD8B9CA5}" destId="{BD2B7A97-D5AE-45D7-AB98-C460C3BCB41F}" srcOrd="6" destOrd="0" presId="urn:microsoft.com/office/officeart/2005/8/layout/radial2"/>
    <dgm:cxn modelId="{BD7C39D7-1C6C-4F90-9868-33C0DF0C13D4}" type="presParOf" srcId="{BD2B7A97-D5AE-45D7-AB98-C460C3BCB41F}" destId="{6300832C-4C65-4ED9-ADC6-33A2767CDA4A}" srcOrd="0" destOrd="0" presId="urn:microsoft.com/office/officeart/2005/8/layout/radial2"/>
    <dgm:cxn modelId="{18547070-9039-46B7-90DF-20F87E6C8A56}" type="presParOf" srcId="{BD2B7A97-D5AE-45D7-AB98-C460C3BCB41F}" destId="{DF556FDA-289F-40FD-8BBC-1132F08CB77A}" srcOrd="1" destOrd="0" presId="urn:microsoft.com/office/officeart/2005/8/layout/radial2"/>
    <dgm:cxn modelId="{2EF45773-E1E9-463E-8F90-6A02E8BA7215}" type="presParOf" srcId="{31DA1B7B-02D2-4E88-97EA-7E8FDD8B9CA5}" destId="{3720E38D-65F2-4273-8CCD-4682C1850B2A}" srcOrd="7" destOrd="0" presId="urn:microsoft.com/office/officeart/2005/8/layout/radial2"/>
    <dgm:cxn modelId="{438DFE1E-6F7B-494B-918D-2146369A361D}" type="presParOf" srcId="{31DA1B7B-02D2-4E88-97EA-7E8FDD8B9CA5}" destId="{8C5C8C52-F9DF-4839-8CD4-D5ED3A0BEAFD}" srcOrd="8" destOrd="0" presId="urn:microsoft.com/office/officeart/2005/8/layout/radial2"/>
    <dgm:cxn modelId="{F2756594-1833-405D-92D8-44C29A357317}" type="presParOf" srcId="{8C5C8C52-F9DF-4839-8CD4-D5ED3A0BEAFD}" destId="{FAC4CBB2-FC68-433E-A1B7-C718762F1C7F}" srcOrd="0" destOrd="0" presId="urn:microsoft.com/office/officeart/2005/8/layout/radial2"/>
    <dgm:cxn modelId="{1C9E84E4-64B6-446E-A5D7-55042F142377}" type="presParOf" srcId="{8C5C8C52-F9DF-4839-8CD4-D5ED3A0BEAFD}" destId="{BA6F3A0C-76AA-4123-9C56-B720BF54CDDF}"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F285C4-5222-42A0-A447-EEBA30D4FB76}" type="doc">
      <dgm:prSet loTypeId="urn:microsoft.com/office/officeart/2005/8/layout/cycle5" loCatId="cycle" qsTypeId="urn:microsoft.com/office/officeart/2005/8/quickstyle/3d2" qsCatId="3D" csTypeId="urn:microsoft.com/office/officeart/2005/8/colors/colorful5" csCatId="colorful" phldr="1"/>
      <dgm:spPr/>
      <dgm:t>
        <a:bodyPr/>
        <a:lstStyle/>
        <a:p>
          <a:endParaRPr lang="en-US"/>
        </a:p>
      </dgm:t>
    </dgm:pt>
    <dgm:pt modelId="{6ABC78A3-205C-4054-AD91-16923AE28E9B}">
      <dgm:prSet phldrT="[Text]" custT="1"/>
      <dgm:spPr/>
      <dgm:t>
        <a:bodyPr/>
        <a:lstStyle/>
        <a:p>
          <a:r>
            <a:rPr lang="en-US" sz="2800" dirty="0" smtClean="0">
              <a:solidFill>
                <a:schemeClr val="bg2"/>
              </a:solidFill>
            </a:rPr>
            <a:t> Effective</a:t>
          </a:r>
        </a:p>
        <a:p>
          <a:r>
            <a:rPr lang="en-US" sz="2800" dirty="0" smtClean="0">
              <a:solidFill>
                <a:schemeClr val="bg2"/>
              </a:solidFill>
            </a:rPr>
            <a:t>Tier 2</a:t>
          </a:r>
          <a:endParaRPr lang="en-US" sz="2800" dirty="0">
            <a:solidFill>
              <a:schemeClr val="bg2"/>
            </a:solidFill>
          </a:endParaRPr>
        </a:p>
      </dgm:t>
    </dgm:pt>
    <dgm:pt modelId="{48A34B16-30B7-4B41-85D8-811C1BA4C5B3}" type="parTrans" cxnId="{817D94E6-8296-4744-A84A-F92BAC6457B1}">
      <dgm:prSet/>
      <dgm:spPr/>
      <dgm:t>
        <a:bodyPr/>
        <a:lstStyle/>
        <a:p>
          <a:endParaRPr lang="en-US"/>
        </a:p>
      </dgm:t>
    </dgm:pt>
    <dgm:pt modelId="{02B6DE7F-105D-4A23-A36F-B650A16C2A46}" type="sibTrans" cxnId="{817D94E6-8296-4744-A84A-F92BAC6457B1}">
      <dgm:prSet/>
      <dgm:spPr/>
      <dgm:t>
        <a:bodyPr/>
        <a:lstStyle/>
        <a:p>
          <a:endParaRPr lang="en-US"/>
        </a:p>
      </dgm:t>
    </dgm:pt>
    <dgm:pt modelId="{D5FC4046-1AEE-4533-81EE-D6BC06529AAD}">
      <dgm:prSet phldrT="[Text]" custT="1"/>
      <dgm:spPr/>
      <dgm:t>
        <a:bodyPr/>
        <a:lstStyle/>
        <a:p>
          <a:pPr algn="ctr"/>
          <a:r>
            <a:rPr lang="en-US" sz="2500" dirty="0" smtClean="0">
              <a:solidFill>
                <a:schemeClr val="bg2"/>
              </a:solidFill>
            </a:rPr>
            <a:t>Low Maintenance &amp; Long- Acting</a:t>
          </a:r>
          <a:endParaRPr lang="en-US" sz="2500" dirty="0">
            <a:solidFill>
              <a:schemeClr val="bg2"/>
            </a:solidFill>
          </a:endParaRPr>
        </a:p>
      </dgm:t>
    </dgm:pt>
    <dgm:pt modelId="{1090D765-D3E4-4FEE-AF1C-B16DAC1DE05E}" type="parTrans" cxnId="{0C5172A9-5F74-41D0-A859-CC721A461EB3}">
      <dgm:prSet/>
      <dgm:spPr/>
      <dgm:t>
        <a:bodyPr/>
        <a:lstStyle/>
        <a:p>
          <a:endParaRPr lang="en-US"/>
        </a:p>
      </dgm:t>
    </dgm:pt>
    <dgm:pt modelId="{B679D32C-FA39-4468-B876-C2B0E601ABDB}" type="sibTrans" cxnId="{0C5172A9-5F74-41D0-A859-CC721A461EB3}">
      <dgm:prSet/>
      <dgm:spPr/>
      <dgm:t>
        <a:bodyPr/>
        <a:lstStyle/>
        <a:p>
          <a:endParaRPr lang="en-US"/>
        </a:p>
      </dgm:t>
    </dgm:pt>
    <dgm:pt modelId="{F8B63EC6-ADDB-4269-9FD7-A18BDA88A070}">
      <dgm:prSet phldrT="[Text]" custT="1"/>
      <dgm:spPr/>
      <dgm:t>
        <a:bodyPr/>
        <a:lstStyle/>
        <a:p>
          <a:r>
            <a:rPr lang="en-US" sz="2600" dirty="0" smtClean="0"/>
            <a:t>No</a:t>
          </a:r>
          <a:r>
            <a:rPr lang="en-US" sz="2600" baseline="0" dirty="0" smtClean="0"/>
            <a:t> Estrogen</a:t>
          </a:r>
          <a:endParaRPr lang="en-US" sz="2600" dirty="0"/>
        </a:p>
      </dgm:t>
    </dgm:pt>
    <dgm:pt modelId="{16DAEE8F-63FB-4872-B981-F1044096711D}" type="parTrans" cxnId="{19DE4F5E-2D49-4878-93D5-404D556F74FB}">
      <dgm:prSet/>
      <dgm:spPr/>
      <dgm:t>
        <a:bodyPr/>
        <a:lstStyle/>
        <a:p>
          <a:endParaRPr lang="en-US"/>
        </a:p>
      </dgm:t>
    </dgm:pt>
    <dgm:pt modelId="{6920F462-E0B6-45E2-BEE3-B5F0C56AE054}" type="sibTrans" cxnId="{19DE4F5E-2D49-4878-93D5-404D556F74FB}">
      <dgm:prSet/>
      <dgm:spPr/>
      <dgm:t>
        <a:bodyPr/>
        <a:lstStyle/>
        <a:p>
          <a:endParaRPr lang="en-US"/>
        </a:p>
      </dgm:t>
    </dgm:pt>
    <dgm:pt modelId="{DBEB2967-4314-482F-B949-8C0658BABC06}">
      <dgm:prSet custT="1"/>
      <dgm:spPr/>
      <dgm:t>
        <a:bodyPr/>
        <a:lstStyle/>
        <a:p>
          <a:r>
            <a:rPr lang="en-US" sz="2800" dirty="0" smtClean="0"/>
            <a:t>Private</a:t>
          </a:r>
          <a:endParaRPr lang="en-US" sz="2800" dirty="0"/>
        </a:p>
      </dgm:t>
    </dgm:pt>
    <dgm:pt modelId="{AC595D96-9362-4CAD-A792-0AF8B7E20A80}" type="parTrans" cxnId="{F7D50696-688F-4F4A-B08A-3B33787D66E8}">
      <dgm:prSet/>
      <dgm:spPr/>
      <dgm:t>
        <a:bodyPr/>
        <a:lstStyle/>
        <a:p>
          <a:endParaRPr lang="en-US"/>
        </a:p>
      </dgm:t>
    </dgm:pt>
    <dgm:pt modelId="{52C0C1AA-0A0C-4EC4-90FE-B29E2090E7C8}" type="sibTrans" cxnId="{F7D50696-688F-4F4A-B08A-3B33787D66E8}">
      <dgm:prSet/>
      <dgm:spPr/>
      <dgm:t>
        <a:bodyPr/>
        <a:lstStyle/>
        <a:p>
          <a:endParaRPr lang="en-US"/>
        </a:p>
      </dgm:t>
    </dgm:pt>
    <dgm:pt modelId="{F88C279D-263D-4641-AD9E-7EC44BABDB5B}">
      <dgm:prSet custT="1"/>
      <dgm:spPr/>
      <dgm:t>
        <a:bodyPr/>
        <a:lstStyle/>
        <a:p>
          <a:r>
            <a:rPr lang="en-US" sz="2800" dirty="0" smtClean="0"/>
            <a:t>Health Benefits</a:t>
          </a:r>
          <a:endParaRPr lang="en-US" sz="2800" dirty="0"/>
        </a:p>
      </dgm:t>
    </dgm:pt>
    <dgm:pt modelId="{D1D03EBF-ACA2-4280-BF81-1221505381E8}" type="parTrans" cxnId="{659E7C5A-437F-49A6-A0CD-A64D754E5F57}">
      <dgm:prSet/>
      <dgm:spPr/>
      <dgm:t>
        <a:bodyPr/>
        <a:lstStyle/>
        <a:p>
          <a:endParaRPr lang="en-US"/>
        </a:p>
      </dgm:t>
    </dgm:pt>
    <dgm:pt modelId="{C3B1E689-6E78-409B-8128-E9A24150BA34}" type="sibTrans" cxnId="{659E7C5A-437F-49A6-A0CD-A64D754E5F57}">
      <dgm:prSet/>
      <dgm:spPr/>
      <dgm:t>
        <a:bodyPr/>
        <a:lstStyle/>
        <a:p>
          <a:endParaRPr lang="en-US"/>
        </a:p>
      </dgm:t>
    </dgm:pt>
    <dgm:pt modelId="{8D6EC7FF-438D-4853-9DAB-AC3DDCD28DFD}" type="pres">
      <dgm:prSet presAssocID="{29F285C4-5222-42A0-A447-EEBA30D4FB76}" presName="cycle" presStyleCnt="0">
        <dgm:presLayoutVars>
          <dgm:dir/>
          <dgm:resizeHandles val="exact"/>
        </dgm:presLayoutVars>
      </dgm:prSet>
      <dgm:spPr/>
      <dgm:t>
        <a:bodyPr/>
        <a:lstStyle/>
        <a:p>
          <a:endParaRPr lang="en-US"/>
        </a:p>
      </dgm:t>
    </dgm:pt>
    <dgm:pt modelId="{0076BB08-0D2A-4094-9534-A6212D8E4522}" type="pres">
      <dgm:prSet presAssocID="{6ABC78A3-205C-4054-AD91-16923AE28E9B}" presName="node" presStyleLbl="node1" presStyleIdx="0" presStyleCnt="5" custScaleX="122712" custScaleY="146461" custRadScaleRad="100220" custRadScaleInc="8838">
        <dgm:presLayoutVars>
          <dgm:bulletEnabled val="1"/>
        </dgm:presLayoutVars>
      </dgm:prSet>
      <dgm:spPr/>
      <dgm:t>
        <a:bodyPr/>
        <a:lstStyle/>
        <a:p>
          <a:endParaRPr lang="en-US"/>
        </a:p>
      </dgm:t>
    </dgm:pt>
    <dgm:pt modelId="{8133A8BF-152E-4991-AC16-1DB4394C3F96}" type="pres">
      <dgm:prSet presAssocID="{6ABC78A3-205C-4054-AD91-16923AE28E9B}" presName="spNode" presStyleCnt="0"/>
      <dgm:spPr/>
      <dgm:t>
        <a:bodyPr/>
        <a:lstStyle/>
        <a:p>
          <a:endParaRPr lang="en-US"/>
        </a:p>
      </dgm:t>
    </dgm:pt>
    <dgm:pt modelId="{E90CF9D0-98A9-4E4C-ABDE-BD50C67FE839}" type="pres">
      <dgm:prSet presAssocID="{02B6DE7F-105D-4A23-A36F-B650A16C2A46}" presName="sibTrans" presStyleLbl="sibTrans1D1" presStyleIdx="0" presStyleCnt="5"/>
      <dgm:spPr/>
      <dgm:t>
        <a:bodyPr/>
        <a:lstStyle/>
        <a:p>
          <a:endParaRPr lang="en-US"/>
        </a:p>
      </dgm:t>
    </dgm:pt>
    <dgm:pt modelId="{3D81DFDB-4CA9-4B7F-9AFC-7FC2C1142C2F}" type="pres">
      <dgm:prSet presAssocID="{D5FC4046-1AEE-4533-81EE-D6BC06529AAD}" presName="node" presStyleLbl="node1" presStyleIdx="1" presStyleCnt="5" custScaleX="145182" custScaleY="128706" custRadScaleRad="120712" custRadScaleInc="21688">
        <dgm:presLayoutVars>
          <dgm:bulletEnabled val="1"/>
        </dgm:presLayoutVars>
      </dgm:prSet>
      <dgm:spPr/>
      <dgm:t>
        <a:bodyPr/>
        <a:lstStyle/>
        <a:p>
          <a:endParaRPr lang="en-US"/>
        </a:p>
      </dgm:t>
    </dgm:pt>
    <dgm:pt modelId="{88E6FA5B-7C00-45AC-9CBC-5E7A7DBA7305}" type="pres">
      <dgm:prSet presAssocID="{D5FC4046-1AEE-4533-81EE-D6BC06529AAD}" presName="spNode" presStyleCnt="0"/>
      <dgm:spPr/>
      <dgm:t>
        <a:bodyPr/>
        <a:lstStyle/>
        <a:p>
          <a:endParaRPr lang="en-US"/>
        </a:p>
      </dgm:t>
    </dgm:pt>
    <dgm:pt modelId="{48463791-F803-40F1-B236-5AA1A1A1C1D2}" type="pres">
      <dgm:prSet presAssocID="{B679D32C-FA39-4468-B876-C2B0E601ABDB}" presName="sibTrans" presStyleLbl="sibTrans1D1" presStyleIdx="1" presStyleCnt="5"/>
      <dgm:spPr/>
      <dgm:t>
        <a:bodyPr/>
        <a:lstStyle/>
        <a:p>
          <a:endParaRPr lang="en-US"/>
        </a:p>
      </dgm:t>
    </dgm:pt>
    <dgm:pt modelId="{C56B6C87-8B2A-452B-95E5-95985C3B6F94}" type="pres">
      <dgm:prSet presAssocID="{F8B63EC6-ADDB-4269-9FD7-A18BDA88A070}" presName="node" presStyleLbl="node1" presStyleIdx="2" presStyleCnt="5" custScaleX="114651" custScaleY="98822">
        <dgm:presLayoutVars>
          <dgm:bulletEnabled val="1"/>
        </dgm:presLayoutVars>
      </dgm:prSet>
      <dgm:spPr/>
      <dgm:t>
        <a:bodyPr/>
        <a:lstStyle/>
        <a:p>
          <a:endParaRPr lang="en-US"/>
        </a:p>
      </dgm:t>
    </dgm:pt>
    <dgm:pt modelId="{C760B139-A62F-4804-B5EA-9D7611E145F4}" type="pres">
      <dgm:prSet presAssocID="{F8B63EC6-ADDB-4269-9FD7-A18BDA88A070}" presName="spNode" presStyleCnt="0"/>
      <dgm:spPr/>
      <dgm:t>
        <a:bodyPr/>
        <a:lstStyle/>
        <a:p>
          <a:endParaRPr lang="en-US"/>
        </a:p>
      </dgm:t>
    </dgm:pt>
    <dgm:pt modelId="{971FF4B3-66AF-49B9-AB9B-939902496638}" type="pres">
      <dgm:prSet presAssocID="{6920F462-E0B6-45E2-BEE3-B5F0C56AE054}" presName="sibTrans" presStyleLbl="sibTrans1D1" presStyleIdx="2" presStyleCnt="5"/>
      <dgm:spPr/>
      <dgm:t>
        <a:bodyPr/>
        <a:lstStyle/>
        <a:p>
          <a:endParaRPr lang="en-US"/>
        </a:p>
      </dgm:t>
    </dgm:pt>
    <dgm:pt modelId="{013EC04C-72A1-4D8B-8879-2F0D667983CB}" type="pres">
      <dgm:prSet presAssocID="{DBEB2967-4314-482F-B949-8C0658BABC06}" presName="node" presStyleLbl="node1" presStyleIdx="3" presStyleCnt="5" custRadScaleRad="104168" custRadScaleInc="22461">
        <dgm:presLayoutVars>
          <dgm:bulletEnabled val="1"/>
        </dgm:presLayoutVars>
      </dgm:prSet>
      <dgm:spPr/>
      <dgm:t>
        <a:bodyPr/>
        <a:lstStyle/>
        <a:p>
          <a:endParaRPr lang="en-US"/>
        </a:p>
      </dgm:t>
    </dgm:pt>
    <dgm:pt modelId="{51B0B682-4D89-488D-886D-2BE1F9381177}" type="pres">
      <dgm:prSet presAssocID="{DBEB2967-4314-482F-B949-8C0658BABC06}" presName="spNode" presStyleCnt="0"/>
      <dgm:spPr/>
      <dgm:t>
        <a:bodyPr/>
        <a:lstStyle/>
        <a:p>
          <a:endParaRPr lang="en-US"/>
        </a:p>
      </dgm:t>
    </dgm:pt>
    <dgm:pt modelId="{A9B8F221-FEE6-4D3C-AEDA-0CEAA41DA4B0}" type="pres">
      <dgm:prSet presAssocID="{52C0C1AA-0A0C-4EC4-90FE-B29E2090E7C8}" presName="sibTrans" presStyleLbl="sibTrans1D1" presStyleIdx="3" presStyleCnt="5"/>
      <dgm:spPr/>
      <dgm:t>
        <a:bodyPr/>
        <a:lstStyle/>
        <a:p>
          <a:endParaRPr lang="en-US"/>
        </a:p>
      </dgm:t>
    </dgm:pt>
    <dgm:pt modelId="{8985CFD8-EA51-4C81-B19A-060425AC9839}" type="pres">
      <dgm:prSet presAssocID="{F88C279D-263D-4641-AD9E-7EC44BABDB5B}" presName="node" presStyleLbl="node1" presStyleIdx="4" presStyleCnt="5" custScaleX="132290" custScaleY="126101" custRadScaleRad="117010" custRadScaleInc="-13642">
        <dgm:presLayoutVars>
          <dgm:bulletEnabled val="1"/>
        </dgm:presLayoutVars>
      </dgm:prSet>
      <dgm:spPr/>
      <dgm:t>
        <a:bodyPr/>
        <a:lstStyle/>
        <a:p>
          <a:endParaRPr lang="en-US"/>
        </a:p>
      </dgm:t>
    </dgm:pt>
    <dgm:pt modelId="{D4DB22FA-D5CE-4188-9CE9-2EB761CD409F}" type="pres">
      <dgm:prSet presAssocID="{F88C279D-263D-4641-AD9E-7EC44BABDB5B}" presName="spNode" presStyleCnt="0"/>
      <dgm:spPr/>
      <dgm:t>
        <a:bodyPr/>
        <a:lstStyle/>
        <a:p>
          <a:endParaRPr lang="en-US"/>
        </a:p>
      </dgm:t>
    </dgm:pt>
    <dgm:pt modelId="{3F418DEA-0593-4F4C-AE0B-158E4E06A478}" type="pres">
      <dgm:prSet presAssocID="{C3B1E689-6E78-409B-8128-E9A24150BA34}" presName="sibTrans" presStyleLbl="sibTrans1D1" presStyleIdx="4" presStyleCnt="5"/>
      <dgm:spPr/>
      <dgm:t>
        <a:bodyPr/>
        <a:lstStyle/>
        <a:p>
          <a:endParaRPr lang="en-US"/>
        </a:p>
      </dgm:t>
    </dgm:pt>
  </dgm:ptLst>
  <dgm:cxnLst>
    <dgm:cxn modelId="{9A8F0586-2319-40A3-AC7F-220499CEC80B}" type="presOf" srcId="{6920F462-E0B6-45E2-BEE3-B5F0C56AE054}" destId="{971FF4B3-66AF-49B9-AB9B-939902496638}" srcOrd="0" destOrd="0" presId="urn:microsoft.com/office/officeart/2005/8/layout/cycle5"/>
    <dgm:cxn modelId="{C2BEC4B4-07CC-4CB0-9119-EA3D6EB093D8}" type="presOf" srcId="{DBEB2967-4314-482F-B949-8C0658BABC06}" destId="{013EC04C-72A1-4D8B-8879-2F0D667983CB}" srcOrd="0" destOrd="0" presId="urn:microsoft.com/office/officeart/2005/8/layout/cycle5"/>
    <dgm:cxn modelId="{111E243F-8681-4B67-B3E7-A5925E12848A}" type="presOf" srcId="{52C0C1AA-0A0C-4EC4-90FE-B29E2090E7C8}" destId="{A9B8F221-FEE6-4D3C-AEDA-0CEAA41DA4B0}" srcOrd="0" destOrd="0" presId="urn:microsoft.com/office/officeart/2005/8/layout/cycle5"/>
    <dgm:cxn modelId="{38D8F464-8E2E-49A1-816F-EAA61504385F}" type="presOf" srcId="{F88C279D-263D-4641-AD9E-7EC44BABDB5B}" destId="{8985CFD8-EA51-4C81-B19A-060425AC9839}" srcOrd="0" destOrd="0" presId="urn:microsoft.com/office/officeart/2005/8/layout/cycle5"/>
    <dgm:cxn modelId="{31FCED1B-0B31-4A00-BF5D-1E74677A9469}" type="presOf" srcId="{C3B1E689-6E78-409B-8128-E9A24150BA34}" destId="{3F418DEA-0593-4F4C-AE0B-158E4E06A478}" srcOrd="0" destOrd="0" presId="urn:microsoft.com/office/officeart/2005/8/layout/cycle5"/>
    <dgm:cxn modelId="{CA69C98C-8766-4CCB-8CF3-92870DA3D2B9}" type="presOf" srcId="{29F285C4-5222-42A0-A447-EEBA30D4FB76}" destId="{8D6EC7FF-438D-4853-9DAB-AC3DDCD28DFD}" srcOrd="0" destOrd="0" presId="urn:microsoft.com/office/officeart/2005/8/layout/cycle5"/>
    <dgm:cxn modelId="{0C5172A9-5F74-41D0-A859-CC721A461EB3}" srcId="{29F285C4-5222-42A0-A447-EEBA30D4FB76}" destId="{D5FC4046-1AEE-4533-81EE-D6BC06529AAD}" srcOrd="1" destOrd="0" parTransId="{1090D765-D3E4-4FEE-AF1C-B16DAC1DE05E}" sibTransId="{B679D32C-FA39-4468-B876-C2B0E601ABDB}"/>
    <dgm:cxn modelId="{7DB43FBB-50C5-42C8-9B66-47E0FC8A5FD1}" type="presOf" srcId="{F8B63EC6-ADDB-4269-9FD7-A18BDA88A070}" destId="{C56B6C87-8B2A-452B-95E5-95985C3B6F94}" srcOrd="0" destOrd="0" presId="urn:microsoft.com/office/officeart/2005/8/layout/cycle5"/>
    <dgm:cxn modelId="{5C056E6F-5002-41A5-8153-44143FF55FAE}" type="presOf" srcId="{02B6DE7F-105D-4A23-A36F-B650A16C2A46}" destId="{E90CF9D0-98A9-4E4C-ABDE-BD50C67FE839}" srcOrd="0" destOrd="0" presId="urn:microsoft.com/office/officeart/2005/8/layout/cycle5"/>
    <dgm:cxn modelId="{2C2398A9-AD11-4DC9-9486-68FB837EAAD3}" type="presOf" srcId="{6ABC78A3-205C-4054-AD91-16923AE28E9B}" destId="{0076BB08-0D2A-4094-9534-A6212D8E4522}" srcOrd="0" destOrd="0" presId="urn:microsoft.com/office/officeart/2005/8/layout/cycle5"/>
    <dgm:cxn modelId="{337E9144-4D47-40E7-ACC0-9573ED71862F}" type="presOf" srcId="{D5FC4046-1AEE-4533-81EE-D6BC06529AAD}" destId="{3D81DFDB-4CA9-4B7F-9AFC-7FC2C1142C2F}" srcOrd="0" destOrd="0" presId="urn:microsoft.com/office/officeart/2005/8/layout/cycle5"/>
    <dgm:cxn modelId="{19DE4F5E-2D49-4878-93D5-404D556F74FB}" srcId="{29F285C4-5222-42A0-A447-EEBA30D4FB76}" destId="{F8B63EC6-ADDB-4269-9FD7-A18BDA88A070}" srcOrd="2" destOrd="0" parTransId="{16DAEE8F-63FB-4872-B981-F1044096711D}" sibTransId="{6920F462-E0B6-45E2-BEE3-B5F0C56AE054}"/>
    <dgm:cxn modelId="{2640D1AA-2EC0-4EB9-82DD-187FD42EF73A}" type="presOf" srcId="{B679D32C-FA39-4468-B876-C2B0E601ABDB}" destId="{48463791-F803-40F1-B236-5AA1A1A1C1D2}" srcOrd="0" destOrd="0" presId="urn:microsoft.com/office/officeart/2005/8/layout/cycle5"/>
    <dgm:cxn modelId="{817D94E6-8296-4744-A84A-F92BAC6457B1}" srcId="{29F285C4-5222-42A0-A447-EEBA30D4FB76}" destId="{6ABC78A3-205C-4054-AD91-16923AE28E9B}" srcOrd="0" destOrd="0" parTransId="{48A34B16-30B7-4B41-85D8-811C1BA4C5B3}" sibTransId="{02B6DE7F-105D-4A23-A36F-B650A16C2A46}"/>
    <dgm:cxn modelId="{659E7C5A-437F-49A6-A0CD-A64D754E5F57}" srcId="{29F285C4-5222-42A0-A447-EEBA30D4FB76}" destId="{F88C279D-263D-4641-AD9E-7EC44BABDB5B}" srcOrd="4" destOrd="0" parTransId="{D1D03EBF-ACA2-4280-BF81-1221505381E8}" sibTransId="{C3B1E689-6E78-409B-8128-E9A24150BA34}"/>
    <dgm:cxn modelId="{F7D50696-688F-4F4A-B08A-3B33787D66E8}" srcId="{29F285C4-5222-42A0-A447-EEBA30D4FB76}" destId="{DBEB2967-4314-482F-B949-8C0658BABC06}" srcOrd="3" destOrd="0" parTransId="{AC595D96-9362-4CAD-A792-0AF8B7E20A80}" sibTransId="{52C0C1AA-0A0C-4EC4-90FE-B29E2090E7C8}"/>
    <dgm:cxn modelId="{CE80FE38-670C-4526-AF55-8E2ED5730212}" type="presParOf" srcId="{8D6EC7FF-438D-4853-9DAB-AC3DDCD28DFD}" destId="{0076BB08-0D2A-4094-9534-A6212D8E4522}" srcOrd="0" destOrd="0" presId="urn:microsoft.com/office/officeart/2005/8/layout/cycle5"/>
    <dgm:cxn modelId="{E5789853-4F3F-408A-AF22-8F12F50ECEF7}" type="presParOf" srcId="{8D6EC7FF-438D-4853-9DAB-AC3DDCD28DFD}" destId="{8133A8BF-152E-4991-AC16-1DB4394C3F96}" srcOrd="1" destOrd="0" presId="urn:microsoft.com/office/officeart/2005/8/layout/cycle5"/>
    <dgm:cxn modelId="{81BEEBB0-A55D-48EA-A285-301762238FB6}" type="presParOf" srcId="{8D6EC7FF-438D-4853-9DAB-AC3DDCD28DFD}" destId="{E90CF9D0-98A9-4E4C-ABDE-BD50C67FE839}" srcOrd="2" destOrd="0" presId="urn:microsoft.com/office/officeart/2005/8/layout/cycle5"/>
    <dgm:cxn modelId="{7177AB92-DF2C-4B94-A766-4D9C78FA1F05}" type="presParOf" srcId="{8D6EC7FF-438D-4853-9DAB-AC3DDCD28DFD}" destId="{3D81DFDB-4CA9-4B7F-9AFC-7FC2C1142C2F}" srcOrd="3" destOrd="0" presId="urn:microsoft.com/office/officeart/2005/8/layout/cycle5"/>
    <dgm:cxn modelId="{0A41BD7A-CA0E-4151-9512-BD4A182B62CA}" type="presParOf" srcId="{8D6EC7FF-438D-4853-9DAB-AC3DDCD28DFD}" destId="{88E6FA5B-7C00-45AC-9CBC-5E7A7DBA7305}" srcOrd="4" destOrd="0" presId="urn:microsoft.com/office/officeart/2005/8/layout/cycle5"/>
    <dgm:cxn modelId="{5896BA6F-488F-4672-B163-6558A89FF5CC}" type="presParOf" srcId="{8D6EC7FF-438D-4853-9DAB-AC3DDCD28DFD}" destId="{48463791-F803-40F1-B236-5AA1A1A1C1D2}" srcOrd="5" destOrd="0" presId="urn:microsoft.com/office/officeart/2005/8/layout/cycle5"/>
    <dgm:cxn modelId="{DF596F62-EB24-4F3B-A04B-C260608A236F}" type="presParOf" srcId="{8D6EC7FF-438D-4853-9DAB-AC3DDCD28DFD}" destId="{C56B6C87-8B2A-452B-95E5-95985C3B6F94}" srcOrd="6" destOrd="0" presId="urn:microsoft.com/office/officeart/2005/8/layout/cycle5"/>
    <dgm:cxn modelId="{8BBD398C-AA21-4D0C-8827-1EF651799810}" type="presParOf" srcId="{8D6EC7FF-438D-4853-9DAB-AC3DDCD28DFD}" destId="{C760B139-A62F-4804-B5EA-9D7611E145F4}" srcOrd="7" destOrd="0" presId="urn:microsoft.com/office/officeart/2005/8/layout/cycle5"/>
    <dgm:cxn modelId="{CC925423-1E1D-45F7-BD7C-2D663A175AE5}" type="presParOf" srcId="{8D6EC7FF-438D-4853-9DAB-AC3DDCD28DFD}" destId="{971FF4B3-66AF-49B9-AB9B-939902496638}" srcOrd="8" destOrd="0" presId="urn:microsoft.com/office/officeart/2005/8/layout/cycle5"/>
    <dgm:cxn modelId="{9BB677AD-46DA-45AA-AA0E-C6E07D5E6F64}" type="presParOf" srcId="{8D6EC7FF-438D-4853-9DAB-AC3DDCD28DFD}" destId="{013EC04C-72A1-4D8B-8879-2F0D667983CB}" srcOrd="9" destOrd="0" presId="urn:microsoft.com/office/officeart/2005/8/layout/cycle5"/>
    <dgm:cxn modelId="{3EA89923-7BB5-4CCD-B3AE-72B3199BAFA7}" type="presParOf" srcId="{8D6EC7FF-438D-4853-9DAB-AC3DDCD28DFD}" destId="{51B0B682-4D89-488D-886D-2BE1F9381177}" srcOrd="10" destOrd="0" presId="urn:microsoft.com/office/officeart/2005/8/layout/cycle5"/>
    <dgm:cxn modelId="{B4F6F98C-F084-4B33-9BB7-372FD908E85A}" type="presParOf" srcId="{8D6EC7FF-438D-4853-9DAB-AC3DDCD28DFD}" destId="{A9B8F221-FEE6-4D3C-AEDA-0CEAA41DA4B0}" srcOrd="11" destOrd="0" presId="urn:microsoft.com/office/officeart/2005/8/layout/cycle5"/>
    <dgm:cxn modelId="{00DD5915-50EE-4D7E-976C-E9EEEF9E0AD6}" type="presParOf" srcId="{8D6EC7FF-438D-4853-9DAB-AC3DDCD28DFD}" destId="{8985CFD8-EA51-4C81-B19A-060425AC9839}" srcOrd="12" destOrd="0" presId="urn:microsoft.com/office/officeart/2005/8/layout/cycle5"/>
    <dgm:cxn modelId="{BB380EA5-54E0-4FDB-B499-0863AE07D9D8}" type="presParOf" srcId="{8D6EC7FF-438D-4853-9DAB-AC3DDCD28DFD}" destId="{D4DB22FA-D5CE-4188-9CE9-2EB761CD409F}" srcOrd="13" destOrd="0" presId="urn:microsoft.com/office/officeart/2005/8/layout/cycle5"/>
    <dgm:cxn modelId="{56B65E81-3F30-4B64-BC75-864676929946}" type="presParOf" srcId="{8D6EC7FF-438D-4853-9DAB-AC3DDCD28DFD}" destId="{3F418DEA-0593-4F4C-AE0B-158E4E06A478}"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0F5BC2-91EF-4D38-8056-0890D9602005}"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AC47493F-7DFF-41B9-AB91-B1617FE9F8FD}">
      <dgm:prSet>
        <dgm:style>
          <a:lnRef idx="1">
            <a:schemeClr val="accent6"/>
          </a:lnRef>
          <a:fillRef idx="3">
            <a:schemeClr val="accent6"/>
          </a:fillRef>
          <a:effectRef idx="2">
            <a:schemeClr val="accent6"/>
          </a:effectRef>
          <a:fontRef idx="minor">
            <a:schemeClr val="lt1"/>
          </a:fontRef>
        </dgm:style>
      </dgm:prSet>
      <dgm:spPr/>
      <dgm:t>
        <a:bodyPr/>
        <a:lstStyle/>
        <a:p>
          <a:pPr rtl="0"/>
          <a:r>
            <a:rPr lang="en-US" b="1" dirty="0" err="1" smtClean="0"/>
            <a:t>TCu</a:t>
          </a:r>
          <a:r>
            <a:rPr lang="en-US" b="1" dirty="0" smtClean="0"/>
            <a:t> 380A IUD:</a:t>
          </a:r>
          <a:endParaRPr lang="en-US" dirty="0"/>
        </a:p>
      </dgm:t>
    </dgm:pt>
    <dgm:pt modelId="{30A9C3B5-F108-4870-96B0-D4551D534566}" type="parTrans" cxnId="{CDA455A9-D24A-4A8E-BC6B-90480B36FBE0}">
      <dgm:prSet/>
      <dgm:spPr/>
      <dgm:t>
        <a:bodyPr/>
        <a:lstStyle/>
        <a:p>
          <a:endParaRPr lang="en-US"/>
        </a:p>
      </dgm:t>
    </dgm:pt>
    <dgm:pt modelId="{6A5DE0B6-5663-4992-A154-3F6A753F63E7}" type="sibTrans" cxnId="{CDA455A9-D24A-4A8E-BC6B-90480B36FBE0}">
      <dgm:prSet/>
      <dgm:spPr/>
      <dgm:t>
        <a:bodyPr/>
        <a:lstStyle/>
        <a:p>
          <a:endParaRPr lang="en-US"/>
        </a:p>
      </dgm:t>
    </dgm:pt>
    <dgm:pt modelId="{070D4A95-D2CC-4847-A451-A65C461AEABB}">
      <dgm:prSet>
        <dgm:style>
          <a:lnRef idx="1">
            <a:schemeClr val="accent6"/>
          </a:lnRef>
          <a:fillRef idx="3">
            <a:schemeClr val="accent6"/>
          </a:fillRef>
          <a:effectRef idx="2">
            <a:schemeClr val="accent6"/>
          </a:effectRef>
          <a:fontRef idx="minor">
            <a:schemeClr val="lt1"/>
          </a:fontRef>
        </dgm:style>
      </dgm:prSet>
      <dgm:spPr/>
      <dgm:t>
        <a:bodyPr/>
        <a:lstStyle/>
        <a:p>
          <a:pPr rtl="0"/>
          <a:r>
            <a:rPr lang="en-US" b="1" dirty="0" smtClean="0"/>
            <a:t>LNG-IUS:</a:t>
          </a:r>
          <a:endParaRPr lang="en-US" dirty="0"/>
        </a:p>
      </dgm:t>
    </dgm:pt>
    <dgm:pt modelId="{AEA57D50-5724-4CD5-B4E7-93A81B0317E0}" type="parTrans" cxnId="{C692D55C-EA06-4D02-9511-CB177996246B}">
      <dgm:prSet/>
      <dgm:spPr/>
      <dgm:t>
        <a:bodyPr/>
        <a:lstStyle/>
        <a:p>
          <a:endParaRPr lang="en-US"/>
        </a:p>
      </dgm:t>
    </dgm:pt>
    <dgm:pt modelId="{41E590F9-9082-4835-810E-66A061EED7DB}" type="sibTrans" cxnId="{C692D55C-EA06-4D02-9511-CB177996246B}">
      <dgm:prSet/>
      <dgm:spPr/>
      <dgm:t>
        <a:bodyPr/>
        <a:lstStyle/>
        <a:p>
          <a:endParaRPr lang="en-US"/>
        </a:p>
      </dgm:t>
    </dgm:pt>
    <dgm:pt modelId="{D5C86D44-5663-46FC-BB9D-3E0DF8B03046}">
      <dgm:prSet/>
      <dgm:spPr>
        <a:solidFill>
          <a:srgbClr val="0070C0">
            <a:alpha val="90000"/>
          </a:srgbClr>
        </a:solidFill>
      </dgm:spPr>
      <dgm:t>
        <a:bodyPr/>
        <a:lstStyle/>
        <a:p>
          <a:r>
            <a:rPr lang="en-US" dirty="0" smtClean="0"/>
            <a:t>Inflammatory reaction (biologic foam) impedes sperm passage</a:t>
          </a:r>
          <a:endParaRPr lang="en-US" dirty="0"/>
        </a:p>
      </dgm:t>
    </dgm:pt>
    <dgm:pt modelId="{A5985F0D-024E-451B-9AA4-F8E351EA0FA2}" type="parTrans" cxnId="{3E7F86A3-324D-44F5-A364-A49C7838DF03}">
      <dgm:prSet/>
      <dgm:spPr/>
      <dgm:t>
        <a:bodyPr/>
        <a:lstStyle/>
        <a:p>
          <a:endParaRPr lang="en-US"/>
        </a:p>
      </dgm:t>
    </dgm:pt>
    <dgm:pt modelId="{8C79C49D-CD78-41AD-8AF8-C15AB4D1AAA5}" type="sibTrans" cxnId="{3E7F86A3-324D-44F5-A364-A49C7838DF03}">
      <dgm:prSet/>
      <dgm:spPr/>
      <dgm:t>
        <a:bodyPr/>
        <a:lstStyle/>
        <a:p>
          <a:endParaRPr lang="en-US"/>
        </a:p>
      </dgm:t>
    </dgm:pt>
    <dgm:pt modelId="{A3C84439-19A4-4399-92B1-9B3C659F5D85}">
      <dgm:prSet/>
      <dgm:spPr>
        <a:solidFill>
          <a:srgbClr val="0070C0">
            <a:alpha val="90000"/>
          </a:srgbClr>
        </a:solidFill>
      </dgm:spPr>
      <dgm:t>
        <a:bodyPr/>
        <a:lstStyle/>
        <a:p>
          <a:r>
            <a:rPr lang="en-US" dirty="0" smtClean="0"/>
            <a:t>Can be used Emergency Contraception</a:t>
          </a:r>
          <a:endParaRPr lang="en-US" dirty="0"/>
        </a:p>
      </dgm:t>
    </dgm:pt>
    <dgm:pt modelId="{A589F003-5CC6-4FB5-978A-61A0FA5B80FD}" type="parTrans" cxnId="{33B7A791-96D5-47CD-94DA-FA5FC734E192}">
      <dgm:prSet/>
      <dgm:spPr/>
    </dgm:pt>
    <dgm:pt modelId="{D90EAD79-5853-4CA6-A220-31E25E1F7B5F}" type="sibTrans" cxnId="{33B7A791-96D5-47CD-94DA-FA5FC734E192}">
      <dgm:prSet/>
      <dgm:spPr/>
    </dgm:pt>
    <dgm:pt modelId="{01C8208E-3967-4B21-8880-F86D940FF9C3}">
      <dgm:prSet/>
      <dgm:spPr>
        <a:solidFill>
          <a:srgbClr val="0070C0">
            <a:alpha val="90000"/>
          </a:srgbClr>
        </a:solidFill>
      </dgm:spPr>
      <dgm:t>
        <a:bodyPr/>
        <a:lstStyle/>
        <a:p>
          <a:r>
            <a:rPr lang="en-US" dirty="0" smtClean="0"/>
            <a:t>Prevents fertilization and implantation</a:t>
          </a:r>
          <a:endParaRPr lang="en-US" dirty="0"/>
        </a:p>
      </dgm:t>
    </dgm:pt>
    <dgm:pt modelId="{8A9F07A5-01E7-4748-865B-35A1F4BF1A0A}" type="parTrans" cxnId="{B23EF502-A317-4F64-B7C6-D42D59308CDE}">
      <dgm:prSet/>
      <dgm:spPr/>
    </dgm:pt>
    <dgm:pt modelId="{70D3FCBC-AA7B-4DA9-8508-52EABA7FBF58}" type="sibTrans" cxnId="{B23EF502-A317-4F64-B7C6-D42D59308CDE}">
      <dgm:prSet/>
      <dgm:spPr/>
    </dgm:pt>
    <dgm:pt modelId="{C6FD42FB-A377-48FA-B358-F3E578413750}">
      <dgm:prSet/>
      <dgm:spPr>
        <a:solidFill>
          <a:srgbClr val="0070C0">
            <a:alpha val="90000"/>
          </a:srgbClr>
        </a:solidFill>
      </dgm:spPr>
      <dgm:t>
        <a:bodyPr/>
        <a:lstStyle/>
        <a:p>
          <a:endParaRPr lang="en-US" dirty="0"/>
        </a:p>
      </dgm:t>
    </dgm:pt>
    <dgm:pt modelId="{D9676939-34D4-4717-90F6-9B6397C0E68F}" type="sibTrans" cxnId="{9D49BB93-9401-4012-9E1B-1BB8E7102F69}">
      <dgm:prSet/>
      <dgm:spPr/>
    </dgm:pt>
    <dgm:pt modelId="{2D7455DB-1B0E-4E04-A1E4-0844229C40A9}" type="parTrans" cxnId="{9D49BB93-9401-4012-9E1B-1BB8E7102F69}">
      <dgm:prSet/>
      <dgm:spPr/>
    </dgm:pt>
    <dgm:pt modelId="{64622A58-C87F-4FF9-981D-918547259D34}">
      <dgm:prSet/>
      <dgm:spPr>
        <a:solidFill>
          <a:srgbClr val="0070C0">
            <a:alpha val="90000"/>
          </a:srgbClr>
        </a:solidFill>
      </dgm:spPr>
      <dgm:t>
        <a:bodyPr/>
        <a:lstStyle/>
        <a:p>
          <a:r>
            <a:rPr lang="en-US" dirty="0" smtClean="0"/>
            <a:t>Does not prevent implantation </a:t>
          </a:r>
          <a:endParaRPr lang="en-US" dirty="0"/>
        </a:p>
      </dgm:t>
    </dgm:pt>
    <dgm:pt modelId="{82FBA7E0-8A21-493F-9C36-D9CD36A8124A}" type="sibTrans" cxnId="{7E58DEFC-5F0E-4E13-980D-17868DDC922D}">
      <dgm:prSet/>
      <dgm:spPr/>
    </dgm:pt>
    <dgm:pt modelId="{97BABD55-EA52-442B-A829-47F20FAE2821}" type="parTrans" cxnId="{7E58DEFC-5F0E-4E13-980D-17868DDC922D}">
      <dgm:prSet/>
      <dgm:spPr/>
    </dgm:pt>
    <dgm:pt modelId="{89DF9C5C-26C3-4E80-8F75-62AB02B2CF67}">
      <dgm:prSet/>
      <dgm:spPr>
        <a:solidFill>
          <a:srgbClr val="0070C0">
            <a:alpha val="90000"/>
          </a:srgbClr>
        </a:solidFill>
      </dgm:spPr>
      <dgm:t>
        <a:bodyPr/>
        <a:lstStyle/>
        <a:p>
          <a:r>
            <a:rPr lang="en-US" dirty="0" smtClean="0"/>
            <a:t>Ovulation occurs 85% of periods – not effective PMS</a:t>
          </a:r>
          <a:endParaRPr lang="en-US" dirty="0"/>
        </a:p>
      </dgm:t>
    </dgm:pt>
    <dgm:pt modelId="{A63DE13B-A87E-4F68-A109-AE528A5CFAF9}" type="sibTrans" cxnId="{4947AE73-64FA-4FDF-93F7-3885E4D1844A}">
      <dgm:prSet/>
      <dgm:spPr/>
    </dgm:pt>
    <dgm:pt modelId="{FD928E3C-0A35-41DC-9DCF-6AB643B0F130}" type="parTrans" cxnId="{4947AE73-64FA-4FDF-93F7-3885E4D1844A}">
      <dgm:prSet/>
      <dgm:spPr/>
    </dgm:pt>
    <dgm:pt modelId="{7B3E0906-6589-4511-8FAD-BFC78F12619B}">
      <dgm:prSet/>
      <dgm:spPr>
        <a:solidFill>
          <a:srgbClr val="0070C0">
            <a:alpha val="90000"/>
          </a:srgbClr>
        </a:solidFill>
      </dgm:spPr>
      <dgm:t>
        <a:bodyPr/>
        <a:lstStyle/>
        <a:p>
          <a:r>
            <a:rPr lang="en-US" dirty="0" smtClean="0"/>
            <a:t>Causes “biologic foam,” thickens cervical mucus, and endometrial atrophy</a:t>
          </a:r>
          <a:endParaRPr lang="en-US" dirty="0"/>
        </a:p>
      </dgm:t>
    </dgm:pt>
    <dgm:pt modelId="{70D74269-E9E9-4DF5-8B03-1EA261BCFEED}" type="sibTrans" cxnId="{9DE95E4F-C3BF-4CEE-8E8F-2B91C23C4EF6}">
      <dgm:prSet/>
      <dgm:spPr/>
      <dgm:t>
        <a:bodyPr/>
        <a:lstStyle/>
        <a:p>
          <a:endParaRPr lang="en-US"/>
        </a:p>
      </dgm:t>
    </dgm:pt>
    <dgm:pt modelId="{F2AFF9BF-543C-4417-905E-B506B20A94ED}" type="parTrans" cxnId="{9DE95E4F-C3BF-4CEE-8E8F-2B91C23C4EF6}">
      <dgm:prSet/>
      <dgm:spPr/>
      <dgm:t>
        <a:bodyPr/>
        <a:lstStyle/>
        <a:p>
          <a:endParaRPr lang="en-US"/>
        </a:p>
      </dgm:t>
    </dgm:pt>
    <dgm:pt modelId="{46B28532-6657-4531-ACDB-9E28EE77A947}">
      <dgm:prSet/>
      <dgm:spPr>
        <a:solidFill>
          <a:srgbClr val="0070C0">
            <a:alpha val="90000"/>
          </a:srgbClr>
        </a:solidFill>
      </dgm:spPr>
      <dgm:t>
        <a:bodyPr/>
        <a:lstStyle/>
        <a:p>
          <a:r>
            <a:rPr lang="en-US" dirty="0" smtClean="0"/>
            <a:t>Increases bleeding</a:t>
          </a:r>
          <a:endParaRPr lang="en-US" dirty="0"/>
        </a:p>
      </dgm:t>
    </dgm:pt>
    <dgm:pt modelId="{1C90BD3C-D52A-4646-8058-A7DDE396F36A}" type="parTrans" cxnId="{0BE40A04-434A-48E3-8B52-FC54F820B1EE}">
      <dgm:prSet/>
      <dgm:spPr/>
    </dgm:pt>
    <dgm:pt modelId="{E7419011-9AAA-4571-B05F-6ADF918551DE}" type="sibTrans" cxnId="{0BE40A04-434A-48E3-8B52-FC54F820B1EE}">
      <dgm:prSet/>
      <dgm:spPr/>
    </dgm:pt>
    <dgm:pt modelId="{1AF3095B-1594-4503-8216-CA3B7C6305CB}" type="pres">
      <dgm:prSet presAssocID="{9A0F5BC2-91EF-4D38-8056-0890D9602005}" presName="Name0" presStyleCnt="0">
        <dgm:presLayoutVars>
          <dgm:dir/>
          <dgm:animLvl val="lvl"/>
          <dgm:resizeHandles val="exact"/>
        </dgm:presLayoutVars>
      </dgm:prSet>
      <dgm:spPr/>
      <dgm:t>
        <a:bodyPr/>
        <a:lstStyle/>
        <a:p>
          <a:endParaRPr lang="en-US"/>
        </a:p>
      </dgm:t>
    </dgm:pt>
    <dgm:pt modelId="{F13C6D1C-2EBF-4F84-8EE2-730486C349BF}" type="pres">
      <dgm:prSet presAssocID="{AC47493F-7DFF-41B9-AB91-B1617FE9F8FD}" presName="composite" presStyleCnt="0"/>
      <dgm:spPr/>
    </dgm:pt>
    <dgm:pt modelId="{672C47AF-FCCB-4044-9ADC-4E98F1DD1C28}" type="pres">
      <dgm:prSet presAssocID="{AC47493F-7DFF-41B9-AB91-B1617FE9F8FD}" presName="parTx" presStyleLbl="alignNode1" presStyleIdx="0" presStyleCnt="2">
        <dgm:presLayoutVars>
          <dgm:chMax val="0"/>
          <dgm:chPref val="0"/>
          <dgm:bulletEnabled val="1"/>
        </dgm:presLayoutVars>
      </dgm:prSet>
      <dgm:spPr/>
      <dgm:t>
        <a:bodyPr/>
        <a:lstStyle/>
        <a:p>
          <a:endParaRPr lang="en-US"/>
        </a:p>
      </dgm:t>
    </dgm:pt>
    <dgm:pt modelId="{2D14DC03-D14F-4AAD-9C10-1ADE7D13D665}" type="pres">
      <dgm:prSet presAssocID="{AC47493F-7DFF-41B9-AB91-B1617FE9F8FD}" presName="desTx" presStyleLbl="alignAccFollowNode1" presStyleIdx="0" presStyleCnt="2">
        <dgm:presLayoutVars>
          <dgm:bulletEnabled val="1"/>
        </dgm:presLayoutVars>
      </dgm:prSet>
      <dgm:spPr/>
      <dgm:t>
        <a:bodyPr/>
        <a:lstStyle/>
        <a:p>
          <a:endParaRPr lang="en-US"/>
        </a:p>
      </dgm:t>
    </dgm:pt>
    <dgm:pt modelId="{E53E67B5-23FF-42F3-AE03-CE7B0FE3A54C}" type="pres">
      <dgm:prSet presAssocID="{6A5DE0B6-5663-4992-A154-3F6A753F63E7}" presName="space" presStyleCnt="0"/>
      <dgm:spPr/>
    </dgm:pt>
    <dgm:pt modelId="{E0FAD6A6-9291-4BF2-88EC-C00B66C8F050}" type="pres">
      <dgm:prSet presAssocID="{070D4A95-D2CC-4847-A451-A65C461AEABB}" presName="composite" presStyleCnt="0"/>
      <dgm:spPr/>
    </dgm:pt>
    <dgm:pt modelId="{7E6F303B-FF43-4BE5-8040-2B3178AF597B}" type="pres">
      <dgm:prSet presAssocID="{070D4A95-D2CC-4847-A451-A65C461AEABB}" presName="parTx" presStyleLbl="alignNode1" presStyleIdx="1" presStyleCnt="2">
        <dgm:presLayoutVars>
          <dgm:chMax val="0"/>
          <dgm:chPref val="0"/>
          <dgm:bulletEnabled val="1"/>
        </dgm:presLayoutVars>
      </dgm:prSet>
      <dgm:spPr/>
      <dgm:t>
        <a:bodyPr/>
        <a:lstStyle/>
        <a:p>
          <a:endParaRPr lang="en-US"/>
        </a:p>
      </dgm:t>
    </dgm:pt>
    <dgm:pt modelId="{096EEF12-AA40-4864-83DD-C2AC8E57B1B4}" type="pres">
      <dgm:prSet presAssocID="{070D4A95-D2CC-4847-A451-A65C461AEABB}" presName="desTx" presStyleLbl="alignAccFollowNode1" presStyleIdx="1" presStyleCnt="2">
        <dgm:presLayoutVars>
          <dgm:bulletEnabled val="1"/>
        </dgm:presLayoutVars>
      </dgm:prSet>
      <dgm:spPr/>
      <dgm:t>
        <a:bodyPr/>
        <a:lstStyle/>
        <a:p>
          <a:endParaRPr lang="en-US"/>
        </a:p>
      </dgm:t>
    </dgm:pt>
  </dgm:ptLst>
  <dgm:cxnLst>
    <dgm:cxn modelId="{F805844E-D6BB-4CF5-9BFE-6CAE517F32A9}" type="presOf" srcId="{01C8208E-3967-4B21-8880-F86D940FF9C3}" destId="{2D14DC03-D14F-4AAD-9C10-1ADE7D13D665}" srcOrd="0" destOrd="1" presId="urn:microsoft.com/office/officeart/2005/8/layout/hList1"/>
    <dgm:cxn modelId="{011A7461-8ED0-458E-BBDC-97A02EF0F467}" type="presOf" srcId="{C6FD42FB-A377-48FA-B358-F3E578413750}" destId="{096EEF12-AA40-4864-83DD-C2AC8E57B1B4}" srcOrd="0" destOrd="3" presId="urn:microsoft.com/office/officeart/2005/8/layout/hList1"/>
    <dgm:cxn modelId="{CDA455A9-D24A-4A8E-BC6B-90480B36FBE0}" srcId="{9A0F5BC2-91EF-4D38-8056-0890D9602005}" destId="{AC47493F-7DFF-41B9-AB91-B1617FE9F8FD}" srcOrd="0" destOrd="0" parTransId="{30A9C3B5-F108-4870-96B0-D4551D534566}" sibTransId="{6A5DE0B6-5663-4992-A154-3F6A753F63E7}"/>
    <dgm:cxn modelId="{1DEC9366-8296-489B-8FF8-DB1F6D07B947}" type="presOf" srcId="{7B3E0906-6589-4511-8FAD-BFC78F12619B}" destId="{096EEF12-AA40-4864-83DD-C2AC8E57B1B4}" srcOrd="0" destOrd="0" presId="urn:microsoft.com/office/officeart/2005/8/layout/hList1"/>
    <dgm:cxn modelId="{5C8FCB3B-0E85-4A33-9434-C00E22E85DA5}" type="presOf" srcId="{89DF9C5C-26C3-4E80-8F75-62AB02B2CF67}" destId="{096EEF12-AA40-4864-83DD-C2AC8E57B1B4}" srcOrd="0" destOrd="1" presId="urn:microsoft.com/office/officeart/2005/8/layout/hList1"/>
    <dgm:cxn modelId="{33B7A791-96D5-47CD-94DA-FA5FC734E192}" srcId="{AC47493F-7DFF-41B9-AB91-B1617FE9F8FD}" destId="{A3C84439-19A4-4399-92B1-9B3C659F5D85}" srcOrd="2" destOrd="0" parTransId="{A589F003-5CC6-4FB5-978A-61A0FA5B80FD}" sibTransId="{D90EAD79-5853-4CA6-A220-31E25E1F7B5F}"/>
    <dgm:cxn modelId="{E7063F6C-8FCB-47B0-8369-20E5CADFE0B0}" type="presOf" srcId="{D5C86D44-5663-46FC-BB9D-3E0DF8B03046}" destId="{2D14DC03-D14F-4AAD-9C10-1ADE7D13D665}" srcOrd="0" destOrd="0" presId="urn:microsoft.com/office/officeart/2005/8/layout/hList1"/>
    <dgm:cxn modelId="{7E58DEFC-5F0E-4E13-980D-17868DDC922D}" srcId="{070D4A95-D2CC-4847-A451-A65C461AEABB}" destId="{64622A58-C87F-4FF9-981D-918547259D34}" srcOrd="2" destOrd="0" parTransId="{97BABD55-EA52-442B-A829-47F20FAE2821}" sibTransId="{82FBA7E0-8A21-493F-9C36-D9CD36A8124A}"/>
    <dgm:cxn modelId="{B23EF502-A317-4F64-B7C6-D42D59308CDE}" srcId="{AC47493F-7DFF-41B9-AB91-B1617FE9F8FD}" destId="{01C8208E-3967-4B21-8880-F86D940FF9C3}" srcOrd="1" destOrd="0" parTransId="{8A9F07A5-01E7-4748-865B-35A1F4BF1A0A}" sibTransId="{70D3FCBC-AA7B-4DA9-8508-52EABA7FBF58}"/>
    <dgm:cxn modelId="{959DD50E-FFF8-470E-BFCD-3B0AAA6D058C}" type="presOf" srcId="{64622A58-C87F-4FF9-981D-918547259D34}" destId="{096EEF12-AA40-4864-83DD-C2AC8E57B1B4}" srcOrd="0" destOrd="2" presId="urn:microsoft.com/office/officeart/2005/8/layout/hList1"/>
    <dgm:cxn modelId="{9D49BB93-9401-4012-9E1B-1BB8E7102F69}" srcId="{070D4A95-D2CC-4847-A451-A65C461AEABB}" destId="{C6FD42FB-A377-48FA-B358-F3E578413750}" srcOrd="3" destOrd="0" parTransId="{2D7455DB-1B0E-4E04-A1E4-0844229C40A9}" sibTransId="{D9676939-34D4-4717-90F6-9B6397C0E68F}"/>
    <dgm:cxn modelId="{578403BE-A7C1-490C-AFF0-2BB49718ACAC}" type="presOf" srcId="{070D4A95-D2CC-4847-A451-A65C461AEABB}" destId="{7E6F303B-FF43-4BE5-8040-2B3178AF597B}" srcOrd="0" destOrd="0" presId="urn:microsoft.com/office/officeart/2005/8/layout/hList1"/>
    <dgm:cxn modelId="{82904BA0-634C-4E40-91A3-2C28B5BBCE24}" type="presOf" srcId="{46B28532-6657-4531-ACDB-9E28EE77A947}" destId="{2D14DC03-D14F-4AAD-9C10-1ADE7D13D665}" srcOrd="0" destOrd="3" presId="urn:microsoft.com/office/officeart/2005/8/layout/hList1"/>
    <dgm:cxn modelId="{CE400864-5C9A-47DE-BFBD-D45118985396}" type="presOf" srcId="{A3C84439-19A4-4399-92B1-9B3C659F5D85}" destId="{2D14DC03-D14F-4AAD-9C10-1ADE7D13D665}" srcOrd="0" destOrd="2" presId="urn:microsoft.com/office/officeart/2005/8/layout/hList1"/>
    <dgm:cxn modelId="{4947AE73-64FA-4FDF-93F7-3885E4D1844A}" srcId="{070D4A95-D2CC-4847-A451-A65C461AEABB}" destId="{89DF9C5C-26C3-4E80-8F75-62AB02B2CF67}" srcOrd="1" destOrd="0" parTransId="{FD928E3C-0A35-41DC-9DCF-6AB643B0F130}" sibTransId="{A63DE13B-A87E-4F68-A109-AE528A5CFAF9}"/>
    <dgm:cxn modelId="{0BE40A04-434A-48E3-8B52-FC54F820B1EE}" srcId="{AC47493F-7DFF-41B9-AB91-B1617FE9F8FD}" destId="{46B28532-6657-4531-ACDB-9E28EE77A947}" srcOrd="3" destOrd="0" parTransId="{1C90BD3C-D52A-4646-8058-A7DDE396F36A}" sibTransId="{E7419011-9AAA-4571-B05F-6ADF918551DE}"/>
    <dgm:cxn modelId="{3E7F86A3-324D-44F5-A364-A49C7838DF03}" srcId="{AC47493F-7DFF-41B9-AB91-B1617FE9F8FD}" destId="{D5C86D44-5663-46FC-BB9D-3E0DF8B03046}" srcOrd="0" destOrd="0" parTransId="{A5985F0D-024E-451B-9AA4-F8E351EA0FA2}" sibTransId="{8C79C49D-CD78-41AD-8AF8-C15AB4D1AAA5}"/>
    <dgm:cxn modelId="{3F145CD9-5F52-442B-8D8A-CEA268379762}" type="presOf" srcId="{9A0F5BC2-91EF-4D38-8056-0890D9602005}" destId="{1AF3095B-1594-4503-8216-CA3B7C6305CB}" srcOrd="0" destOrd="0" presId="urn:microsoft.com/office/officeart/2005/8/layout/hList1"/>
    <dgm:cxn modelId="{9DE95E4F-C3BF-4CEE-8E8F-2B91C23C4EF6}" srcId="{070D4A95-D2CC-4847-A451-A65C461AEABB}" destId="{7B3E0906-6589-4511-8FAD-BFC78F12619B}" srcOrd="0" destOrd="0" parTransId="{F2AFF9BF-543C-4417-905E-B506B20A94ED}" sibTransId="{70D74269-E9E9-4DF5-8B03-1EA261BCFEED}"/>
    <dgm:cxn modelId="{C692D55C-EA06-4D02-9511-CB177996246B}" srcId="{9A0F5BC2-91EF-4D38-8056-0890D9602005}" destId="{070D4A95-D2CC-4847-A451-A65C461AEABB}" srcOrd="1" destOrd="0" parTransId="{AEA57D50-5724-4CD5-B4E7-93A81B0317E0}" sibTransId="{41E590F9-9082-4835-810E-66A061EED7DB}"/>
    <dgm:cxn modelId="{FF0E3CD3-21D9-43DC-8925-0F1A2247DD53}" type="presOf" srcId="{AC47493F-7DFF-41B9-AB91-B1617FE9F8FD}" destId="{672C47AF-FCCB-4044-9ADC-4E98F1DD1C28}" srcOrd="0" destOrd="0" presId="urn:microsoft.com/office/officeart/2005/8/layout/hList1"/>
    <dgm:cxn modelId="{C6A202B2-D42C-43B8-BEAC-C3BC07AB9FB2}" type="presParOf" srcId="{1AF3095B-1594-4503-8216-CA3B7C6305CB}" destId="{F13C6D1C-2EBF-4F84-8EE2-730486C349BF}" srcOrd="0" destOrd="0" presId="urn:microsoft.com/office/officeart/2005/8/layout/hList1"/>
    <dgm:cxn modelId="{099F093B-5621-4DAA-98C2-3C75763D8918}" type="presParOf" srcId="{F13C6D1C-2EBF-4F84-8EE2-730486C349BF}" destId="{672C47AF-FCCB-4044-9ADC-4E98F1DD1C28}" srcOrd="0" destOrd="0" presId="urn:microsoft.com/office/officeart/2005/8/layout/hList1"/>
    <dgm:cxn modelId="{D8FFF7E4-838A-4537-8477-E0DD7EB69C92}" type="presParOf" srcId="{F13C6D1C-2EBF-4F84-8EE2-730486C349BF}" destId="{2D14DC03-D14F-4AAD-9C10-1ADE7D13D665}" srcOrd="1" destOrd="0" presId="urn:microsoft.com/office/officeart/2005/8/layout/hList1"/>
    <dgm:cxn modelId="{A59B1CA0-C793-43B4-B76D-D78258BE3AAC}" type="presParOf" srcId="{1AF3095B-1594-4503-8216-CA3B7C6305CB}" destId="{E53E67B5-23FF-42F3-AE03-CE7B0FE3A54C}" srcOrd="1" destOrd="0" presId="urn:microsoft.com/office/officeart/2005/8/layout/hList1"/>
    <dgm:cxn modelId="{A492FE31-3F11-49A3-B7B5-2245EC2E0471}" type="presParOf" srcId="{1AF3095B-1594-4503-8216-CA3B7C6305CB}" destId="{E0FAD6A6-9291-4BF2-88EC-C00B66C8F050}" srcOrd="2" destOrd="0" presId="urn:microsoft.com/office/officeart/2005/8/layout/hList1"/>
    <dgm:cxn modelId="{1EE5AF23-78B7-429C-9DD6-1799A32CDBB7}" type="presParOf" srcId="{E0FAD6A6-9291-4BF2-88EC-C00B66C8F050}" destId="{7E6F303B-FF43-4BE5-8040-2B3178AF597B}" srcOrd="0" destOrd="0" presId="urn:microsoft.com/office/officeart/2005/8/layout/hList1"/>
    <dgm:cxn modelId="{8E2733EF-D666-4A4C-94C6-AFCAAE00161B}" type="presParOf" srcId="{E0FAD6A6-9291-4BF2-88EC-C00B66C8F050}" destId="{096EEF12-AA40-4864-83DD-C2AC8E57B1B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92A0E5-1680-43DF-8670-911D1203C4A6}" type="doc">
      <dgm:prSet loTypeId="urn:microsoft.com/office/officeart/2005/8/layout/target2" loCatId="relationship" qsTypeId="urn:microsoft.com/office/officeart/2005/8/quickstyle/3d1" qsCatId="3D" csTypeId="urn:microsoft.com/office/officeart/2005/8/colors/accent1_2" csCatId="accent1" phldr="1"/>
      <dgm:spPr/>
      <dgm:t>
        <a:bodyPr/>
        <a:lstStyle/>
        <a:p>
          <a:endParaRPr lang="en-US"/>
        </a:p>
      </dgm:t>
    </dgm:pt>
    <dgm:pt modelId="{09130DB1-ABFF-4142-991D-CB721BF8DDE1}">
      <dgm:prSet custT="1">
        <dgm:style>
          <a:lnRef idx="1">
            <a:schemeClr val="accent6"/>
          </a:lnRef>
          <a:fillRef idx="3">
            <a:schemeClr val="accent6"/>
          </a:fillRef>
          <a:effectRef idx="2">
            <a:schemeClr val="accent6"/>
          </a:effectRef>
          <a:fontRef idx="minor">
            <a:schemeClr val="lt1"/>
          </a:fontRef>
        </dgm:style>
      </dgm:prSet>
      <dgm:spPr>
        <a:solidFill>
          <a:srgbClr val="002060"/>
        </a:solidFill>
      </dgm:spPr>
      <dgm:t>
        <a:bodyPr/>
        <a:lstStyle/>
        <a:p>
          <a:pPr rtl="0"/>
          <a:r>
            <a:rPr lang="en-US" sz="2600" dirty="0" smtClean="0"/>
            <a:t>WHO criteria do not contraindicate IUC during adolescence (</a:t>
          </a:r>
          <a:r>
            <a:rPr lang="en-US" sz="2600" dirty="0" err="1" smtClean="0"/>
            <a:t>TCu</a:t>
          </a:r>
          <a:r>
            <a:rPr lang="en-US" sz="2600" dirty="0" smtClean="0"/>
            <a:t> 380 indicated for ≥16 yrs up)</a:t>
          </a:r>
          <a:endParaRPr lang="en-US" sz="2600" dirty="0"/>
        </a:p>
      </dgm:t>
    </dgm:pt>
    <dgm:pt modelId="{12FD60BE-B1BA-4A43-8030-1B5F23ECBC1C}" type="parTrans" cxnId="{AE6FA683-D938-4741-B3F9-A340A3505DB4}">
      <dgm:prSet/>
      <dgm:spPr/>
      <dgm:t>
        <a:bodyPr/>
        <a:lstStyle/>
        <a:p>
          <a:endParaRPr lang="en-US"/>
        </a:p>
      </dgm:t>
    </dgm:pt>
    <dgm:pt modelId="{77FE7DF6-56C2-4D13-9B9D-64F7EB60B986}" type="sibTrans" cxnId="{AE6FA683-D938-4741-B3F9-A340A3505DB4}">
      <dgm:prSet/>
      <dgm:spPr/>
      <dgm:t>
        <a:bodyPr/>
        <a:lstStyle/>
        <a:p>
          <a:endParaRPr lang="en-US"/>
        </a:p>
      </dgm:t>
    </dgm:pt>
    <dgm:pt modelId="{633F436A-344A-4D38-835D-222E43C63CC6}">
      <dgm:prSet>
        <dgm:style>
          <a:lnRef idx="1">
            <a:schemeClr val="accent6"/>
          </a:lnRef>
          <a:fillRef idx="3">
            <a:schemeClr val="accent6"/>
          </a:fillRef>
          <a:effectRef idx="2">
            <a:schemeClr val="accent6"/>
          </a:effectRef>
          <a:fontRef idx="minor">
            <a:schemeClr val="lt1"/>
          </a:fontRef>
        </dgm:style>
      </dgm:prSet>
      <dgm:spPr/>
      <dgm:t>
        <a:bodyPr/>
        <a:lstStyle/>
        <a:p>
          <a:pPr rtl="0"/>
          <a:r>
            <a:rPr lang="en-US" dirty="0" smtClean="0"/>
            <a:t>Nulliparous women have increased risk of expulsion</a:t>
          </a:r>
          <a:endParaRPr lang="en-US" dirty="0"/>
        </a:p>
      </dgm:t>
    </dgm:pt>
    <dgm:pt modelId="{7B146FFB-837D-4083-863F-50D186E61349}" type="parTrans" cxnId="{D77E6739-44B4-4719-AF04-634C723B25FE}">
      <dgm:prSet/>
      <dgm:spPr/>
      <dgm:t>
        <a:bodyPr/>
        <a:lstStyle/>
        <a:p>
          <a:endParaRPr lang="en-US"/>
        </a:p>
      </dgm:t>
    </dgm:pt>
    <dgm:pt modelId="{DB84A593-EB9D-442F-902E-07ABC02120BD}" type="sibTrans" cxnId="{D77E6739-44B4-4719-AF04-634C723B25FE}">
      <dgm:prSet/>
      <dgm:spPr/>
      <dgm:t>
        <a:bodyPr/>
        <a:lstStyle/>
        <a:p>
          <a:endParaRPr lang="en-US"/>
        </a:p>
      </dgm:t>
    </dgm:pt>
    <dgm:pt modelId="{E40F7809-711A-458A-B993-550311DEA306}">
      <dgm:prSet/>
      <dgm:spPr>
        <a:solidFill>
          <a:schemeClr val="accent5">
            <a:lumMod val="50000"/>
          </a:schemeClr>
        </a:solidFill>
      </dgm:spPr>
      <dgm:t>
        <a:bodyPr/>
        <a:lstStyle/>
        <a:p>
          <a:pPr rtl="0"/>
          <a:r>
            <a:rPr lang="en-US" dirty="0" smtClean="0"/>
            <a:t>IUC is not recommended if patient has:</a:t>
          </a:r>
          <a:endParaRPr lang="en-US" dirty="0"/>
        </a:p>
      </dgm:t>
    </dgm:pt>
    <dgm:pt modelId="{6CE00F0C-ECB8-4E83-850D-E4AE3D1274B9}" type="parTrans" cxnId="{BFCBF7C0-6396-4C9C-B428-96301752C402}">
      <dgm:prSet/>
      <dgm:spPr/>
      <dgm:t>
        <a:bodyPr/>
        <a:lstStyle/>
        <a:p>
          <a:endParaRPr lang="en-US"/>
        </a:p>
      </dgm:t>
    </dgm:pt>
    <dgm:pt modelId="{D0E2C9CB-4AB4-43DE-BD73-1270EE74160C}" type="sibTrans" cxnId="{BFCBF7C0-6396-4C9C-B428-96301752C402}">
      <dgm:prSet/>
      <dgm:spPr/>
      <dgm:t>
        <a:bodyPr/>
        <a:lstStyle/>
        <a:p>
          <a:endParaRPr lang="en-US"/>
        </a:p>
      </dgm:t>
    </dgm:pt>
    <dgm:pt modelId="{339BE4A1-2929-4DF0-98DB-ADE7DD5892D3}">
      <dgm:prSet custT="1"/>
      <dgm:spPr>
        <a:solidFill>
          <a:srgbClr val="0070C0">
            <a:alpha val="90000"/>
          </a:srgbClr>
        </a:solidFill>
      </dgm:spPr>
      <dgm:t>
        <a:bodyPr/>
        <a:lstStyle/>
        <a:p>
          <a:pPr rtl="0"/>
          <a:r>
            <a:rPr lang="en-US" sz="1800" dirty="0" smtClean="0"/>
            <a:t>STI or PID diagnosis currently or past three months</a:t>
          </a:r>
          <a:endParaRPr lang="en-US" sz="1800" dirty="0"/>
        </a:p>
      </dgm:t>
    </dgm:pt>
    <dgm:pt modelId="{05E672D4-DF39-42AE-B575-05DD5D937F2E}" type="parTrans" cxnId="{52964B44-D5CD-44F0-9056-52F86B194B1B}">
      <dgm:prSet/>
      <dgm:spPr/>
      <dgm:t>
        <a:bodyPr/>
        <a:lstStyle/>
        <a:p>
          <a:endParaRPr lang="en-US"/>
        </a:p>
      </dgm:t>
    </dgm:pt>
    <dgm:pt modelId="{55E96860-DB8E-4034-9EE9-5B258BEFB440}" type="sibTrans" cxnId="{52964B44-D5CD-44F0-9056-52F86B194B1B}">
      <dgm:prSet/>
      <dgm:spPr/>
      <dgm:t>
        <a:bodyPr/>
        <a:lstStyle/>
        <a:p>
          <a:endParaRPr lang="en-US"/>
        </a:p>
      </dgm:t>
    </dgm:pt>
    <dgm:pt modelId="{2B1D81EF-1611-4BB1-89A4-2A1EDE0764F5}">
      <dgm:prSet/>
      <dgm:spPr>
        <a:solidFill>
          <a:srgbClr val="0070C0">
            <a:alpha val="90000"/>
          </a:srgbClr>
        </a:solidFill>
      </dgm:spPr>
      <dgm:t>
        <a:bodyPr/>
        <a:lstStyle/>
        <a:p>
          <a:pPr rtl="0"/>
          <a:r>
            <a:rPr lang="en-US" dirty="0" smtClean="0"/>
            <a:t>Purulent </a:t>
          </a:r>
          <a:r>
            <a:rPr lang="en-US" dirty="0" err="1" smtClean="0"/>
            <a:t>cervicitis</a:t>
          </a:r>
          <a:endParaRPr lang="en-US" dirty="0"/>
        </a:p>
      </dgm:t>
    </dgm:pt>
    <dgm:pt modelId="{7DD5B5CD-F613-4D81-9A8A-EC0E76D2295F}" type="parTrans" cxnId="{6423C4B8-95A3-4405-B3D4-8ABE319986DC}">
      <dgm:prSet/>
      <dgm:spPr/>
      <dgm:t>
        <a:bodyPr/>
        <a:lstStyle/>
        <a:p>
          <a:endParaRPr lang="en-US"/>
        </a:p>
      </dgm:t>
    </dgm:pt>
    <dgm:pt modelId="{47C90F80-E818-4071-B440-5D7F0F70BC8E}" type="sibTrans" cxnId="{6423C4B8-95A3-4405-B3D4-8ABE319986DC}">
      <dgm:prSet/>
      <dgm:spPr/>
      <dgm:t>
        <a:bodyPr/>
        <a:lstStyle/>
        <a:p>
          <a:endParaRPr lang="en-US"/>
        </a:p>
      </dgm:t>
    </dgm:pt>
    <dgm:pt modelId="{5187B0EF-7B38-4DE7-BECF-5DDACD9F84EF}">
      <dgm:prSet/>
      <dgm:spPr>
        <a:solidFill>
          <a:srgbClr val="0070C0">
            <a:alpha val="90000"/>
          </a:srgbClr>
        </a:solidFill>
      </dgm:spPr>
      <dgm:t>
        <a:bodyPr/>
        <a:lstStyle/>
        <a:p>
          <a:pPr rtl="0"/>
          <a:r>
            <a:rPr lang="en-US" dirty="0" smtClean="0"/>
            <a:t>Uterine anomaly</a:t>
          </a:r>
          <a:endParaRPr lang="en-US" dirty="0"/>
        </a:p>
      </dgm:t>
    </dgm:pt>
    <dgm:pt modelId="{BE58378B-B97B-452F-A74E-48BEDB0D80FA}" type="parTrans" cxnId="{D8A00E76-F754-4A72-9DDC-157A4E950E47}">
      <dgm:prSet/>
      <dgm:spPr/>
      <dgm:t>
        <a:bodyPr/>
        <a:lstStyle/>
        <a:p>
          <a:endParaRPr lang="en-US"/>
        </a:p>
      </dgm:t>
    </dgm:pt>
    <dgm:pt modelId="{20F14D16-5C70-467B-8C8A-48E7FDCFCDF9}" type="sibTrans" cxnId="{D8A00E76-F754-4A72-9DDC-157A4E950E47}">
      <dgm:prSet/>
      <dgm:spPr/>
      <dgm:t>
        <a:bodyPr/>
        <a:lstStyle/>
        <a:p>
          <a:endParaRPr lang="en-US"/>
        </a:p>
      </dgm:t>
    </dgm:pt>
    <dgm:pt modelId="{2279AC97-E09F-468C-A79A-3F4CC7E61B72}">
      <dgm:prSet/>
      <dgm:spPr>
        <a:solidFill>
          <a:srgbClr val="0070C0">
            <a:alpha val="90000"/>
          </a:srgbClr>
        </a:solidFill>
      </dgm:spPr>
      <dgm:t>
        <a:bodyPr/>
        <a:lstStyle/>
        <a:p>
          <a:pPr rtl="0">
            <a:lnSpc>
              <a:spcPct val="90000"/>
            </a:lnSpc>
          </a:pPr>
          <a:r>
            <a:rPr lang="en-US" b="1" dirty="0" err="1" smtClean="0"/>
            <a:t>TCu</a:t>
          </a:r>
          <a:r>
            <a:rPr lang="en-US" b="1" dirty="0" smtClean="0"/>
            <a:t> 380</a:t>
          </a:r>
        </a:p>
        <a:p>
          <a:pPr rtl="0">
            <a:lnSpc>
              <a:spcPct val="100000"/>
            </a:lnSpc>
          </a:pPr>
          <a:r>
            <a:rPr lang="en-US" dirty="0" smtClean="0"/>
            <a:t>Cu Allergy or</a:t>
          </a:r>
          <a:endParaRPr lang="en-US" b="1" dirty="0" smtClean="0"/>
        </a:p>
        <a:p>
          <a:pPr rtl="0">
            <a:lnSpc>
              <a:spcPct val="100000"/>
            </a:lnSpc>
          </a:pPr>
          <a:r>
            <a:rPr lang="en-US" dirty="0" smtClean="0"/>
            <a:t>Wilson’s disease</a:t>
          </a:r>
          <a:endParaRPr lang="en-US" dirty="0"/>
        </a:p>
      </dgm:t>
    </dgm:pt>
    <dgm:pt modelId="{68A4EAA5-99B1-40D9-A614-C44CC62D85D3}" type="parTrans" cxnId="{A2FD9105-742A-4096-B087-0C9429A4DA0A}">
      <dgm:prSet/>
      <dgm:spPr/>
      <dgm:t>
        <a:bodyPr/>
        <a:lstStyle/>
        <a:p>
          <a:endParaRPr lang="en-US"/>
        </a:p>
      </dgm:t>
    </dgm:pt>
    <dgm:pt modelId="{EB567E96-3EB2-4E84-960B-8022B2717D9E}" type="sibTrans" cxnId="{A2FD9105-742A-4096-B087-0C9429A4DA0A}">
      <dgm:prSet/>
      <dgm:spPr/>
      <dgm:t>
        <a:bodyPr/>
        <a:lstStyle/>
        <a:p>
          <a:endParaRPr lang="en-US"/>
        </a:p>
      </dgm:t>
    </dgm:pt>
    <dgm:pt modelId="{E6FE4C1D-9784-4913-A8FC-52265019AF10}" type="pres">
      <dgm:prSet presAssocID="{FA92A0E5-1680-43DF-8670-911D1203C4A6}" presName="Name0" presStyleCnt="0">
        <dgm:presLayoutVars>
          <dgm:chMax val="3"/>
          <dgm:chPref val="1"/>
          <dgm:dir/>
          <dgm:animLvl val="lvl"/>
          <dgm:resizeHandles/>
        </dgm:presLayoutVars>
      </dgm:prSet>
      <dgm:spPr/>
      <dgm:t>
        <a:bodyPr/>
        <a:lstStyle/>
        <a:p>
          <a:endParaRPr lang="en-US"/>
        </a:p>
      </dgm:t>
    </dgm:pt>
    <dgm:pt modelId="{F723B9AE-20DA-4CB7-847E-F3575C5D8CFD}" type="pres">
      <dgm:prSet presAssocID="{FA92A0E5-1680-43DF-8670-911D1203C4A6}" presName="outerBox" presStyleCnt="0"/>
      <dgm:spPr/>
    </dgm:pt>
    <dgm:pt modelId="{0DDCCBAC-EFDE-4890-815A-87883D32A833}" type="pres">
      <dgm:prSet presAssocID="{FA92A0E5-1680-43DF-8670-911D1203C4A6}" presName="outerBoxParent" presStyleLbl="node1" presStyleIdx="0" presStyleCnt="3"/>
      <dgm:spPr/>
      <dgm:t>
        <a:bodyPr/>
        <a:lstStyle/>
        <a:p>
          <a:endParaRPr lang="en-US"/>
        </a:p>
      </dgm:t>
    </dgm:pt>
    <dgm:pt modelId="{D990E368-7582-435F-8126-D9CA1BD1AFE0}" type="pres">
      <dgm:prSet presAssocID="{FA92A0E5-1680-43DF-8670-911D1203C4A6}" presName="outerBoxChildren" presStyleCnt="0"/>
      <dgm:spPr/>
    </dgm:pt>
    <dgm:pt modelId="{B6FB3BEE-C6D6-474D-9D83-74F07DA11FBD}" type="pres">
      <dgm:prSet presAssocID="{FA92A0E5-1680-43DF-8670-911D1203C4A6}" presName="middleBox" presStyleCnt="0"/>
      <dgm:spPr/>
    </dgm:pt>
    <dgm:pt modelId="{F13AA453-BC73-4B7C-AAF1-DFC788D25144}" type="pres">
      <dgm:prSet presAssocID="{FA92A0E5-1680-43DF-8670-911D1203C4A6}" presName="middleBoxParent" presStyleLbl="node1" presStyleIdx="1" presStyleCnt="3" custLinFactNeighborX="-547" custLinFactNeighborY="4098"/>
      <dgm:spPr/>
      <dgm:t>
        <a:bodyPr/>
        <a:lstStyle/>
        <a:p>
          <a:endParaRPr lang="en-US"/>
        </a:p>
      </dgm:t>
    </dgm:pt>
    <dgm:pt modelId="{D83D8530-9D3B-4368-B837-67AF33E815D0}" type="pres">
      <dgm:prSet presAssocID="{FA92A0E5-1680-43DF-8670-911D1203C4A6}" presName="middleBoxChildren" presStyleCnt="0"/>
      <dgm:spPr/>
    </dgm:pt>
    <dgm:pt modelId="{78ACAE2C-085F-4BB5-A30D-C4577F3A0036}" type="pres">
      <dgm:prSet presAssocID="{FA92A0E5-1680-43DF-8670-911D1203C4A6}" presName="centerBox" presStyleCnt="0"/>
      <dgm:spPr/>
    </dgm:pt>
    <dgm:pt modelId="{A7DBD879-F6D2-48A0-8E9B-05E2AD0C8236}" type="pres">
      <dgm:prSet presAssocID="{FA92A0E5-1680-43DF-8670-911D1203C4A6}" presName="centerBoxParent" presStyleLbl="node1" presStyleIdx="2" presStyleCnt="3"/>
      <dgm:spPr/>
      <dgm:t>
        <a:bodyPr/>
        <a:lstStyle/>
        <a:p>
          <a:endParaRPr lang="en-US"/>
        </a:p>
      </dgm:t>
    </dgm:pt>
    <dgm:pt modelId="{7B71F051-60DC-4C74-9552-3F025A26BCBF}" type="pres">
      <dgm:prSet presAssocID="{FA92A0E5-1680-43DF-8670-911D1203C4A6}" presName="centerBoxChildren" presStyleCnt="0"/>
      <dgm:spPr/>
    </dgm:pt>
    <dgm:pt modelId="{ED6E8ED3-48FE-473C-B686-9C7729E7B916}" type="pres">
      <dgm:prSet presAssocID="{339BE4A1-2929-4DF0-98DB-ADE7DD5892D3}" presName="cChild" presStyleLbl="fgAcc1" presStyleIdx="0" presStyleCnt="4" custScaleX="111686" custScaleY="163388">
        <dgm:presLayoutVars>
          <dgm:bulletEnabled val="1"/>
        </dgm:presLayoutVars>
      </dgm:prSet>
      <dgm:spPr/>
      <dgm:t>
        <a:bodyPr/>
        <a:lstStyle/>
        <a:p>
          <a:endParaRPr lang="en-US"/>
        </a:p>
      </dgm:t>
    </dgm:pt>
    <dgm:pt modelId="{C4B1E104-0891-4D07-96F0-6932BDDB7F41}" type="pres">
      <dgm:prSet presAssocID="{55E96860-DB8E-4034-9EE9-5B258BEFB440}" presName="centerSibTrans" presStyleCnt="0"/>
      <dgm:spPr/>
    </dgm:pt>
    <dgm:pt modelId="{E9DCFC57-E3AB-41E4-8DC5-187937548A62}" type="pres">
      <dgm:prSet presAssocID="{2B1D81EF-1611-4BB1-89A4-2A1EDE0764F5}" presName="cChild" presStyleLbl="fgAcc1" presStyleIdx="1" presStyleCnt="4" custScaleX="94907" custScaleY="163388">
        <dgm:presLayoutVars>
          <dgm:bulletEnabled val="1"/>
        </dgm:presLayoutVars>
      </dgm:prSet>
      <dgm:spPr/>
      <dgm:t>
        <a:bodyPr/>
        <a:lstStyle/>
        <a:p>
          <a:endParaRPr lang="en-US"/>
        </a:p>
      </dgm:t>
    </dgm:pt>
    <dgm:pt modelId="{D5A4B39A-7DB7-4FF6-AAE3-33819B0476D6}" type="pres">
      <dgm:prSet presAssocID="{47C90F80-E818-4071-B440-5D7F0F70BC8E}" presName="centerSibTrans" presStyleCnt="0"/>
      <dgm:spPr/>
    </dgm:pt>
    <dgm:pt modelId="{BC3991FE-7F50-453D-A27B-5C7CC809D05C}" type="pres">
      <dgm:prSet presAssocID="{5187B0EF-7B38-4DE7-BECF-5DDACD9F84EF}" presName="cChild" presStyleLbl="fgAcc1" presStyleIdx="2" presStyleCnt="4" custScaleX="95684" custScaleY="163388">
        <dgm:presLayoutVars>
          <dgm:bulletEnabled val="1"/>
        </dgm:presLayoutVars>
      </dgm:prSet>
      <dgm:spPr/>
      <dgm:t>
        <a:bodyPr/>
        <a:lstStyle/>
        <a:p>
          <a:endParaRPr lang="en-US"/>
        </a:p>
      </dgm:t>
    </dgm:pt>
    <dgm:pt modelId="{8F5B0EAB-5317-42D7-A9A1-BA0F88B8FF70}" type="pres">
      <dgm:prSet presAssocID="{20F14D16-5C70-467B-8C8A-48E7FDCFCDF9}" presName="centerSibTrans" presStyleCnt="0"/>
      <dgm:spPr/>
    </dgm:pt>
    <dgm:pt modelId="{5A7C8A8C-ADCF-4C31-840D-7781158155AA}" type="pres">
      <dgm:prSet presAssocID="{2279AC97-E09F-468C-A79A-3F4CC7E61B72}" presName="cChild" presStyleLbl="fgAcc1" presStyleIdx="3" presStyleCnt="4" custScaleX="103088" custScaleY="163387" custLinFactNeighborX="9235" custLinFactNeighborY="0">
        <dgm:presLayoutVars>
          <dgm:bulletEnabled val="1"/>
        </dgm:presLayoutVars>
      </dgm:prSet>
      <dgm:spPr/>
      <dgm:t>
        <a:bodyPr/>
        <a:lstStyle/>
        <a:p>
          <a:endParaRPr lang="en-US"/>
        </a:p>
      </dgm:t>
    </dgm:pt>
  </dgm:ptLst>
  <dgm:cxnLst>
    <dgm:cxn modelId="{D13013C5-9154-494E-A038-B560B4EA2BB7}" type="presOf" srcId="{633F436A-344A-4D38-835D-222E43C63CC6}" destId="{F13AA453-BC73-4B7C-AAF1-DFC788D25144}" srcOrd="0" destOrd="0" presId="urn:microsoft.com/office/officeart/2005/8/layout/target2"/>
    <dgm:cxn modelId="{6423C4B8-95A3-4405-B3D4-8ABE319986DC}" srcId="{E40F7809-711A-458A-B993-550311DEA306}" destId="{2B1D81EF-1611-4BB1-89A4-2A1EDE0764F5}" srcOrd="1" destOrd="0" parTransId="{7DD5B5CD-F613-4D81-9A8A-EC0E76D2295F}" sibTransId="{47C90F80-E818-4071-B440-5D7F0F70BC8E}"/>
    <dgm:cxn modelId="{F8014100-06D4-4E83-A6E6-1D07C6C726D4}" type="presOf" srcId="{FA92A0E5-1680-43DF-8670-911D1203C4A6}" destId="{E6FE4C1D-9784-4913-A8FC-52265019AF10}" srcOrd="0" destOrd="0" presId="urn:microsoft.com/office/officeart/2005/8/layout/target2"/>
    <dgm:cxn modelId="{D8A00E76-F754-4A72-9DDC-157A4E950E47}" srcId="{E40F7809-711A-458A-B993-550311DEA306}" destId="{5187B0EF-7B38-4DE7-BECF-5DDACD9F84EF}" srcOrd="2" destOrd="0" parTransId="{BE58378B-B97B-452F-A74E-48BEDB0D80FA}" sibTransId="{20F14D16-5C70-467B-8C8A-48E7FDCFCDF9}"/>
    <dgm:cxn modelId="{D7DD03EC-2740-46EB-8EB3-EC1C559C9342}" type="presOf" srcId="{E40F7809-711A-458A-B993-550311DEA306}" destId="{A7DBD879-F6D2-48A0-8E9B-05E2AD0C8236}" srcOrd="0" destOrd="0" presId="urn:microsoft.com/office/officeart/2005/8/layout/target2"/>
    <dgm:cxn modelId="{7AD2BB7D-5A98-42B5-B1B8-2BA492F1E32D}" type="presOf" srcId="{339BE4A1-2929-4DF0-98DB-ADE7DD5892D3}" destId="{ED6E8ED3-48FE-473C-B686-9C7729E7B916}" srcOrd="0" destOrd="0" presId="urn:microsoft.com/office/officeart/2005/8/layout/target2"/>
    <dgm:cxn modelId="{EA6307D2-9B03-45B0-A130-56E170800818}" type="presOf" srcId="{2279AC97-E09F-468C-A79A-3F4CC7E61B72}" destId="{5A7C8A8C-ADCF-4C31-840D-7781158155AA}" srcOrd="0" destOrd="0" presId="urn:microsoft.com/office/officeart/2005/8/layout/target2"/>
    <dgm:cxn modelId="{AE6FA683-D938-4741-B3F9-A340A3505DB4}" srcId="{FA92A0E5-1680-43DF-8670-911D1203C4A6}" destId="{09130DB1-ABFF-4142-991D-CB721BF8DDE1}" srcOrd="0" destOrd="0" parTransId="{12FD60BE-B1BA-4A43-8030-1B5F23ECBC1C}" sibTransId="{77FE7DF6-56C2-4D13-9B9D-64F7EB60B986}"/>
    <dgm:cxn modelId="{26906B82-097C-41C2-B23A-CAD7BAF9B9E1}" type="presOf" srcId="{5187B0EF-7B38-4DE7-BECF-5DDACD9F84EF}" destId="{BC3991FE-7F50-453D-A27B-5C7CC809D05C}" srcOrd="0" destOrd="0" presId="urn:microsoft.com/office/officeart/2005/8/layout/target2"/>
    <dgm:cxn modelId="{BFCBF7C0-6396-4C9C-B428-96301752C402}" srcId="{FA92A0E5-1680-43DF-8670-911D1203C4A6}" destId="{E40F7809-711A-458A-B993-550311DEA306}" srcOrd="2" destOrd="0" parTransId="{6CE00F0C-ECB8-4E83-850D-E4AE3D1274B9}" sibTransId="{D0E2C9CB-4AB4-43DE-BD73-1270EE74160C}"/>
    <dgm:cxn modelId="{A2FD9105-742A-4096-B087-0C9429A4DA0A}" srcId="{E40F7809-711A-458A-B993-550311DEA306}" destId="{2279AC97-E09F-468C-A79A-3F4CC7E61B72}" srcOrd="3" destOrd="0" parTransId="{68A4EAA5-99B1-40D9-A614-C44CC62D85D3}" sibTransId="{EB567E96-3EB2-4E84-960B-8022B2717D9E}"/>
    <dgm:cxn modelId="{1FCE1CAA-AAA2-4A19-94DB-8F10499710CC}" type="presOf" srcId="{09130DB1-ABFF-4142-991D-CB721BF8DDE1}" destId="{0DDCCBAC-EFDE-4890-815A-87883D32A833}" srcOrd="0" destOrd="0" presId="urn:microsoft.com/office/officeart/2005/8/layout/target2"/>
    <dgm:cxn modelId="{AC4A1573-13E0-4384-AA5F-E9ED34A9261B}" type="presOf" srcId="{2B1D81EF-1611-4BB1-89A4-2A1EDE0764F5}" destId="{E9DCFC57-E3AB-41E4-8DC5-187937548A62}" srcOrd="0" destOrd="0" presId="urn:microsoft.com/office/officeart/2005/8/layout/target2"/>
    <dgm:cxn modelId="{D77E6739-44B4-4719-AF04-634C723B25FE}" srcId="{FA92A0E5-1680-43DF-8670-911D1203C4A6}" destId="{633F436A-344A-4D38-835D-222E43C63CC6}" srcOrd="1" destOrd="0" parTransId="{7B146FFB-837D-4083-863F-50D186E61349}" sibTransId="{DB84A593-EB9D-442F-902E-07ABC02120BD}"/>
    <dgm:cxn modelId="{52964B44-D5CD-44F0-9056-52F86B194B1B}" srcId="{E40F7809-711A-458A-B993-550311DEA306}" destId="{339BE4A1-2929-4DF0-98DB-ADE7DD5892D3}" srcOrd="0" destOrd="0" parTransId="{05E672D4-DF39-42AE-B575-05DD5D937F2E}" sibTransId="{55E96860-DB8E-4034-9EE9-5B258BEFB440}"/>
    <dgm:cxn modelId="{64578008-F9C3-41B7-9401-2DB1DDA4E3FA}" type="presParOf" srcId="{E6FE4C1D-9784-4913-A8FC-52265019AF10}" destId="{F723B9AE-20DA-4CB7-847E-F3575C5D8CFD}" srcOrd="0" destOrd="0" presId="urn:microsoft.com/office/officeart/2005/8/layout/target2"/>
    <dgm:cxn modelId="{21D4C6A0-72B6-47AF-99D7-98565E987C58}" type="presParOf" srcId="{F723B9AE-20DA-4CB7-847E-F3575C5D8CFD}" destId="{0DDCCBAC-EFDE-4890-815A-87883D32A833}" srcOrd="0" destOrd="0" presId="urn:microsoft.com/office/officeart/2005/8/layout/target2"/>
    <dgm:cxn modelId="{276DB833-BD0C-4EC2-A367-20FA2E87DE57}" type="presParOf" srcId="{F723B9AE-20DA-4CB7-847E-F3575C5D8CFD}" destId="{D990E368-7582-435F-8126-D9CA1BD1AFE0}" srcOrd="1" destOrd="0" presId="urn:microsoft.com/office/officeart/2005/8/layout/target2"/>
    <dgm:cxn modelId="{1B1F65AD-B7EE-4112-BD3B-CBEEA919D15E}" type="presParOf" srcId="{E6FE4C1D-9784-4913-A8FC-52265019AF10}" destId="{B6FB3BEE-C6D6-474D-9D83-74F07DA11FBD}" srcOrd="1" destOrd="0" presId="urn:microsoft.com/office/officeart/2005/8/layout/target2"/>
    <dgm:cxn modelId="{4DA93B83-0277-43FB-B18B-F17523634E60}" type="presParOf" srcId="{B6FB3BEE-C6D6-474D-9D83-74F07DA11FBD}" destId="{F13AA453-BC73-4B7C-AAF1-DFC788D25144}" srcOrd="0" destOrd="0" presId="urn:microsoft.com/office/officeart/2005/8/layout/target2"/>
    <dgm:cxn modelId="{BDC9C16C-2B73-424D-ADC9-3E841E8B2658}" type="presParOf" srcId="{B6FB3BEE-C6D6-474D-9D83-74F07DA11FBD}" destId="{D83D8530-9D3B-4368-B837-67AF33E815D0}" srcOrd="1" destOrd="0" presId="urn:microsoft.com/office/officeart/2005/8/layout/target2"/>
    <dgm:cxn modelId="{3C8BE95B-4A8B-4FBF-94AE-9D324751B746}" type="presParOf" srcId="{E6FE4C1D-9784-4913-A8FC-52265019AF10}" destId="{78ACAE2C-085F-4BB5-A30D-C4577F3A0036}" srcOrd="2" destOrd="0" presId="urn:microsoft.com/office/officeart/2005/8/layout/target2"/>
    <dgm:cxn modelId="{7DBFCB2D-4BE0-4EBA-A328-95DC290592D6}" type="presParOf" srcId="{78ACAE2C-085F-4BB5-A30D-C4577F3A0036}" destId="{A7DBD879-F6D2-48A0-8E9B-05E2AD0C8236}" srcOrd="0" destOrd="0" presId="urn:microsoft.com/office/officeart/2005/8/layout/target2"/>
    <dgm:cxn modelId="{8ED32653-C3EA-4A27-940A-4581B04BC112}" type="presParOf" srcId="{78ACAE2C-085F-4BB5-A30D-C4577F3A0036}" destId="{7B71F051-60DC-4C74-9552-3F025A26BCBF}" srcOrd="1" destOrd="0" presId="urn:microsoft.com/office/officeart/2005/8/layout/target2"/>
    <dgm:cxn modelId="{C3CCA52E-B6A0-4C4C-A469-46A46BABBA1F}" type="presParOf" srcId="{7B71F051-60DC-4C74-9552-3F025A26BCBF}" destId="{ED6E8ED3-48FE-473C-B686-9C7729E7B916}" srcOrd="0" destOrd="0" presId="urn:microsoft.com/office/officeart/2005/8/layout/target2"/>
    <dgm:cxn modelId="{02CEB33A-9D49-436C-839D-6BA6B4771E96}" type="presParOf" srcId="{7B71F051-60DC-4C74-9552-3F025A26BCBF}" destId="{C4B1E104-0891-4D07-96F0-6932BDDB7F41}" srcOrd="1" destOrd="0" presId="urn:microsoft.com/office/officeart/2005/8/layout/target2"/>
    <dgm:cxn modelId="{336AF733-92C0-44A6-AAA6-4698BE5B912A}" type="presParOf" srcId="{7B71F051-60DC-4C74-9552-3F025A26BCBF}" destId="{E9DCFC57-E3AB-41E4-8DC5-187937548A62}" srcOrd="2" destOrd="0" presId="urn:microsoft.com/office/officeart/2005/8/layout/target2"/>
    <dgm:cxn modelId="{46A6EFD2-4791-4BC1-9E66-21D6D76705EA}" type="presParOf" srcId="{7B71F051-60DC-4C74-9552-3F025A26BCBF}" destId="{D5A4B39A-7DB7-4FF6-AAE3-33819B0476D6}" srcOrd="3" destOrd="0" presId="urn:microsoft.com/office/officeart/2005/8/layout/target2"/>
    <dgm:cxn modelId="{31D54616-2928-4EC3-B6BC-ABD704D5EE2A}" type="presParOf" srcId="{7B71F051-60DC-4C74-9552-3F025A26BCBF}" destId="{BC3991FE-7F50-453D-A27B-5C7CC809D05C}" srcOrd="4" destOrd="0" presId="urn:microsoft.com/office/officeart/2005/8/layout/target2"/>
    <dgm:cxn modelId="{6F80975F-3141-4641-BEAC-C6C4AA831DA7}" type="presParOf" srcId="{7B71F051-60DC-4C74-9552-3F025A26BCBF}" destId="{8F5B0EAB-5317-42D7-A9A1-BA0F88B8FF70}" srcOrd="5" destOrd="0" presId="urn:microsoft.com/office/officeart/2005/8/layout/target2"/>
    <dgm:cxn modelId="{EEBDAB40-1FA8-47E4-B8CF-74647BFFC590}" type="presParOf" srcId="{7B71F051-60DC-4C74-9552-3F025A26BCBF}" destId="{5A7C8A8C-ADCF-4C31-840D-7781158155AA}" srcOrd="6"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E4AD1C-4393-4693-980A-8270FFD785BC}"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10F38124-960F-47CD-80B6-563523E00598}">
      <dgm:prSet>
        <dgm:style>
          <a:lnRef idx="1">
            <a:schemeClr val="accent6"/>
          </a:lnRef>
          <a:fillRef idx="3">
            <a:schemeClr val="accent6"/>
          </a:fillRef>
          <a:effectRef idx="2">
            <a:schemeClr val="accent6"/>
          </a:effectRef>
          <a:fontRef idx="minor">
            <a:schemeClr val="lt1"/>
          </a:fontRef>
        </dgm:style>
      </dgm:prSet>
      <dgm:spPr/>
      <dgm:t>
        <a:bodyPr/>
        <a:lstStyle/>
        <a:p>
          <a:pPr rtl="0"/>
          <a:r>
            <a:rPr lang="en-US" dirty="0" smtClean="0"/>
            <a:t>Perforation risk:</a:t>
          </a:r>
          <a:endParaRPr lang="en-US" dirty="0"/>
        </a:p>
      </dgm:t>
    </dgm:pt>
    <dgm:pt modelId="{C37C26E8-DAE8-43C7-96A3-4373265935B4}" type="parTrans" cxnId="{4FED1D67-FF00-4801-B349-6C5F6262541B}">
      <dgm:prSet/>
      <dgm:spPr/>
      <dgm:t>
        <a:bodyPr/>
        <a:lstStyle/>
        <a:p>
          <a:endParaRPr lang="en-US"/>
        </a:p>
      </dgm:t>
    </dgm:pt>
    <dgm:pt modelId="{1747F406-069B-42CB-B08E-AE1E320FB803}" type="sibTrans" cxnId="{4FED1D67-FF00-4801-B349-6C5F6262541B}">
      <dgm:prSet/>
      <dgm:spPr/>
      <dgm:t>
        <a:bodyPr/>
        <a:lstStyle/>
        <a:p>
          <a:endParaRPr lang="en-US"/>
        </a:p>
      </dgm:t>
    </dgm:pt>
    <dgm:pt modelId="{6D3349C9-2D4F-4A97-A1DB-8F73E40E06D0}">
      <dgm:prSet>
        <dgm:style>
          <a:lnRef idx="1">
            <a:schemeClr val="accent6"/>
          </a:lnRef>
          <a:fillRef idx="3">
            <a:schemeClr val="accent6"/>
          </a:fillRef>
          <a:effectRef idx="2">
            <a:schemeClr val="accent6"/>
          </a:effectRef>
          <a:fontRef idx="minor">
            <a:schemeClr val="lt1"/>
          </a:fontRef>
        </dgm:style>
      </dgm:prSet>
      <dgm:spPr/>
      <dgm:t>
        <a:bodyPr/>
        <a:lstStyle/>
        <a:p>
          <a:pPr rtl="0"/>
          <a:r>
            <a:rPr lang="en-US" dirty="0" smtClean="0"/>
            <a:t>Expulsion:</a:t>
          </a:r>
          <a:endParaRPr lang="en-US" dirty="0"/>
        </a:p>
      </dgm:t>
    </dgm:pt>
    <dgm:pt modelId="{DDA5D1BD-6FF6-48A7-82C8-D6FCE50CF1BC}" type="parTrans" cxnId="{537D1512-5A12-4E0D-B995-386C76EF391B}">
      <dgm:prSet/>
      <dgm:spPr/>
      <dgm:t>
        <a:bodyPr/>
        <a:lstStyle/>
        <a:p>
          <a:endParaRPr lang="en-US"/>
        </a:p>
      </dgm:t>
    </dgm:pt>
    <dgm:pt modelId="{2D52A9F0-AA96-4A4A-B56C-A43E36C4A3BB}" type="sibTrans" cxnId="{537D1512-5A12-4E0D-B995-386C76EF391B}">
      <dgm:prSet/>
      <dgm:spPr/>
      <dgm:t>
        <a:bodyPr/>
        <a:lstStyle/>
        <a:p>
          <a:endParaRPr lang="en-US"/>
        </a:p>
      </dgm:t>
    </dgm:pt>
    <dgm:pt modelId="{E9D4043F-8DBA-4901-BDFA-2FD5A7B993C4}">
      <dgm:prSet/>
      <dgm:spPr>
        <a:solidFill>
          <a:srgbClr val="0070C0">
            <a:alpha val="90000"/>
          </a:srgbClr>
        </a:solidFill>
      </dgm:spPr>
      <dgm:t>
        <a:bodyPr/>
        <a:lstStyle/>
        <a:p>
          <a:r>
            <a:rPr lang="en-US" dirty="0" smtClean="0"/>
            <a:t>Very low—1 per 1000 insertions or less</a:t>
          </a:r>
          <a:endParaRPr lang="en-US" dirty="0"/>
        </a:p>
      </dgm:t>
    </dgm:pt>
    <dgm:pt modelId="{4170B6B6-C9C4-4C62-AF14-27D13C894AAF}" type="parTrans" cxnId="{614E3920-AE90-4471-BF6E-25BF14EA6C1F}">
      <dgm:prSet/>
      <dgm:spPr/>
      <dgm:t>
        <a:bodyPr/>
        <a:lstStyle/>
        <a:p>
          <a:endParaRPr lang="en-US"/>
        </a:p>
      </dgm:t>
    </dgm:pt>
    <dgm:pt modelId="{A1766205-4908-49FE-8DAF-CE428ED64683}" type="sibTrans" cxnId="{614E3920-AE90-4471-BF6E-25BF14EA6C1F}">
      <dgm:prSet/>
      <dgm:spPr/>
      <dgm:t>
        <a:bodyPr/>
        <a:lstStyle/>
        <a:p>
          <a:endParaRPr lang="en-US"/>
        </a:p>
      </dgm:t>
    </dgm:pt>
    <dgm:pt modelId="{EFAFA0B4-F74A-4096-905F-2F22B40449F2}">
      <dgm:prSet/>
      <dgm:spPr>
        <a:solidFill>
          <a:srgbClr val="0070C0">
            <a:alpha val="90000"/>
          </a:srgbClr>
        </a:solidFill>
      </dgm:spPr>
      <dgm:t>
        <a:bodyPr/>
        <a:lstStyle/>
        <a:p>
          <a:r>
            <a:rPr lang="en-US" dirty="0" smtClean="0"/>
            <a:t>Teens increased risk  spontaneously expel in the first year</a:t>
          </a:r>
          <a:endParaRPr lang="en-US" dirty="0"/>
        </a:p>
      </dgm:t>
    </dgm:pt>
    <dgm:pt modelId="{0AEE277A-21C2-4C85-8DB3-002DFDEA6971}" type="parTrans" cxnId="{FF58395C-C796-4B5A-A9EB-5AE7DFF41BD7}">
      <dgm:prSet/>
      <dgm:spPr/>
      <dgm:t>
        <a:bodyPr/>
        <a:lstStyle/>
        <a:p>
          <a:endParaRPr lang="en-US"/>
        </a:p>
      </dgm:t>
    </dgm:pt>
    <dgm:pt modelId="{C03DD2BA-D601-4C3D-8E20-DD03EB119016}" type="sibTrans" cxnId="{FF58395C-C796-4B5A-A9EB-5AE7DFF41BD7}">
      <dgm:prSet/>
      <dgm:spPr/>
      <dgm:t>
        <a:bodyPr/>
        <a:lstStyle/>
        <a:p>
          <a:endParaRPr lang="en-US"/>
        </a:p>
      </dgm:t>
    </dgm:pt>
    <dgm:pt modelId="{9298F333-84E2-479F-896A-E0573D4CED6E}" type="pres">
      <dgm:prSet presAssocID="{ADE4AD1C-4393-4693-980A-8270FFD785BC}" presName="Name0" presStyleCnt="0">
        <dgm:presLayoutVars>
          <dgm:dir/>
          <dgm:animLvl val="lvl"/>
          <dgm:resizeHandles val="exact"/>
        </dgm:presLayoutVars>
      </dgm:prSet>
      <dgm:spPr/>
      <dgm:t>
        <a:bodyPr/>
        <a:lstStyle/>
        <a:p>
          <a:endParaRPr lang="en-US"/>
        </a:p>
      </dgm:t>
    </dgm:pt>
    <dgm:pt modelId="{302FBF35-CBCB-4C4C-BF04-FED6E45D2A6E}" type="pres">
      <dgm:prSet presAssocID="{10F38124-960F-47CD-80B6-563523E00598}" presName="composite" presStyleCnt="0"/>
      <dgm:spPr/>
    </dgm:pt>
    <dgm:pt modelId="{FFAF656D-7037-47D2-8C03-AA3D56963534}" type="pres">
      <dgm:prSet presAssocID="{10F38124-960F-47CD-80B6-563523E00598}" presName="parTx" presStyleLbl="alignNode1" presStyleIdx="0" presStyleCnt="2">
        <dgm:presLayoutVars>
          <dgm:chMax val="0"/>
          <dgm:chPref val="0"/>
          <dgm:bulletEnabled val="1"/>
        </dgm:presLayoutVars>
      </dgm:prSet>
      <dgm:spPr/>
      <dgm:t>
        <a:bodyPr/>
        <a:lstStyle/>
        <a:p>
          <a:endParaRPr lang="en-US"/>
        </a:p>
      </dgm:t>
    </dgm:pt>
    <dgm:pt modelId="{BA68FBD9-DFE1-456F-BB67-F72DE67C917A}" type="pres">
      <dgm:prSet presAssocID="{10F38124-960F-47CD-80B6-563523E00598}" presName="desTx" presStyleLbl="alignAccFollowNode1" presStyleIdx="0" presStyleCnt="2">
        <dgm:presLayoutVars>
          <dgm:bulletEnabled val="1"/>
        </dgm:presLayoutVars>
      </dgm:prSet>
      <dgm:spPr/>
      <dgm:t>
        <a:bodyPr/>
        <a:lstStyle/>
        <a:p>
          <a:endParaRPr lang="en-US"/>
        </a:p>
      </dgm:t>
    </dgm:pt>
    <dgm:pt modelId="{71C93AD3-A1DF-49CE-8442-40663060FDBF}" type="pres">
      <dgm:prSet presAssocID="{1747F406-069B-42CB-B08E-AE1E320FB803}" presName="space" presStyleCnt="0"/>
      <dgm:spPr/>
    </dgm:pt>
    <dgm:pt modelId="{0F367A5E-0652-481F-BA31-0F0B0654B7AC}" type="pres">
      <dgm:prSet presAssocID="{6D3349C9-2D4F-4A97-A1DB-8F73E40E06D0}" presName="composite" presStyleCnt="0"/>
      <dgm:spPr/>
    </dgm:pt>
    <dgm:pt modelId="{7DD94768-223C-4748-9B03-067960EE08DC}" type="pres">
      <dgm:prSet presAssocID="{6D3349C9-2D4F-4A97-A1DB-8F73E40E06D0}" presName="parTx" presStyleLbl="alignNode1" presStyleIdx="1" presStyleCnt="2">
        <dgm:presLayoutVars>
          <dgm:chMax val="0"/>
          <dgm:chPref val="0"/>
          <dgm:bulletEnabled val="1"/>
        </dgm:presLayoutVars>
      </dgm:prSet>
      <dgm:spPr/>
      <dgm:t>
        <a:bodyPr/>
        <a:lstStyle/>
        <a:p>
          <a:endParaRPr lang="en-US"/>
        </a:p>
      </dgm:t>
    </dgm:pt>
    <dgm:pt modelId="{1BED0CCC-A963-4733-B981-B2F6D7E4ECDB}" type="pres">
      <dgm:prSet presAssocID="{6D3349C9-2D4F-4A97-A1DB-8F73E40E06D0}" presName="desTx" presStyleLbl="alignAccFollowNode1" presStyleIdx="1" presStyleCnt="2">
        <dgm:presLayoutVars>
          <dgm:bulletEnabled val="1"/>
        </dgm:presLayoutVars>
      </dgm:prSet>
      <dgm:spPr/>
      <dgm:t>
        <a:bodyPr/>
        <a:lstStyle/>
        <a:p>
          <a:endParaRPr lang="en-US"/>
        </a:p>
      </dgm:t>
    </dgm:pt>
  </dgm:ptLst>
  <dgm:cxnLst>
    <dgm:cxn modelId="{FF58395C-C796-4B5A-A9EB-5AE7DFF41BD7}" srcId="{6D3349C9-2D4F-4A97-A1DB-8F73E40E06D0}" destId="{EFAFA0B4-F74A-4096-905F-2F22B40449F2}" srcOrd="0" destOrd="0" parTransId="{0AEE277A-21C2-4C85-8DB3-002DFDEA6971}" sibTransId="{C03DD2BA-D601-4C3D-8E20-DD03EB119016}"/>
    <dgm:cxn modelId="{614E3920-AE90-4471-BF6E-25BF14EA6C1F}" srcId="{10F38124-960F-47CD-80B6-563523E00598}" destId="{E9D4043F-8DBA-4901-BDFA-2FD5A7B993C4}" srcOrd="0" destOrd="0" parTransId="{4170B6B6-C9C4-4C62-AF14-27D13C894AAF}" sibTransId="{A1766205-4908-49FE-8DAF-CE428ED64683}"/>
    <dgm:cxn modelId="{E23A3A75-FBB8-42F9-AF56-815C09914DD9}" type="presOf" srcId="{ADE4AD1C-4393-4693-980A-8270FFD785BC}" destId="{9298F333-84E2-479F-896A-E0573D4CED6E}" srcOrd="0" destOrd="0" presId="urn:microsoft.com/office/officeart/2005/8/layout/hList1"/>
    <dgm:cxn modelId="{4FED1D67-FF00-4801-B349-6C5F6262541B}" srcId="{ADE4AD1C-4393-4693-980A-8270FFD785BC}" destId="{10F38124-960F-47CD-80B6-563523E00598}" srcOrd="0" destOrd="0" parTransId="{C37C26E8-DAE8-43C7-96A3-4373265935B4}" sibTransId="{1747F406-069B-42CB-B08E-AE1E320FB803}"/>
    <dgm:cxn modelId="{351E2F9F-2FA1-4B0C-A1D1-FCA334716AAA}" type="presOf" srcId="{E9D4043F-8DBA-4901-BDFA-2FD5A7B993C4}" destId="{BA68FBD9-DFE1-456F-BB67-F72DE67C917A}" srcOrd="0" destOrd="0" presId="urn:microsoft.com/office/officeart/2005/8/layout/hList1"/>
    <dgm:cxn modelId="{CFD3B148-8DC2-415B-B66D-29E5B56CF136}" type="presOf" srcId="{EFAFA0B4-F74A-4096-905F-2F22B40449F2}" destId="{1BED0CCC-A963-4733-B981-B2F6D7E4ECDB}" srcOrd="0" destOrd="0" presId="urn:microsoft.com/office/officeart/2005/8/layout/hList1"/>
    <dgm:cxn modelId="{05D9E95D-1D84-46EC-968F-FC9063AA2C76}" type="presOf" srcId="{6D3349C9-2D4F-4A97-A1DB-8F73E40E06D0}" destId="{7DD94768-223C-4748-9B03-067960EE08DC}" srcOrd="0" destOrd="0" presId="urn:microsoft.com/office/officeart/2005/8/layout/hList1"/>
    <dgm:cxn modelId="{537D1512-5A12-4E0D-B995-386C76EF391B}" srcId="{ADE4AD1C-4393-4693-980A-8270FFD785BC}" destId="{6D3349C9-2D4F-4A97-A1DB-8F73E40E06D0}" srcOrd="1" destOrd="0" parTransId="{DDA5D1BD-6FF6-48A7-82C8-D6FCE50CF1BC}" sibTransId="{2D52A9F0-AA96-4A4A-B56C-A43E36C4A3BB}"/>
    <dgm:cxn modelId="{43987093-C4B9-4881-87B9-ACE0D27760AC}" type="presOf" srcId="{10F38124-960F-47CD-80B6-563523E00598}" destId="{FFAF656D-7037-47D2-8C03-AA3D56963534}" srcOrd="0" destOrd="0" presId="urn:microsoft.com/office/officeart/2005/8/layout/hList1"/>
    <dgm:cxn modelId="{2ECE131D-564B-4319-9E82-490E41652E28}" type="presParOf" srcId="{9298F333-84E2-479F-896A-E0573D4CED6E}" destId="{302FBF35-CBCB-4C4C-BF04-FED6E45D2A6E}" srcOrd="0" destOrd="0" presId="urn:microsoft.com/office/officeart/2005/8/layout/hList1"/>
    <dgm:cxn modelId="{C32DF5B0-8528-4966-A2A2-1BABD8B73F17}" type="presParOf" srcId="{302FBF35-CBCB-4C4C-BF04-FED6E45D2A6E}" destId="{FFAF656D-7037-47D2-8C03-AA3D56963534}" srcOrd="0" destOrd="0" presId="urn:microsoft.com/office/officeart/2005/8/layout/hList1"/>
    <dgm:cxn modelId="{9112C8AA-F28D-45CE-BA24-40A989691F50}" type="presParOf" srcId="{302FBF35-CBCB-4C4C-BF04-FED6E45D2A6E}" destId="{BA68FBD9-DFE1-456F-BB67-F72DE67C917A}" srcOrd="1" destOrd="0" presId="urn:microsoft.com/office/officeart/2005/8/layout/hList1"/>
    <dgm:cxn modelId="{3FBCA491-DA66-4F99-AAB7-5E9440711AA0}" type="presParOf" srcId="{9298F333-84E2-479F-896A-E0573D4CED6E}" destId="{71C93AD3-A1DF-49CE-8442-40663060FDBF}" srcOrd="1" destOrd="0" presId="urn:microsoft.com/office/officeart/2005/8/layout/hList1"/>
    <dgm:cxn modelId="{E40593F9-CBCD-48EF-B7F8-6C33F4330624}" type="presParOf" srcId="{9298F333-84E2-479F-896A-E0573D4CED6E}" destId="{0F367A5E-0652-481F-BA31-0F0B0654B7AC}" srcOrd="2" destOrd="0" presId="urn:microsoft.com/office/officeart/2005/8/layout/hList1"/>
    <dgm:cxn modelId="{B4969CE3-A485-44D1-8514-3CC5F6715EE8}" type="presParOf" srcId="{0F367A5E-0652-481F-BA31-0F0B0654B7AC}" destId="{7DD94768-223C-4748-9B03-067960EE08DC}" srcOrd="0" destOrd="0" presId="urn:microsoft.com/office/officeart/2005/8/layout/hList1"/>
    <dgm:cxn modelId="{2019B049-588B-4766-B3C4-785006845F91}" type="presParOf" srcId="{0F367A5E-0652-481F-BA31-0F0B0654B7AC}" destId="{1BED0CCC-A963-4733-B981-B2F6D7E4ECDB}"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7C0FE-B298-4B3D-8B86-C7CC070FF582}">
      <dsp:nvSpPr>
        <dsp:cNvPr id="0" name=""/>
        <dsp:cNvSpPr/>
      </dsp:nvSpPr>
      <dsp:spPr>
        <a:xfrm>
          <a:off x="2479596" y="1823236"/>
          <a:ext cx="2284809" cy="2284809"/>
        </a:xfrm>
        <a:prstGeom prst="ellipse">
          <a:avLst/>
        </a:prstGeom>
        <a:solidFill>
          <a:srgbClr val="92D05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Teen Pregnancy Decline</a:t>
          </a:r>
          <a:endParaRPr lang="en-US" sz="2600" kern="1200" dirty="0"/>
        </a:p>
      </dsp:txBody>
      <dsp:txXfrm>
        <a:off x="2814199" y="2157839"/>
        <a:ext cx="1615603" cy="1615603"/>
      </dsp:txXfrm>
    </dsp:sp>
    <dsp:sp modelId="{EF9F38FD-380A-4018-9C13-CB1933FFEB6A}">
      <dsp:nvSpPr>
        <dsp:cNvPr id="0" name=""/>
        <dsp:cNvSpPr/>
      </dsp:nvSpPr>
      <dsp:spPr>
        <a:xfrm rot="12900000">
          <a:off x="930439" y="1397552"/>
          <a:ext cx="1834166" cy="651170"/>
        </a:xfrm>
        <a:prstGeom prst="leftArrow">
          <a:avLst>
            <a:gd name="adj1" fmla="val 60000"/>
            <a:gd name="adj2" fmla="val 5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z="-300000"/>
      </dsp:spPr>
      <dsp:style>
        <a:lnRef idx="1">
          <a:schemeClr val="accent6"/>
        </a:lnRef>
        <a:fillRef idx="3">
          <a:schemeClr val="accent6"/>
        </a:fillRef>
        <a:effectRef idx="2">
          <a:schemeClr val="accent6"/>
        </a:effectRef>
        <a:fontRef idx="minor">
          <a:schemeClr val="lt1"/>
        </a:fontRef>
      </dsp:style>
    </dsp:sp>
    <dsp:sp modelId="{0A504025-FBA2-40C1-B7B3-08A7BDDCF182}">
      <dsp:nvSpPr>
        <dsp:cNvPr id="0" name=""/>
        <dsp:cNvSpPr/>
      </dsp:nvSpPr>
      <dsp:spPr>
        <a:xfrm>
          <a:off x="6004" y="260754"/>
          <a:ext cx="2180575" cy="1872732"/>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t>14% due to Decrease in Sexual Activity</a:t>
          </a:r>
          <a:endParaRPr lang="en-US" sz="2500" kern="1200" dirty="0"/>
        </a:p>
      </dsp:txBody>
      <dsp:txXfrm>
        <a:off x="60854" y="315604"/>
        <a:ext cx="2070875" cy="1763032"/>
      </dsp:txXfrm>
    </dsp:sp>
    <dsp:sp modelId="{7435811A-7FC3-4FA2-9FAE-F65FC4F2782A}">
      <dsp:nvSpPr>
        <dsp:cNvPr id="0" name=""/>
        <dsp:cNvSpPr/>
      </dsp:nvSpPr>
      <dsp:spPr>
        <a:xfrm rot="19500000">
          <a:off x="4479396" y="1397552"/>
          <a:ext cx="1834166" cy="651170"/>
        </a:xfrm>
        <a:prstGeom prst="leftArrow">
          <a:avLst>
            <a:gd name="adj1" fmla="val 60000"/>
            <a:gd name="adj2" fmla="val 50000"/>
          </a:avLst>
        </a:prstGeom>
        <a:solidFill>
          <a:schemeClr val="accent6">
            <a:lumMod val="40000"/>
            <a:lumOff val="6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7674657-8E8F-4A6B-B1DB-817D09AF8360}">
      <dsp:nvSpPr>
        <dsp:cNvPr id="0" name=""/>
        <dsp:cNvSpPr/>
      </dsp:nvSpPr>
      <dsp:spPr>
        <a:xfrm>
          <a:off x="5062426" y="328892"/>
          <a:ext cx="2170568" cy="1736455"/>
        </a:xfrm>
        <a:prstGeom prst="roundRect">
          <a:avLst>
            <a:gd name="adj" fmla="val 10000"/>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t>86% due to Increase in Contraceptive Use</a:t>
          </a:r>
          <a:endParaRPr lang="en-US" sz="2500" kern="1200" dirty="0"/>
        </a:p>
      </dsp:txBody>
      <dsp:txXfrm>
        <a:off x="5113285" y="379751"/>
        <a:ext cx="2068850" cy="1634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7887B-AC93-4083-9F97-E27F367CC50C}">
      <dsp:nvSpPr>
        <dsp:cNvPr id="0" name=""/>
        <dsp:cNvSpPr/>
      </dsp:nvSpPr>
      <dsp:spPr>
        <a:xfrm>
          <a:off x="3742741" y="-1478"/>
          <a:ext cx="1388935" cy="904362"/>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Safe</a:t>
          </a:r>
          <a:endParaRPr lang="en-US" sz="1700" kern="1200" dirty="0"/>
        </a:p>
      </dsp:txBody>
      <dsp:txXfrm>
        <a:off x="3786888" y="42669"/>
        <a:ext cx="1300641" cy="816068"/>
      </dsp:txXfrm>
    </dsp:sp>
    <dsp:sp modelId="{3D72DA44-98E3-47BF-835A-58C2A8798690}">
      <dsp:nvSpPr>
        <dsp:cNvPr id="0" name=""/>
        <dsp:cNvSpPr/>
      </dsp:nvSpPr>
      <dsp:spPr>
        <a:xfrm>
          <a:off x="2459203" y="450702"/>
          <a:ext cx="3956010" cy="3956010"/>
        </a:xfrm>
        <a:custGeom>
          <a:avLst/>
          <a:gdLst/>
          <a:ahLst/>
          <a:cxnLst/>
          <a:rect l="0" t="0" r="0" b="0"/>
          <a:pathLst>
            <a:path>
              <a:moveTo>
                <a:pt x="2679564" y="128594"/>
              </a:moveTo>
              <a:arcTo wR="1978005" hR="1978005" stAng="17446431" swAng="1299035"/>
            </a:path>
          </a:pathLst>
        </a:custGeom>
        <a:no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FBCDAA7E-EA48-4C0A-8CA7-EE5D66E48616}">
      <dsp:nvSpPr>
        <dsp:cNvPr id="0" name=""/>
        <dsp:cNvSpPr/>
      </dsp:nvSpPr>
      <dsp:spPr>
        <a:xfrm>
          <a:off x="5353385" y="973731"/>
          <a:ext cx="1593652" cy="931947"/>
        </a:xfrm>
        <a:prstGeom prst="roundRect">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Effective</a:t>
          </a:r>
        </a:p>
        <a:p>
          <a:pPr lvl="0" algn="ctr" defTabSz="755650">
            <a:lnSpc>
              <a:spcPct val="90000"/>
            </a:lnSpc>
            <a:spcBef>
              <a:spcPct val="0"/>
            </a:spcBef>
            <a:spcAft>
              <a:spcPct val="35000"/>
            </a:spcAft>
          </a:pPr>
          <a:r>
            <a:rPr lang="en-US" sz="1700" kern="1200" dirty="0" smtClean="0"/>
            <a:t>Tier 2</a:t>
          </a:r>
          <a:endParaRPr lang="en-US" sz="1700" kern="1200" dirty="0"/>
        </a:p>
      </dsp:txBody>
      <dsp:txXfrm>
        <a:off x="5398879" y="1019225"/>
        <a:ext cx="1502664" cy="840959"/>
      </dsp:txXfrm>
    </dsp:sp>
    <dsp:sp modelId="{04E2A375-4DF5-4464-B9E8-2D2BDFD633B4}">
      <dsp:nvSpPr>
        <dsp:cNvPr id="0" name=""/>
        <dsp:cNvSpPr/>
      </dsp:nvSpPr>
      <dsp:spPr>
        <a:xfrm>
          <a:off x="2459203" y="450702"/>
          <a:ext cx="3956010" cy="3956010"/>
        </a:xfrm>
        <a:custGeom>
          <a:avLst/>
          <a:gdLst/>
          <a:ahLst/>
          <a:cxnLst/>
          <a:rect l="0" t="0" r="0" b="0"/>
          <a:pathLst>
            <a:path>
              <a:moveTo>
                <a:pt x="3888422" y="1465355"/>
              </a:moveTo>
              <a:arcTo wR="1978005" hR="1978005" stAng="20698733" swAng="1855547"/>
            </a:path>
          </a:pathLst>
        </a:custGeom>
        <a:noFill/>
        <a:ln w="9525" cap="flat" cmpd="sng" algn="ctr">
          <a:solidFill>
            <a:schemeClr val="accent5">
              <a:hueOff val="651405"/>
              <a:satOff val="2239"/>
              <a:lumOff val="-10745"/>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6EB34C65-02FE-445C-913B-D7775E5491FD}">
      <dsp:nvSpPr>
        <dsp:cNvPr id="0" name=""/>
        <dsp:cNvSpPr/>
      </dsp:nvSpPr>
      <dsp:spPr>
        <a:xfrm>
          <a:off x="5443845" y="2981089"/>
          <a:ext cx="1412733" cy="873241"/>
        </a:xfrm>
        <a:prstGeom prst="roundRect">
          <a:avLst/>
        </a:prstGeom>
        <a:solidFill>
          <a:srgbClr val="00206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Limited Side Effects</a:t>
          </a:r>
          <a:endParaRPr lang="en-US" sz="1700" kern="1200" dirty="0"/>
        </a:p>
      </dsp:txBody>
      <dsp:txXfrm>
        <a:off x="5486473" y="3023717"/>
        <a:ext cx="1327477" cy="787985"/>
      </dsp:txXfrm>
    </dsp:sp>
    <dsp:sp modelId="{3073DD2F-5AE0-4AA0-BE9E-E4975F07D75B}">
      <dsp:nvSpPr>
        <dsp:cNvPr id="0" name=""/>
        <dsp:cNvSpPr/>
      </dsp:nvSpPr>
      <dsp:spPr>
        <a:xfrm>
          <a:off x="2459203" y="450702"/>
          <a:ext cx="3956010" cy="3956010"/>
        </a:xfrm>
        <a:custGeom>
          <a:avLst/>
          <a:gdLst/>
          <a:ahLst/>
          <a:cxnLst/>
          <a:rect l="0" t="0" r="0" b="0"/>
          <a:pathLst>
            <a:path>
              <a:moveTo>
                <a:pt x="3343800" y="3408777"/>
              </a:moveTo>
              <a:arcTo wR="1978005" hR="1978005" stAng="2779860" swAng="1275318"/>
            </a:path>
          </a:pathLst>
        </a:custGeom>
        <a:noFill/>
        <a:ln w="9525" cap="flat" cmpd="sng" algn="ctr">
          <a:solidFill>
            <a:schemeClr val="accent5">
              <a:hueOff val="1302810"/>
              <a:satOff val="4478"/>
              <a:lumOff val="-2149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549443B7-238F-431D-9169-57669EE16731}">
      <dsp:nvSpPr>
        <dsp:cNvPr id="0" name=""/>
        <dsp:cNvSpPr/>
      </dsp:nvSpPr>
      <dsp:spPr>
        <a:xfrm>
          <a:off x="3689897" y="4011347"/>
          <a:ext cx="1494622" cy="790731"/>
        </a:xfrm>
        <a:prstGeom prst="roundRect">
          <a:avLst/>
        </a:prstGeom>
        <a:gradFill rotWithShape="0">
          <a:gsLst>
            <a:gs pos="0">
              <a:schemeClr val="accent5">
                <a:hueOff val="1954215"/>
                <a:satOff val="6718"/>
                <a:lumOff val="-32236"/>
                <a:alphaOff val="0"/>
                <a:shade val="51000"/>
                <a:satMod val="130000"/>
              </a:schemeClr>
            </a:gs>
            <a:gs pos="80000">
              <a:schemeClr val="accent5">
                <a:hueOff val="1954215"/>
                <a:satOff val="6718"/>
                <a:lumOff val="-32236"/>
                <a:alphaOff val="0"/>
                <a:shade val="93000"/>
                <a:satMod val="130000"/>
              </a:schemeClr>
            </a:gs>
            <a:gs pos="100000">
              <a:schemeClr val="accent5">
                <a:hueOff val="1954215"/>
                <a:satOff val="6718"/>
                <a:lumOff val="-322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Moderate Cost</a:t>
          </a:r>
          <a:endParaRPr lang="en-US" sz="1700" kern="1200" dirty="0"/>
        </a:p>
      </dsp:txBody>
      <dsp:txXfrm>
        <a:off x="3728497" y="4049947"/>
        <a:ext cx="1417422" cy="713531"/>
      </dsp:txXfrm>
    </dsp:sp>
    <dsp:sp modelId="{46EC085F-3CBF-42BA-ABE0-44BCF938FD1D}">
      <dsp:nvSpPr>
        <dsp:cNvPr id="0" name=""/>
        <dsp:cNvSpPr/>
      </dsp:nvSpPr>
      <dsp:spPr>
        <a:xfrm>
          <a:off x="2459203" y="450702"/>
          <a:ext cx="3956010" cy="3956010"/>
        </a:xfrm>
        <a:custGeom>
          <a:avLst/>
          <a:gdLst/>
          <a:ahLst/>
          <a:cxnLst/>
          <a:rect l="0" t="0" r="0" b="0"/>
          <a:pathLst>
            <a:path>
              <a:moveTo>
                <a:pt x="1224621" y="3806916"/>
              </a:moveTo>
              <a:arcTo wR="1978005" hR="1978005" stAng="6743294" swAng="1123054"/>
            </a:path>
          </a:pathLst>
        </a:custGeom>
        <a:noFill/>
        <a:ln w="9525" cap="flat" cmpd="sng" algn="ctr">
          <a:solidFill>
            <a:schemeClr val="accent5">
              <a:hueOff val="1954215"/>
              <a:satOff val="6718"/>
              <a:lumOff val="-32236"/>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F08D9D99-5C00-441F-BC54-C171E32A9A82}">
      <dsp:nvSpPr>
        <dsp:cNvPr id="0" name=""/>
        <dsp:cNvSpPr/>
      </dsp:nvSpPr>
      <dsp:spPr>
        <a:xfrm>
          <a:off x="1892161" y="2920615"/>
          <a:ext cx="1664088" cy="994190"/>
        </a:xfrm>
        <a:prstGeom prst="roundRect">
          <a:avLst/>
        </a:prstGeom>
        <a:gradFill rotWithShape="0">
          <a:gsLst>
            <a:gs pos="0">
              <a:schemeClr val="accent5">
                <a:hueOff val="2605619"/>
                <a:satOff val="8957"/>
                <a:lumOff val="-42981"/>
                <a:alphaOff val="0"/>
                <a:shade val="51000"/>
                <a:satMod val="130000"/>
              </a:schemeClr>
            </a:gs>
            <a:gs pos="80000">
              <a:schemeClr val="accent5">
                <a:hueOff val="2605619"/>
                <a:satOff val="8957"/>
                <a:lumOff val="-42981"/>
                <a:alphaOff val="0"/>
                <a:shade val="93000"/>
                <a:satMod val="130000"/>
              </a:schemeClr>
            </a:gs>
            <a:gs pos="100000">
              <a:schemeClr val="accent5">
                <a:hueOff val="2605619"/>
                <a:satOff val="8957"/>
                <a:lumOff val="-429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Many Choices</a:t>
          </a:r>
          <a:endParaRPr lang="en-US" sz="1700" kern="1200" dirty="0"/>
        </a:p>
      </dsp:txBody>
      <dsp:txXfrm>
        <a:off x="1940693" y="2969147"/>
        <a:ext cx="1567024" cy="897126"/>
      </dsp:txXfrm>
    </dsp:sp>
    <dsp:sp modelId="{F50ACACD-FA94-4031-8D58-D4FD902721B4}">
      <dsp:nvSpPr>
        <dsp:cNvPr id="0" name=""/>
        <dsp:cNvSpPr/>
      </dsp:nvSpPr>
      <dsp:spPr>
        <a:xfrm>
          <a:off x="2459203" y="450702"/>
          <a:ext cx="3956010" cy="3956010"/>
        </a:xfrm>
        <a:custGeom>
          <a:avLst/>
          <a:gdLst/>
          <a:ahLst/>
          <a:cxnLst/>
          <a:rect l="0" t="0" r="0" b="0"/>
          <a:pathLst>
            <a:path>
              <a:moveTo>
                <a:pt x="59859" y="2460936"/>
              </a:moveTo>
              <a:arcTo wR="1978005" hR="1978005" stAng="9952101" swAng="1592529"/>
            </a:path>
          </a:pathLst>
        </a:custGeom>
        <a:noFill/>
        <a:ln w="9525" cap="flat" cmpd="sng" algn="ctr">
          <a:solidFill>
            <a:schemeClr val="accent5">
              <a:hueOff val="2605619"/>
              <a:satOff val="8957"/>
              <a:lumOff val="-42981"/>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3086202A-7703-48F9-A5D9-A5A89FBBDE95}">
      <dsp:nvSpPr>
        <dsp:cNvPr id="0" name=""/>
        <dsp:cNvSpPr/>
      </dsp:nvSpPr>
      <dsp:spPr>
        <a:xfrm>
          <a:off x="2002637" y="884844"/>
          <a:ext cx="1443136" cy="1109721"/>
        </a:xfrm>
        <a:prstGeom prst="roundRect">
          <a:avLst/>
        </a:prstGeom>
        <a:gradFill rotWithShape="0">
          <a:gsLst>
            <a:gs pos="0">
              <a:schemeClr val="accent5">
                <a:hueOff val="3257024"/>
                <a:satOff val="11196"/>
                <a:lumOff val="-53726"/>
                <a:alphaOff val="0"/>
                <a:shade val="51000"/>
                <a:satMod val="130000"/>
              </a:schemeClr>
            </a:gs>
            <a:gs pos="80000">
              <a:schemeClr val="accent5">
                <a:hueOff val="3257024"/>
                <a:satOff val="11196"/>
                <a:lumOff val="-53726"/>
                <a:alphaOff val="0"/>
                <a:shade val="93000"/>
                <a:satMod val="130000"/>
              </a:schemeClr>
            </a:gs>
            <a:gs pos="100000">
              <a:schemeClr val="accent5">
                <a:hueOff val="3257024"/>
                <a:satOff val="11196"/>
                <a:lumOff val="-53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Health Benefits</a:t>
          </a:r>
          <a:endParaRPr lang="en-US" sz="1700" kern="1200" dirty="0"/>
        </a:p>
      </dsp:txBody>
      <dsp:txXfrm>
        <a:off x="2056809" y="939016"/>
        <a:ext cx="1334792" cy="1001377"/>
      </dsp:txXfrm>
    </dsp:sp>
    <dsp:sp modelId="{8DF4FCC9-224A-4611-B607-F9ADBB0EEA53}">
      <dsp:nvSpPr>
        <dsp:cNvPr id="0" name=""/>
        <dsp:cNvSpPr/>
      </dsp:nvSpPr>
      <dsp:spPr>
        <a:xfrm>
          <a:off x="2459203" y="450702"/>
          <a:ext cx="3956010" cy="3956010"/>
        </a:xfrm>
        <a:custGeom>
          <a:avLst/>
          <a:gdLst/>
          <a:ahLst/>
          <a:cxnLst/>
          <a:rect l="0" t="0" r="0" b="0"/>
          <a:pathLst>
            <a:path>
              <a:moveTo>
                <a:pt x="746354" y="430251"/>
              </a:moveTo>
              <a:arcTo wR="1978005" hR="1978005" stAng="13889304" swAng="1066600"/>
            </a:path>
          </a:pathLst>
        </a:custGeom>
        <a:noFill/>
        <a:ln w="9525" cap="flat" cmpd="sng" algn="ctr">
          <a:solidFill>
            <a:schemeClr val="accent5">
              <a:hueOff val="3257024"/>
              <a:satOff val="11196"/>
              <a:lumOff val="-53726"/>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5F8CC-ACD8-4FE3-A3D7-8C970B1606AB}">
      <dsp:nvSpPr>
        <dsp:cNvPr id="0" name=""/>
        <dsp:cNvSpPr/>
      </dsp:nvSpPr>
      <dsp:spPr>
        <a:xfrm>
          <a:off x="0" y="3273414"/>
          <a:ext cx="8382000" cy="916781"/>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Extended Use</a:t>
          </a:r>
          <a:endParaRPr lang="en-US" sz="2400" kern="1200" dirty="0"/>
        </a:p>
      </dsp:txBody>
      <dsp:txXfrm>
        <a:off x="0" y="3273414"/>
        <a:ext cx="8382000" cy="495061"/>
      </dsp:txXfrm>
    </dsp:sp>
    <dsp:sp modelId="{B2AD8660-C828-4280-9857-B98F99C92A8C}">
      <dsp:nvSpPr>
        <dsp:cNvPr id="0" name=""/>
        <dsp:cNvSpPr/>
      </dsp:nvSpPr>
      <dsp:spPr>
        <a:xfrm>
          <a:off x="0" y="3750140"/>
          <a:ext cx="8382000" cy="421719"/>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2"/>
              </a:solidFill>
            </a:rPr>
            <a:t>Bicycling, </a:t>
          </a:r>
          <a:r>
            <a:rPr lang="en-US" sz="2800" kern="1200" dirty="0" err="1" smtClean="0">
              <a:solidFill>
                <a:schemeClr val="bg2"/>
              </a:solidFill>
            </a:rPr>
            <a:t>Tricycling</a:t>
          </a:r>
          <a:r>
            <a:rPr lang="en-US" sz="2800" kern="1200" dirty="0" smtClean="0">
              <a:solidFill>
                <a:schemeClr val="bg2"/>
              </a:solidFill>
            </a:rPr>
            <a:t>, Continuous</a:t>
          </a:r>
          <a:endParaRPr lang="en-US" sz="2800" kern="1200" dirty="0">
            <a:solidFill>
              <a:schemeClr val="bg2"/>
            </a:solidFill>
          </a:endParaRPr>
        </a:p>
      </dsp:txBody>
      <dsp:txXfrm>
        <a:off x="0" y="3750140"/>
        <a:ext cx="8382000" cy="421719"/>
      </dsp:txXfrm>
    </dsp:sp>
    <dsp:sp modelId="{95B9E941-192D-4654-BF5C-D51C671834C6}">
      <dsp:nvSpPr>
        <dsp:cNvPr id="0" name=""/>
        <dsp:cNvSpPr/>
      </dsp:nvSpPr>
      <dsp:spPr>
        <a:xfrm rot="10800000">
          <a:off x="0" y="1413714"/>
          <a:ext cx="8382000" cy="1890103"/>
        </a:xfrm>
        <a:prstGeom prst="upArrowCallou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Shortened Pill-Free Interval</a:t>
          </a:r>
          <a:endParaRPr lang="en-US" sz="2400" kern="1200" dirty="0"/>
        </a:p>
      </dsp:txBody>
      <dsp:txXfrm rot="-10800000">
        <a:off x="0" y="1413714"/>
        <a:ext cx="8382000" cy="663426"/>
      </dsp:txXfrm>
    </dsp:sp>
    <dsp:sp modelId="{FC2A2191-5203-4199-8775-B77A5B8A3707}">
      <dsp:nvSpPr>
        <dsp:cNvPr id="0" name=""/>
        <dsp:cNvSpPr/>
      </dsp:nvSpPr>
      <dsp:spPr>
        <a:xfrm>
          <a:off x="0" y="1949215"/>
          <a:ext cx="8382000" cy="787206"/>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2"/>
              </a:solidFill>
            </a:rPr>
            <a:t>Pill free interval from seven to four days—shorter bleed</a:t>
          </a:r>
          <a:endParaRPr lang="en-US" sz="2800" kern="1200" dirty="0">
            <a:solidFill>
              <a:schemeClr val="bg2"/>
            </a:solidFill>
          </a:endParaRPr>
        </a:p>
      </dsp:txBody>
      <dsp:txXfrm>
        <a:off x="0" y="1949215"/>
        <a:ext cx="8382000" cy="787206"/>
      </dsp:txXfrm>
    </dsp:sp>
    <dsp:sp modelId="{4612DE5D-4662-4A51-AA50-5438CE90F444}">
      <dsp:nvSpPr>
        <dsp:cNvPr id="0" name=""/>
        <dsp:cNvSpPr/>
      </dsp:nvSpPr>
      <dsp:spPr>
        <a:xfrm rot="10800000">
          <a:off x="0" y="804"/>
          <a:ext cx="8382000" cy="1410009"/>
        </a:xfrm>
        <a:prstGeom prst="upArrowCallou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Monthly cycling 21/7</a:t>
          </a:r>
          <a:endParaRPr lang="en-US" sz="2200" kern="1200" dirty="0"/>
        </a:p>
      </dsp:txBody>
      <dsp:txXfrm rot="-10800000">
        <a:off x="0" y="804"/>
        <a:ext cx="8382000" cy="494913"/>
      </dsp:txXfrm>
    </dsp:sp>
    <dsp:sp modelId="{516F500B-37A0-4B90-BE49-6B3DFA186879}">
      <dsp:nvSpPr>
        <dsp:cNvPr id="0" name=""/>
        <dsp:cNvSpPr/>
      </dsp:nvSpPr>
      <dsp:spPr>
        <a:xfrm>
          <a:off x="0" y="495717"/>
          <a:ext cx="8382000" cy="421592"/>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2"/>
              </a:solidFill>
            </a:rPr>
            <a:t>Three weeks active seven days placebo </a:t>
          </a:r>
          <a:endParaRPr lang="en-US" sz="2400" kern="1200" dirty="0">
            <a:solidFill>
              <a:schemeClr val="bg2"/>
            </a:solidFill>
          </a:endParaRPr>
        </a:p>
      </dsp:txBody>
      <dsp:txXfrm>
        <a:off x="0" y="495717"/>
        <a:ext cx="8382000" cy="4215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0E51B-81AD-4B00-AEFF-CBE8E139C666}">
      <dsp:nvSpPr>
        <dsp:cNvPr id="0" name=""/>
        <dsp:cNvSpPr/>
      </dsp:nvSpPr>
      <dsp:spPr>
        <a:xfrm>
          <a:off x="0" y="0"/>
          <a:ext cx="7543800" cy="2176611"/>
        </a:xfrm>
        <a:prstGeom prst="roundRect">
          <a:avLst>
            <a:gd name="adj" fmla="val 10000"/>
          </a:avLst>
        </a:prstGeom>
        <a:solidFill>
          <a:srgbClr val="0070C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kern="1200" dirty="0" smtClean="0"/>
            <a:t>Beige, 20 cm</a:t>
          </a:r>
          <a:r>
            <a:rPr lang="en-US" sz="3000" kern="1200" baseline="30000" dirty="0" smtClean="0"/>
            <a:t>2</a:t>
          </a:r>
          <a:r>
            <a:rPr lang="en-US" sz="3000" kern="1200" dirty="0" smtClean="0"/>
            <a:t> patch that sticks to the skin and contains 6.0 mg </a:t>
          </a:r>
          <a:r>
            <a:rPr lang="en-US" sz="3000" kern="1200" dirty="0" err="1" smtClean="0"/>
            <a:t>norelgestromin</a:t>
          </a:r>
          <a:r>
            <a:rPr lang="en-US" sz="3000" kern="1200" dirty="0" smtClean="0"/>
            <a:t> and 75 mcg EE</a:t>
          </a:r>
          <a:endParaRPr lang="en-US" sz="3000" kern="1200" dirty="0"/>
        </a:p>
        <a:p>
          <a:pPr marL="228600" lvl="1" indent="-228600" algn="l" defTabSz="1022350" rtl="0">
            <a:lnSpc>
              <a:spcPct val="90000"/>
            </a:lnSpc>
            <a:spcBef>
              <a:spcPct val="0"/>
            </a:spcBef>
            <a:spcAft>
              <a:spcPct val="15000"/>
            </a:spcAft>
            <a:buChar char="••"/>
          </a:pPr>
          <a:r>
            <a:rPr lang="en-US" sz="2300" kern="1200" dirty="0" smtClean="0"/>
            <a:t>More than twice the estrogen as low dose COCs   </a:t>
          </a:r>
          <a:endParaRPr lang="en-US" sz="2300" b="1" kern="1200" dirty="0"/>
        </a:p>
      </dsp:txBody>
      <dsp:txXfrm>
        <a:off x="1726421" y="0"/>
        <a:ext cx="5817378" cy="2176611"/>
      </dsp:txXfrm>
    </dsp:sp>
    <dsp:sp modelId="{FA376A90-8FB5-46CE-8C5B-671D92BF0195}">
      <dsp:nvSpPr>
        <dsp:cNvPr id="0" name=""/>
        <dsp:cNvSpPr/>
      </dsp:nvSpPr>
      <dsp:spPr>
        <a:xfrm>
          <a:off x="217661" y="217661"/>
          <a:ext cx="1508760" cy="1741289"/>
        </a:xfrm>
        <a:prstGeom prst="roundRect">
          <a:avLst>
            <a:gd name="adj" fmla="val 10000"/>
          </a:avLst>
        </a:prstGeom>
        <a:solidFill>
          <a:schemeClr val="accent5">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27D9556C-7871-4BC3-A942-CA9CBB12691A}">
      <dsp:nvSpPr>
        <dsp:cNvPr id="0" name=""/>
        <dsp:cNvSpPr/>
      </dsp:nvSpPr>
      <dsp:spPr>
        <a:xfrm>
          <a:off x="0" y="2394272"/>
          <a:ext cx="7543800" cy="2176611"/>
        </a:xfrm>
        <a:prstGeom prst="roundRect">
          <a:avLst>
            <a:gd name="adj" fmla="val 10000"/>
          </a:avLst>
        </a:prstGeom>
        <a:gradFill rotWithShape="0">
          <a:gsLst>
            <a:gs pos="0">
              <a:schemeClr val="accent5">
                <a:hueOff val="3257024"/>
                <a:satOff val="11196"/>
                <a:lumOff val="-53726"/>
                <a:alphaOff val="0"/>
                <a:shade val="51000"/>
                <a:satMod val="130000"/>
              </a:schemeClr>
            </a:gs>
            <a:gs pos="80000">
              <a:schemeClr val="accent5">
                <a:hueOff val="3257024"/>
                <a:satOff val="11196"/>
                <a:lumOff val="-53726"/>
                <a:alphaOff val="0"/>
                <a:shade val="93000"/>
                <a:satMod val="130000"/>
              </a:schemeClr>
            </a:gs>
            <a:gs pos="100000">
              <a:schemeClr val="accent5">
                <a:hueOff val="3257024"/>
                <a:satOff val="11196"/>
                <a:lumOff val="-53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New patch applied once a week for three weeks, followed by one week off</a:t>
          </a:r>
          <a:endParaRPr lang="en-US" sz="3000" kern="1200" dirty="0"/>
        </a:p>
      </dsp:txBody>
      <dsp:txXfrm>
        <a:off x="1726421" y="2394272"/>
        <a:ext cx="5817378" cy="2176611"/>
      </dsp:txXfrm>
    </dsp:sp>
    <dsp:sp modelId="{8A0AEFC3-1A62-44D2-A6CD-5FFD8AEB85AD}">
      <dsp:nvSpPr>
        <dsp:cNvPr id="0" name=""/>
        <dsp:cNvSpPr/>
      </dsp:nvSpPr>
      <dsp:spPr>
        <a:xfrm>
          <a:off x="221463" y="2580973"/>
          <a:ext cx="1508760" cy="1741289"/>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0E38D-65F2-4273-8CCD-4682C1850B2A}">
      <dsp:nvSpPr>
        <dsp:cNvPr id="0" name=""/>
        <dsp:cNvSpPr/>
      </dsp:nvSpPr>
      <dsp:spPr>
        <a:xfrm rot="2781710">
          <a:off x="2343028" y="3619782"/>
          <a:ext cx="511880" cy="47460"/>
        </a:xfrm>
        <a:custGeom>
          <a:avLst/>
          <a:gdLst/>
          <a:ahLst/>
          <a:cxnLst/>
          <a:rect l="0" t="0" r="0" b="0"/>
          <a:pathLst>
            <a:path>
              <a:moveTo>
                <a:pt x="0" y="23730"/>
              </a:moveTo>
              <a:lnTo>
                <a:pt x="511880" y="23730"/>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EA1C9D2-A8D1-4A86-A759-4F926B75E74F}">
      <dsp:nvSpPr>
        <dsp:cNvPr id="0" name=""/>
        <dsp:cNvSpPr/>
      </dsp:nvSpPr>
      <dsp:spPr>
        <a:xfrm rot="1007467">
          <a:off x="2412855" y="3223707"/>
          <a:ext cx="2007678" cy="47460"/>
        </a:xfrm>
        <a:custGeom>
          <a:avLst/>
          <a:gdLst/>
          <a:ahLst/>
          <a:cxnLst/>
          <a:rect l="0" t="0" r="0" b="0"/>
          <a:pathLst>
            <a:path>
              <a:moveTo>
                <a:pt x="0" y="23730"/>
              </a:moveTo>
              <a:lnTo>
                <a:pt x="2007678" y="23730"/>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9E45492-86D8-42E3-8AC6-A1305A105035}">
      <dsp:nvSpPr>
        <dsp:cNvPr id="0" name=""/>
        <dsp:cNvSpPr/>
      </dsp:nvSpPr>
      <dsp:spPr>
        <a:xfrm rot="20378025">
          <a:off x="2417760" y="2240041"/>
          <a:ext cx="1212371" cy="47460"/>
        </a:xfrm>
        <a:custGeom>
          <a:avLst/>
          <a:gdLst/>
          <a:ahLst/>
          <a:cxnLst/>
          <a:rect l="0" t="0" r="0" b="0"/>
          <a:pathLst>
            <a:path>
              <a:moveTo>
                <a:pt x="0" y="23730"/>
              </a:moveTo>
              <a:lnTo>
                <a:pt x="1212371" y="23730"/>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5850AF3-51EA-4F35-AAC6-0416633D0089}">
      <dsp:nvSpPr>
        <dsp:cNvPr id="0" name=""/>
        <dsp:cNvSpPr/>
      </dsp:nvSpPr>
      <dsp:spPr>
        <a:xfrm rot="18251841">
          <a:off x="2007579" y="1587895"/>
          <a:ext cx="996499" cy="47460"/>
        </a:xfrm>
        <a:custGeom>
          <a:avLst/>
          <a:gdLst/>
          <a:ahLst/>
          <a:cxnLst/>
          <a:rect l="0" t="0" r="0" b="0"/>
          <a:pathLst>
            <a:path>
              <a:moveTo>
                <a:pt x="0" y="23730"/>
              </a:moveTo>
              <a:lnTo>
                <a:pt x="996499" y="23730"/>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A470E13-DE83-47BB-B027-95939F48DDEE}">
      <dsp:nvSpPr>
        <dsp:cNvPr id="0" name=""/>
        <dsp:cNvSpPr/>
      </dsp:nvSpPr>
      <dsp:spPr>
        <a:xfrm>
          <a:off x="1371603" y="1600209"/>
          <a:ext cx="1752615" cy="1896972"/>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CB19A4F-AFE3-49E9-823D-1E95DBCBC4D5}">
      <dsp:nvSpPr>
        <dsp:cNvPr id="0" name=""/>
        <dsp:cNvSpPr/>
      </dsp:nvSpPr>
      <dsp:spPr>
        <a:xfrm>
          <a:off x="2516610" y="76198"/>
          <a:ext cx="1229617" cy="1229617"/>
        </a:xfrm>
        <a:prstGeom prst="ellipse">
          <a:avLst/>
        </a:prstGeom>
        <a:gradFill rotWithShape="0">
          <a:gsLst>
            <a:gs pos="0">
              <a:schemeClr val="accent5">
                <a:hueOff val="814256"/>
                <a:satOff val="2799"/>
                <a:lumOff val="-13432"/>
                <a:alphaOff val="0"/>
                <a:shade val="51000"/>
                <a:satMod val="130000"/>
              </a:schemeClr>
            </a:gs>
            <a:gs pos="80000">
              <a:schemeClr val="accent5">
                <a:hueOff val="814256"/>
                <a:satOff val="2799"/>
                <a:lumOff val="-13432"/>
                <a:alphaOff val="0"/>
                <a:shade val="93000"/>
                <a:satMod val="130000"/>
              </a:schemeClr>
            </a:gs>
            <a:gs pos="100000">
              <a:schemeClr val="accent5">
                <a:hueOff val="814256"/>
                <a:satOff val="2799"/>
                <a:lumOff val="-1343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Low Dose</a:t>
          </a:r>
          <a:endParaRPr lang="en-US" sz="2400" kern="1200" dirty="0"/>
        </a:p>
      </dsp:txBody>
      <dsp:txXfrm>
        <a:off x="2696683" y="256271"/>
        <a:ext cx="869471" cy="869471"/>
      </dsp:txXfrm>
    </dsp:sp>
    <dsp:sp modelId="{29A70BCE-FFB3-4C3E-B2C4-724C2B8B0322}">
      <dsp:nvSpPr>
        <dsp:cNvPr id="0" name=""/>
        <dsp:cNvSpPr/>
      </dsp:nvSpPr>
      <dsp:spPr>
        <a:xfrm>
          <a:off x="3507208" y="685797"/>
          <a:ext cx="2214615" cy="1975024"/>
        </a:xfrm>
        <a:prstGeom prst="ellipse">
          <a:avLst/>
        </a:prstGeom>
        <a:gradFill rotWithShape="0">
          <a:gsLst>
            <a:gs pos="0">
              <a:schemeClr val="accent5">
                <a:hueOff val="1628512"/>
                <a:satOff val="5598"/>
                <a:lumOff val="-26863"/>
                <a:alphaOff val="0"/>
                <a:shade val="51000"/>
                <a:satMod val="130000"/>
              </a:schemeClr>
            </a:gs>
            <a:gs pos="80000">
              <a:schemeClr val="accent5">
                <a:hueOff val="1628512"/>
                <a:satOff val="5598"/>
                <a:lumOff val="-26863"/>
                <a:alphaOff val="0"/>
                <a:shade val="93000"/>
                <a:satMod val="130000"/>
              </a:schemeClr>
            </a:gs>
            <a:gs pos="100000">
              <a:schemeClr val="accent5">
                <a:hueOff val="1628512"/>
                <a:satOff val="5598"/>
                <a:lumOff val="-268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Low</a:t>
          </a:r>
        </a:p>
        <a:p>
          <a:pPr lvl="0" algn="ctr" defTabSz="889000">
            <a:lnSpc>
              <a:spcPct val="90000"/>
            </a:lnSpc>
            <a:spcBef>
              <a:spcPct val="0"/>
            </a:spcBef>
            <a:spcAft>
              <a:spcPct val="35000"/>
            </a:spcAft>
          </a:pPr>
          <a:r>
            <a:rPr lang="en-US" sz="2000" kern="1200" dirty="0" smtClean="0"/>
            <a:t>Maintenance</a:t>
          </a:r>
          <a:endParaRPr lang="en-US" sz="2000" kern="1200" dirty="0"/>
        </a:p>
      </dsp:txBody>
      <dsp:txXfrm>
        <a:off x="3831531" y="975033"/>
        <a:ext cx="1565969" cy="1396552"/>
      </dsp:txXfrm>
    </dsp:sp>
    <dsp:sp modelId="{6300832C-4C65-4ED9-ADC6-33A2767CDA4A}">
      <dsp:nvSpPr>
        <dsp:cNvPr id="0" name=""/>
        <dsp:cNvSpPr/>
      </dsp:nvSpPr>
      <dsp:spPr>
        <a:xfrm>
          <a:off x="4353278" y="3129517"/>
          <a:ext cx="1147249" cy="1147249"/>
        </a:xfrm>
        <a:prstGeom prst="ellipse">
          <a:avLst/>
        </a:prstGeom>
        <a:gradFill rotWithShape="0">
          <a:gsLst>
            <a:gs pos="0">
              <a:schemeClr val="accent5">
                <a:hueOff val="2442768"/>
                <a:satOff val="8397"/>
                <a:lumOff val="-40295"/>
                <a:alphaOff val="0"/>
                <a:shade val="51000"/>
                <a:satMod val="130000"/>
              </a:schemeClr>
            </a:gs>
            <a:gs pos="80000">
              <a:schemeClr val="accent5">
                <a:hueOff val="2442768"/>
                <a:satOff val="8397"/>
                <a:lumOff val="-40295"/>
                <a:alphaOff val="0"/>
                <a:shade val="93000"/>
                <a:satMod val="130000"/>
              </a:schemeClr>
            </a:gs>
            <a:gs pos="100000">
              <a:schemeClr val="accent5">
                <a:hueOff val="2442768"/>
                <a:satOff val="8397"/>
                <a:lumOff val="-402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Private</a:t>
          </a:r>
          <a:endParaRPr lang="en-US" sz="1900" kern="1200" dirty="0"/>
        </a:p>
      </dsp:txBody>
      <dsp:txXfrm>
        <a:off x="4521289" y="3297528"/>
        <a:ext cx="811227" cy="811227"/>
      </dsp:txXfrm>
    </dsp:sp>
    <dsp:sp modelId="{FAC4CBB2-FC68-433E-A1B7-C718762F1C7F}">
      <dsp:nvSpPr>
        <dsp:cNvPr id="0" name=""/>
        <dsp:cNvSpPr/>
      </dsp:nvSpPr>
      <dsp:spPr>
        <a:xfrm>
          <a:off x="2514594" y="3657603"/>
          <a:ext cx="1521812" cy="1390783"/>
        </a:xfrm>
        <a:prstGeom prst="ellipse">
          <a:avLst/>
        </a:prstGeom>
        <a:gradFill rotWithShape="0">
          <a:gsLst>
            <a:gs pos="0">
              <a:schemeClr val="accent5">
                <a:hueOff val="3257024"/>
                <a:satOff val="11196"/>
                <a:lumOff val="-53726"/>
                <a:alphaOff val="0"/>
                <a:shade val="51000"/>
                <a:satMod val="130000"/>
              </a:schemeClr>
            </a:gs>
            <a:gs pos="80000">
              <a:schemeClr val="accent5">
                <a:hueOff val="3257024"/>
                <a:satOff val="11196"/>
                <a:lumOff val="-53726"/>
                <a:alphaOff val="0"/>
                <a:shade val="93000"/>
                <a:satMod val="130000"/>
              </a:schemeClr>
            </a:gs>
            <a:gs pos="100000">
              <a:schemeClr val="accent5">
                <a:hueOff val="3257024"/>
                <a:satOff val="11196"/>
                <a:lumOff val="-53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Safe And Effective</a:t>
          </a:r>
        </a:p>
        <a:p>
          <a:pPr lvl="0" algn="ctr" defTabSz="844550">
            <a:lnSpc>
              <a:spcPct val="90000"/>
            </a:lnSpc>
            <a:spcBef>
              <a:spcPct val="0"/>
            </a:spcBef>
            <a:spcAft>
              <a:spcPct val="35000"/>
            </a:spcAft>
          </a:pPr>
          <a:r>
            <a:rPr lang="en-US" sz="1900" kern="1200" dirty="0" smtClean="0"/>
            <a:t>Tier 2</a:t>
          </a:r>
          <a:endParaRPr lang="en-US" sz="1900" kern="1200" dirty="0"/>
        </a:p>
      </dsp:txBody>
      <dsp:txXfrm>
        <a:off x="2737458" y="3861278"/>
        <a:ext cx="1076084" cy="9834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6BB08-0D2A-4094-9534-A6212D8E4522}">
      <dsp:nvSpPr>
        <dsp:cNvPr id="0" name=""/>
        <dsp:cNvSpPr/>
      </dsp:nvSpPr>
      <dsp:spPr>
        <a:xfrm>
          <a:off x="3630123" y="-116804"/>
          <a:ext cx="1934051" cy="150043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2"/>
              </a:solidFill>
            </a:rPr>
            <a:t> Effective</a:t>
          </a:r>
        </a:p>
        <a:p>
          <a:pPr lvl="0" algn="ctr" defTabSz="1244600">
            <a:lnSpc>
              <a:spcPct val="90000"/>
            </a:lnSpc>
            <a:spcBef>
              <a:spcPct val="0"/>
            </a:spcBef>
            <a:spcAft>
              <a:spcPct val="35000"/>
            </a:spcAft>
          </a:pPr>
          <a:r>
            <a:rPr lang="en-US" sz="2800" kern="1200" dirty="0" smtClean="0">
              <a:solidFill>
                <a:schemeClr val="bg2"/>
              </a:solidFill>
            </a:rPr>
            <a:t>Tier 2</a:t>
          </a:r>
          <a:endParaRPr lang="en-US" sz="2800" kern="1200" dirty="0">
            <a:solidFill>
              <a:schemeClr val="bg2"/>
            </a:solidFill>
          </a:endParaRPr>
        </a:p>
      </dsp:txBody>
      <dsp:txXfrm>
        <a:off x="3703368" y="-43559"/>
        <a:ext cx="1787561" cy="1353942"/>
      </dsp:txXfrm>
    </dsp:sp>
    <dsp:sp modelId="{E90CF9D0-98A9-4E4C-ABDE-BD50C67FE839}">
      <dsp:nvSpPr>
        <dsp:cNvPr id="0" name=""/>
        <dsp:cNvSpPr/>
      </dsp:nvSpPr>
      <dsp:spPr>
        <a:xfrm>
          <a:off x="3201573" y="892933"/>
          <a:ext cx="4094862" cy="4094862"/>
        </a:xfrm>
        <a:custGeom>
          <a:avLst/>
          <a:gdLst/>
          <a:ahLst/>
          <a:cxnLst/>
          <a:rect l="0" t="0" r="0" b="0"/>
          <a:pathLst>
            <a:path>
              <a:moveTo>
                <a:pt x="2605779" y="77603"/>
              </a:moveTo>
              <a:arcTo wR="2047431" hR="2047431" stAng="17149523" swAng="1288328"/>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3D81DFDB-4CA9-4B7F-9AFC-7FC2C1142C2F}">
      <dsp:nvSpPr>
        <dsp:cNvPr id="0" name=""/>
        <dsp:cNvSpPr/>
      </dsp:nvSpPr>
      <dsp:spPr>
        <a:xfrm>
          <a:off x="5787229" y="1474232"/>
          <a:ext cx="2288198" cy="1318539"/>
        </a:xfrm>
        <a:prstGeom prst="roundRect">
          <a:avLst/>
        </a:prstGeom>
        <a:gradFill rotWithShape="0">
          <a:gsLst>
            <a:gs pos="0">
              <a:schemeClr val="accent5">
                <a:hueOff val="814256"/>
                <a:satOff val="2799"/>
                <a:lumOff val="-13432"/>
                <a:alphaOff val="0"/>
                <a:shade val="51000"/>
                <a:satMod val="130000"/>
              </a:schemeClr>
            </a:gs>
            <a:gs pos="80000">
              <a:schemeClr val="accent5">
                <a:hueOff val="814256"/>
                <a:satOff val="2799"/>
                <a:lumOff val="-13432"/>
                <a:alphaOff val="0"/>
                <a:shade val="93000"/>
                <a:satMod val="130000"/>
              </a:schemeClr>
            </a:gs>
            <a:gs pos="100000">
              <a:schemeClr val="accent5">
                <a:hueOff val="814256"/>
                <a:satOff val="2799"/>
                <a:lumOff val="-1343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2"/>
              </a:solidFill>
            </a:rPr>
            <a:t>Low Maintenance &amp; Long- Acting</a:t>
          </a:r>
          <a:endParaRPr lang="en-US" sz="2500" kern="1200" dirty="0">
            <a:solidFill>
              <a:schemeClr val="bg2"/>
            </a:solidFill>
          </a:endParaRPr>
        </a:p>
      </dsp:txBody>
      <dsp:txXfrm>
        <a:off x="5851595" y="1538598"/>
        <a:ext cx="2159466" cy="1189807"/>
      </dsp:txXfrm>
    </dsp:sp>
    <dsp:sp modelId="{48463791-F803-40F1-B236-5AA1A1A1C1D2}">
      <dsp:nvSpPr>
        <dsp:cNvPr id="0" name=""/>
        <dsp:cNvSpPr/>
      </dsp:nvSpPr>
      <dsp:spPr>
        <a:xfrm>
          <a:off x="2998813" y="102563"/>
          <a:ext cx="4094862" cy="4094862"/>
        </a:xfrm>
        <a:custGeom>
          <a:avLst/>
          <a:gdLst/>
          <a:ahLst/>
          <a:cxnLst/>
          <a:rect l="0" t="0" r="0" b="0"/>
          <a:pathLst>
            <a:path>
              <a:moveTo>
                <a:pt x="3894658" y="2930451"/>
              </a:moveTo>
              <a:arcTo wR="2047431" hR="2047431" stAng="1532937" swAng="1343395"/>
            </a:path>
          </a:pathLst>
        </a:custGeom>
        <a:noFill/>
        <a:ln w="9525" cap="flat" cmpd="sng" algn="ctr">
          <a:solidFill>
            <a:schemeClr val="accent5">
              <a:hueOff val="814256"/>
              <a:satOff val="2799"/>
              <a:lumOff val="-13432"/>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C56B6C87-8B2A-452B-95E5-95985C3B6F94}">
      <dsp:nvSpPr>
        <dsp:cNvPr id="0" name=""/>
        <dsp:cNvSpPr/>
      </dsp:nvSpPr>
      <dsp:spPr>
        <a:xfrm>
          <a:off x="4821151" y="3831054"/>
          <a:ext cx="1807002" cy="1012390"/>
        </a:xfrm>
        <a:prstGeom prst="roundRect">
          <a:avLst/>
        </a:prstGeom>
        <a:gradFill rotWithShape="0">
          <a:gsLst>
            <a:gs pos="0">
              <a:schemeClr val="accent5">
                <a:hueOff val="1628512"/>
                <a:satOff val="5598"/>
                <a:lumOff val="-26863"/>
                <a:alphaOff val="0"/>
                <a:shade val="51000"/>
                <a:satMod val="130000"/>
              </a:schemeClr>
            </a:gs>
            <a:gs pos="80000">
              <a:schemeClr val="accent5">
                <a:hueOff val="1628512"/>
                <a:satOff val="5598"/>
                <a:lumOff val="-26863"/>
                <a:alphaOff val="0"/>
                <a:shade val="93000"/>
                <a:satMod val="130000"/>
              </a:schemeClr>
            </a:gs>
            <a:gs pos="100000">
              <a:schemeClr val="accent5">
                <a:hueOff val="1628512"/>
                <a:satOff val="5598"/>
                <a:lumOff val="-268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No</a:t>
          </a:r>
          <a:r>
            <a:rPr lang="en-US" sz="2600" kern="1200" baseline="0" dirty="0" smtClean="0"/>
            <a:t> Estrogen</a:t>
          </a:r>
          <a:endParaRPr lang="en-US" sz="2600" kern="1200" dirty="0"/>
        </a:p>
      </dsp:txBody>
      <dsp:txXfrm>
        <a:off x="4870572" y="3880475"/>
        <a:ext cx="1708160" cy="913548"/>
      </dsp:txXfrm>
    </dsp:sp>
    <dsp:sp modelId="{971FF4B3-66AF-49B9-AB9B-939902496638}">
      <dsp:nvSpPr>
        <dsp:cNvPr id="0" name=""/>
        <dsp:cNvSpPr/>
      </dsp:nvSpPr>
      <dsp:spPr>
        <a:xfrm>
          <a:off x="2280939" y="671507"/>
          <a:ext cx="4094862" cy="4094862"/>
        </a:xfrm>
        <a:custGeom>
          <a:avLst/>
          <a:gdLst/>
          <a:ahLst/>
          <a:cxnLst/>
          <a:rect l="0" t="0" r="0" b="0"/>
          <a:pathLst>
            <a:path>
              <a:moveTo>
                <a:pt x="2359440" y="4070949"/>
              </a:moveTo>
              <a:arcTo wR="2047431" hR="2047431" stAng="4874071" swAng="942434"/>
            </a:path>
          </a:pathLst>
        </a:custGeom>
        <a:noFill/>
        <a:ln w="9525" cap="flat" cmpd="sng" algn="ctr">
          <a:solidFill>
            <a:schemeClr val="accent5">
              <a:hueOff val="1628512"/>
              <a:satOff val="5598"/>
              <a:lumOff val="-26863"/>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013EC04C-72A1-4D8B-8879-2F0D667983CB}">
      <dsp:nvSpPr>
        <dsp:cNvPr id="0" name=""/>
        <dsp:cNvSpPr/>
      </dsp:nvSpPr>
      <dsp:spPr>
        <a:xfrm>
          <a:off x="2322994" y="3768656"/>
          <a:ext cx="1576089" cy="1024458"/>
        </a:xfrm>
        <a:prstGeom prst="roundRect">
          <a:avLst/>
        </a:prstGeom>
        <a:gradFill rotWithShape="0">
          <a:gsLst>
            <a:gs pos="0">
              <a:schemeClr val="accent5">
                <a:hueOff val="2442768"/>
                <a:satOff val="8397"/>
                <a:lumOff val="-40295"/>
                <a:alphaOff val="0"/>
                <a:shade val="51000"/>
                <a:satMod val="130000"/>
              </a:schemeClr>
            </a:gs>
            <a:gs pos="80000">
              <a:schemeClr val="accent5">
                <a:hueOff val="2442768"/>
                <a:satOff val="8397"/>
                <a:lumOff val="-40295"/>
                <a:alphaOff val="0"/>
                <a:shade val="93000"/>
                <a:satMod val="130000"/>
              </a:schemeClr>
            </a:gs>
            <a:gs pos="100000">
              <a:schemeClr val="accent5">
                <a:hueOff val="2442768"/>
                <a:satOff val="8397"/>
                <a:lumOff val="-402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Private</a:t>
          </a:r>
          <a:endParaRPr lang="en-US" sz="2800" kern="1200" dirty="0"/>
        </a:p>
      </dsp:txBody>
      <dsp:txXfrm>
        <a:off x="2373004" y="3818666"/>
        <a:ext cx="1476069" cy="924438"/>
      </dsp:txXfrm>
    </dsp:sp>
    <dsp:sp modelId="{A9B8F221-FEE6-4D3C-AEDA-0CEAA41DA4B0}">
      <dsp:nvSpPr>
        <dsp:cNvPr id="0" name=""/>
        <dsp:cNvSpPr/>
      </dsp:nvSpPr>
      <dsp:spPr>
        <a:xfrm>
          <a:off x="2086932" y="273373"/>
          <a:ext cx="4094862" cy="4094862"/>
        </a:xfrm>
        <a:custGeom>
          <a:avLst/>
          <a:gdLst/>
          <a:ahLst/>
          <a:cxnLst/>
          <a:rect l="0" t="0" r="0" b="0"/>
          <a:pathLst>
            <a:path>
              <a:moveTo>
                <a:pt x="441475" y="3317423"/>
              </a:moveTo>
              <a:arcTo wR="2047431" hR="2047431" stAng="8499780" swAng="1229390"/>
            </a:path>
          </a:pathLst>
        </a:custGeom>
        <a:noFill/>
        <a:ln w="9525" cap="flat" cmpd="sng" algn="ctr">
          <a:solidFill>
            <a:schemeClr val="accent5">
              <a:hueOff val="2442768"/>
              <a:satOff val="8397"/>
              <a:lumOff val="-40295"/>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8985CFD8-EA51-4C81-B19A-060425AC9839}">
      <dsp:nvSpPr>
        <dsp:cNvPr id="0" name=""/>
        <dsp:cNvSpPr/>
      </dsp:nvSpPr>
      <dsp:spPr>
        <a:xfrm>
          <a:off x="1161690" y="1425940"/>
          <a:ext cx="2085009" cy="1291852"/>
        </a:xfrm>
        <a:prstGeom prst="roundRect">
          <a:avLst/>
        </a:prstGeom>
        <a:gradFill rotWithShape="0">
          <a:gsLst>
            <a:gs pos="0">
              <a:schemeClr val="accent5">
                <a:hueOff val="3257024"/>
                <a:satOff val="11196"/>
                <a:lumOff val="-53726"/>
                <a:alphaOff val="0"/>
                <a:shade val="51000"/>
                <a:satMod val="130000"/>
              </a:schemeClr>
            </a:gs>
            <a:gs pos="80000">
              <a:schemeClr val="accent5">
                <a:hueOff val="3257024"/>
                <a:satOff val="11196"/>
                <a:lumOff val="-53726"/>
                <a:alphaOff val="0"/>
                <a:shade val="93000"/>
                <a:satMod val="130000"/>
              </a:schemeClr>
            </a:gs>
            <a:gs pos="100000">
              <a:schemeClr val="accent5">
                <a:hueOff val="3257024"/>
                <a:satOff val="11196"/>
                <a:lumOff val="-53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Health Benefits</a:t>
          </a:r>
          <a:endParaRPr lang="en-US" sz="2800" kern="1200" dirty="0"/>
        </a:p>
      </dsp:txBody>
      <dsp:txXfrm>
        <a:off x="1224753" y="1489003"/>
        <a:ext cx="1958883" cy="1165726"/>
      </dsp:txXfrm>
    </dsp:sp>
    <dsp:sp modelId="{3F418DEA-0593-4F4C-AE0B-158E4E06A478}">
      <dsp:nvSpPr>
        <dsp:cNvPr id="0" name=""/>
        <dsp:cNvSpPr/>
      </dsp:nvSpPr>
      <dsp:spPr>
        <a:xfrm>
          <a:off x="1894936" y="811975"/>
          <a:ext cx="4094862" cy="4094862"/>
        </a:xfrm>
        <a:custGeom>
          <a:avLst/>
          <a:gdLst/>
          <a:ahLst/>
          <a:cxnLst/>
          <a:rect l="0" t="0" r="0" b="0"/>
          <a:pathLst>
            <a:path>
              <a:moveTo>
                <a:pt x="777627" y="441326"/>
              </a:moveTo>
              <a:arcTo wR="2047431" hR="2047431" stAng="13900183" swAng="1339549"/>
            </a:path>
          </a:pathLst>
        </a:custGeom>
        <a:noFill/>
        <a:ln w="9525" cap="flat" cmpd="sng" algn="ctr">
          <a:solidFill>
            <a:schemeClr val="accent5">
              <a:hueOff val="3257024"/>
              <a:satOff val="11196"/>
              <a:lumOff val="-53726"/>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mn-ea"/>
                <a:cs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2478C345-EBD9-4FD2-B84F-1C7E1631EC8A}" type="datetime1">
              <a:rPr lang="en-US"/>
              <a:pPr>
                <a:defRPr/>
              </a:pPr>
              <a:t>7/11/2014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mn-ea"/>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B27A074E-F6B0-4F14-B191-6EC2B670BA8A}" type="slidenum">
              <a:rPr lang="en-US"/>
              <a:pPr>
                <a:defRPr/>
              </a:pPr>
              <a:t>‹#›</a:t>
            </a:fld>
            <a:endParaRPr lang="en-US"/>
          </a:p>
        </p:txBody>
      </p:sp>
    </p:spTree>
    <p:extLst>
      <p:ext uri="{BB962C8B-B14F-4D97-AF65-F5344CB8AC3E}">
        <p14:creationId xmlns:p14="http://schemas.microsoft.com/office/powerpoint/2010/main" val="2117706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290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5E17339-E423-448D-9991-A8849790B817}" type="slidenum">
              <a:rPr lang="en-US"/>
              <a:pPr>
                <a:defRPr/>
              </a:pPr>
              <a:t>‹#›</a:t>
            </a:fld>
            <a:endParaRPr lang="en-US"/>
          </a:p>
        </p:txBody>
      </p:sp>
    </p:spTree>
    <p:extLst>
      <p:ext uri="{BB962C8B-B14F-4D97-AF65-F5344CB8AC3E}">
        <p14:creationId xmlns:p14="http://schemas.microsoft.com/office/powerpoint/2010/main" val="18203393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30052" name="Slide Number Placeholder 3"/>
          <p:cNvSpPr>
            <a:spLocks noGrp="1"/>
          </p:cNvSpPr>
          <p:nvPr>
            <p:ph type="sldNum" sz="quarter" idx="5"/>
          </p:nvPr>
        </p:nvSpPr>
        <p:spPr>
          <a:noFill/>
        </p:spPr>
        <p:txBody>
          <a:bodyPr/>
          <a:lstStyle/>
          <a:p>
            <a:fld id="{730BC1FC-093A-4394-B127-7C30233735F5}"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41316" name="Slide Number Placeholder 3"/>
          <p:cNvSpPr>
            <a:spLocks noGrp="1"/>
          </p:cNvSpPr>
          <p:nvPr>
            <p:ph type="sldNum" sz="quarter" idx="5"/>
          </p:nvPr>
        </p:nvSpPr>
        <p:spPr>
          <a:noFill/>
        </p:spPr>
        <p:txBody>
          <a:bodyPr/>
          <a:lstStyle/>
          <a:p>
            <a:fld id="{7608E5C8-982F-453E-8714-77D68B770026}" type="slidenum">
              <a:rPr lang="en-US">
                <a:solidFill>
                  <a:srgbClr val="000000"/>
                </a:solidFill>
              </a:rPr>
              <a:pPr/>
              <a:t>16</a:t>
            </a:fld>
            <a:endParaRPr 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45412" name="Slide Number Placeholder 3"/>
          <p:cNvSpPr>
            <a:spLocks noGrp="1"/>
          </p:cNvSpPr>
          <p:nvPr>
            <p:ph type="sldNum" sz="quarter" idx="5"/>
          </p:nvPr>
        </p:nvSpPr>
        <p:spPr>
          <a:noFill/>
        </p:spPr>
        <p:txBody>
          <a:bodyPr/>
          <a:lstStyle/>
          <a:p>
            <a:fld id="{70317E7B-FF5F-4437-870B-05D6BFE0D3AD}" type="slidenum">
              <a:rPr lang="en-US">
                <a:solidFill>
                  <a:srgbClr val="000000"/>
                </a:solidFill>
              </a:rPr>
              <a:pPr/>
              <a:t>17</a:t>
            </a:fld>
            <a:endParaRPr 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pPr eaLnBrk="1" hangingPunct="1"/>
            <a:r>
              <a:rPr lang="en-US" dirty="0" smtClean="0">
                <a:latin typeface="Arial" pitchFamily="34" charset="0"/>
              </a:rPr>
              <a:t>Lifestyle questions - </a:t>
            </a:r>
          </a:p>
        </p:txBody>
      </p:sp>
      <p:sp>
        <p:nvSpPr>
          <p:cNvPr id="151556" name="Slide Number Placeholder 3"/>
          <p:cNvSpPr>
            <a:spLocks noGrp="1"/>
          </p:cNvSpPr>
          <p:nvPr>
            <p:ph type="sldNum" sz="quarter" idx="5"/>
          </p:nvPr>
        </p:nvSpPr>
        <p:spPr>
          <a:noFill/>
        </p:spPr>
        <p:txBody>
          <a:bodyPr/>
          <a:lstStyle/>
          <a:p>
            <a:fld id="{E329ED47-FCFE-453C-8F13-80B1ED9318E0}" type="slidenum">
              <a:rPr lang="en-US">
                <a:solidFill>
                  <a:srgbClr val="000000"/>
                </a:solidFill>
              </a:rPr>
              <a:pPr/>
              <a:t>18</a:t>
            </a:fld>
            <a:endParaRPr 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53604" name="Slide Number Placeholder 3"/>
          <p:cNvSpPr>
            <a:spLocks noGrp="1"/>
          </p:cNvSpPr>
          <p:nvPr>
            <p:ph type="sldNum" sz="quarter" idx="5"/>
          </p:nvPr>
        </p:nvSpPr>
        <p:spPr>
          <a:noFill/>
        </p:spPr>
        <p:txBody>
          <a:bodyPr/>
          <a:lstStyle/>
          <a:p>
            <a:fld id="{FF0149BA-7C6B-4D07-8F16-59FB0753EB97}" type="slidenum">
              <a:rPr lang="en-US">
                <a:solidFill>
                  <a:srgbClr val="000000"/>
                </a:solidFill>
              </a:rPr>
              <a:pPr/>
              <a:t>19</a:t>
            </a:fld>
            <a:endParaRPr 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spcBef>
                <a:spcPct val="0"/>
              </a:spcBef>
              <a:buFont typeface="Arial" panose="020B0604020202020204" pitchFamily="34" charset="0"/>
              <a:buChar char="•"/>
            </a:pPr>
            <a:r>
              <a:rPr lang="en-US" dirty="0" smtClean="0">
                <a:ea typeface="ＭＳ Ｐゴシック"/>
                <a:cs typeface="ＭＳ Ｐゴシック"/>
              </a:rPr>
              <a:t>This figure shows</a:t>
            </a:r>
            <a:r>
              <a:rPr lang="en-US" baseline="0" dirty="0" smtClean="0">
                <a:ea typeface="ＭＳ Ｐゴシック"/>
                <a:cs typeface="ＭＳ Ｐゴシック"/>
              </a:rPr>
              <a:t> currently available contraceptive methods, ranked by </a:t>
            </a:r>
            <a:r>
              <a:rPr lang="en-US" dirty="0" smtClean="0">
                <a:ea typeface="ＭＳ Ｐゴシック"/>
                <a:cs typeface="ＭＳ Ｐゴシック"/>
              </a:rPr>
              <a:t>typical effectiveness,</a:t>
            </a:r>
            <a:r>
              <a:rPr lang="en-US" baseline="0" dirty="0" smtClean="0">
                <a:ea typeface="ＭＳ Ｐゴシック"/>
                <a:cs typeface="ＭＳ Ｐゴシック"/>
              </a:rPr>
              <a:t> meaning </a:t>
            </a:r>
            <a:r>
              <a:rPr lang="en-US" dirty="0" smtClean="0">
                <a:ea typeface="ＭＳ Ｐゴシック"/>
                <a:cs typeface="ＭＳ Ｐゴシック"/>
              </a:rPr>
              <a:t>how effective is the method</a:t>
            </a:r>
            <a:r>
              <a:rPr lang="en-US" baseline="0" dirty="0" smtClean="0">
                <a:ea typeface="ＭＳ Ｐゴシック"/>
                <a:cs typeface="ＭＳ Ｐゴシック"/>
              </a:rPr>
              <a:t> </a:t>
            </a:r>
            <a:r>
              <a:rPr lang="en-US" dirty="0" smtClean="0">
                <a:ea typeface="ＭＳ Ｐゴシック"/>
                <a:cs typeface="ＭＳ Ｐゴシック"/>
              </a:rPr>
              <a:t>at preventing pregnancy with real-world use.</a:t>
            </a:r>
          </a:p>
          <a:p>
            <a:pPr marL="168244" indent="-168244">
              <a:spcBef>
                <a:spcPct val="0"/>
              </a:spcBef>
              <a:buFont typeface="Arial" panose="020B0604020202020204" pitchFamily="34" charset="0"/>
              <a:buChar char="•"/>
            </a:pPr>
            <a:r>
              <a:rPr lang="en-US" dirty="0" smtClean="0">
                <a:ea typeface="ＭＳ Ｐゴシック"/>
                <a:cs typeface="ＭＳ Ｐゴシック"/>
              </a:rPr>
              <a:t>Incorrect</a:t>
            </a:r>
            <a:r>
              <a:rPr lang="en-US" baseline="0" dirty="0" smtClean="0">
                <a:ea typeface="ＭＳ Ｐゴシック"/>
                <a:cs typeface="ＭＳ Ｐゴシック"/>
              </a:rPr>
              <a:t> or inconsistent use can impact the effectiveness of the contraceptive method. </a:t>
            </a:r>
          </a:p>
          <a:p>
            <a:pPr marL="168244" indent="-168244">
              <a:spcBef>
                <a:spcPct val="0"/>
              </a:spcBef>
              <a:buFont typeface="Arial" panose="020B0604020202020204" pitchFamily="34" charset="0"/>
              <a:buChar char="•"/>
            </a:pPr>
            <a:r>
              <a:rPr lang="en-US" baseline="0" dirty="0" smtClean="0"/>
              <a:t>In tier 1 are the most effective methods, with less than 1 pregnancy occurring per 100 women per year.  The most effective reversible methods include implants and IUDs or intrauterine devices.</a:t>
            </a:r>
          </a:p>
          <a:p>
            <a:pPr marL="168244" indent="-168244">
              <a:buFont typeface="Arial" panose="020B0604020202020204" pitchFamily="34" charset="0"/>
              <a:buChar char="•"/>
            </a:pPr>
            <a:r>
              <a:rPr lang="en-US" baseline="0" dirty="0" smtClean="0"/>
              <a:t>Tier 2 methods include </a:t>
            </a:r>
            <a:r>
              <a:rPr lang="en-US" baseline="0" dirty="0" err="1" smtClean="0"/>
              <a:t>injectables</a:t>
            </a:r>
            <a:r>
              <a:rPr lang="en-US" baseline="0" dirty="0" smtClean="0"/>
              <a:t>, pills, patch, vaginal ring, and diaphragm; failure rates range from 6-12%.</a:t>
            </a:r>
          </a:p>
          <a:p>
            <a:pPr marL="168244" indent="-168244">
              <a:buFont typeface="Arial" panose="020B0604020202020204" pitchFamily="34" charset="0"/>
              <a:buChar char="•"/>
            </a:pPr>
            <a:r>
              <a:rPr lang="en-US" baseline="0" dirty="0" smtClean="0"/>
              <a:t>Tier 3 methods include condoms, withdrawal, sponge, spermicide, and fertility awareness based methods; failure rates range from 18-28%.</a:t>
            </a:r>
          </a:p>
          <a:p>
            <a:pPr marL="168244" indent="-168244">
              <a:buFont typeface="Arial" panose="020B0604020202020204" pitchFamily="34" charset="0"/>
              <a:buChar char="•"/>
            </a:pPr>
            <a:r>
              <a:rPr lang="en-US" dirty="0" smtClean="0">
                <a:ea typeface="ＭＳ Ｐゴシック"/>
                <a:cs typeface="ＭＳ Ｐゴシック"/>
              </a:rPr>
              <a:t>The </a:t>
            </a:r>
            <a:r>
              <a:rPr lang="en-US" baseline="0" dirty="0" smtClean="0">
                <a:ea typeface="ＭＳ Ｐゴシック"/>
                <a:cs typeface="ＭＳ Ｐゴシック"/>
              </a:rPr>
              <a:t>more commonly used method among teens, the pill and the condom, </a:t>
            </a:r>
            <a:r>
              <a:rPr lang="en-US" dirty="0" smtClean="0">
                <a:ea typeface="ＭＳ Ｐゴシック"/>
                <a:cs typeface="ＭＳ Ｐゴシック"/>
              </a:rPr>
              <a:t>are listed in the second and third tier, respectively.</a:t>
            </a:r>
          </a:p>
          <a:p>
            <a:pPr>
              <a:spcBef>
                <a:spcPct val="0"/>
              </a:spcBef>
              <a:buFontTx/>
              <a:buNone/>
            </a:pPr>
            <a:endParaRPr lang="en-US" dirty="0" smtClean="0">
              <a:ea typeface="ＭＳ Ｐゴシック"/>
              <a:cs typeface="ＭＳ Ｐゴシック"/>
            </a:endParaRPr>
          </a:p>
          <a:p>
            <a:endParaRPr lang="en-US" dirty="0"/>
          </a:p>
        </p:txBody>
      </p:sp>
      <p:sp>
        <p:nvSpPr>
          <p:cNvPr id="4" name="Slide Number Placeholder 3"/>
          <p:cNvSpPr>
            <a:spLocks noGrp="1"/>
          </p:cNvSpPr>
          <p:nvPr>
            <p:ph type="sldNum" sz="quarter" idx="10"/>
          </p:nvPr>
        </p:nvSpPr>
        <p:spPr/>
        <p:txBody>
          <a:bodyPr/>
          <a:lstStyle/>
          <a:p>
            <a:fld id="{6502CB63-6E21-4B6F-B75E-6894CFAD9933}" type="slidenum">
              <a:rPr lang="en-US" smtClean="0"/>
              <a:t>20</a:t>
            </a:fld>
            <a:endParaRPr lang="en-US"/>
          </a:p>
        </p:txBody>
      </p:sp>
    </p:spTree>
    <p:extLst>
      <p:ext uri="{BB962C8B-B14F-4D97-AF65-F5344CB8AC3E}">
        <p14:creationId xmlns:p14="http://schemas.microsoft.com/office/powerpoint/2010/main" val="713181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en-US" smtClean="0">
              <a:latin typeface="Arial" pitchFamily="34" charset="0"/>
            </a:endParaRPr>
          </a:p>
        </p:txBody>
      </p:sp>
      <p:sp>
        <p:nvSpPr>
          <p:cNvPr id="154628" name="Slide Number Placeholder 3"/>
          <p:cNvSpPr>
            <a:spLocks noGrp="1"/>
          </p:cNvSpPr>
          <p:nvPr>
            <p:ph type="sldNum" sz="quarter" idx="5"/>
          </p:nvPr>
        </p:nvSpPr>
        <p:spPr>
          <a:noFill/>
        </p:spPr>
        <p:txBody>
          <a:bodyPr/>
          <a:lstStyle/>
          <a:p>
            <a:fld id="{C0AFBAB1-01C2-493A-AB22-AB42C38487CA}" type="slidenum">
              <a:rPr lang="en-US">
                <a:solidFill>
                  <a:srgbClr val="000000"/>
                </a:solidFill>
              </a:rPr>
              <a:pPr/>
              <a:t>21</a:t>
            </a:fld>
            <a:endParaRPr 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pPr>
              <a:lnSpc>
                <a:spcPct val="90000"/>
              </a:lnSpc>
            </a:pPr>
            <a:r>
              <a:rPr lang="en-US" smtClean="0">
                <a:latin typeface="Arial" pitchFamily="34" charset="0"/>
              </a:rPr>
              <a:t>Most healthy women are potential candidates for COCs. This slide lists some of the more common conditions that contraindicate COCs for adolescent patients.  More information is available in the CDC’s US Medical Eligibility for Contraceptive (USMEC) Use Guidelines. These are adapted from the WHO guidelines on the same topic, but differ slightly from WHO recommendations and relate more closely to the experience of women in the United States. In the USMEC, there are a few Category 3 conditions for which COCs are usually not used unless there are no other contraceptives methods available and/or acceptable because of the increased risk of complications. These conditions include females with:</a:t>
            </a:r>
          </a:p>
          <a:p>
            <a:pPr>
              <a:lnSpc>
                <a:spcPct val="90000"/>
              </a:lnSpc>
              <a:buFontTx/>
              <a:buChar char="•"/>
            </a:pPr>
            <a:r>
              <a:rPr lang="en-US" smtClean="0">
                <a:latin typeface="Arial" pitchFamily="34" charset="0"/>
              </a:rPr>
              <a:t> &lt;21 days postpartum, lactating within four weeks postpartum;</a:t>
            </a:r>
          </a:p>
          <a:p>
            <a:pPr>
              <a:lnSpc>
                <a:spcPct val="90000"/>
              </a:lnSpc>
              <a:buFontTx/>
              <a:buChar char="•"/>
            </a:pPr>
            <a:r>
              <a:rPr lang="en-US" smtClean="0">
                <a:latin typeface="Arial" pitchFamily="34" charset="0"/>
              </a:rPr>
              <a:t>complicated diabetes mellitus (e.g., retinopathy, neuropathy, nephropathy);</a:t>
            </a:r>
          </a:p>
          <a:p>
            <a:pPr>
              <a:lnSpc>
                <a:spcPct val="90000"/>
              </a:lnSpc>
              <a:buFontTx/>
              <a:buChar char="•"/>
            </a:pPr>
            <a:r>
              <a:rPr lang="en-US" smtClean="0">
                <a:latin typeface="Arial" pitchFamily="34" charset="0"/>
              </a:rPr>
              <a:t>current medications that may interfere with COC efficacy;</a:t>
            </a:r>
          </a:p>
          <a:p>
            <a:pPr>
              <a:lnSpc>
                <a:spcPct val="90000"/>
              </a:lnSpc>
              <a:buFontTx/>
              <a:buChar char="•"/>
            </a:pPr>
            <a:r>
              <a:rPr lang="en-US" smtClean="0">
                <a:latin typeface="Arial" pitchFamily="34" charset="0"/>
              </a:rPr>
              <a:t>gallbladder disease;</a:t>
            </a:r>
          </a:p>
          <a:p>
            <a:pPr>
              <a:lnSpc>
                <a:spcPct val="90000"/>
              </a:lnSpc>
              <a:buFontTx/>
              <a:buChar char="•"/>
            </a:pPr>
            <a:r>
              <a:rPr lang="en-US" smtClean="0">
                <a:latin typeface="Arial" pitchFamily="34" charset="0"/>
              </a:rPr>
              <a:t>history of bariatric surgery with malabsorptive procedures;</a:t>
            </a:r>
          </a:p>
          <a:p>
            <a:pPr>
              <a:lnSpc>
                <a:spcPct val="90000"/>
              </a:lnSpc>
              <a:buFontTx/>
              <a:buChar char="•"/>
            </a:pPr>
            <a:r>
              <a:rPr lang="en-US" smtClean="0">
                <a:latin typeface="Arial" pitchFamily="34" charset="0"/>
              </a:rPr>
              <a:t>history (but no current evidence for five years) of breast cancer;</a:t>
            </a:r>
          </a:p>
          <a:p>
            <a:pPr>
              <a:lnSpc>
                <a:spcPct val="90000"/>
              </a:lnSpc>
              <a:buFontTx/>
              <a:buChar char="•"/>
            </a:pPr>
            <a:r>
              <a:rPr lang="en-US" smtClean="0">
                <a:latin typeface="Arial" pitchFamily="34" charset="0"/>
              </a:rPr>
              <a:t>history of peripartum cardiomyopathy (more than six months ago); </a:t>
            </a:r>
          </a:p>
          <a:p>
            <a:pPr>
              <a:lnSpc>
                <a:spcPct val="90000"/>
              </a:lnSpc>
              <a:buFontTx/>
              <a:buChar char="•"/>
            </a:pPr>
            <a:r>
              <a:rPr lang="en-US" smtClean="0">
                <a:latin typeface="Arial" pitchFamily="34" charset="0"/>
              </a:rPr>
              <a:t>adequately controlled hypertension (systolic 140–159 or diastolic 90–99); or</a:t>
            </a:r>
          </a:p>
          <a:p>
            <a:pPr>
              <a:lnSpc>
                <a:spcPct val="90000"/>
              </a:lnSpc>
              <a:buFontTx/>
              <a:buChar char="•"/>
            </a:pPr>
            <a:r>
              <a:rPr lang="en-US" smtClean="0">
                <a:latin typeface="Arial" pitchFamily="34" charset="0"/>
              </a:rPr>
              <a:t>past history of deep vein thrombosis or pulmonary embolism at low risk for recurrence.</a:t>
            </a:r>
          </a:p>
          <a:p>
            <a:pPr>
              <a:lnSpc>
                <a:spcPct val="90000"/>
              </a:lnSpc>
            </a:pPr>
            <a:endParaRPr lang="en-US" smtClean="0">
              <a:latin typeface="Arial" pitchFamily="34" charset="0"/>
            </a:endParaRPr>
          </a:p>
          <a:p>
            <a:pPr>
              <a:lnSpc>
                <a:spcPct val="90000"/>
              </a:lnSpc>
            </a:pPr>
            <a:r>
              <a:rPr lang="en-US" smtClean="0">
                <a:latin typeface="Arial" pitchFamily="34" charset="0"/>
              </a:rPr>
              <a:t>Women who have WHO Category 4 conditions are advised against COC use. These include:</a:t>
            </a:r>
          </a:p>
          <a:p>
            <a:pPr>
              <a:lnSpc>
                <a:spcPct val="90000"/>
              </a:lnSpc>
              <a:buFontTx/>
              <a:buChar char="•"/>
            </a:pPr>
            <a:r>
              <a:rPr lang="en-US" smtClean="0">
                <a:latin typeface="Arial" pitchFamily="34" charset="0"/>
              </a:rPr>
              <a:t>breast cancer;</a:t>
            </a:r>
          </a:p>
          <a:p>
            <a:pPr>
              <a:lnSpc>
                <a:spcPct val="90000"/>
              </a:lnSpc>
              <a:buFontTx/>
              <a:buChar char="•"/>
            </a:pPr>
            <a:r>
              <a:rPr lang="en-US" smtClean="0">
                <a:latin typeface="Arial" pitchFamily="34" charset="0"/>
              </a:rPr>
              <a:t>severe cirrhosis;</a:t>
            </a:r>
          </a:p>
          <a:p>
            <a:pPr>
              <a:lnSpc>
                <a:spcPct val="90000"/>
              </a:lnSpc>
              <a:buFontTx/>
              <a:buChar char="•"/>
            </a:pPr>
            <a:r>
              <a:rPr lang="en-US" smtClean="0">
                <a:latin typeface="Arial" pitchFamily="34" charset="0"/>
              </a:rPr>
              <a:t>cerebrovascular accident;</a:t>
            </a:r>
          </a:p>
          <a:p>
            <a:pPr>
              <a:lnSpc>
                <a:spcPct val="90000"/>
              </a:lnSpc>
              <a:buFontTx/>
              <a:buChar char="•"/>
            </a:pPr>
            <a:r>
              <a:rPr lang="en-US" smtClean="0">
                <a:latin typeface="Arial" pitchFamily="34" charset="0"/>
              </a:rPr>
              <a:t>coronary (or ischemic) heart disease;</a:t>
            </a:r>
          </a:p>
          <a:p>
            <a:pPr>
              <a:lnSpc>
                <a:spcPct val="90000"/>
              </a:lnSpc>
              <a:buFontTx/>
              <a:buChar char="•"/>
            </a:pPr>
            <a:r>
              <a:rPr lang="en-US" smtClean="0">
                <a:latin typeface="Arial" pitchFamily="34" charset="0"/>
              </a:rPr>
              <a:t>complicated structural heart disease (e.g., pulmonary hypertension, atrial fibrillation or history of subacute bacterial endocarditis);</a:t>
            </a:r>
          </a:p>
          <a:p>
            <a:pPr>
              <a:lnSpc>
                <a:spcPct val="90000"/>
              </a:lnSpc>
              <a:buFontTx/>
              <a:buChar char="•"/>
            </a:pPr>
            <a:r>
              <a:rPr lang="en-US" smtClean="0">
                <a:latin typeface="Arial" pitchFamily="34" charset="0"/>
              </a:rPr>
              <a:t>current or past history of deep vein thrombosis or pulmonary embolism at high risk for recurrence;</a:t>
            </a:r>
          </a:p>
          <a:p>
            <a:pPr>
              <a:lnSpc>
                <a:spcPct val="90000"/>
              </a:lnSpc>
              <a:buFontTx/>
              <a:buChar char="•"/>
            </a:pPr>
            <a:r>
              <a:rPr lang="en-US" smtClean="0">
                <a:latin typeface="Arial" pitchFamily="34" charset="0"/>
              </a:rPr>
              <a:t>headaches (including migraine headaches) with focal neurologic symptoms;</a:t>
            </a:r>
          </a:p>
          <a:p>
            <a:pPr>
              <a:lnSpc>
                <a:spcPct val="90000"/>
              </a:lnSpc>
              <a:buFontTx/>
              <a:buChar char="•"/>
            </a:pPr>
            <a:r>
              <a:rPr lang="en-US" smtClean="0">
                <a:latin typeface="Arial" pitchFamily="34" charset="0"/>
              </a:rPr>
              <a:t>history of peripartum cardiomyopathy (less than six months ago)</a:t>
            </a:r>
          </a:p>
          <a:p>
            <a:pPr>
              <a:lnSpc>
                <a:spcPct val="90000"/>
              </a:lnSpc>
              <a:buFontTx/>
              <a:buChar char="•"/>
            </a:pPr>
            <a:r>
              <a:rPr lang="en-US" smtClean="0">
                <a:latin typeface="Arial" pitchFamily="34" charset="0"/>
              </a:rPr>
              <a:t>liver disease (including liver cancer, benign hepatic adenoma, active viral hepatitis, severe cirrhosis);</a:t>
            </a:r>
          </a:p>
          <a:p>
            <a:pPr>
              <a:lnSpc>
                <a:spcPct val="90000"/>
              </a:lnSpc>
              <a:buFontTx/>
              <a:buChar char="•"/>
            </a:pPr>
            <a:r>
              <a:rPr lang="en-US" smtClean="0">
                <a:latin typeface="Arial" pitchFamily="34" charset="0"/>
              </a:rPr>
              <a:t>organ transplantation with graft failure or rejection;</a:t>
            </a:r>
          </a:p>
          <a:p>
            <a:pPr>
              <a:lnSpc>
                <a:spcPct val="90000"/>
              </a:lnSpc>
              <a:buFontTx/>
              <a:buChar char="•"/>
            </a:pPr>
            <a:r>
              <a:rPr lang="en-US" smtClean="0">
                <a:latin typeface="Arial" pitchFamily="34" charset="0"/>
              </a:rPr>
              <a:t>pregnancy;</a:t>
            </a:r>
          </a:p>
          <a:p>
            <a:pPr>
              <a:lnSpc>
                <a:spcPct val="90000"/>
              </a:lnSpc>
              <a:buFontTx/>
              <a:buChar char="•"/>
            </a:pPr>
            <a:r>
              <a:rPr lang="en-US" smtClean="0">
                <a:latin typeface="Arial" pitchFamily="34" charset="0"/>
              </a:rPr>
              <a:t>severe hypertension (160+/100+ mm Hg or with vascular complications); </a:t>
            </a:r>
          </a:p>
          <a:p>
            <a:pPr>
              <a:lnSpc>
                <a:spcPct val="90000"/>
              </a:lnSpc>
              <a:buFontTx/>
              <a:buChar char="•"/>
            </a:pPr>
            <a:r>
              <a:rPr lang="en-US" smtClean="0">
                <a:latin typeface="Arial" pitchFamily="34" charset="0"/>
              </a:rPr>
              <a:t>systemic lupus with positive or unknown antiphospholipid antibodies; </a:t>
            </a:r>
          </a:p>
          <a:p>
            <a:pPr>
              <a:lnSpc>
                <a:spcPct val="90000"/>
              </a:lnSpc>
              <a:buFontTx/>
              <a:buChar char="•"/>
            </a:pPr>
            <a:r>
              <a:rPr lang="en-US" smtClean="0">
                <a:latin typeface="Arial" pitchFamily="34" charset="0"/>
              </a:rPr>
              <a:t>surgery involving the lower extremities and/or prolonged immobilization; or</a:t>
            </a:r>
          </a:p>
          <a:p>
            <a:pPr>
              <a:lnSpc>
                <a:spcPct val="90000"/>
              </a:lnSpc>
              <a:buFontTx/>
              <a:buChar char="•"/>
            </a:pPr>
            <a:r>
              <a:rPr lang="en-US" smtClean="0">
                <a:latin typeface="Arial" pitchFamily="34" charset="0"/>
              </a:rPr>
              <a:t>thrombogenic mutations (clotting disorder).</a:t>
            </a:r>
          </a:p>
          <a:p>
            <a:pPr>
              <a:lnSpc>
                <a:spcPct val="90000"/>
              </a:lnSpc>
            </a:pPr>
            <a:endParaRPr lang="en-US" smtClean="0">
              <a:latin typeface="Arial" pitchFamily="34" charset="0"/>
            </a:endParaRPr>
          </a:p>
          <a:p>
            <a:pPr>
              <a:lnSpc>
                <a:spcPct val="90000"/>
              </a:lnSpc>
            </a:pPr>
            <a:r>
              <a:rPr lang="en-US" smtClean="0">
                <a:latin typeface="Arial" pitchFamily="34" charset="0"/>
              </a:rPr>
              <a:t>Sources: </a:t>
            </a:r>
          </a:p>
          <a:p>
            <a:r>
              <a:rPr lang="en-US" smtClean="0">
                <a:latin typeface="Arial" pitchFamily="34" charset="0"/>
              </a:rPr>
              <a:t>Centers for Disease Control and Prevention. U.S. Medical Eligibility Criteria for Contraceptive Use, 2010. Adapted from the World Health Organization Medical Eligibility Criteria for Contraceptive Use, 4th edition. MMWR Early Release 2010;59 May 28, 2010. Available at http://www.cdc.gov/mmwr/pdf/rr/rr59e0528.pdf.</a:t>
            </a:r>
          </a:p>
          <a:p>
            <a:pPr>
              <a:lnSpc>
                <a:spcPct val="90000"/>
              </a:lnSpc>
            </a:pPr>
            <a:endParaRPr lang="en-US" smtClean="0">
              <a:latin typeface="Arial" pitchFamily="34" charset="0"/>
            </a:endParaRPr>
          </a:p>
          <a:p>
            <a:pPr>
              <a:lnSpc>
                <a:spcPct val="90000"/>
              </a:lnSpc>
            </a:pPr>
            <a:r>
              <a:rPr lang="en-US" smtClean="0">
                <a:latin typeface="Arial" pitchFamily="34" charset="0"/>
              </a:rPr>
              <a:t>World Health Organization. Improving Access to Quality Care in Family Planning: Medical Eligibility Criteria for Contraceptive Use, 2nd edition. Geneva, Switzerland: World Health Organization, 2000</a:t>
            </a:r>
          </a:p>
          <a:p>
            <a:pPr>
              <a:lnSpc>
                <a:spcPct val="90000"/>
              </a:lnSpc>
            </a:pPr>
            <a:endParaRPr lang="en-US" smtClean="0">
              <a:latin typeface="Arial" pitchFamily="34" charset="0"/>
            </a:endParaRPr>
          </a:p>
        </p:txBody>
      </p:sp>
      <p:sp>
        <p:nvSpPr>
          <p:cNvPr id="155652" name="Slide Number Placeholder 3"/>
          <p:cNvSpPr>
            <a:spLocks noGrp="1"/>
          </p:cNvSpPr>
          <p:nvPr>
            <p:ph type="sldNum" sz="quarter" idx="5"/>
          </p:nvPr>
        </p:nvSpPr>
        <p:spPr>
          <a:noFill/>
        </p:spPr>
        <p:txBody>
          <a:bodyPr/>
          <a:lstStyle/>
          <a:p>
            <a:fld id="{1E373395-1DDC-4C15-B852-EEE6BED0DC11}" type="slidenum">
              <a:rPr lang="en-US">
                <a:solidFill>
                  <a:srgbClr val="000000"/>
                </a:solidFill>
              </a:rPr>
              <a:pPr/>
              <a:t>22</a:t>
            </a:fld>
            <a:endParaRPr 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r>
              <a:rPr lang="en-US" smtClean="0">
                <a:latin typeface="Arial" pitchFamily="34" charset="0"/>
              </a:rPr>
              <a:t>When used correctly and consistently, the failure rate for combined oral contraceptive pills is &lt;1%, but, because the pill requires daily maintenance, efficacy rates for typical use are approximately 3% in adults.[i] Failure rates in adolescents range from 5%–25%, mainly due to noncompliance.[ii] Research indicates that 33% of adolescents are adherent after one year of use (i.e. 2/3 are not).[ii]</a:t>
            </a:r>
          </a:p>
          <a:p>
            <a:endParaRPr lang="en-US" smtClean="0">
              <a:latin typeface="Arial" pitchFamily="34" charset="0"/>
            </a:endParaRPr>
          </a:p>
          <a:p>
            <a:r>
              <a:rPr lang="en-US" smtClean="0">
                <a:latin typeface="Arial" pitchFamily="34" charset="0"/>
              </a:rPr>
              <a:t>Sources:</a:t>
            </a:r>
          </a:p>
          <a:p>
            <a:r>
              <a:rPr lang="en-US" smtClean="0">
                <a:latin typeface="Arial" pitchFamily="34" charset="0"/>
              </a:rPr>
              <a:t>[i] Nelson A. Combined Oral Contraceptives. In: Hatcher RA, Trussell J, Nelson A, Cates W, Stewart F, Kowal D. (editors) </a:t>
            </a:r>
            <a:r>
              <a:rPr lang="en-US" i="1" smtClean="0">
                <a:latin typeface="Arial" pitchFamily="34" charset="0"/>
              </a:rPr>
              <a:t>Contraceptive Technology</a:t>
            </a:r>
            <a:r>
              <a:rPr lang="en-US" smtClean="0">
                <a:latin typeface="Arial" pitchFamily="34" charset="0"/>
              </a:rPr>
              <a:t>, 19th revised edition. New York: Ardent Media, 2007.</a:t>
            </a:r>
          </a:p>
          <a:p>
            <a:endParaRPr lang="en-US" smtClean="0">
              <a:latin typeface="Arial" pitchFamily="34" charset="0"/>
            </a:endParaRPr>
          </a:p>
          <a:p>
            <a:r>
              <a:rPr lang="en-US" smtClean="0">
                <a:latin typeface="Arial" pitchFamily="34" charset="0"/>
              </a:rPr>
              <a:t>[ii]Berenson AB, Wiemann CM. Use of levonorgestrel implants versus oral contraceptives in adolescents: a case-control study. </a:t>
            </a:r>
            <a:r>
              <a:rPr lang="en-US" i="1" smtClean="0">
                <a:latin typeface="Arial" pitchFamily="34" charset="0"/>
              </a:rPr>
              <a:t>Am J Obstet Gynecol </a:t>
            </a:r>
            <a:r>
              <a:rPr lang="en-US" smtClean="0">
                <a:latin typeface="Arial" pitchFamily="34" charset="0"/>
              </a:rPr>
              <a:t> 1995;172:1128–1137</a:t>
            </a:r>
          </a:p>
          <a:p>
            <a:endParaRPr lang="en-US" smtClean="0">
              <a:latin typeface="Arial" pitchFamily="34" charset="0"/>
            </a:endParaRPr>
          </a:p>
          <a:p>
            <a:r>
              <a:rPr lang="en-US" smtClean="0">
                <a:latin typeface="Arial" pitchFamily="34" charset="0"/>
              </a:rPr>
              <a:t>Additional studies on poor adherance/continuity rates for adolescents on COCs:</a:t>
            </a:r>
          </a:p>
          <a:p>
            <a:r>
              <a:rPr lang="en-US" smtClean="0">
                <a:latin typeface="Arial" pitchFamily="34" charset="0"/>
              </a:rPr>
              <a:t>Blumenthal PD, Wilson LE,Remsburg R, et al.: Contraceptive outcomes among postpartum </a:t>
            </a:r>
            <a:r>
              <a:rPr lang="fr-FR" smtClean="0">
                <a:latin typeface="Arial" pitchFamily="34" charset="0"/>
              </a:rPr>
              <a:t>and postabortal adolescents. Contraception 50:451, 1994</a:t>
            </a:r>
          </a:p>
          <a:p>
            <a:endParaRPr lang="fr-FR" smtClean="0">
              <a:latin typeface="Arial" pitchFamily="34" charset="0"/>
            </a:endParaRPr>
          </a:p>
          <a:p>
            <a:r>
              <a:rPr lang="en-US" smtClean="0">
                <a:latin typeface="Arial" pitchFamily="34" charset="0"/>
              </a:rPr>
              <a:t>Polaneczky M, Slap G, Forke C, et al: The use of levonorgestrel implants (Norplant) for contraception in adolescent mothers. N Engl J Med 331:1201, 1994</a:t>
            </a:r>
          </a:p>
          <a:p>
            <a:endParaRPr lang="en-US" smtClean="0">
              <a:latin typeface="Arial" pitchFamily="34" charset="0"/>
            </a:endParaRPr>
          </a:p>
        </p:txBody>
      </p:sp>
      <p:sp>
        <p:nvSpPr>
          <p:cNvPr id="156676" name="Slide Number Placeholder 3"/>
          <p:cNvSpPr>
            <a:spLocks noGrp="1"/>
          </p:cNvSpPr>
          <p:nvPr>
            <p:ph type="sldNum" sz="quarter" idx="5"/>
          </p:nvPr>
        </p:nvSpPr>
        <p:spPr>
          <a:noFill/>
        </p:spPr>
        <p:txBody>
          <a:bodyPr/>
          <a:lstStyle/>
          <a:p>
            <a:fld id="{BBA074A7-0960-49DC-99DA-3E055D11317A}" type="slidenum">
              <a:rPr lang="en-US">
                <a:solidFill>
                  <a:srgbClr val="000000"/>
                </a:solidFill>
              </a:rPr>
              <a:pPr/>
              <a:t>23</a:t>
            </a:fld>
            <a:endParaRPr 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p:spPr>
        <p:txBody>
          <a:bodyPr/>
          <a:lstStyle/>
          <a:p>
            <a:r>
              <a:rPr lang="en-US" dirty="0" smtClean="0">
                <a:latin typeface="Arial" pitchFamily="34" charset="0"/>
              </a:rPr>
              <a:t>In clinical trials, the failure rates for the patch were similar to COCs: 0.3% with perfect use and 8% with typical use. Because the patch is administered weekly, not daily, adherence rates with younger women are higher. One study of 50 adolescents found that 87% of participants reported perfect compliance. Additionally, the method is forgiving of delayed patch reapplication. Hormone levels remain active for at least nine days after application of a second patch suggesting that ovulation would be inhibited with a delay of at least two days.  </a:t>
            </a:r>
          </a:p>
          <a:p>
            <a:endParaRPr lang="en-US" dirty="0" smtClean="0">
              <a:latin typeface="Arial" pitchFamily="34" charset="0"/>
            </a:endParaRPr>
          </a:p>
          <a:p>
            <a:r>
              <a:rPr lang="en-US" dirty="0" smtClean="0">
                <a:latin typeface="Arial" pitchFamily="34" charset="0"/>
              </a:rPr>
              <a:t>Sources:</a:t>
            </a:r>
          </a:p>
          <a:p>
            <a:r>
              <a:rPr lang="en-US" dirty="0" smtClean="0">
                <a:latin typeface="Arial" pitchFamily="34" charset="0"/>
              </a:rPr>
              <a:t>Nanda K. Contraceptive Patch and Vaginal Contraceptive Ring. In: Hatcher RA, </a:t>
            </a:r>
            <a:r>
              <a:rPr lang="en-US" dirty="0" err="1" smtClean="0">
                <a:latin typeface="Arial" pitchFamily="34" charset="0"/>
              </a:rPr>
              <a:t>Trussell</a:t>
            </a:r>
            <a:r>
              <a:rPr lang="en-US" dirty="0" smtClean="0">
                <a:latin typeface="Arial" pitchFamily="34" charset="0"/>
              </a:rPr>
              <a:t> J, Nelson A, Cates W, Stewart F, </a:t>
            </a:r>
            <a:r>
              <a:rPr lang="en-US" dirty="0" err="1" smtClean="0">
                <a:latin typeface="Arial" pitchFamily="34" charset="0"/>
              </a:rPr>
              <a:t>Kowal</a:t>
            </a:r>
            <a:r>
              <a:rPr lang="en-US" dirty="0" smtClean="0">
                <a:latin typeface="Arial" pitchFamily="34" charset="0"/>
              </a:rPr>
              <a:t> D. (editors) </a:t>
            </a:r>
            <a:r>
              <a:rPr lang="en-US" i="1" dirty="0" smtClean="0">
                <a:latin typeface="Arial" pitchFamily="34" charset="0"/>
              </a:rPr>
              <a:t>Contraceptive Technology</a:t>
            </a:r>
            <a:r>
              <a:rPr lang="en-US" dirty="0" smtClean="0">
                <a:latin typeface="Arial" pitchFamily="34" charset="0"/>
              </a:rPr>
              <a:t>, 19th revised edition. New York: Ardent Media, 2007</a:t>
            </a:r>
          </a:p>
          <a:p>
            <a:endParaRPr lang="en-US" dirty="0" smtClean="0">
              <a:latin typeface="Arial" pitchFamily="34" charset="0"/>
            </a:endParaRPr>
          </a:p>
          <a:p>
            <a:r>
              <a:rPr lang="en-US" dirty="0" smtClean="0">
                <a:latin typeface="Arial" pitchFamily="34" charset="0"/>
              </a:rPr>
              <a:t>Rubinstein ML, Halpern-</a:t>
            </a:r>
            <a:r>
              <a:rPr lang="en-US" dirty="0" err="1" smtClean="0">
                <a:latin typeface="Arial" pitchFamily="34" charset="0"/>
              </a:rPr>
              <a:t>Felsher</a:t>
            </a:r>
            <a:r>
              <a:rPr lang="en-US" dirty="0" smtClean="0">
                <a:latin typeface="Arial" pitchFamily="34" charset="0"/>
              </a:rPr>
              <a:t> BL, Irwin CE. An evaluation of the use of the transdermal contraceptive patch in adolescents. </a:t>
            </a:r>
            <a:r>
              <a:rPr lang="en-US" i="1" dirty="0" smtClean="0">
                <a:latin typeface="Arial" pitchFamily="34" charset="0"/>
              </a:rPr>
              <a:t>J </a:t>
            </a:r>
            <a:r>
              <a:rPr lang="en-US" i="1" dirty="0" err="1" smtClean="0">
                <a:latin typeface="Arial" pitchFamily="34" charset="0"/>
              </a:rPr>
              <a:t>Adolesc</a:t>
            </a:r>
            <a:r>
              <a:rPr lang="en-US" i="1" dirty="0" smtClean="0">
                <a:latin typeface="Arial" pitchFamily="34" charset="0"/>
              </a:rPr>
              <a:t> Health </a:t>
            </a:r>
            <a:r>
              <a:rPr lang="en-US" dirty="0" smtClean="0">
                <a:latin typeface="Arial" pitchFamily="34" charset="0"/>
              </a:rPr>
              <a:t> 2004;24:295-401</a:t>
            </a:r>
          </a:p>
          <a:p>
            <a:endParaRPr lang="en-US" dirty="0" smtClean="0">
              <a:latin typeface="Arial" pitchFamily="34" charset="0"/>
            </a:endParaRPr>
          </a:p>
          <a:p>
            <a:r>
              <a:rPr lang="en-US" dirty="0" smtClean="0">
                <a:latin typeface="Arial" pitchFamily="34" charset="0"/>
              </a:rPr>
              <a:t>Abrams LS, </a:t>
            </a:r>
            <a:r>
              <a:rPr lang="en-US" dirty="0" err="1" smtClean="0">
                <a:latin typeface="Arial" pitchFamily="34" charset="0"/>
              </a:rPr>
              <a:t>Skee</a:t>
            </a:r>
            <a:r>
              <a:rPr lang="en-US" dirty="0" smtClean="0">
                <a:latin typeface="Arial" pitchFamily="34" charset="0"/>
              </a:rPr>
              <a:t> D, Natarajan J, Wong FA. Pharmacokinetic overview of Ortho </a:t>
            </a:r>
            <a:r>
              <a:rPr lang="en-US" dirty="0" err="1" smtClean="0">
                <a:latin typeface="Arial" pitchFamily="34" charset="0"/>
              </a:rPr>
              <a:t>Evra</a:t>
            </a:r>
            <a:r>
              <a:rPr lang="en-US" dirty="0" smtClean="0">
                <a:latin typeface="Arial" pitchFamily="34" charset="0"/>
              </a:rPr>
              <a:t>/</a:t>
            </a:r>
            <a:r>
              <a:rPr lang="en-US" dirty="0" err="1" smtClean="0">
                <a:latin typeface="Arial" pitchFamily="34" charset="0"/>
              </a:rPr>
              <a:t>Evra</a:t>
            </a:r>
            <a:r>
              <a:rPr lang="en-US" dirty="0" smtClean="0">
                <a:latin typeface="Arial" pitchFamily="34" charset="0"/>
              </a:rPr>
              <a:t>. </a:t>
            </a:r>
            <a:r>
              <a:rPr lang="en-US" i="1" dirty="0" err="1" smtClean="0">
                <a:latin typeface="Arial" pitchFamily="34" charset="0"/>
              </a:rPr>
              <a:t>Fertil</a:t>
            </a:r>
            <a:r>
              <a:rPr lang="en-US" i="1" dirty="0" smtClean="0">
                <a:latin typeface="Arial" pitchFamily="34" charset="0"/>
              </a:rPr>
              <a:t> </a:t>
            </a:r>
            <a:r>
              <a:rPr lang="en-US" i="1" dirty="0" err="1" smtClean="0">
                <a:latin typeface="Arial" pitchFamily="34" charset="0"/>
              </a:rPr>
              <a:t>Steril</a:t>
            </a:r>
            <a:r>
              <a:rPr lang="en-US" dirty="0" smtClean="0">
                <a:latin typeface="Arial" pitchFamily="34" charset="0"/>
              </a:rPr>
              <a:t> 2002;77:S3-12</a:t>
            </a:r>
          </a:p>
          <a:p>
            <a:endParaRPr lang="en-US" dirty="0" smtClean="0">
              <a:latin typeface="Arial" pitchFamily="34" charset="0"/>
            </a:endParaRPr>
          </a:p>
        </p:txBody>
      </p:sp>
      <p:sp>
        <p:nvSpPr>
          <p:cNvPr id="176132" name="Slide Number Placeholder 3"/>
          <p:cNvSpPr>
            <a:spLocks noGrp="1"/>
          </p:cNvSpPr>
          <p:nvPr>
            <p:ph type="sldNum" sz="quarter" idx="5"/>
          </p:nvPr>
        </p:nvSpPr>
        <p:spPr>
          <a:noFill/>
        </p:spPr>
        <p:txBody>
          <a:bodyPr/>
          <a:lstStyle/>
          <a:p>
            <a:fld id="{75C1B09E-FAA6-424F-AE23-96C1BF074A5F}" type="slidenum">
              <a:rPr lang="en-US">
                <a:solidFill>
                  <a:srgbClr val="000000"/>
                </a:solidFill>
              </a:rPr>
              <a:pPr/>
              <a:t>24</a:t>
            </a:fld>
            <a:endParaRPr 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p:spPr>
        <p:txBody>
          <a:bodyPr/>
          <a:lstStyle/>
          <a:p>
            <a:r>
              <a:rPr lang="en-US" smtClean="0">
                <a:latin typeface="Arial" pitchFamily="34" charset="0"/>
              </a:rPr>
              <a:t>Combined oral contraceptive pills have many non-contraceptive benefits. Primarily, they alleviate menstrual disturbances. Studies have shown COCs to substantially decrease dysmenorrhea, menstrual blood loss, premenstrual syndrome,</a:t>
            </a:r>
            <a:r>
              <a:rPr lang="en-US" baseline="30000" smtClean="0">
                <a:latin typeface="Arial" pitchFamily="34" charset="0"/>
              </a:rPr>
              <a:t>, </a:t>
            </a:r>
            <a:r>
              <a:rPr lang="en-US" smtClean="0">
                <a:latin typeface="Arial" pitchFamily="34" charset="0"/>
              </a:rPr>
              <a:t>and anovulatory bleeding. </a:t>
            </a:r>
          </a:p>
          <a:p>
            <a:endParaRPr lang="en-US" smtClean="0">
              <a:latin typeface="Arial" pitchFamily="34" charset="0"/>
            </a:endParaRPr>
          </a:p>
          <a:p>
            <a:r>
              <a:rPr lang="en-US" smtClean="0">
                <a:latin typeface="Arial" pitchFamily="34" charset="0"/>
              </a:rPr>
              <a:t>Sources:</a:t>
            </a:r>
          </a:p>
          <a:p>
            <a:r>
              <a:rPr lang="en-US" smtClean="0">
                <a:latin typeface="Arial" pitchFamily="34" charset="0"/>
              </a:rPr>
              <a:t>Larsson G, Milsom I, Lindstedt G, Rybo G. The influence of a low-dose combined oral contraceptive on menstrual blood loss and iron status. </a:t>
            </a:r>
            <a:r>
              <a:rPr lang="en-US" i="1" smtClean="0">
                <a:latin typeface="Arial" pitchFamily="34" charset="0"/>
              </a:rPr>
              <a:t>Contraception </a:t>
            </a:r>
            <a:r>
              <a:rPr lang="en-US" smtClean="0">
                <a:latin typeface="Arial" pitchFamily="34" charset="0"/>
              </a:rPr>
              <a:t>1992;46(4):327–34</a:t>
            </a:r>
          </a:p>
          <a:p>
            <a:endParaRPr lang="en-US" smtClean="0">
              <a:latin typeface="Arial" pitchFamily="34" charset="0"/>
            </a:endParaRPr>
          </a:p>
          <a:p>
            <a:r>
              <a:rPr lang="en-US" smtClean="0">
                <a:latin typeface="Arial" pitchFamily="34" charset="0"/>
              </a:rPr>
              <a:t>Parsey KS, Pong A. An open-label, multi-center study to evaluate Yasmin, a low-dose combination oral contraceptive containing drospirenone, a new progestogen. </a:t>
            </a:r>
            <a:r>
              <a:rPr lang="en-US" i="1" smtClean="0">
                <a:latin typeface="Arial" pitchFamily="34" charset="0"/>
              </a:rPr>
              <a:t>Contraception </a:t>
            </a:r>
            <a:r>
              <a:rPr lang="en-US" smtClean="0">
                <a:latin typeface="Arial" pitchFamily="34" charset="0"/>
              </a:rPr>
              <a:t>2000;61:105–11</a:t>
            </a:r>
          </a:p>
          <a:p>
            <a:endParaRPr lang="en-US" smtClean="0">
              <a:latin typeface="Arial" pitchFamily="34" charset="0"/>
            </a:endParaRPr>
          </a:p>
          <a:p>
            <a:r>
              <a:rPr lang="en-US" smtClean="0">
                <a:latin typeface="Arial" pitchFamily="34" charset="0"/>
              </a:rPr>
              <a:t>Freeman EW, Borisute H, Deal L, Smith L, et al. A continuous-use regimen of levonorgestrel/ethinyl estradiol significantly alleviates cycle-related symptoms: Results of a Phase 3 stud. </a:t>
            </a:r>
            <a:r>
              <a:rPr lang="en-US" i="1" smtClean="0">
                <a:latin typeface="Arial" pitchFamily="34" charset="0"/>
              </a:rPr>
              <a:t>Fertil Steril</a:t>
            </a:r>
            <a:r>
              <a:rPr lang="en-US" smtClean="0">
                <a:latin typeface="Arial" pitchFamily="34" charset="0"/>
              </a:rPr>
              <a:t> 2005;84:S25.</a:t>
            </a:r>
          </a:p>
          <a:p>
            <a:endParaRPr lang="en-US" smtClean="0">
              <a:latin typeface="Arial" pitchFamily="34" charset="0"/>
            </a:endParaRPr>
          </a:p>
          <a:p>
            <a:r>
              <a:rPr lang="en-US" smtClean="0">
                <a:latin typeface="Arial" pitchFamily="34" charset="0"/>
              </a:rPr>
              <a:t>Davis A, Godwin A, Lippman J, et al. Triphasic norgestimate ethinyl estradiol for treating dysfunctional dysphoric disorder. </a:t>
            </a:r>
            <a:r>
              <a:rPr lang="en-US" i="1" smtClean="0">
                <a:latin typeface="Arial" pitchFamily="34" charset="0"/>
              </a:rPr>
              <a:t>Obstet Gynecol</a:t>
            </a:r>
            <a:r>
              <a:rPr lang="en-US" smtClean="0">
                <a:latin typeface="Arial" pitchFamily="34" charset="0"/>
              </a:rPr>
              <a:t> 2005;106:492–501</a:t>
            </a:r>
          </a:p>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endParaRPr lang="en-US" smtClean="0">
              <a:latin typeface="Arial" pitchFamily="34" charset="0"/>
            </a:endParaRPr>
          </a:p>
        </p:txBody>
      </p:sp>
      <p:sp>
        <p:nvSpPr>
          <p:cNvPr id="166916" name="Slide Number Placeholder 3"/>
          <p:cNvSpPr>
            <a:spLocks noGrp="1"/>
          </p:cNvSpPr>
          <p:nvPr>
            <p:ph type="sldNum" sz="quarter" idx="5"/>
          </p:nvPr>
        </p:nvSpPr>
        <p:spPr>
          <a:noFill/>
        </p:spPr>
        <p:txBody>
          <a:bodyPr/>
          <a:lstStyle/>
          <a:p>
            <a:fld id="{B7AFA299-BB34-4D6E-A2D5-3A0D69C55A17}" type="slidenum">
              <a:rPr lang="en-US">
                <a:solidFill>
                  <a:srgbClr val="000000"/>
                </a:solidFill>
              </a:rPr>
              <a:pPr/>
              <a:t>26</a:t>
            </a:fld>
            <a:endParaRPr 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p:spPr>
        <p:txBody>
          <a:bodyPr/>
          <a:lstStyle/>
          <a:p>
            <a:pPr eaLnBrk="1" hangingPunct="1"/>
            <a:r>
              <a:rPr lang="en-US" smtClean="0">
                <a:latin typeface="Arial" pitchFamily="34" charset="0"/>
              </a:rPr>
              <a:t>Source: Hatcher R, Nelson A. Combined Hormonal Contraceptive Methods. In: Hatcher R, Trussell J, Stewart F, Nelson A, Cates W, Guest F, Kowal D. </a:t>
            </a:r>
            <a:r>
              <a:rPr lang="en-US" i="1" smtClean="0">
                <a:latin typeface="Arial" pitchFamily="34" charset="0"/>
              </a:rPr>
              <a:t>Contraceptive Technology</a:t>
            </a:r>
            <a:r>
              <a:rPr lang="en-US" smtClean="0">
                <a:latin typeface="Arial" pitchFamily="34" charset="0"/>
              </a:rPr>
              <a:t>. 18th Edition. New York, NY: Ardent Media Inc; 2005: 226; 462.</a:t>
            </a:r>
          </a:p>
          <a:p>
            <a:pPr eaLnBrk="1" hangingPunct="1"/>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p:spPr>
        <p:txBody>
          <a:bodyPr/>
          <a:lstStyle/>
          <a:p>
            <a:pPr eaLnBrk="1" hangingPunct="1"/>
            <a:r>
              <a:rPr lang="en-US" smtClean="0">
                <a:latin typeface="Arial" pitchFamily="34" charset="0"/>
              </a:rPr>
              <a:t>VTE is very rare in the general population—0.8 women per 10,000 will experience an event each year. Women using hormonal contraception face higher risk but an occurrence of VTE in this population is also very rare. VTE risk in the pregnancy and postpartum period carries the most risk, yet the majority of women have normal healthy pregnancies. Even if one was concerned about the findings of patch users having double the risk of VTE compared to COC users, this would still be an extremely low number of VTE cases, less than 10 in 10,000 per year, which is the rate of VTE in pregnant and postpartum women.</a:t>
            </a:r>
          </a:p>
          <a:p>
            <a:pPr eaLnBrk="1" hangingPunct="1"/>
            <a:endParaRPr lang="en-US" smtClean="0">
              <a:latin typeface="Arial" pitchFamily="34" charset="0"/>
            </a:endParaRPr>
          </a:p>
          <a:p>
            <a:pPr eaLnBrk="1" hangingPunct="1"/>
            <a:r>
              <a:rPr lang="en-US" smtClean="0">
                <a:latin typeface="Arial" pitchFamily="34" charset="0"/>
              </a:rPr>
              <a:t>Sources:</a:t>
            </a:r>
          </a:p>
          <a:p>
            <a:pPr eaLnBrk="1" hangingPunct="1"/>
            <a:endParaRPr lang="en-US" smtClean="0">
              <a:latin typeface="Arial" pitchFamily="34" charset="0"/>
            </a:endParaRPr>
          </a:p>
          <a:p>
            <a:pPr eaLnBrk="1" hangingPunct="1"/>
            <a:r>
              <a:rPr lang="en-US" smtClean="0">
                <a:latin typeface="Arial" pitchFamily="34" charset="0"/>
              </a:rPr>
              <a:t>Kujovich JL. Hormones and pregnancy: thromboembolic risks for women. Br J Haematol. 2004 Aug; 126(4):443–54. </a:t>
            </a:r>
          </a:p>
          <a:p>
            <a:pPr eaLnBrk="1" hangingPunct="1"/>
            <a:endParaRPr lang="en-US" smtClean="0">
              <a:latin typeface="Arial" pitchFamily="34" charset="0"/>
            </a:endParaRPr>
          </a:p>
          <a:p>
            <a:pPr eaLnBrk="1" hangingPunct="1"/>
            <a:r>
              <a:rPr lang="en-US" smtClean="0">
                <a:latin typeface="Arial" pitchFamily="34" charset="0"/>
              </a:rPr>
              <a:t>Vandenbroucke JP, Rosing J, Bloemenkamp KW, Middeldorp S, Helmerhorst FM, Bouma BN, Rosendaal FR. Oral contraceptives and the risk of venous thrombosis. N Engl J Med. 2001 May 17;344(20):1527–35.</a:t>
            </a:r>
          </a:p>
          <a:p>
            <a:pPr eaLnBrk="1" hangingPunct="1"/>
            <a:endParaRPr lang="en-US" smtClean="0">
              <a:latin typeface="Arial" pitchFamily="34" charset="0"/>
            </a:endParaRPr>
          </a:p>
          <a:p>
            <a:pPr eaLnBrk="1" hangingPunct="1"/>
            <a:r>
              <a:rPr lang="en-US" smtClean="0">
                <a:latin typeface="Arial" pitchFamily="34" charset="0"/>
              </a:rPr>
              <a:t>Greer IA. Thrombosis in pregnancy: maternal and fetal issues. Lancet 1999;353:1258–1265.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E17339-E423-448D-9991-A8849790B817}" type="slidenum">
              <a:rPr lang="en-US" smtClean="0"/>
              <a:pPr>
                <a:defRPr/>
              </a:pPr>
              <a:t>29</a:t>
            </a:fld>
            <a:endParaRPr lang="en-US"/>
          </a:p>
        </p:txBody>
      </p:sp>
    </p:spTree>
    <p:extLst>
      <p:ext uri="{BB962C8B-B14F-4D97-AF65-F5344CB8AC3E}">
        <p14:creationId xmlns:p14="http://schemas.microsoft.com/office/powerpoint/2010/main" val="624381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pPr eaLnBrk="1" hangingPunct="1">
              <a:lnSpc>
                <a:spcPct val="85000"/>
              </a:lnSpc>
              <a:spcBef>
                <a:spcPct val="25000"/>
              </a:spcBef>
              <a:buFontTx/>
              <a:buChar char="•"/>
            </a:pPr>
            <a:r>
              <a:rPr lang="en-US" sz="1600" smtClean="0">
                <a:latin typeface="Arial" pitchFamily="34" charset="0"/>
              </a:rPr>
              <a:t>More than half of adolescents will stop taking the pill during the first year of use.  </a:t>
            </a:r>
          </a:p>
          <a:p>
            <a:pPr eaLnBrk="1" hangingPunct="1">
              <a:lnSpc>
                <a:spcPct val="85000"/>
              </a:lnSpc>
              <a:spcBef>
                <a:spcPct val="25000"/>
              </a:spcBef>
              <a:buFontTx/>
              <a:buChar char="•"/>
            </a:pPr>
            <a:r>
              <a:rPr lang="en-US" sz="1300" smtClean="0">
                <a:latin typeface="Arial" pitchFamily="34" charset="0"/>
              </a:rPr>
              <a:t>Taking the pill at the same time every day encourages compliance.</a:t>
            </a:r>
          </a:p>
          <a:p>
            <a:pPr eaLnBrk="1" hangingPunct="1">
              <a:lnSpc>
                <a:spcPct val="85000"/>
              </a:lnSpc>
              <a:spcBef>
                <a:spcPct val="25000"/>
              </a:spcBef>
              <a:buFontTx/>
              <a:buChar char="•"/>
            </a:pPr>
            <a:r>
              <a:rPr lang="en-US" sz="1300" smtClean="0">
                <a:latin typeface="Arial" pitchFamily="34" charset="0"/>
              </a:rPr>
              <a:t>If you forget one pill, take it as soon as you remember.</a:t>
            </a:r>
          </a:p>
          <a:p>
            <a:pPr eaLnBrk="1" hangingPunct="1">
              <a:lnSpc>
                <a:spcPct val="85000"/>
              </a:lnSpc>
              <a:spcBef>
                <a:spcPct val="25000"/>
              </a:spcBef>
              <a:buFontTx/>
              <a:buChar char="•"/>
            </a:pPr>
            <a:r>
              <a:rPr lang="en-US" sz="1300" smtClean="0">
                <a:latin typeface="Arial" pitchFamily="34" charset="0"/>
              </a:rPr>
              <a:t>If you forget more than one pill in a cycle, use a back-up contraceptive method.</a:t>
            </a:r>
          </a:p>
          <a:p>
            <a:pPr eaLnBrk="1" hangingPunct="1">
              <a:lnSpc>
                <a:spcPct val="85000"/>
              </a:lnSpc>
              <a:spcBef>
                <a:spcPct val="25000"/>
              </a:spcBef>
              <a:buFontTx/>
              <a:buChar char="•"/>
            </a:pPr>
            <a:r>
              <a:rPr lang="en-US" sz="1300" smtClean="0">
                <a:latin typeface="Arial" pitchFamily="34" charset="0"/>
              </a:rPr>
              <a:t>Keep emergency contraception on hand as a possible back-up method.</a:t>
            </a:r>
          </a:p>
          <a:p>
            <a:pPr eaLnBrk="1" hangingPunct="1">
              <a:lnSpc>
                <a:spcPct val="85000"/>
              </a:lnSpc>
              <a:spcBef>
                <a:spcPct val="25000"/>
              </a:spcBef>
            </a:pPr>
            <a:endParaRPr lang="en-US" sz="1600"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73060" name="Slide Number Placeholder 3"/>
          <p:cNvSpPr>
            <a:spLocks noGrp="1"/>
          </p:cNvSpPr>
          <p:nvPr>
            <p:ph type="sldNum" sz="quarter" idx="5"/>
          </p:nvPr>
        </p:nvSpPr>
        <p:spPr>
          <a:noFill/>
        </p:spPr>
        <p:txBody>
          <a:bodyPr/>
          <a:lstStyle/>
          <a:p>
            <a:fld id="{10CE4146-1B78-47E5-805D-9530423207AE}" type="slidenum">
              <a:rPr lang="en-US">
                <a:solidFill>
                  <a:srgbClr val="000000"/>
                </a:solidFill>
              </a:rPr>
              <a:pPr/>
              <a:t>31</a:t>
            </a:fld>
            <a:endParaRPr lang="en-U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p:spPr>
        <p:txBody>
          <a:bodyPr/>
          <a:lstStyle/>
          <a:p>
            <a:pPr eaLnBrk="1" hangingPunct="1">
              <a:buFontTx/>
              <a:buChar char="•"/>
            </a:pPr>
            <a:r>
              <a:rPr lang="en-US" dirty="0" smtClean="0">
                <a:latin typeface="Arial" pitchFamily="34" charset="0"/>
              </a:rPr>
              <a:t>Each patch contains 6.0 mg </a:t>
            </a:r>
            <a:r>
              <a:rPr lang="en-US" dirty="0" err="1" smtClean="0">
                <a:latin typeface="Arial" pitchFamily="34" charset="0"/>
              </a:rPr>
              <a:t>norelgestromin</a:t>
            </a:r>
            <a:r>
              <a:rPr lang="en-US" dirty="0" smtClean="0">
                <a:latin typeface="Arial" pitchFamily="34" charset="0"/>
              </a:rPr>
              <a:t> and 75 mcg </a:t>
            </a:r>
            <a:r>
              <a:rPr lang="en-US" dirty="0" err="1" smtClean="0">
                <a:latin typeface="Arial" pitchFamily="34" charset="0"/>
              </a:rPr>
              <a:t>ethinyl</a:t>
            </a:r>
            <a:r>
              <a:rPr lang="en-US" dirty="0" smtClean="0">
                <a:latin typeface="Arial" pitchFamily="34" charset="0"/>
              </a:rPr>
              <a:t> estradiol and releases 1.59 mg of </a:t>
            </a:r>
            <a:r>
              <a:rPr lang="en-US" dirty="0" err="1" smtClean="0">
                <a:latin typeface="Arial" pitchFamily="34" charset="0"/>
              </a:rPr>
              <a:t>norelgestromin</a:t>
            </a:r>
            <a:r>
              <a:rPr lang="en-US" dirty="0" smtClean="0">
                <a:latin typeface="Arial" pitchFamily="34" charset="0"/>
              </a:rPr>
              <a:t> and 20 mcg of </a:t>
            </a:r>
            <a:r>
              <a:rPr lang="en-US" dirty="0" err="1" smtClean="0">
                <a:latin typeface="Arial" pitchFamily="34" charset="0"/>
              </a:rPr>
              <a:t>esthinyl</a:t>
            </a:r>
            <a:r>
              <a:rPr lang="en-US" dirty="0" smtClean="0">
                <a:latin typeface="Arial" pitchFamily="34" charset="0"/>
              </a:rPr>
              <a:t> estradiol daily. The patch can be applied to the buttocks, upper arm, lower abdomen or upper torso but not the breasts. A new patch is applied once a week for three weeks followed by one week off.  </a:t>
            </a:r>
          </a:p>
          <a:p>
            <a:pPr eaLnBrk="1" hangingPunct="1"/>
            <a:endParaRPr lang="en-US" dirty="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r>
              <a:rPr lang="en-US" dirty="0" smtClean="0">
                <a:latin typeface="Arial" pitchFamily="34" charset="0"/>
              </a:rPr>
              <a:t>Extended cycling is also a safe and effective option with the patch.</a:t>
            </a:r>
          </a:p>
          <a:p>
            <a:r>
              <a:rPr lang="en-US" dirty="0" smtClean="0">
                <a:latin typeface="Arial" pitchFamily="34" charset="0"/>
              </a:rPr>
              <a:t>Edelman A, Gallo MF, Jensen JT, Nichols MD, Grimes DA. Continuous or extended cycle vs. cyclic use of combined</a:t>
            </a:r>
          </a:p>
          <a:p>
            <a:r>
              <a:rPr lang="en-US" dirty="0" smtClean="0">
                <a:latin typeface="Arial" pitchFamily="34" charset="0"/>
              </a:rPr>
              <a:t>hormonal contraceptives for contraception. </a:t>
            </a:r>
            <a:r>
              <a:rPr lang="en-US" i="1" dirty="0" smtClean="0">
                <a:latin typeface="Arial" pitchFamily="34" charset="0"/>
              </a:rPr>
              <a:t>Cochrane Database of Systematic Reviews 2005, Issue 3. Art. No.: CD004695. DOI:</a:t>
            </a:r>
          </a:p>
          <a:p>
            <a:r>
              <a:rPr lang="en-US" dirty="0" smtClean="0">
                <a:latin typeface="Arial" pitchFamily="34" charset="0"/>
              </a:rPr>
              <a:t>10.1002/14651858.CD004695.pub2.</a:t>
            </a:r>
          </a:p>
          <a:p>
            <a:endParaRPr lang="en-US" dirty="0" smtClean="0">
              <a:latin typeface="Arial" pitchFamily="34" charset="0"/>
            </a:endParaRPr>
          </a:p>
          <a:p>
            <a:r>
              <a:rPr lang="en-US" dirty="0" smtClean="0">
                <a:latin typeface="Arial" pitchFamily="34" charset="0"/>
              </a:rPr>
              <a:t>Nanda K. Contraceptive Patch and Vaginal Contraceptive Ring. In: Hatcher RA, </a:t>
            </a:r>
            <a:r>
              <a:rPr lang="en-US" dirty="0" err="1" smtClean="0">
                <a:latin typeface="Arial" pitchFamily="34" charset="0"/>
              </a:rPr>
              <a:t>Trussell</a:t>
            </a:r>
            <a:r>
              <a:rPr lang="en-US" dirty="0" smtClean="0">
                <a:latin typeface="Arial" pitchFamily="34" charset="0"/>
              </a:rPr>
              <a:t> J, Nelson A, Cates W, Stewart F, </a:t>
            </a:r>
            <a:r>
              <a:rPr lang="en-US" dirty="0" err="1" smtClean="0">
                <a:latin typeface="Arial" pitchFamily="34" charset="0"/>
              </a:rPr>
              <a:t>Kowal</a:t>
            </a:r>
            <a:r>
              <a:rPr lang="en-US" dirty="0" smtClean="0">
                <a:latin typeface="Arial" pitchFamily="34" charset="0"/>
              </a:rPr>
              <a:t> D. (editors) </a:t>
            </a:r>
            <a:r>
              <a:rPr lang="en-US" i="1" dirty="0" smtClean="0">
                <a:latin typeface="Arial" pitchFamily="34" charset="0"/>
              </a:rPr>
              <a:t>Contraceptive Technology</a:t>
            </a:r>
            <a:r>
              <a:rPr lang="en-US" dirty="0" smtClean="0">
                <a:latin typeface="Arial" pitchFamily="34" charset="0"/>
              </a:rPr>
              <a:t>, 19th revised edition. New York: Ardent Media, 2007</a:t>
            </a:r>
          </a:p>
        </p:txBody>
      </p:sp>
      <p:sp>
        <p:nvSpPr>
          <p:cNvPr id="183300" name="Slide Number Placeholder 3"/>
          <p:cNvSpPr>
            <a:spLocks noGrp="1"/>
          </p:cNvSpPr>
          <p:nvPr>
            <p:ph type="sldNum" sz="quarter" idx="5"/>
          </p:nvPr>
        </p:nvSpPr>
        <p:spPr>
          <a:noFill/>
        </p:spPr>
        <p:txBody>
          <a:bodyPr/>
          <a:lstStyle/>
          <a:p>
            <a:fld id="{CCF1F91D-A271-4DE9-8142-48F9805D61E8}" type="slidenum">
              <a:rPr lang="en-US">
                <a:solidFill>
                  <a:srgbClr val="000000"/>
                </a:solidFill>
              </a:rPr>
              <a:pPr/>
              <a:t>33</a:t>
            </a:fld>
            <a:endParaRPr lang="en-US">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84324" name="Slide Number Placeholder 3"/>
          <p:cNvSpPr>
            <a:spLocks noGrp="1"/>
          </p:cNvSpPr>
          <p:nvPr>
            <p:ph type="sldNum" sz="quarter" idx="5"/>
          </p:nvPr>
        </p:nvSpPr>
        <p:spPr>
          <a:noFill/>
        </p:spPr>
        <p:txBody>
          <a:bodyPr/>
          <a:lstStyle/>
          <a:p>
            <a:fld id="{A13CC9B4-90E3-4D9F-AC22-B0CA66ACB907}" type="slidenum">
              <a:rPr lang="en-US">
                <a:solidFill>
                  <a:srgbClr val="000000"/>
                </a:solidFill>
              </a:rPr>
              <a:pPr/>
              <a:t>34</a:t>
            </a:fld>
            <a:endParaRPr lang="en-US">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p:spPr>
        <p:txBody>
          <a:bodyPr/>
          <a:lstStyle/>
          <a:p>
            <a:r>
              <a:rPr lang="en-US" smtClean="0">
                <a:latin typeface="Arial" pitchFamily="34" charset="0"/>
              </a:rPr>
              <a:t>The vaginal contraceptive ring (NuvaRing®, Organon USA) is a soft, flexible ring made of ethylene vinyl acetate copolymer with an outer diameter measuring 54 mm and the cross-sectional diameter measuring 4 mm. Approved by the FDA in 2001, the ring releases 15 mcg of ethinyl estradiol and 1.2 mg of etonogestrel directly into the vaginal wall. It is designed to emulate the cycle of the 28-day pill packs. Each ring is inserted into the vagina for 21 days and removed for 7 days to allow for a withdrawal bleed.[i],[ii]</a:t>
            </a:r>
          </a:p>
          <a:p>
            <a:r>
              <a:rPr lang="en-US" smtClean="0">
                <a:latin typeface="Arial" pitchFamily="34" charset="0"/>
              </a:rPr>
              <a:t>However, the ring is pharmacokinetically active for up to 35 days so the ring can be used continuously for four weeks without a ring free week.</a:t>
            </a:r>
          </a:p>
          <a:p>
            <a:r>
              <a:rPr lang="en-US" smtClean="0">
                <a:latin typeface="Arial" pitchFamily="34" charset="0"/>
              </a:rPr>
              <a:t>With perfect use in adult women, the ring has similar efficacy rates as COCs. </a:t>
            </a:r>
          </a:p>
          <a:p>
            <a:endParaRPr lang="en-US" smtClean="0">
              <a:latin typeface="Arial" pitchFamily="34" charset="0"/>
            </a:endParaRPr>
          </a:p>
          <a:p>
            <a:r>
              <a:rPr lang="en-US" smtClean="0">
                <a:latin typeface="Arial" pitchFamily="34" charset="0"/>
              </a:rPr>
              <a:t>[i] U.S. Food and Drug Administration, Center for Drug Evaluation and Research. NuvaRing NDA 02187 approval letter,  October 3, 2001 </a:t>
            </a:r>
          </a:p>
          <a:p>
            <a:r>
              <a:rPr lang="en-US" smtClean="0">
                <a:latin typeface="Arial" pitchFamily="34" charset="0"/>
              </a:rPr>
              <a:t>[ii] Organon USA I. NuvaRing prescribing information. Roseland, NJ:2005.</a:t>
            </a:r>
          </a:p>
          <a:p>
            <a:r>
              <a:rPr lang="en-US" smtClean="0">
                <a:latin typeface="Arial" pitchFamily="34" charset="0"/>
              </a:rPr>
              <a:t>[iii] Oddsson K, Leifels-Fischer B, de Melo Nr, et al. Efficacy and safety of a contraceptive vaginal ring compared with combined oral contraceptive: a 1-year randomized trial. </a:t>
            </a:r>
            <a:r>
              <a:rPr lang="en-US" i="1" smtClean="0">
                <a:latin typeface="Arial" pitchFamily="34" charset="0"/>
              </a:rPr>
              <a:t>Contraception </a:t>
            </a:r>
            <a:r>
              <a:rPr lang="en-US" smtClean="0">
                <a:latin typeface="Arial" pitchFamily="34" charset="0"/>
              </a:rPr>
              <a:t>2005;71:176–182.</a:t>
            </a:r>
          </a:p>
          <a:p>
            <a:endParaRPr lang="en-US" smtClean="0">
              <a:latin typeface="Arial" pitchFamily="34" charset="0"/>
            </a:endParaRPr>
          </a:p>
        </p:txBody>
      </p:sp>
      <p:sp>
        <p:nvSpPr>
          <p:cNvPr id="185348" name="Slide Number Placeholder 3"/>
          <p:cNvSpPr>
            <a:spLocks noGrp="1"/>
          </p:cNvSpPr>
          <p:nvPr>
            <p:ph type="sldNum" sz="quarter" idx="5"/>
          </p:nvPr>
        </p:nvSpPr>
        <p:spPr>
          <a:noFill/>
        </p:spPr>
        <p:txBody>
          <a:bodyPr/>
          <a:lstStyle/>
          <a:p>
            <a:fld id="{A0E32244-383D-45C1-8A35-C858BE994F57}" type="slidenum">
              <a:rPr lang="en-US">
                <a:solidFill>
                  <a:srgbClr val="000000"/>
                </a:solidFill>
              </a:rPr>
              <a:pPr/>
              <a:t>35</a:t>
            </a:fld>
            <a:endParaRPr 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pPr eaLnBrk="1" hangingPunct="1">
              <a:lnSpc>
                <a:spcPct val="80000"/>
              </a:lnSpc>
              <a:buFontTx/>
              <a:buChar char="•"/>
            </a:pPr>
            <a:r>
              <a:rPr lang="en-US" sz="1000" dirty="0" smtClean="0">
                <a:latin typeface="Arial" pitchFamily="34" charset="0"/>
              </a:rPr>
              <a:t>The good news is that in the last several decades, the rate of teenage pregnancy has fallen significantly from 117 per 1,000 in 1990 to 71.5 per 1,000 in 2006. </a:t>
            </a:r>
          </a:p>
          <a:p>
            <a:pPr eaLnBrk="1" hangingPunct="1">
              <a:lnSpc>
                <a:spcPct val="80000"/>
              </a:lnSpc>
              <a:buFontTx/>
              <a:buChar char="•"/>
            </a:pPr>
            <a:endParaRPr lang="en-US" sz="1000" dirty="0" smtClean="0">
              <a:latin typeface="Arial" pitchFamily="34" charset="0"/>
            </a:endParaRPr>
          </a:p>
          <a:p>
            <a:pPr>
              <a:lnSpc>
                <a:spcPct val="80000"/>
              </a:lnSpc>
            </a:pPr>
            <a:r>
              <a:rPr lang="en-US" sz="1000" dirty="0" smtClean="0">
                <a:latin typeface="Arial" pitchFamily="34" charset="0"/>
              </a:rPr>
              <a:t>In 2005, the U.S. teenage pregnancy rate reached its lowest point in more than 30 years (69.5), down 41% since its peak in 1990 (116.9). However, in 2006, the rate increased for the first time in more than a decade, rising 3% to 71.5%.</a:t>
            </a:r>
          </a:p>
          <a:p>
            <a:pPr>
              <a:lnSpc>
                <a:spcPct val="80000"/>
              </a:lnSpc>
            </a:pPr>
            <a:endParaRPr lang="en-US" sz="1000" dirty="0" smtClean="0">
              <a:latin typeface="Arial" pitchFamily="34" charset="0"/>
            </a:endParaRPr>
          </a:p>
          <a:p>
            <a:pPr>
              <a:lnSpc>
                <a:spcPct val="80000"/>
              </a:lnSpc>
            </a:pPr>
            <a:r>
              <a:rPr lang="en-US" sz="1000" dirty="0" smtClean="0">
                <a:latin typeface="Arial" pitchFamily="34" charset="0"/>
              </a:rPr>
              <a:t>It is too soon to tell whether this reversal is simply a short-term fluctuation, a more lasting stabilization or the beginning of a longer term increase. </a:t>
            </a:r>
          </a:p>
          <a:p>
            <a:pPr>
              <a:lnSpc>
                <a:spcPct val="80000"/>
              </a:lnSpc>
            </a:pPr>
            <a:endParaRPr lang="en-US" sz="1000" dirty="0" smtClean="0">
              <a:latin typeface="Arial" pitchFamily="34" charset="0"/>
            </a:endParaRPr>
          </a:p>
          <a:p>
            <a:pPr>
              <a:lnSpc>
                <a:spcPct val="80000"/>
              </a:lnSpc>
            </a:pPr>
            <a:r>
              <a:rPr lang="en-US" sz="1000" dirty="0" smtClean="0">
                <a:latin typeface="Arial" pitchFamily="34" charset="0"/>
              </a:rPr>
              <a:t>Research has noted and seeks to provide additional explanations for the longer-term trends and changes, including shifts in the racial and ethnic composition of the population, increases in poverty, the growth of abstinence-only sex education programs at the expense of comprehensive programs, and changes in public perception and attitudes toward both teenage and unintended pregnancy. </a:t>
            </a:r>
          </a:p>
          <a:p>
            <a:pPr eaLnBrk="1" hangingPunct="1">
              <a:lnSpc>
                <a:spcPct val="80000"/>
              </a:lnSpc>
            </a:pPr>
            <a:endParaRPr lang="en-US" sz="1000" dirty="0" smtClean="0">
              <a:latin typeface="Arial" pitchFamily="34" charset="0"/>
            </a:endParaRPr>
          </a:p>
          <a:p>
            <a:pPr eaLnBrk="1" hangingPunct="1">
              <a:lnSpc>
                <a:spcPct val="80000"/>
              </a:lnSpc>
            </a:pPr>
            <a:r>
              <a:rPr lang="en-US" sz="1000" dirty="0" smtClean="0">
                <a:latin typeface="Arial" pitchFamily="34" charset="0"/>
              </a:rPr>
              <a:t>Sources: </a:t>
            </a:r>
            <a:r>
              <a:rPr lang="en-US" sz="1000" dirty="0" err="1" smtClean="0">
                <a:latin typeface="Arial" pitchFamily="34" charset="0"/>
              </a:rPr>
              <a:t>Henshaw</a:t>
            </a:r>
            <a:r>
              <a:rPr lang="en-US" sz="1000" dirty="0" smtClean="0">
                <a:latin typeface="Arial" pitchFamily="34" charset="0"/>
              </a:rPr>
              <a:t> SK. U.S. teenage pregnancies, births, and abortions: National and state trends and trends by race and ethnicity. </a:t>
            </a:r>
            <a:r>
              <a:rPr lang="en-US" sz="1000" dirty="0" err="1" smtClean="0">
                <a:latin typeface="Arial" pitchFamily="34" charset="0"/>
              </a:rPr>
              <a:t>Guttmacher</a:t>
            </a:r>
            <a:r>
              <a:rPr lang="en-US" sz="1000" dirty="0" smtClean="0">
                <a:latin typeface="Arial" pitchFamily="34" charset="0"/>
              </a:rPr>
              <a:t> Institute: New York, 2010. Accessed June 16, 2010. Available at: http://www.guttmacher.org/pubs/USTPtrends.pdf.</a:t>
            </a:r>
          </a:p>
          <a:p>
            <a:pPr eaLnBrk="1" hangingPunct="1">
              <a:lnSpc>
                <a:spcPct val="80000"/>
              </a:lnSpc>
            </a:pPr>
            <a:endParaRPr lang="en-US" sz="1000" dirty="0" smtClean="0">
              <a:latin typeface="Arial" pitchFamily="34" charset="0"/>
            </a:endParaRPr>
          </a:p>
          <a:p>
            <a:pPr eaLnBrk="1" hangingPunct="1">
              <a:lnSpc>
                <a:spcPct val="80000"/>
              </a:lnSpc>
            </a:pPr>
            <a:r>
              <a:rPr lang="en-US" sz="1000" dirty="0" smtClean="0">
                <a:latin typeface="Arial" pitchFamily="34" charset="0"/>
              </a:rPr>
              <a:t>Hamilton BE, Martin JA, Ventura SJ. Births: Preliminary data for 2008. National vital statistics reports; </a:t>
            </a:r>
            <a:r>
              <a:rPr lang="en-US" sz="1000" dirty="0" err="1" smtClean="0">
                <a:latin typeface="Arial" pitchFamily="34" charset="0"/>
              </a:rPr>
              <a:t>Vol</a:t>
            </a:r>
            <a:r>
              <a:rPr lang="en-US" sz="1000" dirty="0" smtClean="0">
                <a:latin typeface="Arial" pitchFamily="34" charset="0"/>
              </a:rPr>
              <a:t> 58 no 16. Hyattsville, MD: National Center for Health Statistics. Released April 6, 2010. </a:t>
            </a:r>
          </a:p>
          <a:p>
            <a:pPr>
              <a:lnSpc>
                <a:spcPct val="80000"/>
              </a:lnSpc>
            </a:pPr>
            <a:endParaRPr lang="en-US" sz="1000" dirty="0" smtClean="0">
              <a:latin typeface="Arial" pitchFamily="34" charset="0"/>
            </a:endParaRPr>
          </a:p>
        </p:txBody>
      </p:sp>
      <p:sp>
        <p:nvSpPr>
          <p:cNvPr id="132100" name="Slide Number Placeholder 3"/>
          <p:cNvSpPr>
            <a:spLocks noGrp="1"/>
          </p:cNvSpPr>
          <p:nvPr>
            <p:ph type="sldNum" sz="quarter" idx="5"/>
          </p:nvPr>
        </p:nvSpPr>
        <p:spPr>
          <a:noFill/>
        </p:spPr>
        <p:txBody>
          <a:bodyPr/>
          <a:lstStyle/>
          <a:p>
            <a:fld id="{EF528A6B-9D55-4059-B507-2E300790E4F8}" type="slidenum">
              <a:rPr lang="en-US"/>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p:spPr>
        <p:txBody>
          <a:bodyPr/>
          <a:lstStyle/>
          <a:p>
            <a:r>
              <a:rPr lang="en-US" smtClean="0">
                <a:latin typeface="Arial" pitchFamily="34" charset="0"/>
              </a:rPr>
              <a:t>The ring can safely be removed for up to three hours at a time. If it is out of the body for more than three hours, guidelines differ depending on timing within the cycle. During the first “ring in” weeks, she can reinsert an expelled ring. During week three, she can either insert a new ring right away or start the withdrawal bleed and insert a new ring seven days after the last one was removed/expelled. With any of these options, she should use another backup method of birth control for seven days.</a:t>
            </a:r>
          </a:p>
          <a:p>
            <a:endParaRPr lang="en-US" smtClean="0">
              <a:latin typeface="Arial" pitchFamily="34" charset="0"/>
            </a:endParaRPr>
          </a:p>
          <a:p>
            <a:r>
              <a:rPr lang="en-US" smtClean="0">
                <a:latin typeface="Arial" pitchFamily="34" charset="0"/>
              </a:rPr>
              <a:t>Extended cycling is also a safe and effective option with the ring.</a:t>
            </a:r>
          </a:p>
          <a:p>
            <a:endParaRPr lang="en-US" smtClean="0">
              <a:latin typeface="Arial" pitchFamily="34" charset="0"/>
            </a:endParaRPr>
          </a:p>
          <a:p>
            <a:endParaRPr lang="en-US" smtClean="0">
              <a:latin typeface="Arial" pitchFamily="34" charset="0"/>
            </a:endParaRPr>
          </a:p>
          <a:p>
            <a:r>
              <a:rPr lang="en-US" smtClean="0">
                <a:latin typeface="Arial" pitchFamily="34" charset="0"/>
              </a:rPr>
              <a:t>Sources:</a:t>
            </a:r>
          </a:p>
          <a:p>
            <a:r>
              <a:rPr lang="en-US" smtClean="0">
                <a:latin typeface="Arial" pitchFamily="34" charset="0"/>
              </a:rPr>
              <a:t>Nanda K. Contraceptive Patch and Vaginal Contraceptive Ring. In: Hatcher RA, Trussell J, Nelson A, Cates W, Stewart F, Kowal D. (editors) </a:t>
            </a:r>
            <a:r>
              <a:rPr lang="en-US" i="1" smtClean="0">
                <a:latin typeface="Arial" pitchFamily="34" charset="0"/>
              </a:rPr>
              <a:t>Contraceptive Technology</a:t>
            </a:r>
            <a:r>
              <a:rPr lang="en-US" smtClean="0">
                <a:latin typeface="Arial" pitchFamily="34" charset="0"/>
              </a:rPr>
              <a:t>, 19th revised edition. New York: Ardent Media, 2007</a:t>
            </a:r>
          </a:p>
          <a:p>
            <a:endParaRPr lang="en-US" smtClean="0">
              <a:latin typeface="Arial" pitchFamily="34" charset="0"/>
            </a:endParaRPr>
          </a:p>
          <a:p>
            <a:r>
              <a:rPr lang="en-US" smtClean="0">
                <a:latin typeface="Arial" pitchFamily="34" charset="0"/>
              </a:rPr>
              <a:t>Edelman A, Gallo MF, Jensen JT, Nichols MD, Grimes DA. Continuous or extended cycle vs. cyclic use of combined</a:t>
            </a:r>
          </a:p>
          <a:p>
            <a:r>
              <a:rPr lang="en-US" smtClean="0">
                <a:latin typeface="Arial" pitchFamily="34" charset="0"/>
              </a:rPr>
              <a:t>hormonal contraceptives for contraception. </a:t>
            </a:r>
            <a:r>
              <a:rPr lang="en-US" i="1" smtClean="0">
                <a:latin typeface="Arial" pitchFamily="34" charset="0"/>
              </a:rPr>
              <a:t>Cochrane Database of Systematic Reviews 2005, Issue 3. Art. No.: CD004695. DOI:</a:t>
            </a:r>
          </a:p>
          <a:p>
            <a:r>
              <a:rPr lang="en-US" smtClean="0">
                <a:latin typeface="Arial" pitchFamily="34" charset="0"/>
              </a:rPr>
              <a:t>10.1002/14651858.CD004695.pub2.</a:t>
            </a:r>
          </a:p>
          <a:p>
            <a:endParaRPr lang="en-US" smtClean="0">
              <a:latin typeface="Arial" pitchFamily="34" charset="0"/>
            </a:endParaRPr>
          </a:p>
        </p:txBody>
      </p:sp>
      <p:sp>
        <p:nvSpPr>
          <p:cNvPr id="186372" name="Slide Number Placeholder 3"/>
          <p:cNvSpPr>
            <a:spLocks noGrp="1"/>
          </p:cNvSpPr>
          <p:nvPr>
            <p:ph type="sldNum" sz="quarter" idx="5"/>
          </p:nvPr>
        </p:nvSpPr>
        <p:spPr>
          <a:noFill/>
        </p:spPr>
        <p:txBody>
          <a:bodyPr/>
          <a:lstStyle/>
          <a:p>
            <a:fld id="{C01C509A-D1F4-4795-AA9F-E04D4E0B594C}" type="slidenum">
              <a:rPr lang="en-US">
                <a:solidFill>
                  <a:srgbClr val="000000"/>
                </a:solidFill>
              </a:rPr>
              <a:pPr/>
              <a:t>36</a:t>
            </a:fld>
            <a:endParaRPr lang="en-US">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88420" name="Slide Number Placeholder 3"/>
          <p:cNvSpPr>
            <a:spLocks noGrp="1"/>
          </p:cNvSpPr>
          <p:nvPr>
            <p:ph type="sldNum" sz="quarter" idx="5"/>
          </p:nvPr>
        </p:nvSpPr>
        <p:spPr>
          <a:noFill/>
        </p:spPr>
        <p:txBody>
          <a:bodyPr/>
          <a:lstStyle/>
          <a:p>
            <a:fld id="{2ADF7BCC-9C5B-47AF-9467-D13067FFE562}" type="slidenum">
              <a:rPr lang="en-US">
                <a:solidFill>
                  <a:srgbClr val="000000"/>
                </a:solidFill>
              </a:rPr>
              <a:pPr/>
              <a:t>37</a:t>
            </a:fld>
            <a:endParaRPr lang="en-US">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p:spPr>
        <p:txBody>
          <a:bodyPr/>
          <a:lstStyle/>
          <a:p>
            <a:pPr>
              <a:lnSpc>
                <a:spcPct val="80000"/>
              </a:lnSpc>
            </a:pPr>
            <a:r>
              <a:rPr lang="en-US" sz="1000" dirty="0" smtClean="0">
                <a:latin typeface="Arial" pitchFamily="34" charset="0"/>
              </a:rPr>
              <a:t>Depo-Provera is a progestin-only injectable contraceptive containing depot </a:t>
            </a:r>
            <a:r>
              <a:rPr lang="en-US" sz="1000" dirty="0" err="1" smtClean="0">
                <a:latin typeface="Arial" pitchFamily="34" charset="0"/>
              </a:rPr>
              <a:t>medroxyprogesterone</a:t>
            </a:r>
            <a:r>
              <a:rPr lang="en-US" sz="1000" dirty="0" smtClean="0">
                <a:latin typeface="Arial" pitchFamily="34" charset="0"/>
              </a:rPr>
              <a:t> and administered in a deep intramuscular injection of 150 mg every 11 to 12 weeks. This method prevents pregnancy by acting at the level of the pituitary and the hypothalamus. Primarily, DMPA inhibits ovulation by suppressing the level of follicle stimulating hormone (FSH) and luteinizing hormone (LH), ultimately preventing the LH surge. DMPA also decreases the quality of the cervical mucus, thereby preventing sperm penetration. </a:t>
            </a:r>
          </a:p>
          <a:p>
            <a:pPr>
              <a:lnSpc>
                <a:spcPct val="80000"/>
              </a:lnSpc>
            </a:pPr>
            <a:endParaRPr lang="en-US" sz="1000" dirty="0" smtClean="0">
              <a:latin typeface="Arial" pitchFamily="34" charset="0"/>
            </a:endParaRPr>
          </a:p>
          <a:p>
            <a:pPr>
              <a:lnSpc>
                <a:spcPct val="80000"/>
              </a:lnSpc>
            </a:pPr>
            <a:r>
              <a:rPr lang="en-US" sz="1000" dirty="0" smtClean="0">
                <a:latin typeface="Arial" pitchFamily="34" charset="0"/>
              </a:rPr>
              <a:t>DMPA is a safe, highly efficacious method with rates ranging from 0.3% with correct and consistent use to 3% with actual use. Because DMPA does not require daily maintenance, efficacy rates for typical use are much higher than for oral contraceptives. DMPA is reversible (though return to fertility may take as long as 10 months and affords young users a certain level of privacy as the method is not visible to partners or parents. Additionally, because effective plasma concentration is sustained for at least 14 weeks, and ovulation is suppressed, on average for 18 weeks, the method is forgiving of delayed injections. For these reasons, teen use has increased over the last several years. According to the National Survey of Family Growth, 10% of young women 15–19 reported using DMPA in 1995. By 2002, this percentage had grown to 21%. </a:t>
            </a:r>
          </a:p>
          <a:p>
            <a:pPr>
              <a:lnSpc>
                <a:spcPct val="80000"/>
              </a:lnSpc>
            </a:pPr>
            <a:endParaRPr lang="en-US" sz="1000" dirty="0" smtClean="0">
              <a:latin typeface="Arial" pitchFamily="34" charset="0"/>
            </a:endParaRPr>
          </a:p>
          <a:p>
            <a:pPr>
              <a:lnSpc>
                <a:spcPct val="80000"/>
              </a:lnSpc>
            </a:pPr>
            <a:r>
              <a:rPr lang="en-US" sz="1000" dirty="0" smtClean="0">
                <a:latin typeface="Arial" pitchFamily="34" charset="0"/>
              </a:rPr>
              <a:t>Ismail AA, el-</a:t>
            </a:r>
            <a:r>
              <a:rPr lang="en-US" sz="1000" dirty="0" err="1" smtClean="0">
                <a:latin typeface="Arial" pitchFamily="34" charset="0"/>
              </a:rPr>
              <a:t>Faras</a:t>
            </a:r>
            <a:r>
              <a:rPr lang="en-US" sz="1000" dirty="0" smtClean="0">
                <a:latin typeface="Arial" pitchFamily="34" charset="0"/>
              </a:rPr>
              <a:t> A, Rocca M, el-</a:t>
            </a:r>
            <a:r>
              <a:rPr lang="en-US" sz="1000" dirty="0" err="1" smtClean="0">
                <a:latin typeface="Arial" pitchFamily="34" charset="0"/>
              </a:rPr>
              <a:t>Sibai</a:t>
            </a:r>
            <a:r>
              <a:rPr lang="en-US" sz="1000" dirty="0" smtClean="0">
                <a:latin typeface="Arial" pitchFamily="34" charset="0"/>
              </a:rPr>
              <a:t> FA, </a:t>
            </a:r>
            <a:r>
              <a:rPr lang="en-US" sz="1000" dirty="0" err="1" smtClean="0">
                <a:latin typeface="Arial" pitchFamily="34" charset="0"/>
              </a:rPr>
              <a:t>Toppozada</a:t>
            </a:r>
            <a:r>
              <a:rPr lang="en-US" sz="1000" dirty="0" smtClean="0">
                <a:latin typeface="Arial" pitchFamily="34" charset="0"/>
              </a:rPr>
              <a:t> M. Pituitary response to LHRH in long-term users of injectable contraceptives. </a:t>
            </a:r>
            <a:r>
              <a:rPr lang="en-US" sz="1000" i="1" dirty="0" smtClean="0">
                <a:latin typeface="Arial" pitchFamily="34" charset="0"/>
              </a:rPr>
              <a:t>Contraception </a:t>
            </a:r>
            <a:r>
              <a:rPr lang="en-US" sz="1000" dirty="0" smtClean="0">
                <a:latin typeface="Arial" pitchFamily="34" charset="0"/>
              </a:rPr>
              <a:t>1987;35:287–95</a:t>
            </a:r>
          </a:p>
          <a:p>
            <a:pPr>
              <a:lnSpc>
                <a:spcPct val="80000"/>
              </a:lnSpc>
            </a:pPr>
            <a:r>
              <a:rPr lang="en-US" sz="1000" dirty="0" err="1" smtClean="0">
                <a:latin typeface="Arial" pitchFamily="34" charset="0"/>
              </a:rPr>
              <a:t>Petta</a:t>
            </a:r>
            <a:r>
              <a:rPr lang="en-US" sz="1000" dirty="0" smtClean="0">
                <a:latin typeface="Arial" pitchFamily="34" charset="0"/>
              </a:rPr>
              <a:t> CA, </a:t>
            </a:r>
            <a:r>
              <a:rPr lang="en-US" sz="1000" dirty="0" err="1" smtClean="0">
                <a:latin typeface="Arial" pitchFamily="34" charset="0"/>
              </a:rPr>
              <a:t>Faunndes</a:t>
            </a:r>
            <a:r>
              <a:rPr lang="en-US" sz="1000" dirty="0" smtClean="0">
                <a:latin typeface="Arial" pitchFamily="34" charset="0"/>
              </a:rPr>
              <a:t> A, Dunson TR, et al. Timing of onset of contraceptive effectiveness in Depo-Provera users: Part II. Effects on ovarian function. </a:t>
            </a:r>
            <a:r>
              <a:rPr lang="en-US" sz="1000" i="1" dirty="0" err="1" smtClean="0">
                <a:latin typeface="Arial" pitchFamily="34" charset="0"/>
              </a:rPr>
              <a:t>Fertil</a:t>
            </a:r>
            <a:r>
              <a:rPr lang="en-US" sz="1000" i="1" dirty="0" smtClean="0">
                <a:latin typeface="Arial" pitchFamily="34" charset="0"/>
              </a:rPr>
              <a:t> </a:t>
            </a:r>
            <a:r>
              <a:rPr lang="en-US" sz="1000" i="1" dirty="0" err="1" smtClean="0">
                <a:latin typeface="Arial" pitchFamily="34" charset="0"/>
              </a:rPr>
              <a:t>Steril</a:t>
            </a:r>
            <a:r>
              <a:rPr lang="en-US" sz="1000" dirty="0" smtClean="0">
                <a:latin typeface="Arial" pitchFamily="34" charset="0"/>
              </a:rPr>
              <a:t> 1998:70:817–20</a:t>
            </a:r>
          </a:p>
          <a:p>
            <a:pPr>
              <a:lnSpc>
                <a:spcPct val="80000"/>
              </a:lnSpc>
            </a:pPr>
            <a:r>
              <a:rPr lang="en-US" sz="1000" dirty="0" err="1" smtClean="0">
                <a:latin typeface="Arial" pitchFamily="34" charset="0"/>
              </a:rPr>
              <a:t>Trussell</a:t>
            </a:r>
            <a:r>
              <a:rPr lang="en-US" sz="1000" dirty="0" smtClean="0">
                <a:latin typeface="Arial" pitchFamily="34" charset="0"/>
              </a:rPr>
              <a:t> J. Contraceptive failure in the United States. </a:t>
            </a:r>
            <a:r>
              <a:rPr lang="en-US" sz="1000" i="1" dirty="0" smtClean="0">
                <a:latin typeface="Arial" pitchFamily="34" charset="0"/>
              </a:rPr>
              <a:t>Contraception</a:t>
            </a:r>
            <a:r>
              <a:rPr lang="en-US" sz="1000" dirty="0" smtClean="0">
                <a:latin typeface="Arial" pitchFamily="34" charset="0"/>
              </a:rPr>
              <a:t> 2004;70:89–96</a:t>
            </a:r>
          </a:p>
          <a:p>
            <a:pPr>
              <a:lnSpc>
                <a:spcPct val="80000"/>
              </a:lnSpc>
            </a:pPr>
            <a:r>
              <a:rPr lang="en-US" sz="1000" dirty="0" err="1" smtClean="0">
                <a:latin typeface="Arial" pitchFamily="34" charset="0"/>
              </a:rPr>
              <a:t>Mishell</a:t>
            </a:r>
            <a:r>
              <a:rPr lang="en-US" sz="1000" dirty="0" smtClean="0">
                <a:latin typeface="Arial" pitchFamily="34" charset="0"/>
              </a:rPr>
              <a:t> DR. Pharmacokinetics of depot </a:t>
            </a:r>
            <a:r>
              <a:rPr lang="en-US" sz="1000" dirty="0" err="1" smtClean="0">
                <a:latin typeface="Arial" pitchFamily="34" charset="0"/>
              </a:rPr>
              <a:t>medroxyprogesterone</a:t>
            </a:r>
            <a:r>
              <a:rPr lang="en-US" sz="1000" dirty="0" smtClean="0">
                <a:latin typeface="Arial" pitchFamily="34" charset="0"/>
              </a:rPr>
              <a:t> acetate contraception. </a:t>
            </a:r>
            <a:r>
              <a:rPr lang="en-US" sz="1000" i="1" dirty="0" smtClean="0">
                <a:latin typeface="Arial" pitchFamily="34" charset="0"/>
              </a:rPr>
              <a:t>J </a:t>
            </a:r>
            <a:r>
              <a:rPr lang="en-US" sz="1000" i="1" dirty="0" err="1" smtClean="0">
                <a:latin typeface="Arial" pitchFamily="34" charset="0"/>
              </a:rPr>
              <a:t>Reprod</a:t>
            </a:r>
            <a:r>
              <a:rPr lang="en-US" sz="1000" i="1" dirty="0" smtClean="0">
                <a:latin typeface="Arial" pitchFamily="34" charset="0"/>
              </a:rPr>
              <a:t> Med </a:t>
            </a:r>
            <a:r>
              <a:rPr lang="en-US" sz="1000" dirty="0" smtClean="0">
                <a:latin typeface="Arial" pitchFamily="34" charset="0"/>
              </a:rPr>
              <a:t>1997;41(5 </a:t>
            </a:r>
            <a:r>
              <a:rPr lang="en-US" sz="1000" dirty="0" err="1" smtClean="0">
                <a:latin typeface="Arial" pitchFamily="34" charset="0"/>
              </a:rPr>
              <a:t>Suppl</a:t>
            </a:r>
            <a:r>
              <a:rPr lang="en-US" sz="1000" dirty="0" smtClean="0">
                <a:latin typeface="Arial" pitchFamily="34" charset="0"/>
              </a:rPr>
              <a:t>):381–90</a:t>
            </a:r>
          </a:p>
          <a:p>
            <a:pPr>
              <a:lnSpc>
                <a:spcPct val="80000"/>
              </a:lnSpc>
            </a:pPr>
            <a:r>
              <a:rPr lang="en-US" sz="1000" dirty="0" err="1" smtClean="0">
                <a:latin typeface="Arial" pitchFamily="34" charset="0"/>
              </a:rPr>
              <a:t>Kaunitz</a:t>
            </a:r>
            <a:r>
              <a:rPr lang="en-US" sz="1000" dirty="0" smtClean="0">
                <a:latin typeface="Arial" pitchFamily="34" charset="0"/>
              </a:rPr>
              <a:t> AM. Long-acting injectable contraception with depot </a:t>
            </a:r>
            <a:r>
              <a:rPr lang="en-US" sz="1000" dirty="0" err="1" smtClean="0">
                <a:latin typeface="Arial" pitchFamily="34" charset="0"/>
              </a:rPr>
              <a:t>medroxyprogesterone</a:t>
            </a:r>
            <a:r>
              <a:rPr lang="en-US" sz="1000" dirty="0" smtClean="0">
                <a:latin typeface="Arial" pitchFamily="34" charset="0"/>
              </a:rPr>
              <a:t> acetate for contraception. </a:t>
            </a:r>
            <a:r>
              <a:rPr lang="en-US" sz="1000" i="1" dirty="0" smtClean="0">
                <a:latin typeface="Arial" pitchFamily="34" charset="0"/>
              </a:rPr>
              <a:t>Am J </a:t>
            </a:r>
            <a:r>
              <a:rPr lang="en-US" sz="1000" i="1" dirty="0" err="1" smtClean="0">
                <a:latin typeface="Arial" pitchFamily="34" charset="0"/>
              </a:rPr>
              <a:t>Obstet</a:t>
            </a:r>
            <a:r>
              <a:rPr lang="en-US" sz="1000" i="1" dirty="0" smtClean="0">
                <a:latin typeface="Arial" pitchFamily="34" charset="0"/>
              </a:rPr>
              <a:t> </a:t>
            </a:r>
            <a:r>
              <a:rPr lang="en-US" sz="1000" i="1" dirty="0" err="1" smtClean="0">
                <a:latin typeface="Arial" pitchFamily="34" charset="0"/>
              </a:rPr>
              <a:t>Gynecol</a:t>
            </a:r>
            <a:r>
              <a:rPr lang="en-US" sz="1000" i="1" dirty="0" smtClean="0">
                <a:latin typeface="Arial" pitchFamily="34" charset="0"/>
              </a:rPr>
              <a:t> </a:t>
            </a:r>
            <a:r>
              <a:rPr lang="en-US" sz="1000" dirty="0" smtClean="0">
                <a:latin typeface="Arial" pitchFamily="34" charset="0"/>
              </a:rPr>
              <a:t>2005;192:42–7</a:t>
            </a:r>
          </a:p>
          <a:p>
            <a:pPr>
              <a:lnSpc>
                <a:spcPct val="80000"/>
              </a:lnSpc>
            </a:pPr>
            <a:r>
              <a:rPr lang="en-US" sz="1000" dirty="0" smtClean="0">
                <a:latin typeface="Arial" pitchFamily="34" charset="0"/>
              </a:rPr>
              <a:t>Centers for Disease Control and Prevention. Teenagers in the United States: Sexual Activity, Contraceptive Use, and Childbearing, 2002—A Fact Sheet for Series 23, Number 24</a:t>
            </a:r>
          </a:p>
          <a:p>
            <a:pPr>
              <a:lnSpc>
                <a:spcPct val="80000"/>
              </a:lnSpc>
            </a:pPr>
            <a:endParaRPr lang="en-US" sz="1000" dirty="0" smtClean="0">
              <a:latin typeface="Arial" pitchFamily="34" charset="0"/>
            </a:endParaRPr>
          </a:p>
        </p:txBody>
      </p:sp>
      <p:sp>
        <p:nvSpPr>
          <p:cNvPr id="189444" name="Slide Number Placeholder 3"/>
          <p:cNvSpPr>
            <a:spLocks noGrp="1"/>
          </p:cNvSpPr>
          <p:nvPr>
            <p:ph type="sldNum" sz="quarter" idx="5"/>
          </p:nvPr>
        </p:nvSpPr>
        <p:spPr>
          <a:noFill/>
        </p:spPr>
        <p:txBody>
          <a:bodyPr/>
          <a:lstStyle/>
          <a:p>
            <a:fld id="{B390815E-3FBC-4CE1-BF75-20D4B341CCCB}" type="slidenum">
              <a:rPr lang="en-US">
                <a:solidFill>
                  <a:srgbClr val="000000"/>
                </a:solidFill>
              </a:rPr>
              <a:pPr/>
              <a:t>38</a:t>
            </a:fld>
            <a:endParaRPr lang="en-US">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pPr>
              <a:lnSpc>
                <a:spcPct val="80000"/>
              </a:lnSpc>
            </a:pPr>
            <a:r>
              <a:rPr lang="en-US" sz="800" dirty="0" smtClean="0">
                <a:latin typeface="Arial" pitchFamily="34" charset="0"/>
              </a:rPr>
              <a:t>Importantly, DMPA has several non-contraceptive benefits. Because DMPA do not contain estrogen, this method does not appear to carry the rare but serious risks of complications attributable to exogenous estrogen. DMPA has also been shown to decrease menstrual disturbances including ovulation pain, dysmenorrhea, mood changes, headaches, breast tenderness, and nausea. The thickened cervical mucous caused by DMPA may prevent pathogens from entering the upper genital tract therefore decreasing the risk of pelvic inflammatory disease in DMPA users. DMPA use may also help young women with some chronic illnesses. For instance, possibly due to the sedative properties of </a:t>
            </a:r>
            <a:r>
              <a:rPr lang="en-US" sz="800" dirty="0" err="1" smtClean="0">
                <a:latin typeface="Arial" pitchFamily="34" charset="0"/>
              </a:rPr>
              <a:t>progestins</a:t>
            </a:r>
            <a:r>
              <a:rPr lang="en-US" sz="800" dirty="0" smtClean="0">
                <a:latin typeface="Arial" pitchFamily="34" charset="0"/>
              </a:rPr>
              <a:t>, research indicates that DMPA can decrease the frequency of grand mal seizures.</a:t>
            </a:r>
            <a:r>
              <a:rPr lang="en-US" sz="800" baseline="30000" dirty="0" smtClean="0">
                <a:latin typeface="Arial" pitchFamily="34" charset="0"/>
              </a:rPr>
              <a:t>,</a:t>
            </a:r>
            <a:r>
              <a:rPr lang="en-US" sz="800" dirty="0" smtClean="0">
                <a:latin typeface="Arial" pitchFamily="34" charset="0"/>
              </a:rPr>
              <a:t> DMPA use is associated with greater reduction in the frequency of sickle cell crises when compared with combined oral contraception or no intervention. There are also minimal drug interactions between DMPA and antibiotics or enzyme-inducing drugs such as many anticonvulsants, mood stabilizers and medications for migraine prophylaxis. The only drug that decreases the effectiveness of DMPA is </a:t>
            </a:r>
            <a:r>
              <a:rPr lang="en-US" sz="800" dirty="0" err="1" smtClean="0">
                <a:latin typeface="Arial" pitchFamily="34" charset="0"/>
              </a:rPr>
              <a:t>aminoglutethimide</a:t>
            </a:r>
            <a:r>
              <a:rPr lang="en-US" sz="800" dirty="0" smtClean="0">
                <a:latin typeface="Arial" pitchFamily="34" charset="0"/>
              </a:rPr>
              <a:t>, which is indicated for suppression of adrenal function in selected cases of Cushing’s disease.  </a:t>
            </a:r>
          </a:p>
          <a:p>
            <a:pPr>
              <a:lnSpc>
                <a:spcPct val="80000"/>
              </a:lnSpc>
            </a:pPr>
            <a:endParaRPr lang="en-US" sz="800" dirty="0" smtClean="0">
              <a:latin typeface="Arial" pitchFamily="34" charset="0"/>
            </a:endParaRPr>
          </a:p>
          <a:p>
            <a:pPr>
              <a:lnSpc>
                <a:spcPct val="80000"/>
              </a:lnSpc>
            </a:pPr>
            <a:r>
              <a:rPr lang="en-US" sz="800" dirty="0" smtClean="0">
                <a:latin typeface="Arial" pitchFamily="34" charset="0"/>
              </a:rPr>
              <a:t>McCann MF, </a:t>
            </a:r>
            <a:r>
              <a:rPr lang="en-US" sz="800" dirty="0" err="1" smtClean="0">
                <a:latin typeface="Arial" pitchFamily="34" charset="0"/>
              </a:rPr>
              <a:t>Poter</a:t>
            </a:r>
            <a:r>
              <a:rPr lang="en-US" sz="800" dirty="0" smtClean="0">
                <a:latin typeface="Arial" pitchFamily="34" charset="0"/>
              </a:rPr>
              <a:t> LS. Progestin-only oral contraception: a comprehensive review. </a:t>
            </a:r>
            <a:r>
              <a:rPr lang="en-US" sz="800" i="1" dirty="0" smtClean="0">
                <a:latin typeface="Arial" pitchFamily="34" charset="0"/>
              </a:rPr>
              <a:t>Contraception </a:t>
            </a:r>
            <a:r>
              <a:rPr lang="en-US" sz="800" dirty="0" smtClean="0">
                <a:latin typeface="Arial" pitchFamily="34" charset="0"/>
              </a:rPr>
              <a:t>1994; (6 </a:t>
            </a:r>
            <a:r>
              <a:rPr lang="en-US" sz="800" dirty="0" err="1" smtClean="0">
                <a:latin typeface="Arial" pitchFamily="34" charset="0"/>
              </a:rPr>
              <a:t>Suppl</a:t>
            </a:r>
            <a:r>
              <a:rPr lang="en-US" sz="800" dirty="0" smtClean="0">
                <a:latin typeface="Arial" pitchFamily="34" charset="0"/>
              </a:rPr>
              <a:t> 1):S1–195</a:t>
            </a:r>
          </a:p>
          <a:p>
            <a:pPr>
              <a:lnSpc>
                <a:spcPct val="80000"/>
              </a:lnSpc>
            </a:pPr>
            <a:r>
              <a:rPr lang="en-US" sz="800" dirty="0" err="1" smtClean="0">
                <a:latin typeface="Arial" pitchFamily="34" charset="0"/>
              </a:rPr>
              <a:t>Kaunitz</a:t>
            </a:r>
            <a:r>
              <a:rPr lang="en-US" sz="800" dirty="0" smtClean="0">
                <a:latin typeface="Arial" pitchFamily="34" charset="0"/>
              </a:rPr>
              <a:t> AM. Injectable depot </a:t>
            </a:r>
            <a:r>
              <a:rPr lang="en-US" sz="800" dirty="0" err="1" smtClean="0">
                <a:latin typeface="Arial" pitchFamily="34" charset="0"/>
              </a:rPr>
              <a:t>medroxyprogesterone</a:t>
            </a:r>
            <a:r>
              <a:rPr lang="en-US" sz="800" dirty="0" smtClean="0">
                <a:latin typeface="Arial" pitchFamily="34" charset="0"/>
              </a:rPr>
              <a:t> acetate contraception: an update for U.S. clinicians. </a:t>
            </a:r>
            <a:r>
              <a:rPr lang="en-US" sz="800" i="1" dirty="0" err="1" smtClean="0">
                <a:latin typeface="Arial" pitchFamily="34" charset="0"/>
              </a:rPr>
              <a:t>Int</a:t>
            </a:r>
            <a:r>
              <a:rPr lang="en-US" sz="800" i="1" dirty="0" smtClean="0">
                <a:latin typeface="Arial" pitchFamily="34" charset="0"/>
              </a:rPr>
              <a:t> J </a:t>
            </a:r>
            <a:r>
              <a:rPr lang="en-US" sz="800" i="1" dirty="0" err="1" smtClean="0">
                <a:latin typeface="Arial" pitchFamily="34" charset="0"/>
              </a:rPr>
              <a:t>Fertil</a:t>
            </a:r>
            <a:r>
              <a:rPr lang="en-US" sz="800" i="1" dirty="0" smtClean="0">
                <a:latin typeface="Arial" pitchFamily="34" charset="0"/>
              </a:rPr>
              <a:t> </a:t>
            </a:r>
            <a:r>
              <a:rPr lang="en-US" sz="800" i="1" dirty="0" err="1" smtClean="0">
                <a:latin typeface="Arial" pitchFamily="34" charset="0"/>
              </a:rPr>
              <a:t>Womens</a:t>
            </a:r>
            <a:r>
              <a:rPr lang="en-US" sz="800" i="1" dirty="0" smtClean="0">
                <a:latin typeface="Arial" pitchFamily="34" charset="0"/>
              </a:rPr>
              <a:t> Med </a:t>
            </a:r>
            <a:r>
              <a:rPr lang="en-US" sz="800" dirty="0" smtClean="0">
                <a:latin typeface="Arial" pitchFamily="34" charset="0"/>
              </a:rPr>
              <a:t>1998;43:73–83 </a:t>
            </a:r>
          </a:p>
          <a:p>
            <a:pPr>
              <a:lnSpc>
                <a:spcPct val="80000"/>
              </a:lnSpc>
            </a:pPr>
            <a:r>
              <a:rPr lang="en-US" sz="800" dirty="0" err="1" smtClean="0">
                <a:latin typeface="Arial" pitchFamily="34" charset="0"/>
              </a:rPr>
              <a:t>Baeten</a:t>
            </a:r>
            <a:r>
              <a:rPr lang="en-US" sz="800" dirty="0" smtClean="0">
                <a:latin typeface="Arial" pitchFamily="34" charset="0"/>
              </a:rPr>
              <a:t> J, </a:t>
            </a:r>
            <a:r>
              <a:rPr lang="en-US" sz="800" dirty="0" err="1" smtClean="0">
                <a:latin typeface="Arial" pitchFamily="34" charset="0"/>
              </a:rPr>
              <a:t>Nyange</a:t>
            </a:r>
            <a:r>
              <a:rPr lang="en-US" sz="800" dirty="0" smtClean="0">
                <a:latin typeface="Arial" pitchFamily="34" charset="0"/>
              </a:rPr>
              <a:t> P, Richardson B, et al. Hormonal contraception and risk of sexually transmitted disease acquisition: results from a prospective study. </a:t>
            </a:r>
            <a:r>
              <a:rPr lang="en-US" sz="800" i="1" dirty="0" smtClean="0">
                <a:latin typeface="Arial" pitchFamily="34" charset="0"/>
              </a:rPr>
              <a:t>Am J </a:t>
            </a:r>
            <a:r>
              <a:rPr lang="en-US" sz="800" i="1" dirty="0" err="1" smtClean="0">
                <a:latin typeface="Arial" pitchFamily="34" charset="0"/>
              </a:rPr>
              <a:t>Obstet</a:t>
            </a:r>
            <a:r>
              <a:rPr lang="en-US" sz="800" i="1" dirty="0" smtClean="0">
                <a:latin typeface="Arial" pitchFamily="34" charset="0"/>
              </a:rPr>
              <a:t> </a:t>
            </a:r>
            <a:r>
              <a:rPr lang="en-US" sz="800" i="1" dirty="0" err="1" smtClean="0">
                <a:latin typeface="Arial" pitchFamily="34" charset="0"/>
              </a:rPr>
              <a:t>Gynecol</a:t>
            </a:r>
            <a:r>
              <a:rPr lang="en-US" sz="800" i="1" dirty="0" smtClean="0">
                <a:latin typeface="Arial" pitchFamily="34" charset="0"/>
              </a:rPr>
              <a:t> </a:t>
            </a:r>
            <a:r>
              <a:rPr lang="en-US" sz="800" dirty="0" smtClean="0">
                <a:latin typeface="Arial" pitchFamily="34" charset="0"/>
              </a:rPr>
              <a:t>2001;185:380–385</a:t>
            </a:r>
          </a:p>
          <a:p>
            <a:pPr>
              <a:lnSpc>
                <a:spcPct val="80000"/>
              </a:lnSpc>
            </a:pPr>
            <a:r>
              <a:rPr lang="en-US" sz="800" dirty="0" smtClean="0">
                <a:latin typeface="Arial" pitchFamily="34" charset="0"/>
              </a:rPr>
              <a:t>Mattson RH, Cramer JA, </a:t>
            </a:r>
            <a:r>
              <a:rPr lang="en-US" sz="800" dirty="0" err="1" smtClean="0">
                <a:latin typeface="Arial" pitchFamily="34" charset="0"/>
              </a:rPr>
              <a:t>Darney</a:t>
            </a:r>
            <a:r>
              <a:rPr lang="en-US" sz="800" dirty="0" smtClean="0">
                <a:latin typeface="Arial" pitchFamily="34" charset="0"/>
              </a:rPr>
              <a:t> PD, </a:t>
            </a:r>
            <a:r>
              <a:rPr lang="en-US" sz="800" dirty="0" err="1" smtClean="0">
                <a:latin typeface="Arial" pitchFamily="34" charset="0"/>
              </a:rPr>
              <a:t>Naftolin</a:t>
            </a:r>
            <a:r>
              <a:rPr lang="en-US" sz="800" dirty="0" smtClean="0">
                <a:latin typeface="Arial" pitchFamily="34" charset="0"/>
              </a:rPr>
              <a:t> F. Use of oral contraceptives by women with epilepsy. </a:t>
            </a:r>
            <a:r>
              <a:rPr lang="en-US" sz="800" i="1" dirty="0" smtClean="0">
                <a:latin typeface="Arial" pitchFamily="34" charset="0"/>
              </a:rPr>
              <a:t>JAMA </a:t>
            </a:r>
            <a:r>
              <a:rPr lang="en-US" sz="800" dirty="0" smtClean="0">
                <a:latin typeface="Arial" pitchFamily="34" charset="0"/>
              </a:rPr>
              <a:t>1986;256:238–240</a:t>
            </a:r>
          </a:p>
          <a:p>
            <a:pPr>
              <a:lnSpc>
                <a:spcPct val="80000"/>
              </a:lnSpc>
            </a:pPr>
            <a:r>
              <a:rPr lang="en-US" sz="800" dirty="0" smtClean="0">
                <a:latin typeface="Arial" pitchFamily="34" charset="0"/>
              </a:rPr>
              <a:t>Mattson RH, Rebar RW. Contraceptive methods for women with neurologic disorders. </a:t>
            </a:r>
            <a:r>
              <a:rPr lang="en-US" sz="800" i="1" dirty="0" smtClean="0">
                <a:latin typeface="Arial" pitchFamily="34" charset="0"/>
              </a:rPr>
              <a:t>Am J </a:t>
            </a:r>
            <a:r>
              <a:rPr lang="en-US" sz="800" i="1" dirty="0" err="1" smtClean="0">
                <a:latin typeface="Arial" pitchFamily="34" charset="0"/>
              </a:rPr>
              <a:t>Obstet</a:t>
            </a:r>
            <a:r>
              <a:rPr lang="en-US" sz="800" i="1" dirty="0" smtClean="0">
                <a:latin typeface="Arial" pitchFamily="34" charset="0"/>
              </a:rPr>
              <a:t> </a:t>
            </a:r>
            <a:r>
              <a:rPr lang="en-US" sz="800" i="1" dirty="0" err="1" smtClean="0">
                <a:latin typeface="Arial" pitchFamily="34" charset="0"/>
              </a:rPr>
              <a:t>Gynecol</a:t>
            </a:r>
            <a:r>
              <a:rPr lang="en-US" sz="800" dirty="0" smtClean="0">
                <a:latin typeface="Arial" pitchFamily="34" charset="0"/>
              </a:rPr>
              <a:t> 1993;168:2027–2032</a:t>
            </a:r>
          </a:p>
          <a:p>
            <a:pPr>
              <a:lnSpc>
                <a:spcPct val="80000"/>
              </a:lnSpc>
            </a:pPr>
            <a:r>
              <a:rPr lang="en-US" sz="800" dirty="0" smtClean="0">
                <a:latin typeface="Arial" pitchFamily="34" charset="0"/>
              </a:rPr>
              <a:t>de </a:t>
            </a:r>
            <a:r>
              <a:rPr lang="en-US" sz="800" dirty="0" err="1" smtClean="0">
                <a:latin typeface="Arial" pitchFamily="34" charset="0"/>
              </a:rPr>
              <a:t>Abood</a:t>
            </a:r>
            <a:r>
              <a:rPr lang="en-US" sz="800" dirty="0" smtClean="0">
                <a:latin typeface="Arial" pitchFamily="34" charset="0"/>
              </a:rPr>
              <a:t> M, de </a:t>
            </a:r>
            <a:r>
              <a:rPr lang="en-US" sz="800" dirty="0" err="1" smtClean="0">
                <a:latin typeface="Arial" pitchFamily="34" charset="0"/>
              </a:rPr>
              <a:t>Castilo</a:t>
            </a:r>
            <a:r>
              <a:rPr lang="en-US" sz="800" dirty="0" smtClean="0">
                <a:latin typeface="Arial" pitchFamily="34" charset="0"/>
              </a:rPr>
              <a:t> Z, Guerrero F, Austin KL. Effect of Depo-Provera or </a:t>
            </a:r>
            <a:r>
              <a:rPr lang="en-US" sz="800" dirty="0" err="1" smtClean="0">
                <a:latin typeface="Arial" pitchFamily="34" charset="0"/>
              </a:rPr>
              <a:t>Microgynon</a:t>
            </a:r>
            <a:r>
              <a:rPr lang="en-US" sz="800" dirty="0" smtClean="0">
                <a:latin typeface="Arial" pitchFamily="34" charset="0"/>
              </a:rPr>
              <a:t> on the painful crises of sickle cell anemia patients. </a:t>
            </a:r>
            <a:r>
              <a:rPr lang="en-US" sz="800" i="1" dirty="0" smtClean="0">
                <a:latin typeface="Arial" pitchFamily="34" charset="0"/>
              </a:rPr>
              <a:t>Contraception </a:t>
            </a:r>
            <a:r>
              <a:rPr lang="en-US" sz="800" dirty="0" smtClean="0">
                <a:latin typeface="Arial" pitchFamily="34" charset="0"/>
              </a:rPr>
              <a:t>1997;56:313–16</a:t>
            </a:r>
          </a:p>
          <a:p>
            <a:pPr>
              <a:lnSpc>
                <a:spcPct val="80000"/>
              </a:lnSpc>
            </a:pPr>
            <a:r>
              <a:rPr lang="en-US" sz="800" dirty="0" smtClean="0">
                <a:latin typeface="Arial" pitchFamily="34" charset="0"/>
              </a:rPr>
              <a:t>Hatcher RA, </a:t>
            </a:r>
            <a:r>
              <a:rPr lang="en-US" sz="800" dirty="0" err="1" smtClean="0">
                <a:latin typeface="Arial" pitchFamily="34" charset="0"/>
              </a:rPr>
              <a:t>Schare</a:t>
            </a:r>
            <a:r>
              <a:rPr lang="en-US" sz="800" dirty="0" smtClean="0">
                <a:latin typeface="Arial" pitchFamily="34" charset="0"/>
              </a:rPr>
              <a:t> S. Ask the experts: progestin-only contraceptives. </a:t>
            </a:r>
            <a:r>
              <a:rPr lang="en-US" sz="800" i="1" dirty="0" smtClean="0">
                <a:latin typeface="Arial" pitchFamily="34" charset="0"/>
              </a:rPr>
              <a:t>Contraceptive </a:t>
            </a:r>
            <a:r>
              <a:rPr lang="en-US" sz="800" i="1" dirty="0" err="1" smtClean="0">
                <a:latin typeface="Arial" pitchFamily="34" charset="0"/>
              </a:rPr>
              <a:t>Technol</a:t>
            </a:r>
            <a:r>
              <a:rPr lang="en-US" sz="800" i="1" dirty="0" smtClean="0">
                <a:latin typeface="Arial" pitchFamily="34" charset="0"/>
              </a:rPr>
              <a:t> Update</a:t>
            </a:r>
            <a:r>
              <a:rPr lang="en-US" sz="800" dirty="0" smtClean="0">
                <a:latin typeface="Arial" pitchFamily="34" charset="0"/>
              </a:rPr>
              <a:t> 1993;14:114–115</a:t>
            </a:r>
          </a:p>
        </p:txBody>
      </p:sp>
      <p:sp>
        <p:nvSpPr>
          <p:cNvPr id="191492" name="Slide Number Placeholder 3"/>
          <p:cNvSpPr>
            <a:spLocks noGrp="1"/>
          </p:cNvSpPr>
          <p:nvPr>
            <p:ph type="sldNum" sz="quarter" idx="5"/>
          </p:nvPr>
        </p:nvSpPr>
        <p:spPr>
          <a:noFill/>
        </p:spPr>
        <p:txBody>
          <a:bodyPr/>
          <a:lstStyle/>
          <a:p>
            <a:fld id="{7EE579D4-B5B9-4ABE-A218-27E3578B35C2}" type="slidenum">
              <a:rPr lang="en-US">
                <a:solidFill>
                  <a:srgbClr val="000000"/>
                </a:solidFill>
              </a:rPr>
              <a:pPr/>
              <a:t>39</a:t>
            </a:fld>
            <a:endParaRPr lang="en-US">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p:spPr>
        <p:txBody>
          <a:bodyPr/>
          <a:lstStyle/>
          <a:p>
            <a:pPr>
              <a:lnSpc>
                <a:spcPct val="80000"/>
              </a:lnSpc>
            </a:pPr>
            <a:r>
              <a:rPr lang="en-US" sz="800" smtClean="0">
                <a:latin typeface="Arial" pitchFamily="34" charset="0"/>
              </a:rPr>
              <a:t>Because women who initiate DMPA may experience side effects and adverse effects for three months, it is essential to consider these factors when counseling.  Primarily, women taking DMPA will experience menstrual irregularities. In the first several months after initiating the method, many women experience unpredictable and prolonged spotting. After one year of DMPA use, 40% to 50% of women experience amenorrhea and, after five years, up to 80% no longer menstruate. Research indicates that menstrual disturbances are the most frequent cause of dissatisfaction with this method, causing 20% to 25% of patients to discontinue use. Therefore, providers must candidly discuss a patient’s comfort with initial spotting or irregular bleeding and the eventual lack of periods to ascertain whether DMPA is an acceptable contraceptive choice to her. If, after the first three months, a young woman has concerns about these menstrual irregularities, providers may offer her a short course of exogenous estrogen or a prostaglandin synthetase inhibitor (NSAID), if not contraindicated. These regimens have been shown to decrease bleeding in the short term but menstrual irregularities will most likely return upon discontinuation. </a:t>
            </a:r>
          </a:p>
          <a:p>
            <a:pPr>
              <a:lnSpc>
                <a:spcPct val="80000"/>
              </a:lnSpc>
            </a:pPr>
            <a:endParaRPr lang="en-US" sz="800" smtClean="0">
              <a:latin typeface="Arial" pitchFamily="34" charset="0"/>
            </a:endParaRPr>
          </a:p>
          <a:p>
            <a:pPr>
              <a:lnSpc>
                <a:spcPct val="80000"/>
              </a:lnSpc>
            </a:pPr>
            <a:r>
              <a:rPr lang="en-US" sz="800" smtClean="0">
                <a:latin typeface="Arial" pitchFamily="34" charset="0"/>
              </a:rPr>
              <a:t>Sources:</a:t>
            </a:r>
          </a:p>
          <a:p>
            <a:pPr>
              <a:lnSpc>
                <a:spcPct val="80000"/>
              </a:lnSpc>
            </a:pPr>
            <a:r>
              <a:rPr lang="en-US" sz="800" smtClean="0">
                <a:latin typeface="Arial" pitchFamily="34" charset="0"/>
              </a:rPr>
              <a:t>Belsey EM. Vaginal bleeding patterns among women using one natural and eight hormonal methods of contraception. </a:t>
            </a:r>
            <a:r>
              <a:rPr lang="en-US" sz="800" i="1" smtClean="0">
                <a:latin typeface="Arial" pitchFamily="34" charset="0"/>
              </a:rPr>
              <a:t>Contracetpion </a:t>
            </a:r>
            <a:r>
              <a:rPr lang="en-US" sz="800" smtClean="0">
                <a:latin typeface="Arial" pitchFamily="34" charset="0"/>
              </a:rPr>
              <a:t>1988;38:181–206. </a:t>
            </a:r>
          </a:p>
          <a:p>
            <a:pPr>
              <a:lnSpc>
                <a:spcPct val="80000"/>
              </a:lnSpc>
            </a:pPr>
            <a:endParaRPr lang="en-US" sz="800" smtClean="0">
              <a:latin typeface="Arial" pitchFamily="34" charset="0"/>
            </a:endParaRPr>
          </a:p>
          <a:p>
            <a:pPr>
              <a:lnSpc>
                <a:spcPct val="80000"/>
              </a:lnSpc>
            </a:pPr>
            <a:r>
              <a:rPr lang="en-US" sz="800" smtClean="0">
                <a:latin typeface="Arial" pitchFamily="34" charset="0"/>
              </a:rPr>
              <a:t>Polaneczky M, Liblanc M. Long-term depot medroxyprogesterone acetate (Depo-Provider) use in inner-city adolescents. </a:t>
            </a:r>
            <a:r>
              <a:rPr lang="en-US" sz="800" i="1" smtClean="0">
                <a:latin typeface="Arial" pitchFamily="34" charset="0"/>
              </a:rPr>
              <a:t>J Adolesc Health </a:t>
            </a:r>
            <a:r>
              <a:rPr lang="en-US" sz="800" smtClean="0">
                <a:latin typeface="Arial" pitchFamily="34" charset="0"/>
              </a:rPr>
              <a:t>1998;23:81–88.</a:t>
            </a:r>
          </a:p>
          <a:p>
            <a:pPr>
              <a:lnSpc>
                <a:spcPct val="80000"/>
              </a:lnSpc>
            </a:pPr>
            <a:endParaRPr lang="en-US" sz="800" smtClean="0">
              <a:latin typeface="Arial" pitchFamily="34" charset="0"/>
            </a:endParaRPr>
          </a:p>
          <a:p>
            <a:pPr>
              <a:lnSpc>
                <a:spcPct val="80000"/>
              </a:lnSpc>
            </a:pPr>
            <a:r>
              <a:rPr lang="en-US" sz="800" smtClean="0">
                <a:latin typeface="Arial" pitchFamily="34" charset="0"/>
              </a:rPr>
              <a:t>Potter LS, Dalberth BT, Canamer R, Betz M. Depot medroxyprogesterone acetate. Patterns of use and reasons for discontinuation. </a:t>
            </a:r>
            <a:r>
              <a:rPr lang="en-US" sz="800" i="1" smtClean="0">
                <a:latin typeface="Arial" pitchFamily="34" charset="0"/>
              </a:rPr>
              <a:t>Contraception </a:t>
            </a:r>
            <a:r>
              <a:rPr lang="en-US" sz="800" smtClean="0">
                <a:latin typeface="Arial" pitchFamily="34" charset="0"/>
              </a:rPr>
              <a:t>1997;56:209–214.</a:t>
            </a:r>
          </a:p>
          <a:p>
            <a:pPr>
              <a:lnSpc>
                <a:spcPct val="80000"/>
              </a:lnSpc>
            </a:pPr>
            <a:endParaRPr lang="en-US" sz="800" smtClean="0">
              <a:latin typeface="Arial" pitchFamily="34" charset="0"/>
            </a:endParaRPr>
          </a:p>
          <a:p>
            <a:pPr>
              <a:lnSpc>
                <a:spcPct val="80000"/>
              </a:lnSpc>
            </a:pPr>
            <a:r>
              <a:rPr lang="en-US" sz="800" smtClean="0">
                <a:latin typeface="Arial" pitchFamily="34" charset="0"/>
              </a:rPr>
              <a:t>Said S, Sadek W, Rocca M, et al. Clinical evaluation of the therapeutic effectiveness of ethinyl oestradiol and oestrone sulphate on prolonged bleeding in women using depot medroxprogesterone acetate for contraception. </a:t>
            </a:r>
          </a:p>
          <a:p>
            <a:pPr>
              <a:lnSpc>
                <a:spcPct val="80000"/>
              </a:lnSpc>
            </a:pPr>
            <a:endParaRPr lang="en-US" sz="800" smtClean="0">
              <a:latin typeface="Arial" pitchFamily="34" charset="0"/>
            </a:endParaRPr>
          </a:p>
          <a:p>
            <a:pPr>
              <a:lnSpc>
                <a:spcPct val="80000"/>
              </a:lnSpc>
            </a:pPr>
            <a:r>
              <a:rPr lang="en-US" sz="800" smtClean="0">
                <a:latin typeface="Arial" pitchFamily="34" charset="0"/>
              </a:rPr>
              <a:t>World Health Organization, Special Programme of Research, Development and Research Training in HIman Reproduction, Task Force on Long-acting Systemic Agents for Fertility Regulation. </a:t>
            </a:r>
            <a:r>
              <a:rPr lang="en-US" sz="800" i="1" smtClean="0">
                <a:latin typeface="Arial" pitchFamily="34" charset="0"/>
              </a:rPr>
              <a:t>Human Reprod </a:t>
            </a:r>
            <a:r>
              <a:rPr lang="en-US" sz="800" smtClean="0">
                <a:latin typeface="Arial" pitchFamily="34" charset="0"/>
              </a:rPr>
              <a:t>1996;11 Suppl 2:2–13</a:t>
            </a:r>
          </a:p>
          <a:p>
            <a:pPr>
              <a:lnSpc>
                <a:spcPct val="80000"/>
              </a:lnSpc>
            </a:pPr>
            <a:endParaRPr lang="en-US" sz="800" smtClean="0">
              <a:latin typeface="Arial" pitchFamily="34" charset="0"/>
            </a:endParaRPr>
          </a:p>
          <a:p>
            <a:pPr>
              <a:lnSpc>
                <a:spcPct val="80000"/>
              </a:lnSpc>
            </a:pPr>
            <a:r>
              <a:rPr lang="en-US" sz="800" smtClean="0">
                <a:latin typeface="Arial" pitchFamily="34" charset="0"/>
              </a:rPr>
              <a:t>Tantiwattanakul P, Tneepanichskul S. Effect of mefenamic acid on controlling irregular uterine bleeding in DMPA users. </a:t>
            </a:r>
            <a:r>
              <a:rPr lang="en-US" sz="800" i="1" smtClean="0">
                <a:latin typeface="Arial" pitchFamily="34" charset="0"/>
              </a:rPr>
              <a:t>Contraception</a:t>
            </a:r>
            <a:r>
              <a:rPr lang="en-US" sz="800" smtClean="0">
                <a:latin typeface="Arial" pitchFamily="34" charset="0"/>
              </a:rPr>
              <a:t> 2004;70:277–79</a:t>
            </a:r>
          </a:p>
        </p:txBody>
      </p:sp>
      <p:sp>
        <p:nvSpPr>
          <p:cNvPr id="192516" name="Slide Number Placeholder 3"/>
          <p:cNvSpPr>
            <a:spLocks noGrp="1"/>
          </p:cNvSpPr>
          <p:nvPr>
            <p:ph type="sldNum" sz="quarter" idx="5"/>
          </p:nvPr>
        </p:nvSpPr>
        <p:spPr>
          <a:noFill/>
        </p:spPr>
        <p:txBody>
          <a:bodyPr/>
          <a:lstStyle/>
          <a:p>
            <a:fld id="{B95D000D-EDD0-4AC8-BDF1-83EB60C0C16A}" type="slidenum">
              <a:rPr lang="en-US">
                <a:solidFill>
                  <a:srgbClr val="000000"/>
                </a:solidFill>
              </a:rPr>
              <a:pPr/>
              <a:t>40</a:t>
            </a:fld>
            <a:endParaRPr lang="en-US">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p:spPr>
        <p:txBody>
          <a:bodyPr/>
          <a:lstStyle/>
          <a:p>
            <a:pPr>
              <a:lnSpc>
                <a:spcPct val="60000"/>
              </a:lnSpc>
            </a:pPr>
            <a:r>
              <a:rPr lang="en-US" sz="1000" smtClean="0">
                <a:latin typeface="Arial" pitchFamily="34" charset="0"/>
              </a:rPr>
              <a:t>Research demonstrates that after DMPA initiation, women lose from 1%-3% of their bone mineral density per year of DMPA use.</a:t>
            </a:r>
            <a:r>
              <a:rPr lang="en-US" sz="1000" baseline="30000" smtClean="0">
                <a:latin typeface="Arial" pitchFamily="34" charset="0"/>
              </a:rPr>
              <a:t> </a:t>
            </a:r>
            <a:r>
              <a:rPr lang="en-US" sz="1000" smtClean="0">
                <a:latin typeface="Arial" pitchFamily="34" charset="0"/>
              </a:rPr>
              <a:t>This results from DMPA’s suppression of gonadotropin secretions, which in turn suppresses ovarian estradiol production and creates a hypoestrogenenic state. Bone resorption in women in this state exceeds bone formation, resulting in declines in BMD.  </a:t>
            </a:r>
          </a:p>
          <a:p>
            <a:pPr>
              <a:lnSpc>
                <a:spcPct val="60000"/>
              </a:lnSpc>
            </a:pPr>
            <a:endParaRPr lang="en-US" sz="1000" smtClean="0">
              <a:latin typeface="Arial" pitchFamily="34" charset="0"/>
            </a:endParaRPr>
          </a:p>
          <a:p>
            <a:pPr>
              <a:lnSpc>
                <a:spcPct val="60000"/>
              </a:lnSpc>
            </a:pPr>
            <a:r>
              <a:rPr lang="en-US" sz="1000" smtClean="0">
                <a:latin typeface="Arial" pitchFamily="34" charset="0"/>
              </a:rPr>
              <a:t>This is of potential concern with adolescent women who are accruing bone mineral density during this period. Four studies that evaluated the specific effect of DMPA on the bone density in adolescent women found that bone mineral density at the lumbar spine decreased a grand average of –3.1% compared to +7.2% in adolescents not taking the method. In response to these data, in November 2004, the FDA added a black box warning to the label for Depo Provera raising concerns about DMPA’s effect on peak BMD and questioning the risk for osteoporotic fracture in later life. </a:t>
            </a:r>
          </a:p>
          <a:p>
            <a:pPr>
              <a:lnSpc>
                <a:spcPct val="60000"/>
              </a:lnSpc>
            </a:pPr>
            <a:r>
              <a:rPr lang="en-US" sz="1000" smtClean="0">
                <a:latin typeface="Arial" pitchFamily="34" charset="0"/>
              </a:rPr>
              <a:t>Recent research suggests that DMPA’s effect on bone mineral density is temporary and reversible. A 2005 study followed 80 DMPA users and 90 controls ages 14 to 18 years with BMD testing every 6 months for 23 to 36 months. Though the authors found a –5.0% loss at the spine among new DMPA users after 24 months, adjusted bone mineral density values for discontinuers were at least as high as those of nonusers after 12 months discontinuation. </a:t>
            </a:r>
          </a:p>
          <a:p>
            <a:pPr>
              <a:lnSpc>
                <a:spcPct val="60000"/>
              </a:lnSpc>
            </a:pPr>
            <a:endParaRPr lang="en-US" sz="1000" smtClean="0">
              <a:latin typeface="Arial" pitchFamily="34" charset="0"/>
            </a:endParaRPr>
          </a:p>
          <a:p>
            <a:pPr>
              <a:lnSpc>
                <a:spcPct val="60000"/>
              </a:lnSpc>
            </a:pPr>
            <a:endParaRPr lang="en-US" sz="1000" smtClean="0">
              <a:latin typeface="Arial" pitchFamily="34" charset="0"/>
            </a:endParaRPr>
          </a:p>
          <a:p>
            <a:pPr>
              <a:lnSpc>
                <a:spcPct val="60000"/>
              </a:lnSpc>
            </a:pPr>
            <a:r>
              <a:rPr lang="en-US" sz="1000" smtClean="0">
                <a:latin typeface="Arial" pitchFamily="34" charset="0"/>
              </a:rPr>
              <a:t>Sources:</a:t>
            </a:r>
          </a:p>
          <a:p>
            <a:pPr>
              <a:lnSpc>
                <a:spcPct val="60000"/>
              </a:lnSpc>
            </a:pPr>
            <a:r>
              <a:rPr lang="en-US" sz="1000" smtClean="0">
                <a:latin typeface="Arial" pitchFamily="34" charset="0"/>
              </a:rPr>
              <a:t>Berenson AB, Radecki CM, Grady JJ, et al. A prospective, controlled study of the effects of hormonal contraception on bone mineral density. </a:t>
            </a:r>
            <a:r>
              <a:rPr lang="en-US" sz="1000" i="1" smtClean="0">
                <a:latin typeface="Arial" pitchFamily="34" charset="0"/>
              </a:rPr>
              <a:t>Am J Obstet Gynecol </a:t>
            </a:r>
            <a:r>
              <a:rPr lang="en-US" sz="1000" smtClean="0">
                <a:latin typeface="Arial" pitchFamily="34" charset="0"/>
              </a:rPr>
              <a:t>2001;98:576–82</a:t>
            </a:r>
          </a:p>
          <a:p>
            <a:pPr>
              <a:lnSpc>
                <a:spcPct val="60000"/>
              </a:lnSpc>
            </a:pPr>
            <a:endParaRPr lang="en-US" sz="1000" smtClean="0">
              <a:latin typeface="Arial" pitchFamily="34" charset="0"/>
            </a:endParaRPr>
          </a:p>
          <a:p>
            <a:pPr>
              <a:lnSpc>
                <a:spcPct val="60000"/>
              </a:lnSpc>
            </a:pPr>
            <a:r>
              <a:rPr lang="en-US" sz="1000" smtClean="0">
                <a:latin typeface="Arial" pitchFamily="34" charset="0"/>
              </a:rPr>
              <a:t>Kaunitz AM, Arias R, McClung M. Bone density recovery after depot medroxyprogesterone acetate injectable contraception use.</a:t>
            </a:r>
          </a:p>
          <a:p>
            <a:pPr>
              <a:lnSpc>
                <a:spcPct val="60000"/>
              </a:lnSpc>
            </a:pPr>
            <a:r>
              <a:rPr lang="en-US" sz="1000" i="1" smtClean="0">
                <a:latin typeface="Arial" pitchFamily="34" charset="0"/>
              </a:rPr>
              <a:t>Contraception</a:t>
            </a:r>
            <a:r>
              <a:rPr lang="en-US" sz="1000" smtClean="0">
                <a:latin typeface="Arial" pitchFamily="34" charset="0"/>
              </a:rPr>
              <a:t> 2008 Feb;77(2):67–76.</a:t>
            </a:r>
          </a:p>
          <a:p>
            <a:pPr>
              <a:lnSpc>
                <a:spcPct val="60000"/>
              </a:lnSpc>
            </a:pPr>
            <a:endParaRPr lang="en-US" sz="1000" smtClean="0">
              <a:latin typeface="Arial" pitchFamily="34" charset="0"/>
            </a:endParaRPr>
          </a:p>
          <a:p>
            <a:pPr>
              <a:lnSpc>
                <a:spcPct val="60000"/>
              </a:lnSpc>
            </a:pPr>
            <a:r>
              <a:rPr lang="en-US" sz="1000" smtClean="0">
                <a:latin typeface="Arial" pitchFamily="34" charset="0"/>
              </a:rPr>
              <a:t>Depo-Provera label. Pharmacia &amp; Upjohn. October 2004. Available at www.fda.gove/edwatch/SAFETY/2004/nov_PI/Depo-Provera_PI.pdf</a:t>
            </a:r>
          </a:p>
          <a:p>
            <a:pPr>
              <a:lnSpc>
                <a:spcPct val="60000"/>
              </a:lnSpc>
            </a:pPr>
            <a:endParaRPr lang="en-US" sz="1000" smtClean="0">
              <a:latin typeface="Arial" pitchFamily="34" charset="0"/>
            </a:endParaRPr>
          </a:p>
          <a:p>
            <a:pPr>
              <a:lnSpc>
                <a:spcPct val="80000"/>
              </a:lnSpc>
            </a:pPr>
            <a:endParaRPr lang="en-US" sz="1000" smtClean="0">
              <a:latin typeface="Arial" pitchFamily="34" charset="0"/>
            </a:endParaRPr>
          </a:p>
        </p:txBody>
      </p:sp>
      <p:sp>
        <p:nvSpPr>
          <p:cNvPr id="193540" name="Slide Number Placeholder 3"/>
          <p:cNvSpPr>
            <a:spLocks noGrp="1"/>
          </p:cNvSpPr>
          <p:nvPr>
            <p:ph type="sldNum" sz="quarter" idx="5"/>
          </p:nvPr>
        </p:nvSpPr>
        <p:spPr>
          <a:noFill/>
        </p:spPr>
        <p:txBody>
          <a:bodyPr/>
          <a:lstStyle/>
          <a:p>
            <a:fld id="{69841C0F-2F18-49A8-BC62-E08FD7C2907C}" type="slidenum">
              <a:rPr lang="en-US">
                <a:solidFill>
                  <a:srgbClr val="000000"/>
                </a:solidFill>
              </a:rPr>
              <a:pPr/>
              <a:t>41</a:t>
            </a:fld>
            <a:endParaRPr lang="en-US">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p:spPr>
        <p:txBody>
          <a:bodyPr/>
          <a:lstStyle/>
          <a:p>
            <a:r>
              <a:rPr lang="en-US" dirty="0" smtClean="0">
                <a:latin typeface="Arial" pitchFamily="34" charset="0"/>
              </a:rPr>
              <a:t>18%</a:t>
            </a:r>
            <a:r>
              <a:rPr lang="en-US" baseline="0" dirty="0" smtClean="0">
                <a:latin typeface="Arial" pitchFamily="34" charset="0"/>
              </a:rPr>
              <a:t> who stop use weight gain as a reason- package insert 5.4 pounds first year, 8.1 pounds after 2 years of use, 12.8 after 4 years, </a:t>
            </a:r>
            <a:endParaRPr lang="en-US" dirty="0" smtClean="0">
              <a:latin typeface="Arial" pitchFamily="34" charset="0"/>
            </a:endParaRPr>
          </a:p>
        </p:txBody>
      </p:sp>
      <p:sp>
        <p:nvSpPr>
          <p:cNvPr id="196612" name="Slide Number Placeholder 3"/>
          <p:cNvSpPr>
            <a:spLocks noGrp="1"/>
          </p:cNvSpPr>
          <p:nvPr>
            <p:ph type="sldNum" sz="quarter" idx="5"/>
          </p:nvPr>
        </p:nvSpPr>
        <p:spPr>
          <a:noFill/>
        </p:spPr>
        <p:txBody>
          <a:bodyPr/>
          <a:lstStyle/>
          <a:p>
            <a:fld id="{BE3DB2B2-D13E-4480-B162-E249B33BF91D}" type="slidenum">
              <a:rPr lang="en-US">
                <a:solidFill>
                  <a:srgbClr val="000000"/>
                </a:solidFill>
              </a:rPr>
              <a:pPr/>
              <a:t>42</a:t>
            </a:fld>
            <a:endParaRPr lang="en-US">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p:spPr>
        <p:txBody>
          <a:bodyPr/>
          <a:lstStyle/>
          <a:p>
            <a:pPr eaLnBrk="1" hangingPunct="1">
              <a:buFontTx/>
              <a:buChar char="•"/>
            </a:pPr>
            <a:r>
              <a:rPr lang="en-US" smtClean="0">
                <a:latin typeface="Arial" pitchFamily="34" charset="0"/>
              </a:rPr>
              <a:t>Several studies report an association between Depo-Provera use and decreased bone mineral density. Long-term use of DMPA in adult women is associated with an average loss in bone mineral density that increases over time with use, but is reversible upon discontinuation. However, there is concern with use during adolescence since it is the time of peak bone growth, and long-term data for adolescents has been limited to date.</a:t>
            </a:r>
          </a:p>
          <a:p>
            <a:pPr eaLnBrk="1" hangingPunct="1">
              <a:buFontTx/>
              <a:buChar char="•"/>
            </a:pPr>
            <a:r>
              <a:rPr lang="en-US" smtClean="0">
                <a:latin typeface="Arial" pitchFamily="34" charset="0"/>
              </a:rPr>
              <a:t>A study of 170 adolescent women aged 14</a:t>
            </a:r>
            <a:r>
              <a:rPr lang="en-US" sz="1100" smtClean="0">
                <a:latin typeface="Arial" pitchFamily="34" charset="0"/>
              </a:rPr>
              <a:t>–</a:t>
            </a:r>
            <a:r>
              <a:rPr lang="en-US" smtClean="0">
                <a:latin typeface="Arial" pitchFamily="34" charset="0"/>
              </a:rPr>
              <a:t>18 was conducted to evaluate bone mineral density changes in adolescents using and discontinuing use of DMPA contraception. Among DMPA users, bone mineral density declined significantly relative to nonusers at the hip and spine but not the whole body. New users lost bone mineral density more rapidly than ongoing users. Discontinuers experienced significantly increased bone mineral density relative to nonusers at all anatomical sites. Use of DMPA contraception in adolescents was associated with significant continuous losses of bone mineral density at the hip and spine. However, significant gains post-discontinuation provide evidence that the loss of bone mass is apparently reversed.</a:t>
            </a:r>
          </a:p>
          <a:p>
            <a:pPr lvl="1" eaLnBrk="1" hangingPunct="1">
              <a:buFontTx/>
              <a:buChar char="•"/>
            </a:pPr>
            <a:r>
              <a:rPr lang="en-US" smtClean="0">
                <a:latin typeface="Arial" pitchFamily="34" charset="0"/>
              </a:rPr>
              <a:t>Source: Scholes D, LaCroix AZ, Ichikawa LE, Barlow W, Ott SM.</a:t>
            </a:r>
            <a:r>
              <a:rPr lang="en-US" b="1" smtClean="0">
                <a:latin typeface="Arial" pitchFamily="34" charset="0"/>
              </a:rPr>
              <a:t> </a:t>
            </a:r>
            <a:r>
              <a:rPr lang="en-US" smtClean="0">
                <a:latin typeface="Arial" pitchFamily="34" charset="0"/>
              </a:rPr>
              <a:t>Change in bone mineral density among adolescent women using and discontinuing depot medroxyprogesterone acetate contraception Arch Pediatr Adolesc Med. 2005;159(2):139–44.</a:t>
            </a:r>
          </a:p>
          <a:p>
            <a:pPr eaLnBrk="1" hangingPunct="1"/>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200708" name="Slide Number Placeholder 3"/>
          <p:cNvSpPr>
            <a:spLocks noGrp="1"/>
          </p:cNvSpPr>
          <p:nvPr>
            <p:ph type="sldNum" sz="quarter" idx="5"/>
          </p:nvPr>
        </p:nvSpPr>
        <p:spPr>
          <a:noFill/>
        </p:spPr>
        <p:txBody>
          <a:bodyPr/>
          <a:lstStyle/>
          <a:p>
            <a:fld id="{25250167-AA7A-4719-B9C5-A26DE155503B}" type="slidenum">
              <a:rPr lang="en-US">
                <a:solidFill>
                  <a:srgbClr val="000000"/>
                </a:solidFill>
              </a:rPr>
              <a:pPr/>
              <a:t>44</a:t>
            </a:fld>
            <a:endParaRPr lang="en-US">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ln/>
        </p:spPr>
        <p:txBody>
          <a:bodyPr/>
          <a:lstStyle/>
          <a:p>
            <a:r>
              <a:rPr lang="en-US" smtClean="0">
                <a:latin typeface="Arial" pitchFamily="34" charset="0"/>
              </a:rPr>
              <a:t>Source: Hatcher RA, Trussell J, Nelson A, Cates W, Stewart F, Kowal D. (editors) </a:t>
            </a:r>
            <a:r>
              <a:rPr lang="en-US" i="1" smtClean="0">
                <a:latin typeface="Arial" pitchFamily="34" charset="0"/>
              </a:rPr>
              <a:t>Contraceptive Technology</a:t>
            </a:r>
            <a:r>
              <a:rPr lang="en-US" smtClean="0">
                <a:latin typeface="Arial" pitchFamily="34" charset="0"/>
              </a:rPr>
              <a:t>, 19th revised edition. New York: Ardent Media, 2007</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pPr eaLnBrk="1" hangingPunct="1"/>
            <a:r>
              <a:rPr lang="en-US" dirty="0" smtClean="0">
                <a:latin typeface="Arial" pitchFamily="34" charset="0"/>
              </a:rPr>
              <a:t>A 2006 analysis published in the </a:t>
            </a:r>
            <a:r>
              <a:rPr lang="en-US" i="1" dirty="0" smtClean="0">
                <a:latin typeface="Arial" pitchFamily="34" charset="0"/>
              </a:rPr>
              <a:t>American Journal of Public Health</a:t>
            </a:r>
            <a:r>
              <a:rPr lang="en-US" dirty="0" smtClean="0">
                <a:latin typeface="Arial" pitchFamily="34" charset="0"/>
              </a:rPr>
              <a:t> included a study conducted to determine the causes of the recent decline in teen pregnancy rates. </a:t>
            </a:r>
          </a:p>
          <a:p>
            <a:pPr eaLnBrk="1" hangingPunct="1"/>
            <a:endParaRPr lang="en-US" dirty="0" smtClean="0">
              <a:latin typeface="Arial" pitchFamily="34" charset="0"/>
            </a:endParaRPr>
          </a:p>
          <a:p>
            <a:pPr eaLnBrk="1" hangingPunct="1"/>
            <a:r>
              <a:rPr lang="en-US" dirty="0" smtClean="0">
                <a:latin typeface="Arial" pitchFamily="34" charset="0"/>
              </a:rPr>
              <a:t>It was estimated that 14% of the decrease was attributed to a decreased percentage of teens who were sexually active and 36% to change in contraceptive method use. </a:t>
            </a:r>
          </a:p>
          <a:p>
            <a:pPr lvl="1" eaLnBrk="1" hangingPunct="1">
              <a:buFontTx/>
              <a:buChar char="•"/>
            </a:pPr>
            <a:r>
              <a:rPr lang="en-US" dirty="0" smtClean="0">
                <a:latin typeface="Arial" pitchFamily="34" charset="0"/>
              </a:rPr>
              <a:t>Among 15</a:t>
            </a:r>
            <a:r>
              <a:rPr lang="en-US" dirty="0" smtClean="0">
                <a:latin typeface="Garamond" pitchFamily="18" charset="0"/>
              </a:rPr>
              <a:t>–</a:t>
            </a:r>
            <a:r>
              <a:rPr lang="en-US" dirty="0" smtClean="0">
                <a:latin typeface="Arial" pitchFamily="34" charset="0"/>
              </a:rPr>
              <a:t>17 year olds, these attributions were 23% and 77%. </a:t>
            </a:r>
          </a:p>
          <a:p>
            <a:pPr lvl="1" eaLnBrk="1" hangingPunct="1">
              <a:buFontTx/>
              <a:buChar char="•"/>
            </a:pPr>
            <a:r>
              <a:rPr lang="en-US" dirty="0" smtClean="0">
                <a:latin typeface="Arial" pitchFamily="34" charset="0"/>
              </a:rPr>
              <a:t>All the change (100%) in pregnancy risk among 18</a:t>
            </a:r>
            <a:r>
              <a:rPr lang="en-US" dirty="0" smtClean="0">
                <a:latin typeface="Garamond" pitchFamily="18" charset="0"/>
              </a:rPr>
              <a:t>–</a:t>
            </a:r>
            <a:r>
              <a:rPr lang="en-US" dirty="0" smtClean="0">
                <a:latin typeface="Arial" pitchFamily="34" charset="0"/>
              </a:rPr>
              <a:t>19 year olds was the result of improved contraceptive use. </a:t>
            </a:r>
          </a:p>
          <a:p>
            <a:pPr eaLnBrk="1" hangingPunct="1">
              <a:buFontTx/>
              <a:buChar char="•"/>
            </a:pPr>
            <a:endParaRPr lang="en-US" dirty="0" smtClean="0">
              <a:solidFill>
                <a:schemeClr val="bg2"/>
              </a:solidFill>
              <a:latin typeface="Arial" pitchFamily="34" charset="0"/>
            </a:endParaRPr>
          </a:p>
          <a:p>
            <a:pPr eaLnBrk="1" hangingPunct="1"/>
            <a:r>
              <a:rPr lang="en-US" dirty="0" smtClean="0">
                <a:solidFill>
                  <a:schemeClr val="bg2"/>
                </a:solidFill>
                <a:latin typeface="Arial" pitchFamily="34" charset="0"/>
              </a:rPr>
              <a:t>Source: </a:t>
            </a:r>
          </a:p>
          <a:p>
            <a:pPr eaLnBrk="1" hangingPunct="1"/>
            <a:r>
              <a:rPr lang="en-US" dirty="0" err="1" smtClean="0">
                <a:solidFill>
                  <a:schemeClr val="bg2"/>
                </a:solidFill>
                <a:latin typeface="Arial" pitchFamily="34" charset="0"/>
              </a:rPr>
              <a:t>Santelli</a:t>
            </a:r>
            <a:r>
              <a:rPr lang="en-US" dirty="0" smtClean="0">
                <a:solidFill>
                  <a:schemeClr val="bg2"/>
                </a:solidFill>
                <a:latin typeface="Arial" pitchFamily="34" charset="0"/>
              </a:rPr>
              <a:t> JS, Lindberg LD, Finer L, Singh S. Explaining recent declines in adolescent pregnancy in the United States: the contribution of abstinence and improved contraceptive use. </a:t>
            </a:r>
            <a:r>
              <a:rPr lang="en-US" i="1" dirty="0" smtClean="0">
                <a:solidFill>
                  <a:schemeClr val="bg2"/>
                </a:solidFill>
                <a:latin typeface="Arial" pitchFamily="34" charset="0"/>
              </a:rPr>
              <a:t>Am J Public Health. </a:t>
            </a:r>
            <a:r>
              <a:rPr lang="en-US" dirty="0" smtClean="0">
                <a:solidFill>
                  <a:schemeClr val="bg2"/>
                </a:solidFill>
                <a:latin typeface="Arial" pitchFamily="34" charset="0"/>
              </a:rPr>
              <a:t>2007 Jan;97(1):150–6.</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noFill/>
          <a:ln/>
        </p:spPr>
        <p:txBody>
          <a:bodyPr/>
          <a:lstStyle/>
          <a:p>
            <a:pPr marL="227013" indent="-227013"/>
            <a:r>
              <a:rPr lang="en-US" dirty="0" err="1" smtClean="0">
                <a:latin typeface="Arial" pitchFamily="34" charset="0"/>
              </a:rPr>
              <a:t>Implanon</a:t>
            </a:r>
            <a:r>
              <a:rPr lang="en-US" dirty="0" smtClean="0">
                <a:latin typeface="Arial" pitchFamily="34" charset="0"/>
              </a:rPr>
              <a:t> is extremely efficacious. Typical and perfect use rates are the same, as the method is completely provider controlled (0.1%).</a:t>
            </a:r>
          </a:p>
          <a:p>
            <a:pPr marL="227013" indent="-227013"/>
            <a:endParaRPr lang="en-US" dirty="0" smtClean="0">
              <a:latin typeface="Arial" pitchFamily="34" charset="0"/>
            </a:endParaRPr>
          </a:p>
          <a:p>
            <a:pPr marL="227013" indent="-227013"/>
            <a:r>
              <a:rPr lang="en-US" dirty="0" smtClean="0">
                <a:latin typeface="Arial" pitchFamily="34" charset="0"/>
              </a:rPr>
              <a:t>In addition to the other benefits, </a:t>
            </a:r>
            <a:r>
              <a:rPr lang="en-US" dirty="0" err="1" smtClean="0">
                <a:latin typeface="Arial" pitchFamily="34" charset="0"/>
              </a:rPr>
              <a:t>Implanon</a:t>
            </a:r>
            <a:r>
              <a:rPr lang="en-US" dirty="0" smtClean="0">
                <a:latin typeface="Arial" pitchFamily="34" charset="0"/>
              </a:rPr>
              <a:t> may decrease acne in current sufferers. A two-year study investigated the contraceptive efficacy and tolerability of </a:t>
            </a:r>
            <a:r>
              <a:rPr lang="en-US" dirty="0" err="1" smtClean="0">
                <a:latin typeface="Arial" pitchFamily="34" charset="0"/>
              </a:rPr>
              <a:t>Implanon</a:t>
            </a:r>
            <a:r>
              <a:rPr lang="en-US" dirty="0" smtClean="0">
                <a:latin typeface="Arial" pitchFamily="34" charset="0"/>
              </a:rPr>
              <a:t> in 330 women. Three-hundred fifteen subjects provided baseline and follow-up information on acne and dysmenorrhea. About the same percentage of subjects had acne at baseline and at follow-up. Among all study subjects, there was no change in acne status. Among acne sufferers, however, 61% reported that their condition had improved or disappeared during treatment and 8% reported a worsening of acne during the study. Approximately 14% of subjects who did not have acne at baseline reported having acne at the end of the study.</a:t>
            </a:r>
            <a:br>
              <a:rPr lang="en-US" dirty="0" smtClean="0">
                <a:latin typeface="Arial" pitchFamily="34" charset="0"/>
              </a:rPr>
            </a:br>
            <a:endParaRPr lang="en-US" dirty="0" smtClean="0">
              <a:latin typeface="Arial" pitchFamily="34" charset="0"/>
            </a:endParaRPr>
          </a:p>
          <a:p>
            <a:pPr marL="227013" indent="-227013"/>
            <a:endParaRPr lang="en-US" dirty="0" smtClean="0">
              <a:latin typeface="Arial" pitchFamily="34" charset="0"/>
            </a:endParaRPr>
          </a:p>
          <a:p>
            <a:pPr marL="227013" indent="-227013"/>
            <a:r>
              <a:rPr lang="en-US" dirty="0" smtClean="0">
                <a:latin typeface="Arial" pitchFamily="34" charset="0"/>
              </a:rPr>
              <a:t>Sources: </a:t>
            </a:r>
          </a:p>
          <a:p>
            <a:pPr marL="227013" indent="-227013">
              <a:buFont typeface="+mj-lt" charset="0"/>
              <a:buNone/>
            </a:pPr>
            <a:r>
              <a:rPr lang="en-US" dirty="0" smtClean="0">
                <a:latin typeface="Arial" pitchFamily="34" charset="0"/>
              </a:rPr>
              <a:t>Hatcher RA et al. </a:t>
            </a:r>
            <a:r>
              <a:rPr lang="en-US" i="1" dirty="0" smtClean="0">
                <a:latin typeface="Arial" pitchFamily="34" charset="0"/>
              </a:rPr>
              <a:t>Contraceptive Technology</a:t>
            </a:r>
            <a:r>
              <a:rPr lang="en-US" dirty="0" smtClean="0">
                <a:latin typeface="Arial" pitchFamily="34" charset="0"/>
              </a:rPr>
              <a:t>, 19</a:t>
            </a:r>
            <a:r>
              <a:rPr lang="en-US" baseline="30000" dirty="0" smtClean="0">
                <a:latin typeface="Arial" pitchFamily="34" charset="0"/>
              </a:rPr>
              <a:t>th</a:t>
            </a:r>
            <a:r>
              <a:rPr lang="en-US" dirty="0" smtClean="0">
                <a:latin typeface="Arial" pitchFamily="34" charset="0"/>
              </a:rPr>
              <a:t> revised edition. New York: Ardent Media, 2007.</a:t>
            </a:r>
          </a:p>
          <a:p>
            <a:pPr marL="227013" indent="-227013">
              <a:buFont typeface="+mj-lt" charset="0"/>
              <a:buNone/>
            </a:pPr>
            <a:r>
              <a:rPr lang="en-US" dirty="0" smtClean="0">
                <a:latin typeface="Arial" pitchFamily="34" charset="0"/>
              </a:rPr>
              <a:t>Funk S, Miller MM, </a:t>
            </a:r>
            <a:r>
              <a:rPr lang="en-US" dirty="0" err="1" smtClean="0">
                <a:latin typeface="Arial" pitchFamily="34" charset="0"/>
              </a:rPr>
              <a:t>Mishell</a:t>
            </a:r>
            <a:r>
              <a:rPr lang="en-US" dirty="0" smtClean="0">
                <a:latin typeface="Arial" pitchFamily="34" charset="0"/>
              </a:rPr>
              <a:t> DR Jr, et al. Safety and efficacy of </a:t>
            </a:r>
            <a:r>
              <a:rPr lang="en-US" dirty="0" err="1" smtClean="0">
                <a:latin typeface="Arial" pitchFamily="34" charset="0"/>
              </a:rPr>
              <a:t>Implanon</a:t>
            </a:r>
            <a:r>
              <a:rPr lang="en-US" dirty="0" smtClean="0">
                <a:latin typeface="Arial" pitchFamily="34" charset="0"/>
              </a:rPr>
              <a:t>, a single-rod implantable contraceptive containing </a:t>
            </a:r>
            <a:r>
              <a:rPr lang="en-US" dirty="0" err="1" smtClean="0">
                <a:latin typeface="Arial" pitchFamily="34" charset="0"/>
              </a:rPr>
              <a:t>etonogestrel</a:t>
            </a:r>
            <a:r>
              <a:rPr lang="en-US" dirty="0" smtClean="0">
                <a:latin typeface="Arial" pitchFamily="34" charset="0"/>
              </a:rPr>
              <a:t>. </a:t>
            </a:r>
            <a:r>
              <a:rPr lang="en-US" i="1" dirty="0" smtClean="0">
                <a:latin typeface="Arial" pitchFamily="34" charset="0"/>
              </a:rPr>
              <a:t>Contraception</a:t>
            </a:r>
            <a:r>
              <a:rPr lang="en-US" dirty="0" smtClean="0">
                <a:latin typeface="Arial" pitchFamily="34" charset="0"/>
              </a:rPr>
              <a:t> 2004;9:39–46.</a:t>
            </a:r>
          </a:p>
          <a:p>
            <a:pPr marL="227013" indent="-227013"/>
            <a:endParaRPr lang="en-US" dirty="0" smtClean="0">
              <a:latin typeface="Arial" pitchFamily="34" charset="0"/>
            </a:endParaRPr>
          </a:p>
          <a:p>
            <a:pPr marL="227013" indent="-227013">
              <a:spcBef>
                <a:spcPct val="50000"/>
              </a:spcBef>
            </a:pPr>
            <a:endParaRPr lang="en-US" dirty="0" smtClean="0">
              <a:latin typeface="Arial" pitchFamily="34" charset="0"/>
            </a:endParaRPr>
          </a:p>
          <a:p>
            <a:pPr marL="227013" indent="-227013"/>
            <a:endParaRPr lang="en-US" dirty="0" smtClean="0">
              <a:latin typeface="Arial" pitchFamily="34" charset="0"/>
            </a:endParaRPr>
          </a:p>
          <a:p>
            <a:pPr marL="227013" indent="-227013"/>
            <a:endParaRPr lang="en-US" dirty="0"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noFill/>
          <a:ln/>
        </p:spPr>
        <p:txBody>
          <a:bodyPr/>
          <a:lstStyle/>
          <a:p>
            <a:pPr marL="227013" indent="-227013"/>
            <a:r>
              <a:rPr lang="en-US" smtClean="0">
                <a:latin typeface="Arial" pitchFamily="34" charset="0"/>
              </a:rPr>
              <a:t>Implanon is extremely efficacious. Typical and perfect use rates are the same, as the method is completely provider controlled (0.1%).</a:t>
            </a:r>
          </a:p>
          <a:p>
            <a:pPr marL="227013" indent="-227013"/>
            <a:endParaRPr lang="en-US" smtClean="0">
              <a:latin typeface="Arial" pitchFamily="34" charset="0"/>
            </a:endParaRPr>
          </a:p>
          <a:p>
            <a:pPr marL="227013" indent="-227013"/>
            <a:r>
              <a:rPr lang="en-US" smtClean="0">
                <a:latin typeface="Arial" pitchFamily="34" charset="0"/>
              </a:rPr>
              <a:t>In addition to the other benefits, Implanon may decrease acne in current sufferers. A two-year study investigated the contraceptive efficacy and tolerability of Implanon in 330 women. Three-hundred fifteen subjects provided baseline and follow-up information on acne and dysmenorrhea. About the same percentage of subjects had acne at baseline and at follow-up. Among all study subjects, there was no change in acne status. Among acne sufferers, however, 61% reported that their condition had improved or disappeared during treatment and 8% reported a worsening of acne during the study. Approximately 14% of subjects who did not have acne at baseline reported having acne at the end of the study.</a:t>
            </a:r>
            <a:br>
              <a:rPr lang="en-US" smtClean="0">
                <a:latin typeface="Arial" pitchFamily="34" charset="0"/>
              </a:rPr>
            </a:br>
            <a:endParaRPr lang="en-US" smtClean="0">
              <a:latin typeface="Arial" pitchFamily="34" charset="0"/>
            </a:endParaRPr>
          </a:p>
          <a:p>
            <a:pPr marL="227013" indent="-227013"/>
            <a:endParaRPr lang="en-US" smtClean="0">
              <a:latin typeface="Arial" pitchFamily="34" charset="0"/>
            </a:endParaRPr>
          </a:p>
          <a:p>
            <a:pPr marL="227013" indent="-227013"/>
            <a:r>
              <a:rPr lang="en-US" smtClean="0">
                <a:latin typeface="Arial" pitchFamily="34" charset="0"/>
              </a:rPr>
              <a:t>Sources: </a:t>
            </a:r>
          </a:p>
          <a:p>
            <a:pPr marL="227013" indent="-227013">
              <a:buFont typeface="+mj-lt" charset="0"/>
              <a:buNone/>
            </a:pPr>
            <a:r>
              <a:rPr lang="en-US" smtClean="0">
                <a:latin typeface="Arial" pitchFamily="34" charset="0"/>
              </a:rPr>
              <a:t>Hatcher RA et al. </a:t>
            </a:r>
            <a:r>
              <a:rPr lang="en-US" i="1" smtClean="0">
                <a:latin typeface="Arial" pitchFamily="34" charset="0"/>
              </a:rPr>
              <a:t>Contraceptive Technology</a:t>
            </a:r>
            <a:r>
              <a:rPr lang="en-US" smtClean="0">
                <a:latin typeface="Arial" pitchFamily="34" charset="0"/>
              </a:rPr>
              <a:t>, 19</a:t>
            </a:r>
            <a:r>
              <a:rPr lang="en-US" baseline="30000" smtClean="0">
                <a:latin typeface="Arial" pitchFamily="34" charset="0"/>
              </a:rPr>
              <a:t>th</a:t>
            </a:r>
            <a:r>
              <a:rPr lang="en-US" smtClean="0">
                <a:latin typeface="Arial" pitchFamily="34" charset="0"/>
              </a:rPr>
              <a:t> revised edition. New York: Ardent Media, 2007.</a:t>
            </a:r>
          </a:p>
          <a:p>
            <a:pPr marL="227013" indent="-227013">
              <a:buFont typeface="+mj-lt" charset="0"/>
              <a:buNone/>
            </a:pPr>
            <a:r>
              <a:rPr lang="en-US" smtClean="0">
                <a:latin typeface="Arial" pitchFamily="34" charset="0"/>
              </a:rPr>
              <a:t>Funk S, Miller MM, Mishell DR Jr, et al. Safety and efficacy of Implanon, a single-rod implantable contraceptive containing etonogestrel. </a:t>
            </a:r>
            <a:r>
              <a:rPr lang="en-US" i="1" smtClean="0">
                <a:latin typeface="Arial" pitchFamily="34" charset="0"/>
              </a:rPr>
              <a:t>Contraception</a:t>
            </a:r>
            <a:r>
              <a:rPr lang="en-US" smtClean="0">
                <a:latin typeface="Arial" pitchFamily="34" charset="0"/>
              </a:rPr>
              <a:t> 2004;9:39–46.</a:t>
            </a:r>
          </a:p>
          <a:p>
            <a:pPr marL="227013" indent="-227013"/>
            <a:endParaRPr lang="en-US" smtClean="0">
              <a:latin typeface="Arial" pitchFamily="34" charset="0"/>
            </a:endParaRPr>
          </a:p>
          <a:p>
            <a:pPr marL="227013" indent="-227013">
              <a:spcBef>
                <a:spcPct val="50000"/>
              </a:spcBef>
            </a:pPr>
            <a:endParaRPr lang="en-US" smtClean="0">
              <a:latin typeface="Arial" pitchFamily="34" charset="0"/>
            </a:endParaRPr>
          </a:p>
          <a:p>
            <a:pPr marL="227013" indent="-227013"/>
            <a:endParaRPr lang="en-US" smtClean="0">
              <a:latin typeface="Arial" pitchFamily="34" charset="0"/>
            </a:endParaRPr>
          </a:p>
          <a:p>
            <a:pPr marL="227013" indent="-227013"/>
            <a:endParaRPr 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p:spPr>
        <p:txBody>
          <a:bodyPr/>
          <a:lstStyle/>
          <a:p>
            <a:pPr>
              <a:lnSpc>
                <a:spcPct val="80000"/>
              </a:lnSpc>
            </a:pPr>
            <a:r>
              <a:rPr lang="en-US" sz="800" dirty="0" smtClean="0">
                <a:latin typeface="Arial" pitchFamily="34" charset="0"/>
              </a:rPr>
              <a:t>Weight gain:</a:t>
            </a:r>
          </a:p>
          <a:p>
            <a:pPr>
              <a:lnSpc>
                <a:spcPct val="80000"/>
              </a:lnSpc>
            </a:pPr>
            <a:r>
              <a:rPr lang="en-US" sz="800" b="1" dirty="0" smtClean="0">
                <a:latin typeface="Arial" pitchFamily="34" charset="0"/>
              </a:rPr>
              <a:t>Contraceptive Implant: Weight Change</a:t>
            </a:r>
            <a:r>
              <a:rPr lang="en-US" sz="800" dirty="0" smtClean="0">
                <a:latin typeface="Arial" pitchFamily="34" charset="0"/>
              </a:rPr>
              <a:t> </a:t>
            </a:r>
          </a:p>
          <a:p>
            <a:pPr>
              <a:lnSpc>
                <a:spcPct val="80000"/>
              </a:lnSpc>
            </a:pPr>
            <a:r>
              <a:rPr lang="en-US" sz="800" dirty="0" smtClean="0">
                <a:latin typeface="Arial" pitchFamily="34" charset="0"/>
              </a:rPr>
              <a:t>Small but steady weight increases can occur in contraceptive implant users. Participants in clinical trials of </a:t>
            </a:r>
            <a:r>
              <a:rPr lang="en-US" sz="800" dirty="0" err="1" smtClean="0">
                <a:latin typeface="Arial" pitchFamily="34" charset="0"/>
              </a:rPr>
              <a:t>Implanon</a:t>
            </a:r>
            <a:r>
              <a:rPr lang="en-US" sz="800" dirty="0" smtClean="0">
                <a:latin typeface="Arial" pitchFamily="34" charset="0"/>
              </a:rPr>
              <a:t> have reported a mean weight gain of 2.8 lbs at the end of the first year and 3.7 lbs at the end of the second year.</a:t>
            </a:r>
            <a:br>
              <a:rPr lang="en-US" sz="800" dirty="0" smtClean="0">
                <a:latin typeface="Arial" pitchFamily="34" charset="0"/>
              </a:rPr>
            </a:br>
            <a:r>
              <a:rPr lang="en-US" sz="800" dirty="0" smtClean="0">
                <a:latin typeface="Arial" pitchFamily="34" charset="0"/>
              </a:rPr>
              <a:t/>
            </a:r>
            <a:br>
              <a:rPr lang="en-US" sz="800" dirty="0" smtClean="0">
                <a:latin typeface="Arial" pitchFamily="34" charset="0"/>
              </a:rPr>
            </a:br>
            <a:r>
              <a:rPr lang="en-US" sz="800" dirty="0" smtClean="0">
                <a:latin typeface="Arial" pitchFamily="34" charset="0"/>
              </a:rPr>
              <a:t>In a recent study, Funk et al. investigated whether there was a relationship between the adverse events experienced by their subjects and the contraceptive implant. Weight gain was reported by 12.7% of subjects during the study, and 95% of these cases were considered to be related to the study medication.</a:t>
            </a:r>
            <a:br>
              <a:rPr lang="en-US" sz="800" dirty="0" smtClean="0">
                <a:latin typeface="Arial" pitchFamily="34" charset="0"/>
              </a:rPr>
            </a:br>
            <a:r>
              <a:rPr lang="en-US" sz="800" dirty="0" smtClean="0">
                <a:latin typeface="Arial" pitchFamily="34" charset="0"/>
              </a:rPr>
              <a:t/>
            </a:r>
            <a:br>
              <a:rPr lang="en-US" sz="800" dirty="0" smtClean="0">
                <a:latin typeface="Arial" pitchFamily="34" charset="0"/>
              </a:rPr>
            </a:br>
            <a:r>
              <a:rPr lang="en-US" sz="800" dirty="0" smtClean="0">
                <a:latin typeface="Arial" pitchFamily="34" charset="0"/>
              </a:rPr>
              <a:t>Reference:</a:t>
            </a:r>
          </a:p>
          <a:p>
            <a:pPr>
              <a:lnSpc>
                <a:spcPct val="80000"/>
              </a:lnSpc>
            </a:pPr>
            <a:r>
              <a:rPr lang="en-US" sz="800" dirty="0" err="1" smtClean="0">
                <a:latin typeface="Arial" pitchFamily="34" charset="0"/>
              </a:rPr>
              <a:t>Implanon</a:t>
            </a:r>
            <a:r>
              <a:rPr lang="en-US" sz="800" baseline="30000" dirty="0" smtClean="0">
                <a:latin typeface="Arial" pitchFamily="34" charset="0"/>
                <a:cs typeface="Times New Roman" pitchFamily="18" charset="0"/>
              </a:rPr>
              <a:t> </a:t>
            </a:r>
            <a:r>
              <a:rPr lang="en-US" sz="800" dirty="0" smtClean="0">
                <a:latin typeface="Arial" pitchFamily="34" charset="0"/>
                <a:cs typeface="Times New Roman" pitchFamily="18" charset="0"/>
              </a:rPr>
              <a:t>[physician insert]. Roseland, NJ: </a:t>
            </a:r>
            <a:r>
              <a:rPr lang="en-US" sz="800" dirty="0" err="1" smtClean="0">
                <a:latin typeface="Arial" pitchFamily="34" charset="0"/>
                <a:cs typeface="Times New Roman" pitchFamily="18" charset="0"/>
              </a:rPr>
              <a:t>Organon</a:t>
            </a:r>
            <a:r>
              <a:rPr lang="en-US" sz="800" dirty="0" smtClean="0">
                <a:latin typeface="Arial" pitchFamily="34" charset="0"/>
                <a:cs typeface="Times New Roman" pitchFamily="18" charset="0"/>
              </a:rPr>
              <a:t> USA </a:t>
            </a:r>
            <a:r>
              <a:rPr lang="en-US" sz="800" dirty="0" err="1" smtClean="0">
                <a:latin typeface="Arial" pitchFamily="34" charset="0"/>
                <a:cs typeface="Times New Roman" pitchFamily="18" charset="0"/>
              </a:rPr>
              <a:t>Inc</a:t>
            </a:r>
            <a:r>
              <a:rPr lang="en-US" sz="800" dirty="0" smtClean="0">
                <a:latin typeface="Arial" pitchFamily="34" charset="0"/>
                <a:cs typeface="Times New Roman" pitchFamily="18" charset="0"/>
              </a:rPr>
              <a:t>; 2006.</a:t>
            </a:r>
            <a:br>
              <a:rPr lang="en-US" sz="800" dirty="0" smtClean="0">
                <a:latin typeface="Arial" pitchFamily="34" charset="0"/>
                <a:cs typeface="Times New Roman" pitchFamily="18" charset="0"/>
              </a:rPr>
            </a:br>
            <a:r>
              <a:rPr lang="en-US" sz="800" dirty="0" smtClean="0">
                <a:latin typeface="Arial" pitchFamily="34" charset="0"/>
                <a:cs typeface="Times New Roman" pitchFamily="18" charset="0"/>
              </a:rPr>
              <a:t/>
            </a:r>
            <a:br>
              <a:rPr lang="en-US" sz="800" dirty="0" smtClean="0">
                <a:latin typeface="Arial" pitchFamily="34" charset="0"/>
                <a:cs typeface="Times New Roman" pitchFamily="18" charset="0"/>
              </a:rPr>
            </a:br>
            <a:r>
              <a:rPr lang="en-US" sz="800" dirty="0" smtClean="0">
                <a:latin typeface="Arial" pitchFamily="34" charset="0"/>
              </a:rPr>
              <a:t>Funk S, Miller MM, </a:t>
            </a:r>
            <a:r>
              <a:rPr lang="en-US" sz="800" dirty="0" err="1" smtClean="0">
                <a:latin typeface="Arial" pitchFamily="34" charset="0"/>
              </a:rPr>
              <a:t>Mishell</a:t>
            </a:r>
            <a:r>
              <a:rPr lang="en-US" sz="800" dirty="0" smtClean="0">
                <a:latin typeface="Arial" pitchFamily="34" charset="0"/>
              </a:rPr>
              <a:t> D Jr, et al. for the IMPLANON US Study Group. Safety and efficacy of IMPLANON, a single-rod implantable contraceptive containing </a:t>
            </a:r>
            <a:r>
              <a:rPr lang="en-US" sz="800" dirty="0" err="1" smtClean="0">
                <a:latin typeface="Arial" pitchFamily="34" charset="0"/>
              </a:rPr>
              <a:t>etonogestrel</a:t>
            </a:r>
            <a:r>
              <a:rPr lang="en-US" sz="800" dirty="0" smtClean="0">
                <a:latin typeface="Arial" pitchFamily="34" charset="0"/>
              </a:rPr>
              <a:t>. </a:t>
            </a:r>
            <a:r>
              <a:rPr lang="en-US" sz="800" i="1" dirty="0" smtClean="0">
                <a:latin typeface="Arial" pitchFamily="34" charset="0"/>
              </a:rPr>
              <a:t>Contraception</a:t>
            </a:r>
            <a:r>
              <a:rPr lang="en-US" sz="800" dirty="0" smtClean="0">
                <a:latin typeface="Arial" pitchFamily="34" charset="0"/>
              </a:rPr>
              <a:t>. 2005;71:319–326.</a:t>
            </a:r>
          </a:p>
          <a:p>
            <a:pPr>
              <a:lnSpc>
                <a:spcPct val="80000"/>
              </a:lnSpc>
            </a:pPr>
            <a:endParaRPr lang="en-US" sz="800" dirty="0" smtClean="0">
              <a:latin typeface="Arial" pitchFamily="34" charset="0"/>
            </a:endParaRPr>
          </a:p>
          <a:p>
            <a:pPr>
              <a:lnSpc>
                <a:spcPct val="80000"/>
              </a:lnSpc>
            </a:pPr>
            <a:r>
              <a:rPr lang="en-US" sz="800" dirty="0" smtClean="0">
                <a:latin typeface="Arial" pitchFamily="34" charset="0"/>
              </a:rPr>
              <a:t>In clinical trials of </a:t>
            </a:r>
            <a:r>
              <a:rPr lang="en-US" sz="800" dirty="0" err="1" smtClean="0">
                <a:latin typeface="Arial" pitchFamily="34" charset="0"/>
              </a:rPr>
              <a:t>Implanon</a:t>
            </a:r>
            <a:r>
              <a:rPr lang="en-US" sz="800" dirty="0" smtClean="0">
                <a:latin typeface="Arial" pitchFamily="34" charset="0"/>
              </a:rPr>
              <a:t> users, bleeding patterns were studied for reference periods of 90 days. The average number of bleeding or spotting days was 17.7 every 90 days.</a:t>
            </a:r>
            <a:br>
              <a:rPr lang="en-US" sz="800" dirty="0" smtClean="0">
                <a:latin typeface="Arial" pitchFamily="34" charset="0"/>
              </a:rPr>
            </a:br>
            <a:r>
              <a:rPr lang="en-US" sz="800" dirty="0" smtClean="0">
                <a:latin typeface="Arial" pitchFamily="34" charset="0"/>
              </a:rPr>
              <a:t/>
            </a:r>
            <a:br>
              <a:rPr lang="en-US" sz="800" dirty="0" smtClean="0">
                <a:latin typeface="Arial" pitchFamily="34" charset="0"/>
              </a:rPr>
            </a:br>
            <a:r>
              <a:rPr lang="en-US" sz="800" b="1" dirty="0" smtClean="0">
                <a:latin typeface="Arial" pitchFamily="34" charset="0"/>
              </a:rPr>
              <a:t>Bleeding patterns</a:t>
            </a:r>
            <a:r>
              <a:rPr lang="en-US" sz="800" dirty="0" smtClean="0">
                <a:latin typeface="Arial" pitchFamily="34" charset="0"/>
              </a:rPr>
              <a:t> that occur with </a:t>
            </a:r>
            <a:r>
              <a:rPr lang="en-US" sz="800" dirty="0" err="1" smtClean="0">
                <a:latin typeface="Arial" pitchFamily="34" charset="0"/>
              </a:rPr>
              <a:t>Implanon</a:t>
            </a:r>
            <a:r>
              <a:rPr lang="en-US" sz="800" dirty="0" smtClean="0">
                <a:latin typeface="Arial" pitchFamily="34" charset="0"/>
              </a:rPr>
              <a:t> are unpredictable and may include changes in frequency or duration. Amenorrhea also occurs among some women. Change in the frequency or duration of bleeding is the most common reason women discontinue </a:t>
            </a:r>
            <a:r>
              <a:rPr lang="en-US" sz="800" dirty="0" err="1" smtClean="0">
                <a:latin typeface="Arial" pitchFamily="34" charset="0"/>
              </a:rPr>
              <a:t>Implanon</a:t>
            </a:r>
            <a:r>
              <a:rPr lang="en-US" sz="800" dirty="0" smtClean="0">
                <a:latin typeface="Arial" pitchFamily="34" charset="0"/>
              </a:rPr>
              <a:t> treatment. </a:t>
            </a:r>
          </a:p>
          <a:p>
            <a:pPr>
              <a:lnSpc>
                <a:spcPct val="80000"/>
              </a:lnSpc>
            </a:pPr>
            <a:r>
              <a:rPr lang="en-US" sz="800" dirty="0" smtClean="0">
                <a:latin typeface="Arial" pitchFamily="34" charset="0"/>
              </a:rPr>
              <a:t>References:</a:t>
            </a:r>
          </a:p>
          <a:p>
            <a:pPr>
              <a:lnSpc>
                <a:spcPct val="80000"/>
              </a:lnSpc>
            </a:pPr>
            <a:r>
              <a:rPr lang="en-US" sz="800" dirty="0" err="1" smtClean="0">
                <a:latin typeface="Arial" pitchFamily="34" charset="0"/>
              </a:rPr>
              <a:t>Implanon</a:t>
            </a:r>
            <a:r>
              <a:rPr lang="en-US" sz="800" dirty="0" smtClean="0">
                <a:latin typeface="Arial" pitchFamily="34" charset="0"/>
              </a:rPr>
              <a:t> [physician insert]. Roseland, NJ: </a:t>
            </a:r>
            <a:r>
              <a:rPr lang="en-US" sz="800" dirty="0" err="1" smtClean="0">
                <a:latin typeface="Arial" pitchFamily="34" charset="0"/>
              </a:rPr>
              <a:t>Organon</a:t>
            </a:r>
            <a:r>
              <a:rPr lang="en-US" sz="800" dirty="0" smtClean="0">
                <a:latin typeface="Arial" pitchFamily="34" charset="0"/>
              </a:rPr>
              <a:t> USA </a:t>
            </a:r>
            <a:r>
              <a:rPr lang="en-US" sz="800" dirty="0" err="1" smtClean="0">
                <a:latin typeface="Arial" pitchFamily="34" charset="0"/>
              </a:rPr>
              <a:t>Inc</a:t>
            </a:r>
            <a:r>
              <a:rPr lang="en-US" sz="800" dirty="0" smtClean="0">
                <a:latin typeface="Arial" pitchFamily="34" charset="0"/>
              </a:rPr>
              <a:t>; 2006. </a:t>
            </a:r>
          </a:p>
          <a:p>
            <a:pPr>
              <a:lnSpc>
                <a:spcPct val="80000"/>
              </a:lnSpc>
              <a:spcBef>
                <a:spcPct val="50000"/>
              </a:spcBef>
            </a:pPr>
            <a:endParaRPr lang="en-US" sz="800" dirty="0" smtClean="0">
              <a:latin typeface="Arial" pitchFamily="34" charset="0"/>
            </a:endParaRPr>
          </a:p>
          <a:p>
            <a:pPr>
              <a:lnSpc>
                <a:spcPct val="80000"/>
              </a:lnSpc>
            </a:pPr>
            <a:r>
              <a:rPr lang="en-US" sz="800" dirty="0" smtClean="0">
                <a:latin typeface="Arial" pitchFamily="34" charset="0"/>
              </a:rPr>
              <a:t>A two-year study investigated the contraceptive efficacy and tolerability of </a:t>
            </a:r>
            <a:r>
              <a:rPr lang="en-US" sz="800" dirty="0" err="1" smtClean="0">
                <a:latin typeface="Arial" pitchFamily="34" charset="0"/>
              </a:rPr>
              <a:t>Implanon</a:t>
            </a:r>
            <a:r>
              <a:rPr lang="en-US" sz="800" dirty="0" smtClean="0">
                <a:latin typeface="Arial" pitchFamily="34" charset="0"/>
              </a:rPr>
              <a:t> in 330 women. Three-hundred fifteen subjects provided baseline and follow-up information on acne and dysmenorrhea.</a:t>
            </a:r>
            <a:br>
              <a:rPr lang="en-US" sz="800" dirty="0" smtClean="0">
                <a:latin typeface="Arial" pitchFamily="34" charset="0"/>
              </a:rPr>
            </a:br>
            <a:r>
              <a:rPr lang="en-US" sz="800" dirty="0" smtClean="0">
                <a:latin typeface="Arial" pitchFamily="34" charset="0"/>
              </a:rPr>
              <a:t/>
            </a:r>
            <a:br>
              <a:rPr lang="en-US" sz="800" dirty="0" smtClean="0">
                <a:latin typeface="Arial" pitchFamily="34" charset="0"/>
              </a:rPr>
            </a:br>
            <a:r>
              <a:rPr lang="en-US" sz="800" dirty="0" smtClean="0">
                <a:latin typeface="Arial" pitchFamily="34" charset="0"/>
              </a:rPr>
              <a:t>About the same percentage of subjects had acne at baseline and at follow-up. Among all study subjects, there was no change in acne status. Among acne sufferers, however, 61% reported that their condition had improved or disappeared during treatment and 8% reported a worsening of acne during the study. Approximately 14% of subjects who did not have acne at baseline reported having acne at the end of the study.</a:t>
            </a:r>
            <a:br>
              <a:rPr lang="en-US" sz="800" dirty="0" smtClean="0">
                <a:latin typeface="Arial" pitchFamily="34" charset="0"/>
              </a:rPr>
            </a:br>
            <a:r>
              <a:rPr lang="en-US" sz="800" dirty="0" smtClean="0">
                <a:latin typeface="Arial" pitchFamily="34" charset="0"/>
              </a:rPr>
              <a:t/>
            </a:r>
            <a:br>
              <a:rPr lang="en-US" sz="800" dirty="0" smtClean="0">
                <a:latin typeface="Arial" pitchFamily="34" charset="0"/>
              </a:rPr>
            </a:br>
            <a:r>
              <a:rPr lang="en-US" sz="800" b="1" dirty="0" smtClean="0">
                <a:latin typeface="Arial" pitchFamily="34" charset="0"/>
              </a:rPr>
              <a:t>Improve Acne</a:t>
            </a:r>
          </a:p>
          <a:p>
            <a:pPr>
              <a:lnSpc>
                <a:spcPct val="80000"/>
              </a:lnSpc>
            </a:pPr>
            <a:r>
              <a:rPr lang="en-US" sz="800" dirty="0" smtClean="0">
                <a:latin typeface="Arial" pitchFamily="34" charset="0"/>
              </a:rPr>
              <a:t>The percentage of subjects with dysmenorrhea at baseline was almost three times more than at the study conclusion—59% had it at baseline and 21% had it at follow-up. </a:t>
            </a:r>
          </a:p>
          <a:p>
            <a:pPr>
              <a:lnSpc>
                <a:spcPct val="80000"/>
              </a:lnSpc>
            </a:pPr>
            <a:endParaRPr lang="en-US" sz="800" dirty="0" smtClean="0">
              <a:latin typeface="Arial" pitchFamily="34" charset="0"/>
            </a:endParaRPr>
          </a:p>
          <a:p>
            <a:pPr>
              <a:lnSpc>
                <a:spcPct val="80000"/>
              </a:lnSpc>
            </a:pPr>
            <a:r>
              <a:rPr lang="en-US" sz="800" dirty="0" smtClean="0">
                <a:latin typeface="Arial" pitchFamily="34" charset="0"/>
              </a:rPr>
              <a:t>References:</a:t>
            </a:r>
          </a:p>
          <a:p>
            <a:pPr>
              <a:lnSpc>
                <a:spcPct val="80000"/>
              </a:lnSpc>
            </a:pPr>
            <a:r>
              <a:rPr lang="en-US" sz="800" dirty="0" smtClean="0">
                <a:latin typeface="Arial" pitchFamily="34" charset="0"/>
              </a:rPr>
              <a:t>Funk S, Miller MM, </a:t>
            </a:r>
            <a:r>
              <a:rPr lang="en-US" sz="800" dirty="0" err="1" smtClean="0">
                <a:latin typeface="Arial" pitchFamily="34" charset="0"/>
              </a:rPr>
              <a:t>Mishell</a:t>
            </a:r>
            <a:r>
              <a:rPr lang="en-US" sz="800" dirty="0" smtClean="0">
                <a:latin typeface="Arial" pitchFamily="34" charset="0"/>
              </a:rPr>
              <a:t> D Jr, et al. for the IMPLANON US Study Group. Safety and efficacy of IMPLANON, a single-rod implantable contraceptive containing </a:t>
            </a:r>
            <a:r>
              <a:rPr lang="en-US" sz="800" dirty="0" err="1" smtClean="0">
                <a:latin typeface="Arial" pitchFamily="34" charset="0"/>
              </a:rPr>
              <a:t>etonogestrel</a:t>
            </a:r>
            <a:r>
              <a:rPr lang="en-US" sz="800" dirty="0" smtClean="0">
                <a:latin typeface="Arial" pitchFamily="34" charset="0"/>
              </a:rPr>
              <a:t>. </a:t>
            </a:r>
            <a:r>
              <a:rPr lang="en-US" sz="800" i="1" dirty="0" smtClean="0">
                <a:latin typeface="Arial" pitchFamily="34" charset="0"/>
              </a:rPr>
              <a:t>Contraception</a:t>
            </a:r>
            <a:r>
              <a:rPr lang="en-US" sz="800" dirty="0" smtClean="0">
                <a:latin typeface="Arial" pitchFamily="34" charset="0"/>
              </a:rPr>
              <a:t>. 2005;71:319–326</a:t>
            </a:r>
          </a:p>
          <a:p>
            <a:pPr>
              <a:lnSpc>
                <a:spcPct val="80000"/>
              </a:lnSpc>
              <a:spcBef>
                <a:spcPct val="50000"/>
              </a:spcBef>
            </a:pPr>
            <a:endParaRPr lang="en-US" sz="800" dirty="0" smtClean="0">
              <a:latin typeface="Arial" pitchFamily="34" charset="0"/>
            </a:endParaRPr>
          </a:p>
          <a:p>
            <a:pPr>
              <a:lnSpc>
                <a:spcPct val="80000"/>
              </a:lnSpc>
            </a:pPr>
            <a:endParaRPr lang="en-US" sz="800" dirty="0" smtClean="0">
              <a:latin typeface="Arial" pitchFamily="34" charset="0"/>
            </a:endParaRPr>
          </a:p>
          <a:p>
            <a:pPr>
              <a:lnSpc>
                <a:spcPct val="80000"/>
              </a:lnSpc>
            </a:pPr>
            <a:endParaRPr lang="en-US" sz="800" dirty="0" smtClean="0">
              <a:latin typeface="Arial" pitchFamily="34" charset="0"/>
            </a:endParaRPr>
          </a:p>
          <a:p>
            <a:pPr>
              <a:lnSpc>
                <a:spcPct val="80000"/>
              </a:lnSpc>
            </a:pPr>
            <a:endParaRPr lang="en-US" sz="800" dirty="0"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p:spPr>
        <p:txBody>
          <a:bodyPr/>
          <a:lstStyle/>
          <a:p>
            <a:pPr>
              <a:lnSpc>
                <a:spcPct val="80000"/>
              </a:lnSpc>
            </a:pPr>
            <a:r>
              <a:rPr lang="en-US" sz="800" smtClean="0">
                <a:latin typeface="Arial" pitchFamily="34" charset="0"/>
              </a:rPr>
              <a:t>Weight gain:</a:t>
            </a:r>
          </a:p>
          <a:p>
            <a:pPr>
              <a:lnSpc>
                <a:spcPct val="80000"/>
              </a:lnSpc>
            </a:pPr>
            <a:r>
              <a:rPr lang="en-US" sz="800" b="1" smtClean="0">
                <a:latin typeface="Arial" pitchFamily="34" charset="0"/>
              </a:rPr>
              <a:t>Contraceptive Implant: Weight Change</a:t>
            </a:r>
            <a:r>
              <a:rPr lang="en-US" sz="800" smtClean="0">
                <a:latin typeface="Arial" pitchFamily="34" charset="0"/>
              </a:rPr>
              <a:t> </a:t>
            </a:r>
          </a:p>
          <a:p>
            <a:pPr>
              <a:lnSpc>
                <a:spcPct val="80000"/>
              </a:lnSpc>
            </a:pPr>
            <a:r>
              <a:rPr lang="en-US" sz="800" smtClean="0">
                <a:latin typeface="Arial" pitchFamily="34" charset="0"/>
              </a:rPr>
              <a:t>Small but steady weight increases can occur in contraceptive implant users. Participants in clinical trials of Implanon have reported a mean weight gain of 2.8 lbs at the end of the first year and 3.7 lbs at the end of the second year.</a:t>
            </a:r>
            <a:br>
              <a:rPr lang="en-US" sz="800" smtClean="0">
                <a:latin typeface="Arial" pitchFamily="34" charset="0"/>
              </a:rPr>
            </a:br>
            <a:r>
              <a:rPr lang="en-US" sz="800" smtClean="0">
                <a:latin typeface="Arial" pitchFamily="34" charset="0"/>
              </a:rPr>
              <a:t/>
            </a:r>
            <a:br>
              <a:rPr lang="en-US" sz="800" smtClean="0">
                <a:latin typeface="Arial" pitchFamily="34" charset="0"/>
              </a:rPr>
            </a:br>
            <a:r>
              <a:rPr lang="en-US" sz="800" smtClean="0">
                <a:latin typeface="Arial" pitchFamily="34" charset="0"/>
              </a:rPr>
              <a:t>In a recent study, Funk et al. investigated whether there was a relationship between the adverse events experienced by their subjects and the contraceptive implant. Weight gain was reported by 12.7% of subjects during the study, and 95% of these cases were considered to be related to the study medication.</a:t>
            </a:r>
            <a:br>
              <a:rPr lang="en-US" sz="800" smtClean="0">
                <a:latin typeface="Arial" pitchFamily="34" charset="0"/>
              </a:rPr>
            </a:br>
            <a:r>
              <a:rPr lang="en-US" sz="800" smtClean="0">
                <a:latin typeface="Arial" pitchFamily="34" charset="0"/>
              </a:rPr>
              <a:t/>
            </a:r>
            <a:br>
              <a:rPr lang="en-US" sz="800" smtClean="0">
                <a:latin typeface="Arial" pitchFamily="34" charset="0"/>
              </a:rPr>
            </a:br>
            <a:r>
              <a:rPr lang="en-US" sz="800" smtClean="0">
                <a:latin typeface="Arial" pitchFamily="34" charset="0"/>
              </a:rPr>
              <a:t>Reference:</a:t>
            </a:r>
          </a:p>
          <a:p>
            <a:pPr>
              <a:lnSpc>
                <a:spcPct val="80000"/>
              </a:lnSpc>
            </a:pPr>
            <a:r>
              <a:rPr lang="en-US" sz="800" smtClean="0">
                <a:latin typeface="Arial" pitchFamily="34" charset="0"/>
              </a:rPr>
              <a:t>Implanon</a:t>
            </a:r>
            <a:r>
              <a:rPr lang="en-US" sz="800" baseline="30000" smtClean="0">
                <a:latin typeface="Arial" pitchFamily="34" charset="0"/>
                <a:cs typeface="Times New Roman" pitchFamily="18" charset="0"/>
              </a:rPr>
              <a:t> </a:t>
            </a:r>
            <a:r>
              <a:rPr lang="en-US" sz="800" smtClean="0">
                <a:latin typeface="Arial" pitchFamily="34" charset="0"/>
                <a:cs typeface="Times New Roman" pitchFamily="18" charset="0"/>
              </a:rPr>
              <a:t>[physician insert]. Roseland, NJ: Organon USA Inc; 2006.</a:t>
            </a:r>
            <a:br>
              <a:rPr lang="en-US" sz="800" smtClean="0">
                <a:latin typeface="Arial" pitchFamily="34" charset="0"/>
                <a:cs typeface="Times New Roman" pitchFamily="18" charset="0"/>
              </a:rPr>
            </a:br>
            <a:r>
              <a:rPr lang="en-US" sz="800" smtClean="0">
                <a:latin typeface="Arial" pitchFamily="34" charset="0"/>
                <a:cs typeface="Times New Roman" pitchFamily="18" charset="0"/>
              </a:rPr>
              <a:t/>
            </a:r>
            <a:br>
              <a:rPr lang="en-US" sz="800" smtClean="0">
                <a:latin typeface="Arial" pitchFamily="34" charset="0"/>
                <a:cs typeface="Times New Roman" pitchFamily="18" charset="0"/>
              </a:rPr>
            </a:br>
            <a:r>
              <a:rPr lang="en-US" sz="800" smtClean="0">
                <a:latin typeface="Arial" pitchFamily="34" charset="0"/>
              </a:rPr>
              <a:t>Funk S, Miller MM, Mishell D Jr, et al. for the IMPLANON US Study Group. Safety and efficacy of IMPLANON, a single-rod implantable contraceptive containing etonogestrel. </a:t>
            </a:r>
            <a:r>
              <a:rPr lang="en-US" sz="800" i="1" smtClean="0">
                <a:latin typeface="Arial" pitchFamily="34" charset="0"/>
              </a:rPr>
              <a:t>Contraception</a:t>
            </a:r>
            <a:r>
              <a:rPr lang="en-US" sz="800" smtClean="0">
                <a:latin typeface="Arial" pitchFamily="34" charset="0"/>
              </a:rPr>
              <a:t>. 2005;71:319–326.</a:t>
            </a:r>
          </a:p>
          <a:p>
            <a:pPr>
              <a:lnSpc>
                <a:spcPct val="80000"/>
              </a:lnSpc>
            </a:pPr>
            <a:endParaRPr lang="en-US" sz="800" smtClean="0">
              <a:latin typeface="Arial" pitchFamily="34" charset="0"/>
            </a:endParaRPr>
          </a:p>
          <a:p>
            <a:pPr>
              <a:lnSpc>
                <a:spcPct val="80000"/>
              </a:lnSpc>
            </a:pPr>
            <a:r>
              <a:rPr lang="en-US" sz="800" smtClean="0">
                <a:latin typeface="Arial" pitchFamily="34" charset="0"/>
              </a:rPr>
              <a:t>In clinical trials of Implanon users, bleeding patterns were studied for reference periods of 90 days. The average number of bleeding or spotting days was 17.7 every 90 days.</a:t>
            </a:r>
            <a:br>
              <a:rPr lang="en-US" sz="800" smtClean="0">
                <a:latin typeface="Arial" pitchFamily="34" charset="0"/>
              </a:rPr>
            </a:br>
            <a:r>
              <a:rPr lang="en-US" sz="800" smtClean="0">
                <a:latin typeface="Arial" pitchFamily="34" charset="0"/>
              </a:rPr>
              <a:t/>
            </a:r>
            <a:br>
              <a:rPr lang="en-US" sz="800" smtClean="0">
                <a:latin typeface="Arial" pitchFamily="34" charset="0"/>
              </a:rPr>
            </a:br>
            <a:r>
              <a:rPr lang="en-US" sz="800" b="1" smtClean="0">
                <a:latin typeface="Arial" pitchFamily="34" charset="0"/>
              </a:rPr>
              <a:t>Bleeding patterns</a:t>
            </a:r>
            <a:r>
              <a:rPr lang="en-US" sz="800" smtClean="0">
                <a:latin typeface="Arial" pitchFamily="34" charset="0"/>
              </a:rPr>
              <a:t> that occur with Implanon are unpredictable and may include changes in frequency or duration. Amenorrhea also occurs among some women. Change in the frequency or duration of bleeding is the most common reason women discontinue Implanon treatment. </a:t>
            </a:r>
          </a:p>
          <a:p>
            <a:pPr>
              <a:lnSpc>
                <a:spcPct val="80000"/>
              </a:lnSpc>
            </a:pPr>
            <a:r>
              <a:rPr lang="en-US" sz="800" smtClean="0">
                <a:latin typeface="Arial" pitchFamily="34" charset="0"/>
              </a:rPr>
              <a:t>References:</a:t>
            </a:r>
          </a:p>
          <a:p>
            <a:pPr>
              <a:lnSpc>
                <a:spcPct val="80000"/>
              </a:lnSpc>
            </a:pPr>
            <a:r>
              <a:rPr lang="en-US" sz="800" smtClean="0">
                <a:latin typeface="Arial" pitchFamily="34" charset="0"/>
              </a:rPr>
              <a:t>Implanon [physician insert]. Roseland, NJ: Organon USA Inc; 2006. </a:t>
            </a:r>
          </a:p>
          <a:p>
            <a:pPr>
              <a:lnSpc>
                <a:spcPct val="80000"/>
              </a:lnSpc>
              <a:spcBef>
                <a:spcPct val="50000"/>
              </a:spcBef>
            </a:pPr>
            <a:endParaRPr lang="en-US" sz="800" smtClean="0">
              <a:latin typeface="Arial" pitchFamily="34" charset="0"/>
            </a:endParaRPr>
          </a:p>
          <a:p>
            <a:pPr>
              <a:lnSpc>
                <a:spcPct val="80000"/>
              </a:lnSpc>
            </a:pPr>
            <a:r>
              <a:rPr lang="en-US" sz="800" smtClean="0">
                <a:latin typeface="Arial" pitchFamily="34" charset="0"/>
              </a:rPr>
              <a:t>A two-year study investigated the contraceptive efficacy and tolerability of Implanon in 330 women. Three-hundred fifteen subjects provided baseline and follow-up information on acne and dysmenorrhea.</a:t>
            </a:r>
            <a:br>
              <a:rPr lang="en-US" sz="800" smtClean="0">
                <a:latin typeface="Arial" pitchFamily="34" charset="0"/>
              </a:rPr>
            </a:br>
            <a:r>
              <a:rPr lang="en-US" sz="800" smtClean="0">
                <a:latin typeface="Arial" pitchFamily="34" charset="0"/>
              </a:rPr>
              <a:t/>
            </a:r>
            <a:br>
              <a:rPr lang="en-US" sz="800" smtClean="0">
                <a:latin typeface="Arial" pitchFamily="34" charset="0"/>
              </a:rPr>
            </a:br>
            <a:r>
              <a:rPr lang="en-US" sz="800" smtClean="0">
                <a:latin typeface="Arial" pitchFamily="34" charset="0"/>
              </a:rPr>
              <a:t>About the same percentage of subjects had acne at baseline and at follow-up. Among all study subjects, there was no change in acne status. Among acne sufferers, however, 61% reported that their condition had improved or disappeared during treatment and 8% reported a worsening of acne during the study. Approximately 14% of subjects who did not have acne at baseline reported having acne at the end of the study.</a:t>
            </a:r>
            <a:br>
              <a:rPr lang="en-US" sz="800" smtClean="0">
                <a:latin typeface="Arial" pitchFamily="34" charset="0"/>
              </a:rPr>
            </a:br>
            <a:r>
              <a:rPr lang="en-US" sz="800" smtClean="0">
                <a:latin typeface="Arial" pitchFamily="34" charset="0"/>
              </a:rPr>
              <a:t/>
            </a:r>
            <a:br>
              <a:rPr lang="en-US" sz="800" smtClean="0">
                <a:latin typeface="Arial" pitchFamily="34" charset="0"/>
              </a:rPr>
            </a:br>
            <a:r>
              <a:rPr lang="en-US" sz="800" b="1" smtClean="0">
                <a:latin typeface="Arial" pitchFamily="34" charset="0"/>
              </a:rPr>
              <a:t>Improve Acne</a:t>
            </a:r>
          </a:p>
          <a:p>
            <a:pPr>
              <a:lnSpc>
                <a:spcPct val="80000"/>
              </a:lnSpc>
            </a:pPr>
            <a:r>
              <a:rPr lang="en-US" sz="800" smtClean="0">
                <a:latin typeface="Arial" pitchFamily="34" charset="0"/>
              </a:rPr>
              <a:t>The percentage of subjects with dysmenorrhea at baseline was almost three times more than at the study conclusion—59% had it at baseline and 21% had it at follow-up. </a:t>
            </a:r>
          </a:p>
          <a:p>
            <a:pPr>
              <a:lnSpc>
                <a:spcPct val="80000"/>
              </a:lnSpc>
            </a:pPr>
            <a:endParaRPr lang="en-US" sz="800" smtClean="0">
              <a:latin typeface="Arial" pitchFamily="34" charset="0"/>
            </a:endParaRPr>
          </a:p>
          <a:p>
            <a:pPr>
              <a:lnSpc>
                <a:spcPct val="80000"/>
              </a:lnSpc>
            </a:pPr>
            <a:r>
              <a:rPr lang="en-US" sz="800" smtClean="0">
                <a:latin typeface="Arial" pitchFamily="34" charset="0"/>
              </a:rPr>
              <a:t>References:</a:t>
            </a:r>
          </a:p>
          <a:p>
            <a:pPr>
              <a:lnSpc>
                <a:spcPct val="80000"/>
              </a:lnSpc>
            </a:pPr>
            <a:r>
              <a:rPr lang="en-US" sz="800" smtClean="0">
                <a:latin typeface="Arial" pitchFamily="34" charset="0"/>
              </a:rPr>
              <a:t>Funk S, Miller MM, Mishell D Jr, et al. for the IMPLANON US Study Group. Safety and efficacy of IMPLANON, a single-rod implantable contraceptive containing etonogestrel. </a:t>
            </a:r>
            <a:r>
              <a:rPr lang="en-US" sz="800" i="1" smtClean="0">
                <a:latin typeface="Arial" pitchFamily="34" charset="0"/>
              </a:rPr>
              <a:t>Contraception</a:t>
            </a:r>
            <a:r>
              <a:rPr lang="en-US" sz="800" smtClean="0">
                <a:latin typeface="Arial" pitchFamily="34" charset="0"/>
              </a:rPr>
              <a:t>. 2005;71:319–326</a:t>
            </a:r>
          </a:p>
          <a:p>
            <a:pPr>
              <a:lnSpc>
                <a:spcPct val="80000"/>
              </a:lnSpc>
              <a:spcBef>
                <a:spcPct val="50000"/>
              </a:spcBef>
            </a:pPr>
            <a:endParaRPr lang="en-US" sz="800" smtClean="0">
              <a:latin typeface="Arial" pitchFamily="34" charset="0"/>
            </a:endParaRPr>
          </a:p>
          <a:p>
            <a:pPr>
              <a:lnSpc>
                <a:spcPct val="80000"/>
              </a:lnSpc>
            </a:pPr>
            <a:endParaRPr lang="en-US" sz="800" smtClean="0">
              <a:latin typeface="Arial" pitchFamily="34" charset="0"/>
            </a:endParaRPr>
          </a:p>
          <a:p>
            <a:pPr>
              <a:lnSpc>
                <a:spcPct val="80000"/>
              </a:lnSpc>
            </a:pPr>
            <a:endParaRPr lang="en-US" sz="800" smtClean="0">
              <a:latin typeface="Arial" pitchFamily="34" charset="0"/>
            </a:endParaRPr>
          </a:p>
          <a:p>
            <a:pPr>
              <a:lnSpc>
                <a:spcPct val="80000"/>
              </a:lnSpc>
            </a:pPr>
            <a:endParaRPr lang="en-US" sz="800"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p:spPr>
        <p:txBody>
          <a:bodyPr/>
          <a:lstStyle/>
          <a:p>
            <a:r>
              <a:rPr lang="en-US" smtClean="0">
                <a:latin typeface="Arial" pitchFamily="34" charset="0"/>
              </a:rPr>
              <a:t>The TCu 380A is also called the copper intrauterine device, or IUD. </a:t>
            </a:r>
          </a:p>
          <a:p>
            <a:endParaRPr lang="en-US" smtClean="0">
              <a:latin typeface="Arial" pitchFamily="34" charset="0"/>
            </a:endParaRPr>
          </a:p>
          <a:p>
            <a:r>
              <a:rPr lang="en-US" smtClean="0">
                <a:latin typeface="Arial" pitchFamily="34" charset="0"/>
              </a:rPr>
              <a:t>Mirena is also called the levonorgestrel intrauterine system, or IUS.</a:t>
            </a:r>
          </a:p>
          <a:p>
            <a:endParaRPr lang="en-US" smtClean="0">
              <a:latin typeface="Arial" pitchFamily="34" charset="0"/>
            </a:endParaRPr>
          </a:p>
          <a:p>
            <a:r>
              <a:rPr lang="en-US" smtClean="0">
                <a:latin typeface="Arial" pitchFamily="34" charset="0"/>
              </a:rPr>
              <a:t>Both can be referred to as IUC, or intrauterine contraception.</a:t>
            </a:r>
          </a:p>
          <a:p>
            <a:endParaRPr lang="en-US" smtClean="0">
              <a:latin typeface="Arial" pitchFamily="34" charset="0"/>
            </a:endParaRPr>
          </a:p>
          <a:p>
            <a:r>
              <a:rPr lang="en-US" smtClean="0">
                <a:latin typeface="Arial" pitchFamily="34" charset="0"/>
              </a:rPr>
              <a:t>Source: Hatcher RA, Trussell J, Nelson A, Cates W, Stewart F, Kowal D. (editors) </a:t>
            </a:r>
            <a:r>
              <a:rPr lang="en-US" i="1" smtClean="0">
                <a:latin typeface="Arial" pitchFamily="34" charset="0"/>
              </a:rPr>
              <a:t>Contraceptive Technology</a:t>
            </a:r>
            <a:r>
              <a:rPr lang="en-US" smtClean="0">
                <a:latin typeface="Arial" pitchFamily="34" charset="0"/>
              </a:rPr>
              <a:t>, 19th revised edition. New York: Ardent Media, 2007</a:t>
            </a:r>
          </a:p>
          <a:p>
            <a:endParaRPr lang="en-US" smtClean="0">
              <a:latin typeface="Arial" pitchFamily="34" charset="0"/>
            </a:endParaRPr>
          </a:p>
        </p:txBody>
      </p:sp>
      <p:sp>
        <p:nvSpPr>
          <p:cNvPr id="201732" name="Slide Number Placeholder 3"/>
          <p:cNvSpPr>
            <a:spLocks noGrp="1"/>
          </p:cNvSpPr>
          <p:nvPr>
            <p:ph type="sldNum" sz="quarter" idx="5"/>
          </p:nvPr>
        </p:nvSpPr>
        <p:spPr>
          <a:noFill/>
        </p:spPr>
        <p:txBody>
          <a:bodyPr/>
          <a:lstStyle/>
          <a:p>
            <a:fld id="{7318FCD9-E273-4530-8F5A-D98C10799F9A}" type="slidenum">
              <a:rPr lang="en-US">
                <a:solidFill>
                  <a:srgbClr val="000000"/>
                </a:solidFill>
              </a:rPr>
              <a:pPr/>
              <a:t>50</a:t>
            </a:fld>
            <a:endParaRPr lang="en-US">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pPr eaLnBrk="1" hangingPunct="1"/>
            <a:r>
              <a:rPr lang="en-US" smtClean="0">
                <a:latin typeface="Arial" pitchFamily="34" charset="0"/>
              </a:rPr>
              <a:t>Source: Hatcher RA, Trussell J, Nelson A, Cates W, Stewart F, Kowal D. (editors) </a:t>
            </a:r>
            <a:r>
              <a:rPr lang="en-US" i="1" smtClean="0">
                <a:latin typeface="Arial" pitchFamily="34" charset="0"/>
              </a:rPr>
              <a:t>Contraceptive Technology</a:t>
            </a:r>
            <a:r>
              <a:rPr lang="en-US" smtClean="0">
                <a:latin typeface="Arial" pitchFamily="34" charset="0"/>
              </a:rPr>
              <a:t>, 19th revised edition. New York: Ardent Media, 2007</a:t>
            </a:r>
          </a:p>
          <a:p>
            <a:pPr eaLnBrk="1" hangingPunct="1"/>
            <a:endParaRPr 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1026"/>
          <p:cNvSpPr>
            <a:spLocks noGrp="1" noRot="1" noChangeAspect="1" noChangeArrowheads="1" noTextEdit="1"/>
          </p:cNvSpPr>
          <p:nvPr>
            <p:ph type="sldImg"/>
          </p:nvPr>
        </p:nvSpPr>
        <p:spPr>
          <a:ln/>
        </p:spPr>
      </p:sp>
      <p:sp>
        <p:nvSpPr>
          <p:cNvPr id="204803" name="Rectangle 1027"/>
          <p:cNvSpPr>
            <a:spLocks noGrp="1" noChangeArrowheads="1"/>
          </p:cNvSpPr>
          <p:nvPr>
            <p:ph type="body" idx="1"/>
          </p:nvPr>
        </p:nvSpPr>
        <p:spPr>
          <a:noFill/>
          <a:ln/>
        </p:spPr>
        <p:txBody>
          <a:bodyPr/>
          <a:lstStyle/>
          <a:p>
            <a:pPr eaLnBrk="1" hangingPunct="1"/>
            <a:r>
              <a:rPr lang="en-US" smtClean="0">
                <a:latin typeface="Arial" pitchFamily="34" charset="0"/>
              </a:rPr>
              <a:t>Source: Hatcher RA, Trussell J, Nelson A, Cates W, Stewart F, Kowal D. (editors) </a:t>
            </a:r>
            <a:r>
              <a:rPr lang="en-US" i="1" smtClean="0">
                <a:latin typeface="Arial" pitchFamily="34" charset="0"/>
              </a:rPr>
              <a:t>Contraceptive Technology</a:t>
            </a:r>
            <a:r>
              <a:rPr lang="en-US" smtClean="0">
                <a:latin typeface="Arial" pitchFamily="34" charset="0"/>
              </a:rPr>
              <a:t>, 19th revised edition. New York: Ardent Media, 2007</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p:spPr>
        <p:txBody>
          <a:bodyPr/>
          <a:lstStyle/>
          <a:p>
            <a:pPr eaLnBrk="1" hangingPunct="1"/>
            <a:r>
              <a:rPr lang="en-US" smtClean="0">
                <a:latin typeface="Arial" pitchFamily="34" charset="0"/>
              </a:rPr>
              <a:t>Three persistent biases led to the wrong conclusion about the risk of IUD-related infection.</a:t>
            </a:r>
          </a:p>
          <a:p>
            <a:pPr eaLnBrk="1" hangingPunct="1"/>
            <a:r>
              <a:rPr lang="en-US" smtClean="0">
                <a:latin typeface="Arial" pitchFamily="34" charset="0"/>
              </a:rPr>
              <a:t>First, many studies used an inappropriate comparison group for IUD users: women using other hormonal contraceptives and those using condoms. Many of these contraceptives, such as the pill or condom, decrease the risk of salpingitis, thus biasing the comparison against the IUD. </a:t>
            </a:r>
          </a:p>
          <a:p>
            <a:pPr eaLnBrk="1" hangingPunct="1"/>
            <a:r>
              <a:rPr lang="en-US" smtClean="0">
                <a:latin typeface="Arial" pitchFamily="34" charset="0"/>
              </a:rPr>
              <a:t>Second, systematic over-diagnosis of salpingitis among IUD users is probable. When objective diagnosis, the apparent risk associated with IUD use is greatly reduced. This indicates that diagnostic bias accounted for much of the apparent risk.</a:t>
            </a:r>
          </a:p>
          <a:p>
            <a:pPr eaLnBrk="1" hangingPunct="1"/>
            <a:r>
              <a:rPr lang="en-US" smtClean="0">
                <a:latin typeface="Arial" pitchFamily="34" charset="0"/>
              </a:rPr>
              <a:t>Third, salpingitis is an STI in most cases, but early studies failed to take sexual behavior into account.</a:t>
            </a:r>
          </a:p>
          <a:p>
            <a:pPr eaLnBrk="1" hangingPunct="1"/>
            <a:endParaRPr 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noFill/>
          <a:ln/>
        </p:spPr>
        <p:txBody>
          <a:bodyPr/>
          <a:lstStyle/>
          <a:p>
            <a:pPr marL="227013" indent="-227013"/>
            <a:r>
              <a:rPr lang="en-US" smtClean="0">
                <a:latin typeface="Arial" pitchFamily="34" charset="0"/>
              </a:rPr>
              <a:t>Implanon is extremely efficacious. Typical and perfect use rates are the same, as the method is completely provider controlled (0.1%).</a:t>
            </a:r>
          </a:p>
          <a:p>
            <a:pPr marL="227013" indent="-227013"/>
            <a:endParaRPr lang="en-US" smtClean="0">
              <a:latin typeface="Arial" pitchFamily="34" charset="0"/>
            </a:endParaRPr>
          </a:p>
          <a:p>
            <a:pPr marL="227013" indent="-227013"/>
            <a:r>
              <a:rPr lang="en-US" smtClean="0">
                <a:latin typeface="Arial" pitchFamily="34" charset="0"/>
              </a:rPr>
              <a:t>In addition to the other benefits, Implanon may decrease acne in current sufferers. A two-year study investigated the contraceptive efficacy and tolerability of Implanon in 330 women. Three-hundred fifteen subjects provided baseline and follow-up information on acne and dysmenorrhea. About the same percentage of subjects had acne at baseline and at follow-up. Among all study subjects, there was no change in acne status. Among acne sufferers, however, 61% reported that their condition had improved or disappeared during treatment and 8% reported a worsening of acne during the study. Approximately 14% of subjects who did not have acne at baseline reported having acne at the end of the study.</a:t>
            </a:r>
            <a:br>
              <a:rPr lang="en-US" smtClean="0">
                <a:latin typeface="Arial" pitchFamily="34" charset="0"/>
              </a:rPr>
            </a:br>
            <a:endParaRPr lang="en-US" smtClean="0">
              <a:latin typeface="Arial" pitchFamily="34" charset="0"/>
            </a:endParaRPr>
          </a:p>
          <a:p>
            <a:pPr marL="227013" indent="-227013"/>
            <a:endParaRPr lang="en-US" smtClean="0">
              <a:latin typeface="Arial" pitchFamily="34" charset="0"/>
            </a:endParaRPr>
          </a:p>
          <a:p>
            <a:pPr marL="227013" indent="-227013"/>
            <a:r>
              <a:rPr lang="en-US" smtClean="0">
                <a:latin typeface="Arial" pitchFamily="34" charset="0"/>
              </a:rPr>
              <a:t>Sources: </a:t>
            </a:r>
          </a:p>
          <a:p>
            <a:pPr marL="227013" indent="-227013">
              <a:buFont typeface="+mj-lt" charset="0"/>
              <a:buNone/>
            </a:pPr>
            <a:r>
              <a:rPr lang="en-US" smtClean="0">
                <a:latin typeface="Arial" pitchFamily="34" charset="0"/>
              </a:rPr>
              <a:t>Hatcher RA et al. </a:t>
            </a:r>
            <a:r>
              <a:rPr lang="en-US" i="1" smtClean="0">
                <a:latin typeface="Arial" pitchFamily="34" charset="0"/>
              </a:rPr>
              <a:t>Contraceptive Technology</a:t>
            </a:r>
            <a:r>
              <a:rPr lang="en-US" smtClean="0">
                <a:latin typeface="Arial" pitchFamily="34" charset="0"/>
              </a:rPr>
              <a:t>, 19</a:t>
            </a:r>
            <a:r>
              <a:rPr lang="en-US" baseline="30000" smtClean="0">
                <a:latin typeface="Arial" pitchFamily="34" charset="0"/>
              </a:rPr>
              <a:t>th</a:t>
            </a:r>
            <a:r>
              <a:rPr lang="en-US" smtClean="0">
                <a:latin typeface="Arial" pitchFamily="34" charset="0"/>
              </a:rPr>
              <a:t> revised edition. New York: Ardent Media, 2007.</a:t>
            </a:r>
          </a:p>
          <a:p>
            <a:pPr marL="227013" indent="-227013">
              <a:buFont typeface="+mj-lt" charset="0"/>
              <a:buNone/>
            </a:pPr>
            <a:r>
              <a:rPr lang="en-US" smtClean="0">
                <a:latin typeface="Arial" pitchFamily="34" charset="0"/>
              </a:rPr>
              <a:t>Funk S, Miller MM, Mishell DR Jr, et al. Safety and efficacy of Implanon, a single-rod implantable contraceptive containing etonogestrel. </a:t>
            </a:r>
            <a:r>
              <a:rPr lang="en-US" i="1" smtClean="0">
                <a:latin typeface="Arial" pitchFamily="34" charset="0"/>
              </a:rPr>
              <a:t>Contraception</a:t>
            </a:r>
            <a:r>
              <a:rPr lang="en-US" smtClean="0">
                <a:latin typeface="Arial" pitchFamily="34" charset="0"/>
              </a:rPr>
              <a:t> 2004;9:39–46.</a:t>
            </a:r>
          </a:p>
          <a:p>
            <a:pPr marL="227013" indent="-227013"/>
            <a:endParaRPr lang="en-US" smtClean="0">
              <a:latin typeface="Arial" pitchFamily="34" charset="0"/>
            </a:endParaRPr>
          </a:p>
          <a:p>
            <a:pPr marL="227013" indent="-227013">
              <a:spcBef>
                <a:spcPct val="50000"/>
              </a:spcBef>
            </a:pPr>
            <a:endParaRPr lang="en-US" smtClean="0">
              <a:latin typeface="Arial" pitchFamily="34" charset="0"/>
            </a:endParaRPr>
          </a:p>
          <a:p>
            <a:pPr marL="227013" indent="-227013"/>
            <a:endParaRPr lang="en-US" smtClean="0">
              <a:latin typeface="Arial" pitchFamily="34" charset="0"/>
            </a:endParaRPr>
          </a:p>
          <a:p>
            <a:pPr marL="227013" indent="-227013"/>
            <a:endParaRPr lang="en-US"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p:spPr>
        <p:txBody>
          <a:bodyPr/>
          <a:lstStyle/>
          <a:p>
            <a:r>
              <a:rPr lang="en-US" smtClean="0">
                <a:latin typeface="Arial" pitchFamily="34" charset="0"/>
              </a:rPr>
              <a:t>The rate of IUC expulsion in parous women, outside the setting of an abortion or delivery, has been reported at 4.2% [i]. A retrospective cohort study of 461 women using IUC, which included 129 nulliparous women, found no difference in rates of expulsion in nulliparous compared to parous women [ii]. </a:t>
            </a:r>
          </a:p>
          <a:p>
            <a:endParaRPr lang="en-US" smtClean="0">
              <a:latin typeface="Arial" pitchFamily="34" charset="0"/>
            </a:endParaRPr>
          </a:p>
          <a:p>
            <a:r>
              <a:rPr lang="en-US" smtClean="0">
                <a:latin typeface="Arial" pitchFamily="34" charset="0"/>
              </a:rPr>
              <a:t>However, in a review of studies examining the performance of a variety of copper-based IUDs in nulliparous women, Hubacher found that 13 of 20 studies demonstrated an increased expulsion rate in this group. Only one of these studies examined the currently available CuT380A (Paragard™) device. Therefore, while the available data are limited, the expulsion rate for the Mirena™ LNG-IUS appears to be comparable between nulliparous and parous women but may be slightly increased for copper-based devices in nulliparous users compared to parous users.[iii]</a:t>
            </a:r>
          </a:p>
          <a:p>
            <a:endParaRPr lang="en-US" smtClean="0">
              <a:latin typeface="Arial" pitchFamily="34" charset="0"/>
            </a:endParaRPr>
          </a:p>
          <a:p>
            <a:r>
              <a:rPr lang="en-US" smtClean="0">
                <a:latin typeface="Arial" pitchFamily="34" charset="0"/>
              </a:rPr>
              <a:t>Sources:</a:t>
            </a:r>
          </a:p>
          <a:p>
            <a:r>
              <a:rPr lang="en-US" smtClean="0">
                <a:latin typeface="Arial" pitchFamily="34" charset="0"/>
              </a:rPr>
              <a:t>[i] Veldhuis H, Vos A, Lagro-Janssen A. Complications of the intrauterine device in nulliparous and parous women. </a:t>
            </a:r>
            <a:r>
              <a:rPr lang="en-US" i="1" smtClean="0">
                <a:latin typeface="Arial" pitchFamily="34" charset="0"/>
              </a:rPr>
              <a:t>Eur J Gen Pract</a:t>
            </a:r>
            <a:r>
              <a:rPr lang="en-US" smtClean="0">
                <a:latin typeface="Arial" pitchFamily="34" charset="0"/>
              </a:rPr>
              <a:t> 2004;10(3):82–7 [Evidence grade: III].</a:t>
            </a:r>
          </a:p>
          <a:p>
            <a:endParaRPr lang="it-IT" smtClean="0">
              <a:latin typeface="Arial" pitchFamily="34" charset="0"/>
            </a:endParaRPr>
          </a:p>
          <a:p>
            <a:r>
              <a:rPr lang="en-US" smtClean="0">
                <a:latin typeface="Arial" pitchFamily="34" charset="0"/>
              </a:rPr>
              <a:t>[ii] </a:t>
            </a:r>
            <a:r>
              <a:rPr lang="it-IT" smtClean="0">
                <a:latin typeface="Arial" pitchFamily="34" charset="0"/>
              </a:rPr>
              <a:t>Dueñas JL, Albert A, Carrasco F. Intrauterine contraception in </a:t>
            </a:r>
            <a:r>
              <a:rPr lang="en-US" smtClean="0">
                <a:latin typeface="Arial" pitchFamily="34" charset="0"/>
              </a:rPr>
              <a:t>nulligravid vs parous women. </a:t>
            </a:r>
            <a:r>
              <a:rPr lang="en-US" i="1" smtClean="0">
                <a:latin typeface="Arial" pitchFamily="34" charset="0"/>
              </a:rPr>
              <a:t>Contraception</a:t>
            </a:r>
            <a:r>
              <a:rPr lang="en-US" smtClean="0">
                <a:latin typeface="Arial" pitchFamily="34" charset="0"/>
              </a:rPr>
              <a:t> 1996;53(1):23–4 [Evidence grade: II-3].</a:t>
            </a:r>
          </a:p>
          <a:p>
            <a:endParaRPr lang="en-US" smtClean="0">
              <a:latin typeface="Arial" pitchFamily="34" charset="0"/>
            </a:endParaRPr>
          </a:p>
          <a:p>
            <a:r>
              <a:rPr lang="en-US" smtClean="0">
                <a:latin typeface="Arial" pitchFamily="34" charset="0"/>
              </a:rPr>
              <a:t>[iii] Hubacher D. Copper intrauterine device use by nulliparous women: review of side effects. </a:t>
            </a:r>
            <a:r>
              <a:rPr lang="en-US" i="1" smtClean="0">
                <a:latin typeface="Arial" pitchFamily="34" charset="0"/>
              </a:rPr>
              <a:t>Contraception</a:t>
            </a:r>
            <a:r>
              <a:rPr lang="en-US" smtClean="0">
                <a:latin typeface="Arial" pitchFamily="34" charset="0"/>
              </a:rPr>
              <a:t> 2007;75(Suppl):S8–11 [Evidence grade: I].</a:t>
            </a:r>
          </a:p>
        </p:txBody>
      </p:sp>
      <p:sp>
        <p:nvSpPr>
          <p:cNvPr id="206852" name="Slide Number Placeholder 3"/>
          <p:cNvSpPr>
            <a:spLocks noGrp="1"/>
          </p:cNvSpPr>
          <p:nvPr>
            <p:ph type="sldNum" sz="quarter" idx="5"/>
          </p:nvPr>
        </p:nvSpPr>
        <p:spPr>
          <a:noFill/>
        </p:spPr>
        <p:txBody>
          <a:bodyPr/>
          <a:lstStyle/>
          <a:p>
            <a:fld id="{DB82344B-0D6D-4C8E-8F74-FE98DE2EB1D9}" type="slidenum">
              <a:rPr lang="en-US">
                <a:solidFill>
                  <a:srgbClr val="000000"/>
                </a:solidFill>
              </a:rPr>
              <a:pPr/>
              <a:t>55</a:t>
            </a:fld>
            <a:endParaRPr 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AC9A5B5E-CE2C-42A9-AC72-D3489A801BA7}" type="slidenum">
              <a:rPr lang="en-US">
                <a:solidFill>
                  <a:srgbClr val="000000"/>
                </a:solidFill>
              </a:rPr>
              <a:pPr/>
              <a:t>8</a:t>
            </a:fld>
            <a:endParaRPr lang="en-US">
              <a:solidFill>
                <a:srgbClr val="000000"/>
              </a:solidFill>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buFontTx/>
              <a:buChar char="•"/>
            </a:pPr>
            <a:r>
              <a:rPr lang="en-US" dirty="0" smtClean="0">
                <a:latin typeface="Arial" pitchFamily="34" charset="0"/>
              </a:rPr>
              <a:t>This slide utilizes the data from the 2006–2008 National Survey of Family Growth and depicts contraception use by </a:t>
            </a:r>
            <a:r>
              <a:rPr lang="en-US" b="1" u="sng" dirty="0" smtClean="0">
                <a:latin typeface="Arial" pitchFamily="34" charset="0"/>
              </a:rPr>
              <a:t>women</a:t>
            </a:r>
            <a:r>
              <a:rPr lang="en-US" dirty="0" smtClean="0">
                <a:latin typeface="Arial" pitchFamily="34" charset="0"/>
              </a:rPr>
              <a:t> aged 15</a:t>
            </a:r>
            <a:r>
              <a:rPr lang="en-US" dirty="0" smtClean="0">
                <a:latin typeface="Garamond" pitchFamily="18" charset="0"/>
              </a:rPr>
              <a:t>–</a:t>
            </a:r>
            <a:r>
              <a:rPr lang="en-US" dirty="0" smtClean="0">
                <a:latin typeface="Arial" pitchFamily="34" charset="0"/>
              </a:rPr>
              <a:t>44 by year of first premarital intercourse. </a:t>
            </a:r>
          </a:p>
          <a:p>
            <a:pPr eaLnBrk="1" hangingPunct="1">
              <a:buFontTx/>
              <a:buChar char="•"/>
            </a:pPr>
            <a:r>
              <a:rPr lang="en-US" dirty="0" smtClean="0">
                <a:latin typeface="Arial" pitchFamily="34" charset="0"/>
              </a:rPr>
              <a:t>As you can see, over time, respondents were much less likely to report using no method at their first premarital sex: </a:t>
            </a:r>
          </a:p>
          <a:p>
            <a:pPr lvl="1" eaLnBrk="1" hangingPunct="1">
              <a:buFontTx/>
              <a:buChar char="•"/>
            </a:pPr>
            <a:r>
              <a:rPr lang="en-US" dirty="0" smtClean="0">
                <a:latin typeface="Arial" pitchFamily="34" charset="0"/>
              </a:rPr>
              <a:t>16% of females reported no method at first premarital sex in 2005-2008, while 64% of females reported using no method at first sex before 1985. </a:t>
            </a:r>
          </a:p>
          <a:p>
            <a:pPr eaLnBrk="1" hangingPunct="1">
              <a:buFontTx/>
              <a:buChar char="•"/>
            </a:pPr>
            <a:r>
              <a:rPr lang="en-US" dirty="0" smtClean="0">
                <a:latin typeface="Arial" pitchFamily="34" charset="0"/>
              </a:rPr>
              <a:t>Condom use has seen the largest increase from 34% for first sex before 1985 to 72% for those having first intercourse 2005–2008.</a:t>
            </a:r>
          </a:p>
          <a:p>
            <a:pPr eaLnBrk="1" hangingPunct="1"/>
            <a:endParaRPr lang="en-US" dirty="0" smtClean="0">
              <a:latin typeface="Arial" pitchFamily="34" charset="0"/>
            </a:endParaRPr>
          </a:p>
          <a:p>
            <a:pPr eaLnBrk="1" hangingPunct="1"/>
            <a:r>
              <a:rPr lang="en-US" dirty="0" smtClean="0">
                <a:latin typeface="Arial" pitchFamily="34" charset="0"/>
              </a:rPr>
              <a:t>Source: </a:t>
            </a:r>
          </a:p>
          <a:p>
            <a:r>
              <a:rPr lang="en-US" dirty="0" smtClean="0">
                <a:latin typeface="Arial" pitchFamily="34" charset="0"/>
              </a:rPr>
              <a:t>Mosher WD, Jones J. Use of Contraception in the United States: 1982–2008. National Center for Health Statistics. Vital Health Stat 23 (29). 2010. </a:t>
            </a:r>
            <a:br>
              <a:rPr lang="en-US" dirty="0" smtClean="0">
                <a:latin typeface="Arial" pitchFamily="34" charset="0"/>
              </a:rPr>
            </a:br>
            <a:r>
              <a:rPr lang="en-US" dirty="0" smtClean="0">
                <a:latin typeface="Arial" pitchFamily="34" charset="0"/>
              </a:rPr>
              <a:t/>
            </a:r>
            <a:br>
              <a:rPr lang="en-US" dirty="0" smtClean="0">
                <a:latin typeface="Arial" pitchFamily="34" charset="0"/>
              </a:rPr>
            </a:br>
            <a:endParaRPr lang="en-US" dirty="0"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p:spPr>
        <p:txBody>
          <a:bodyPr/>
          <a:lstStyle/>
          <a:p>
            <a:pPr>
              <a:lnSpc>
                <a:spcPct val="80000"/>
              </a:lnSpc>
            </a:pPr>
            <a:r>
              <a:rPr lang="en-US" sz="800" dirty="0" smtClean="0">
                <a:latin typeface="Arial" pitchFamily="34" charset="0"/>
              </a:rPr>
              <a:t>Weight gain:</a:t>
            </a:r>
          </a:p>
          <a:p>
            <a:pPr>
              <a:lnSpc>
                <a:spcPct val="80000"/>
              </a:lnSpc>
            </a:pPr>
            <a:r>
              <a:rPr lang="en-US" sz="800" b="1" dirty="0" smtClean="0">
                <a:latin typeface="Arial" pitchFamily="34" charset="0"/>
              </a:rPr>
              <a:t>Contraceptive Implant: Weight Change</a:t>
            </a:r>
            <a:r>
              <a:rPr lang="en-US" sz="800" dirty="0" smtClean="0">
                <a:latin typeface="Arial" pitchFamily="34" charset="0"/>
              </a:rPr>
              <a:t> </a:t>
            </a:r>
          </a:p>
          <a:p>
            <a:pPr>
              <a:lnSpc>
                <a:spcPct val="80000"/>
              </a:lnSpc>
            </a:pPr>
            <a:r>
              <a:rPr lang="en-US" sz="800" dirty="0" smtClean="0">
                <a:latin typeface="Arial" pitchFamily="34" charset="0"/>
              </a:rPr>
              <a:t>Small but steady weight increases can occur in contraceptive implant users. Participants in clinical trials of </a:t>
            </a:r>
            <a:r>
              <a:rPr lang="en-US" sz="800" dirty="0" err="1" smtClean="0">
                <a:latin typeface="Arial" pitchFamily="34" charset="0"/>
              </a:rPr>
              <a:t>Implanon</a:t>
            </a:r>
            <a:r>
              <a:rPr lang="en-US" sz="800" dirty="0" smtClean="0">
                <a:latin typeface="Arial" pitchFamily="34" charset="0"/>
              </a:rPr>
              <a:t> have reported a mean weight gain of 2.8 lbs at the end of the first year and 3.7 lbs at the end of the second year.</a:t>
            </a:r>
            <a:br>
              <a:rPr lang="en-US" sz="800" dirty="0" smtClean="0">
                <a:latin typeface="Arial" pitchFamily="34" charset="0"/>
              </a:rPr>
            </a:br>
            <a:r>
              <a:rPr lang="en-US" sz="800" dirty="0" smtClean="0">
                <a:latin typeface="Arial" pitchFamily="34" charset="0"/>
              </a:rPr>
              <a:t/>
            </a:r>
            <a:br>
              <a:rPr lang="en-US" sz="800" dirty="0" smtClean="0">
                <a:latin typeface="Arial" pitchFamily="34" charset="0"/>
              </a:rPr>
            </a:br>
            <a:r>
              <a:rPr lang="en-US" sz="800" dirty="0" smtClean="0">
                <a:latin typeface="Arial" pitchFamily="34" charset="0"/>
              </a:rPr>
              <a:t>In a recent study, Funk et al. investigated whether there was a relationship between the adverse events experienced by their subjects and the contraceptive implant. Weight gain was reported by 12.7% of subjects during the study, and 95% of these cases were considered to be related to the study medication.</a:t>
            </a:r>
            <a:br>
              <a:rPr lang="en-US" sz="800" dirty="0" smtClean="0">
                <a:latin typeface="Arial" pitchFamily="34" charset="0"/>
              </a:rPr>
            </a:br>
            <a:r>
              <a:rPr lang="en-US" sz="800" dirty="0" smtClean="0">
                <a:latin typeface="Arial" pitchFamily="34" charset="0"/>
              </a:rPr>
              <a:t/>
            </a:r>
            <a:br>
              <a:rPr lang="en-US" sz="800" dirty="0" smtClean="0">
                <a:latin typeface="Arial" pitchFamily="34" charset="0"/>
              </a:rPr>
            </a:br>
            <a:r>
              <a:rPr lang="en-US" sz="800" dirty="0" smtClean="0">
                <a:latin typeface="Arial" pitchFamily="34" charset="0"/>
              </a:rPr>
              <a:t>Reference:</a:t>
            </a:r>
          </a:p>
          <a:p>
            <a:pPr>
              <a:lnSpc>
                <a:spcPct val="80000"/>
              </a:lnSpc>
            </a:pPr>
            <a:r>
              <a:rPr lang="en-US" sz="800" dirty="0" err="1" smtClean="0">
                <a:latin typeface="Arial" pitchFamily="34" charset="0"/>
              </a:rPr>
              <a:t>Implanon</a:t>
            </a:r>
            <a:r>
              <a:rPr lang="en-US" sz="800" baseline="30000" dirty="0" smtClean="0">
                <a:latin typeface="Arial" pitchFamily="34" charset="0"/>
                <a:cs typeface="Times New Roman" pitchFamily="18" charset="0"/>
              </a:rPr>
              <a:t> </a:t>
            </a:r>
            <a:r>
              <a:rPr lang="en-US" sz="800" dirty="0" smtClean="0">
                <a:latin typeface="Arial" pitchFamily="34" charset="0"/>
                <a:cs typeface="Times New Roman" pitchFamily="18" charset="0"/>
              </a:rPr>
              <a:t>[physician insert]. Roseland, NJ: </a:t>
            </a:r>
            <a:r>
              <a:rPr lang="en-US" sz="800" dirty="0" err="1" smtClean="0">
                <a:latin typeface="Arial" pitchFamily="34" charset="0"/>
                <a:cs typeface="Times New Roman" pitchFamily="18" charset="0"/>
              </a:rPr>
              <a:t>Organon</a:t>
            </a:r>
            <a:r>
              <a:rPr lang="en-US" sz="800" dirty="0" smtClean="0">
                <a:latin typeface="Arial" pitchFamily="34" charset="0"/>
                <a:cs typeface="Times New Roman" pitchFamily="18" charset="0"/>
              </a:rPr>
              <a:t> USA </a:t>
            </a:r>
            <a:r>
              <a:rPr lang="en-US" sz="800" dirty="0" err="1" smtClean="0">
                <a:latin typeface="Arial" pitchFamily="34" charset="0"/>
                <a:cs typeface="Times New Roman" pitchFamily="18" charset="0"/>
              </a:rPr>
              <a:t>Inc</a:t>
            </a:r>
            <a:r>
              <a:rPr lang="en-US" sz="800" dirty="0" smtClean="0">
                <a:latin typeface="Arial" pitchFamily="34" charset="0"/>
                <a:cs typeface="Times New Roman" pitchFamily="18" charset="0"/>
              </a:rPr>
              <a:t>; 2006.</a:t>
            </a:r>
            <a:br>
              <a:rPr lang="en-US" sz="800" dirty="0" smtClean="0">
                <a:latin typeface="Arial" pitchFamily="34" charset="0"/>
                <a:cs typeface="Times New Roman" pitchFamily="18" charset="0"/>
              </a:rPr>
            </a:br>
            <a:r>
              <a:rPr lang="en-US" sz="800" dirty="0" smtClean="0">
                <a:latin typeface="Arial" pitchFamily="34" charset="0"/>
                <a:cs typeface="Times New Roman" pitchFamily="18" charset="0"/>
              </a:rPr>
              <a:t/>
            </a:r>
            <a:br>
              <a:rPr lang="en-US" sz="800" dirty="0" smtClean="0">
                <a:latin typeface="Arial" pitchFamily="34" charset="0"/>
                <a:cs typeface="Times New Roman" pitchFamily="18" charset="0"/>
              </a:rPr>
            </a:br>
            <a:r>
              <a:rPr lang="en-US" sz="800" dirty="0" smtClean="0">
                <a:latin typeface="Arial" pitchFamily="34" charset="0"/>
              </a:rPr>
              <a:t>Funk S, Miller MM, </a:t>
            </a:r>
            <a:r>
              <a:rPr lang="en-US" sz="800" dirty="0" err="1" smtClean="0">
                <a:latin typeface="Arial" pitchFamily="34" charset="0"/>
              </a:rPr>
              <a:t>Mishell</a:t>
            </a:r>
            <a:r>
              <a:rPr lang="en-US" sz="800" dirty="0" smtClean="0">
                <a:latin typeface="Arial" pitchFamily="34" charset="0"/>
              </a:rPr>
              <a:t> D Jr, et al. for the IMPLANON US Study Group. Safety and efficacy of IMPLANON, a single-rod implantable contraceptive containing </a:t>
            </a:r>
            <a:r>
              <a:rPr lang="en-US" sz="800" dirty="0" err="1" smtClean="0">
                <a:latin typeface="Arial" pitchFamily="34" charset="0"/>
              </a:rPr>
              <a:t>etonogestrel</a:t>
            </a:r>
            <a:r>
              <a:rPr lang="en-US" sz="800" dirty="0" smtClean="0">
                <a:latin typeface="Arial" pitchFamily="34" charset="0"/>
              </a:rPr>
              <a:t>. </a:t>
            </a:r>
            <a:r>
              <a:rPr lang="en-US" sz="800" i="1" dirty="0" smtClean="0">
                <a:latin typeface="Arial" pitchFamily="34" charset="0"/>
              </a:rPr>
              <a:t>Contraception</a:t>
            </a:r>
            <a:r>
              <a:rPr lang="en-US" sz="800" dirty="0" smtClean="0">
                <a:latin typeface="Arial" pitchFamily="34" charset="0"/>
              </a:rPr>
              <a:t>. 2005;71:319–326.</a:t>
            </a:r>
          </a:p>
          <a:p>
            <a:pPr>
              <a:lnSpc>
                <a:spcPct val="80000"/>
              </a:lnSpc>
            </a:pPr>
            <a:endParaRPr lang="en-US" sz="800" dirty="0" smtClean="0">
              <a:latin typeface="Arial" pitchFamily="34" charset="0"/>
            </a:endParaRPr>
          </a:p>
          <a:p>
            <a:pPr>
              <a:lnSpc>
                <a:spcPct val="80000"/>
              </a:lnSpc>
            </a:pPr>
            <a:r>
              <a:rPr lang="en-US" sz="800" dirty="0" smtClean="0">
                <a:latin typeface="Arial" pitchFamily="34" charset="0"/>
              </a:rPr>
              <a:t>In clinical trials of </a:t>
            </a:r>
            <a:r>
              <a:rPr lang="en-US" sz="800" dirty="0" err="1" smtClean="0">
                <a:latin typeface="Arial" pitchFamily="34" charset="0"/>
              </a:rPr>
              <a:t>Implanon</a:t>
            </a:r>
            <a:r>
              <a:rPr lang="en-US" sz="800" dirty="0" smtClean="0">
                <a:latin typeface="Arial" pitchFamily="34" charset="0"/>
              </a:rPr>
              <a:t> users, bleeding patterns were studied for reference periods of 90 days. The average number of bleeding or spotting days was 17.7 every 90 days.</a:t>
            </a:r>
            <a:br>
              <a:rPr lang="en-US" sz="800" dirty="0" smtClean="0">
                <a:latin typeface="Arial" pitchFamily="34" charset="0"/>
              </a:rPr>
            </a:br>
            <a:r>
              <a:rPr lang="en-US" sz="800" dirty="0" smtClean="0">
                <a:latin typeface="Arial" pitchFamily="34" charset="0"/>
              </a:rPr>
              <a:t/>
            </a:r>
            <a:br>
              <a:rPr lang="en-US" sz="800" dirty="0" smtClean="0">
                <a:latin typeface="Arial" pitchFamily="34" charset="0"/>
              </a:rPr>
            </a:br>
            <a:r>
              <a:rPr lang="en-US" sz="800" b="1" dirty="0" smtClean="0">
                <a:latin typeface="Arial" pitchFamily="34" charset="0"/>
              </a:rPr>
              <a:t>Bleeding patterns</a:t>
            </a:r>
            <a:r>
              <a:rPr lang="en-US" sz="800" dirty="0" smtClean="0">
                <a:latin typeface="Arial" pitchFamily="34" charset="0"/>
              </a:rPr>
              <a:t> that occur with </a:t>
            </a:r>
            <a:r>
              <a:rPr lang="en-US" sz="800" dirty="0" err="1" smtClean="0">
                <a:latin typeface="Arial" pitchFamily="34" charset="0"/>
              </a:rPr>
              <a:t>Implanon</a:t>
            </a:r>
            <a:r>
              <a:rPr lang="en-US" sz="800" dirty="0" smtClean="0">
                <a:latin typeface="Arial" pitchFamily="34" charset="0"/>
              </a:rPr>
              <a:t> are unpredictable and may include changes in frequency or duration. Amenorrhea also occurs among some women. Change in the frequency or duration of bleeding is the most common reason women discontinue </a:t>
            </a:r>
            <a:r>
              <a:rPr lang="en-US" sz="800" dirty="0" err="1" smtClean="0">
                <a:latin typeface="Arial" pitchFamily="34" charset="0"/>
              </a:rPr>
              <a:t>Implanon</a:t>
            </a:r>
            <a:r>
              <a:rPr lang="en-US" sz="800" dirty="0" smtClean="0">
                <a:latin typeface="Arial" pitchFamily="34" charset="0"/>
              </a:rPr>
              <a:t> treatment. </a:t>
            </a:r>
          </a:p>
          <a:p>
            <a:pPr>
              <a:lnSpc>
                <a:spcPct val="80000"/>
              </a:lnSpc>
            </a:pPr>
            <a:r>
              <a:rPr lang="en-US" sz="800" dirty="0" smtClean="0">
                <a:latin typeface="Arial" pitchFamily="34" charset="0"/>
              </a:rPr>
              <a:t>References:</a:t>
            </a:r>
          </a:p>
          <a:p>
            <a:pPr>
              <a:lnSpc>
                <a:spcPct val="80000"/>
              </a:lnSpc>
            </a:pPr>
            <a:r>
              <a:rPr lang="en-US" sz="800" dirty="0" err="1" smtClean="0">
                <a:latin typeface="Arial" pitchFamily="34" charset="0"/>
              </a:rPr>
              <a:t>Implanon</a:t>
            </a:r>
            <a:r>
              <a:rPr lang="en-US" sz="800" dirty="0" smtClean="0">
                <a:latin typeface="Arial" pitchFamily="34" charset="0"/>
              </a:rPr>
              <a:t> [physician insert]. Roseland, NJ: </a:t>
            </a:r>
            <a:r>
              <a:rPr lang="en-US" sz="800" dirty="0" err="1" smtClean="0">
                <a:latin typeface="Arial" pitchFamily="34" charset="0"/>
              </a:rPr>
              <a:t>Organon</a:t>
            </a:r>
            <a:r>
              <a:rPr lang="en-US" sz="800" dirty="0" smtClean="0">
                <a:latin typeface="Arial" pitchFamily="34" charset="0"/>
              </a:rPr>
              <a:t> USA </a:t>
            </a:r>
            <a:r>
              <a:rPr lang="en-US" sz="800" dirty="0" err="1" smtClean="0">
                <a:latin typeface="Arial" pitchFamily="34" charset="0"/>
              </a:rPr>
              <a:t>Inc</a:t>
            </a:r>
            <a:r>
              <a:rPr lang="en-US" sz="800" dirty="0" smtClean="0">
                <a:latin typeface="Arial" pitchFamily="34" charset="0"/>
              </a:rPr>
              <a:t>; 2006. </a:t>
            </a:r>
          </a:p>
          <a:p>
            <a:pPr>
              <a:lnSpc>
                <a:spcPct val="80000"/>
              </a:lnSpc>
              <a:spcBef>
                <a:spcPct val="50000"/>
              </a:spcBef>
            </a:pPr>
            <a:endParaRPr lang="en-US" sz="800" dirty="0" smtClean="0">
              <a:latin typeface="Arial" pitchFamily="34" charset="0"/>
            </a:endParaRPr>
          </a:p>
          <a:p>
            <a:pPr>
              <a:lnSpc>
                <a:spcPct val="80000"/>
              </a:lnSpc>
            </a:pPr>
            <a:r>
              <a:rPr lang="en-US" sz="800" dirty="0" smtClean="0">
                <a:latin typeface="Arial" pitchFamily="34" charset="0"/>
              </a:rPr>
              <a:t>A two-year study investigated the contraceptive efficacy and tolerability of </a:t>
            </a:r>
            <a:r>
              <a:rPr lang="en-US" sz="800" dirty="0" err="1" smtClean="0">
                <a:latin typeface="Arial" pitchFamily="34" charset="0"/>
              </a:rPr>
              <a:t>Implanon</a:t>
            </a:r>
            <a:r>
              <a:rPr lang="en-US" sz="800" dirty="0" smtClean="0">
                <a:latin typeface="Arial" pitchFamily="34" charset="0"/>
              </a:rPr>
              <a:t> in 330 women. Three-hundred fifteen subjects provided baseline and follow-up information on acne and dysmenorrhea.</a:t>
            </a:r>
            <a:br>
              <a:rPr lang="en-US" sz="800" dirty="0" smtClean="0">
                <a:latin typeface="Arial" pitchFamily="34" charset="0"/>
              </a:rPr>
            </a:br>
            <a:r>
              <a:rPr lang="en-US" sz="800" dirty="0" smtClean="0">
                <a:latin typeface="Arial" pitchFamily="34" charset="0"/>
              </a:rPr>
              <a:t/>
            </a:r>
            <a:br>
              <a:rPr lang="en-US" sz="800" dirty="0" smtClean="0">
                <a:latin typeface="Arial" pitchFamily="34" charset="0"/>
              </a:rPr>
            </a:br>
            <a:r>
              <a:rPr lang="en-US" sz="800" dirty="0" smtClean="0">
                <a:latin typeface="Arial" pitchFamily="34" charset="0"/>
              </a:rPr>
              <a:t>About the same percentage of subjects had acne at baseline and at follow-up. Among all study subjects, there was no change in acne status. Among acne sufferers, however, 61% reported that their condition had improved or disappeared during treatment and 8% reported a worsening of acne during the study. Approximately 14% of subjects who did not have acne at baseline reported having acne at the end of the study.</a:t>
            </a:r>
            <a:br>
              <a:rPr lang="en-US" sz="800" dirty="0" smtClean="0">
                <a:latin typeface="Arial" pitchFamily="34" charset="0"/>
              </a:rPr>
            </a:br>
            <a:r>
              <a:rPr lang="en-US" sz="800" dirty="0" smtClean="0">
                <a:latin typeface="Arial" pitchFamily="34" charset="0"/>
              </a:rPr>
              <a:t/>
            </a:r>
            <a:br>
              <a:rPr lang="en-US" sz="800" dirty="0" smtClean="0">
                <a:latin typeface="Arial" pitchFamily="34" charset="0"/>
              </a:rPr>
            </a:br>
            <a:r>
              <a:rPr lang="en-US" sz="800" b="1" dirty="0" smtClean="0">
                <a:latin typeface="Arial" pitchFamily="34" charset="0"/>
              </a:rPr>
              <a:t>Improve Acne</a:t>
            </a:r>
          </a:p>
          <a:p>
            <a:pPr>
              <a:lnSpc>
                <a:spcPct val="80000"/>
              </a:lnSpc>
            </a:pPr>
            <a:r>
              <a:rPr lang="en-US" sz="800" dirty="0" smtClean="0">
                <a:latin typeface="Arial" pitchFamily="34" charset="0"/>
              </a:rPr>
              <a:t>The percentage of subjects with dysmenorrhea at baseline was almost three times more than at the study conclusion—59% had it at baseline and 21% had it at follow-up. </a:t>
            </a:r>
          </a:p>
          <a:p>
            <a:pPr>
              <a:lnSpc>
                <a:spcPct val="80000"/>
              </a:lnSpc>
            </a:pPr>
            <a:endParaRPr lang="en-US" sz="800" dirty="0" smtClean="0">
              <a:latin typeface="Arial" pitchFamily="34" charset="0"/>
            </a:endParaRPr>
          </a:p>
          <a:p>
            <a:pPr>
              <a:lnSpc>
                <a:spcPct val="80000"/>
              </a:lnSpc>
            </a:pPr>
            <a:r>
              <a:rPr lang="en-US" sz="800" dirty="0" smtClean="0">
                <a:latin typeface="Arial" pitchFamily="34" charset="0"/>
              </a:rPr>
              <a:t>References:</a:t>
            </a:r>
          </a:p>
          <a:p>
            <a:pPr>
              <a:lnSpc>
                <a:spcPct val="80000"/>
              </a:lnSpc>
            </a:pPr>
            <a:r>
              <a:rPr lang="en-US" sz="800" dirty="0" smtClean="0">
                <a:latin typeface="Arial" pitchFamily="34" charset="0"/>
              </a:rPr>
              <a:t>Funk S, Miller MM, </a:t>
            </a:r>
            <a:r>
              <a:rPr lang="en-US" sz="800" dirty="0" err="1" smtClean="0">
                <a:latin typeface="Arial" pitchFamily="34" charset="0"/>
              </a:rPr>
              <a:t>Mishell</a:t>
            </a:r>
            <a:r>
              <a:rPr lang="en-US" sz="800" dirty="0" smtClean="0">
                <a:latin typeface="Arial" pitchFamily="34" charset="0"/>
              </a:rPr>
              <a:t> D Jr, et al. for the IMPLANON US Study Group. Safety and efficacy of IMPLANON, a single-rod implantable contraceptive containing </a:t>
            </a:r>
            <a:r>
              <a:rPr lang="en-US" sz="800" dirty="0" err="1" smtClean="0">
                <a:latin typeface="Arial" pitchFamily="34" charset="0"/>
              </a:rPr>
              <a:t>etonogestrel</a:t>
            </a:r>
            <a:r>
              <a:rPr lang="en-US" sz="800" dirty="0" smtClean="0">
                <a:latin typeface="Arial" pitchFamily="34" charset="0"/>
              </a:rPr>
              <a:t>. </a:t>
            </a:r>
            <a:r>
              <a:rPr lang="en-US" sz="800" i="1" dirty="0" smtClean="0">
                <a:latin typeface="Arial" pitchFamily="34" charset="0"/>
              </a:rPr>
              <a:t>Contraception</a:t>
            </a:r>
            <a:r>
              <a:rPr lang="en-US" sz="800" dirty="0" smtClean="0">
                <a:latin typeface="Arial" pitchFamily="34" charset="0"/>
              </a:rPr>
              <a:t>. 2005;71:319–326</a:t>
            </a:r>
          </a:p>
          <a:p>
            <a:pPr>
              <a:lnSpc>
                <a:spcPct val="80000"/>
              </a:lnSpc>
              <a:spcBef>
                <a:spcPct val="50000"/>
              </a:spcBef>
            </a:pPr>
            <a:endParaRPr lang="en-US" sz="800" dirty="0" smtClean="0">
              <a:latin typeface="Arial" pitchFamily="34" charset="0"/>
            </a:endParaRPr>
          </a:p>
          <a:p>
            <a:pPr>
              <a:lnSpc>
                <a:spcPct val="80000"/>
              </a:lnSpc>
            </a:pPr>
            <a:endParaRPr lang="en-US" sz="800" dirty="0" smtClean="0">
              <a:latin typeface="Arial" pitchFamily="34" charset="0"/>
            </a:endParaRPr>
          </a:p>
          <a:p>
            <a:pPr>
              <a:lnSpc>
                <a:spcPct val="80000"/>
              </a:lnSpc>
            </a:pPr>
            <a:endParaRPr lang="en-US" sz="800" dirty="0" smtClean="0">
              <a:latin typeface="Arial" pitchFamily="34" charset="0"/>
            </a:endParaRPr>
          </a:p>
          <a:p>
            <a:pPr>
              <a:lnSpc>
                <a:spcPct val="80000"/>
              </a:lnSpc>
            </a:pPr>
            <a:endParaRPr lang="en-US" sz="800" dirty="0"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a:ln/>
        </p:spPr>
        <p:txBody>
          <a:bodyPr/>
          <a:lstStyle/>
          <a:p>
            <a:pPr eaLnBrk="1" hangingPunct="1"/>
            <a:r>
              <a:rPr lang="en-US" smtClean="0">
                <a:latin typeface="Arial" pitchFamily="34" charset="0"/>
              </a:rPr>
              <a:t>Source: Hatcher RA, Trussell J, Nelson A, Cates W, Stewart F, Kowal D. (editors) </a:t>
            </a:r>
            <a:r>
              <a:rPr lang="en-US" i="1" smtClean="0">
                <a:latin typeface="Arial" pitchFamily="34" charset="0"/>
              </a:rPr>
              <a:t>Contraceptive Technology</a:t>
            </a:r>
            <a:r>
              <a:rPr lang="en-US" smtClean="0">
                <a:latin typeface="Arial" pitchFamily="34" charset="0"/>
              </a:rPr>
              <a:t>, 19th revised edition. New York: Ardent Media, 2007</a:t>
            </a:r>
          </a:p>
          <a:p>
            <a:pPr eaLnBrk="1" hangingPunct="1"/>
            <a:endParaRPr lang="en-US"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211972" name="Slide Number Placeholder 3"/>
          <p:cNvSpPr>
            <a:spLocks noGrp="1"/>
          </p:cNvSpPr>
          <p:nvPr>
            <p:ph type="sldNum" sz="quarter" idx="5"/>
          </p:nvPr>
        </p:nvSpPr>
        <p:spPr>
          <a:noFill/>
        </p:spPr>
        <p:txBody>
          <a:bodyPr/>
          <a:lstStyle/>
          <a:p>
            <a:fld id="{E6AE5FD8-9985-4018-A147-C5DD68553C0B}" type="slidenum">
              <a:rPr lang="en-US">
                <a:solidFill>
                  <a:srgbClr val="000000"/>
                </a:solidFill>
              </a:rPr>
              <a:pPr/>
              <a:t>58</a:t>
            </a:fld>
            <a:endParaRPr lang="en-US">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p:spPr>
        <p:txBody>
          <a:bodyPr/>
          <a:lstStyle/>
          <a:p>
            <a:r>
              <a:rPr lang="en-US" dirty="0" smtClean="0">
                <a:latin typeface="Arial" pitchFamily="34" charset="0"/>
              </a:rPr>
              <a:t>Conventional hormonal contraception initiation instructions require waiting until after menses to begin the method. Though no clinical evidence has shown that any hormonal contraception adversely affects a developing fetus, this measure is intended to rule out existing pregnancy. However, stipulating that initiation can only occur within this small window requires a young woman to return for another appointment and to abstain from sexual intercourse or to utilize barrier methods of contraception in the interim. For a substantial number of women, this increases the risk of unintended pregnancy. In recent years, providers have been increasingly starting young women on contraception on the day of their visit. Commonly referred to as “Quick Start,” this method has been shown to improve compliance while maintaining a good safety and side effect profile. In a recent randomized study of young women aged 14–26, receiving the first injection of Depo-Provera (DMPA) at the conclusion of their first visit (known as </a:t>
            </a:r>
            <a:r>
              <a:rPr lang="en-US" dirty="0" err="1" smtClean="0">
                <a:latin typeface="Arial" pitchFamily="34" charset="0"/>
              </a:rPr>
              <a:t>Depo</a:t>
            </a:r>
            <a:r>
              <a:rPr lang="en-US" dirty="0" smtClean="0">
                <a:latin typeface="Arial" pitchFamily="34" charset="0"/>
              </a:rPr>
              <a:t> Now) was associated with improved adherence to DMPA continuation and fewer pregnancies. </a:t>
            </a:r>
          </a:p>
          <a:p>
            <a:r>
              <a:rPr lang="en-US" dirty="0" smtClean="0">
                <a:latin typeface="Arial" pitchFamily="34" charset="0"/>
              </a:rPr>
              <a:t>If a young woman’s menses occurred more than five days before the day of the visit, providers should assess the last time that unprotected sex occurred and administer a pregnancy test. If unprotected sex occurred within five days, patients should be given emergency contraception. In previous studies, about 3% of patients were found to be pregnant after their DMPA injection was started as a Quick Start. These data support the need for a 21-day follow-up after Quick Start initiation with any contraceptive method. Providers must therefore discuss the risk of pregnancy and the necessity of the return visit with all patients. To increase the likelihood that young women will return for this visit, providers can develop internal office protocols to facilitate a 21-day return visit such as follow-up phone calls or text message reminders.</a:t>
            </a:r>
          </a:p>
          <a:p>
            <a:r>
              <a:rPr lang="en-US" dirty="0" smtClean="0">
                <a:latin typeface="Arial" pitchFamily="34" charset="0"/>
              </a:rPr>
              <a:t>Bracken MB. Oral contraception and congenital malformations in offspring: a review and meta-analysis of prospective studies. </a:t>
            </a:r>
            <a:r>
              <a:rPr lang="en-US" i="1" dirty="0" err="1" smtClean="0">
                <a:latin typeface="Arial" pitchFamily="34" charset="0"/>
              </a:rPr>
              <a:t>Obstet</a:t>
            </a:r>
            <a:r>
              <a:rPr lang="en-US" i="1" dirty="0" smtClean="0">
                <a:latin typeface="Arial" pitchFamily="34" charset="0"/>
              </a:rPr>
              <a:t> </a:t>
            </a:r>
            <a:r>
              <a:rPr lang="en-US" i="1" dirty="0" err="1" smtClean="0">
                <a:latin typeface="Arial" pitchFamily="34" charset="0"/>
              </a:rPr>
              <a:t>Gynecol</a:t>
            </a:r>
            <a:r>
              <a:rPr lang="en-US" i="1" dirty="0" smtClean="0">
                <a:latin typeface="Arial" pitchFamily="34" charset="0"/>
              </a:rPr>
              <a:t> </a:t>
            </a:r>
            <a:r>
              <a:rPr lang="en-US" dirty="0" smtClean="0">
                <a:latin typeface="Arial" pitchFamily="34" charset="0"/>
              </a:rPr>
              <a:t> 1990;76:552–7</a:t>
            </a:r>
          </a:p>
          <a:p>
            <a:r>
              <a:rPr lang="en-US" dirty="0" err="1" smtClean="0">
                <a:latin typeface="Arial" pitchFamily="34" charset="0"/>
              </a:rPr>
              <a:t>Ohlemeyer</a:t>
            </a:r>
            <a:r>
              <a:rPr lang="en-US" dirty="0" smtClean="0">
                <a:latin typeface="Arial" pitchFamily="34" charset="0"/>
              </a:rPr>
              <a:t> CL. Adolescents’ compliance with return visits for depot </a:t>
            </a:r>
            <a:r>
              <a:rPr lang="en-US" dirty="0" err="1" smtClean="0">
                <a:latin typeface="Arial" pitchFamily="34" charset="0"/>
              </a:rPr>
              <a:t>medroxyprogesterone</a:t>
            </a:r>
            <a:r>
              <a:rPr lang="en-US" dirty="0" smtClean="0">
                <a:latin typeface="Arial" pitchFamily="34" charset="0"/>
              </a:rPr>
              <a:t> initiation. </a:t>
            </a:r>
            <a:r>
              <a:rPr lang="en-US" i="1" dirty="0" smtClean="0">
                <a:latin typeface="Arial" pitchFamily="34" charset="0"/>
              </a:rPr>
              <a:t>J </a:t>
            </a:r>
            <a:r>
              <a:rPr lang="en-US" i="1" dirty="0" err="1" smtClean="0">
                <a:latin typeface="Arial" pitchFamily="34" charset="0"/>
              </a:rPr>
              <a:t>Pediatr</a:t>
            </a:r>
            <a:r>
              <a:rPr lang="en-US" i="1" dirty="0" smtClean="0">
                <a:latin typeface="Arial" pitchFamily="34" charset="0"/>
              </a:rPr>
              <a:t> </a:t>
            </a:r>
            <a:r>
              <a:rPr lang="en-US" i="1" dirty="0" err="1" smtClean="0">
                <a:latin typeface="Arial" pitchFamily="34" charset="0"/>
              </a:rPr>
              <a:t>Adolesc</a:t>
            </a:r>
            <a:r>
              <a:rPr lang="en-US" i="1" dirty="0" smtClean="0">
                <a:latin typeface="Arial" pitchFamily="34" charset="0"/>
              </a:rPr>
              <a:t> </a:t>
            </a:r>
            <a:r>
              <a:rPr lang="en-US" i="1" dirty="0" err="1" smtClean="0">
                <a:latin typeface="Arial" pitchFamily="34" charset="0"/>
              </a:rPr>
              <a:t>Gynecol</a:t>
            </a:r>
            <a:r>
              <a:rPr lang="en-US" i="1" dirty="0" smtClean="0">
                <a:latin typeface="Arial" pitchFamily="34" charset="0"/>
              </a:rPr>
              <a:t> </a:t>
            </a:r>
            <a:r>
              <a:rPr lang="en-US" dirty="0" smtClean="0">
                <a:latin typeface="Arial" pitchFamily="34" charset="0"/>
              </a:rPr>
              <a:t> 2003;16:297–9</a:t>
            </a:r>
          </a:p>
          <a:p>
            <a:r>
              <a:rPr lang="en-US" dirty="0" smtClean="0">
                <a:latin typeface="Arial" pitchFamily="34" charset="0"/>
              </a:rPr>
              <a:t>Lara-Torre E, Schroeder B. Adolescent compliance and side effects with Quick Start initiation of oral contraceptive pills. </a:t>
            </a:r>
            <a:r>
              <a:rPr lang="en-US" i="1" dirty="0" smtClean="0">
                <a:latin typeface="Arial" pitchFamily="34" charset="0"/>
              </a:rPr>
              <a:t>Contraception </a:t>
            </a:r>
            <a:r>
              <a:rPr lang="en-US" dirty="0" smtClean="0">
                <a:latin typeface="Arial" pitchFamily="34" charset="0"/>
              </a:rPr>
              <a:t>2002;66:81. </a:t>
            </a:r>
          </a:p>
          <a:p>
            <a:r>
              <a:rPr lang="en-US" dirty="0" err="1" smtClean="0">
                <a:latin typeface="Arial" pitchFamily="34" charset="0"/>
              </a:rPr>
              <a:t>Westhoff</a:t>
            </a:r>
            <a:r>
              <a:rPr lang="en-US" dirty="0" smtClean="0">
                <a:latin typeface="Arial" pitchFamily="34" charset="0"/>
              </a:rPr>
              <a:t> C, Kerns J, </a:t>
            </a:r>
            <a:r>
              <a:rPr lang="en-US" dirty="0" err="1" smtClean="0">
                <a:latin typeface="Arial" pitchFamily="34" charset="0"/>
              </a:rPr>
              <a:t>Morroni</a:t>
            </a:r>
            <a:r>
              <a:rPr lang="en-US" dirty="0" smtClean="0">
                <a:latin typeface="Arial" pitchFamily="34" charset="0"/>
              </a:rPr>
              <a:t> C, et al. Quick Start: a novel oral contraceptive initiation method. </a:t>
            </a:r>
            <a:r>
              <a:rPr lang="en-US" i="1" dirty="0" smtClean="0">
                <a:latin typeface="Arial" pitchFamily="34" charset="0"/>
              </a:rPr>
              <a:t>Contraception </a:t>
            </a:r>
            <a:r>
              <a:rPr lang="en-US" dirty="0" smtClean="0">
                <a:latin typeface="Arial" pitchFamily="34" charset="0"/>
              </a:rPr>
              <a:t>2002;66:141.</a:t>
            </a:r>
          </a:p>
          <a:p>
            <a:r>
              <a:rPr lang="en-US" dirty="0" err="1" smtClean="0">
                <a:latin typeface="Arial" pitchFamily="34" charset="0"/>
              </a:rPr>
              <a:t>Rickert</a:t>
            </a:r>
            <a:r>
              <a:rPr lang="en-US" dirty="0" smtClean="0">
                <a:latin typeface="Arial" pitchFamily="34" charset="0"/>
              </a:rPr>
              <a:t> VI, </a:t>
            </a:r>
            <a:r>
              <a:rPr lang="en-US" dirty="0" err="1" smtClean="0">
                <a:latin typeface="Arial" pitchFamily="34" charset="0"/>
              </a:rPr>
              <a:t>Tiezzi</a:t>
            </a:r>
            <a:r>
              <a:rPr lang="en-US" dirty="0" smtClean="0">
                <a:latin typeface="Arial" pitchFamily="34" charset="0"/>
              </a:rPr>
              <a:t> L, </a:t>
            </a:r>
            <a:r>
              <a:rPr lang="en-US" dirty="0" err="1" smtClean="0">
                <a:latin typeface="Arial" pitchFamily="34" charset="0"/>
              </a:rPr>
              <a:t>Lipshutz</a:t>
            </a:r>
            <a:r>
              <a:rPr lang="en-US" dirty="0" smtClean="0">
                <a:latin typeface="Arial" pitchFamily="34" charset="0"/>
              </a:rPr>
              <a:t> J, León J, Vaughan RD, </a:t>
            </a:r>
            <a:r>
              <a:rPr lang="en-US" dirty="0" err="1" smtClean="0">
                <a:latin typeface="Arial" pitchFamily="34" charset="0"/>
              </a:rPr>
              <a:t>Westhoff</a:t>
            </a:r>
            <a:r>
              <a:rPr lang="en-US" dirty="0" smtClean="0">
                <a:latin typeface="Arial" pitchFamily="34" charset="0"/>
              </a:rPr>
              <a:t> C. </a:t>
            </a:r>
            <a:r>
              <a:rPr lang="en-US" dirty="0" err="1" smtClean="0">
                <a:latin typeface="Arial" pitchFamily="34" charset="0"/>
              </a:rPr>
              <a:t>Depo</a:t>
            </a:r>
            <a:r>
              <a:rPr lang="en-US" dirty="0" smtClean="0">
                <a:latin typeface="Arial" pitchFamily="34" charset="0"/>
              </a:rPr>
              <a:t> Now: preventing unintended pregnancies among adolescents and young adults. </a:t>
            </a:r>
            <a:r>
              <a:rPr lang="en-US" i="1" dirty="0" smtClean="0">
                <a:latin typeface="Arial" pitchFamily="34" charset="0"/>
              </a:rPr>
              <a:t>J </a:t>
            </a:r>
            <a:r>
              <a:rPr lang="en-US" i="1" dirty="0" err="1" smtClean="0">
                <a:latin typeface="Arial" pitchFamily="34" charset="0"/>
              </a:rPr>
              <a:t>Adolesc</a:t>
            </a:r>
            <a:r>
              <a:rPr lang="en-US" i="1" dirty="0" smtClean="0">
                <a:latin typeface="Arial" pitchFamily="34" charset="0"/>
              </a:rPr>
              <a:t> Health</a:t>
            </a:r>
            <a:r>
              <a:rPr lang="en-US" dirty="0" smtClean="0">
                <a:latin typeface="Arial" pitchFamily="34" charset="0"/>
              </a:rPr>
              <a:t>. 2007 Jan;40(1):22–8</a:t>
            </a:r>
          </a:p>
          <a:p>
            <a:r>
              <a:rPr lang="en-US" dirty="0" err="1" smtClean="0">
                <a:latin typeface="Arial" pitchFamily="34" charset="0"/>
              </a:rPr>
              <a:t>Polaneczky</a:t>
            </a:r>
            <a:r>
              <a:rPr lang="en-US" dirty="0" smtClean="0">
                <a:latin typeface="Arial" pitchFamily="34" charset="0"/>
              </a:rPr>
              <a:t> M, Slap G, </a:t>
            </a:r>
            <a:r>
              <a:rPr lang="en-US" dirty="0" err="1" smtClean="0">
                <a:latin typeface="Arial" pitchFamily="34" charset="0"/>
              </a:rPr>
              <a:t>Forke</a:t>
            </a:r>
            <a:r>
              <a:rPr lang="en-US" dirty="0" smtClean="0">
                <a:latin typeface="Arial" pitchFamily="34" charset="0"/>
              </a:rPr>
              <a:t> C, et al. The use of </a:t>
            </a:r>
            <a:r>
              <a:rPr lang="en-US" dirty="0" err="1" smtClean="0">
                <a:latin typeface="Arial" pitchFamily="34" charset="0"/>
              </a:rPr>
              <a:t>levonorgestrel</a:t>
            </a:r>
            <a:r>
              <a:rPr lang="en-US" dirty="0" smtClean="0">
                <a:latin typeface="Arial" pitchFamily="34" charset="0"/>
              </a:rPr>
              <a:t> implants for contraception in adolescent mothers. </a:t>
            </a:r>
            <a:r>
              <a:rPr lang="en-US" i="1" dirty="0" smtClean="0">
                <a:latin typeface="Arial" pitchFamily="34" charset="0"/>
              </a:rPr>
              <a:t>N </a:t>
            </a:r>
            <a:r>
              <a:rPr lang="en-US" i="1" dirty="0" err="1" smtClean="0">
                <a:latin typeface="Arial" pitchFamily="34" charset="0"/>
              </a:rPr>
              <a:t>Engl</a:t>
            </a:r>
            <a:r>
              <a:rPr lang="en-US" i="1" dirty="0" smtClean="0">
                <a:latin typeface="Arial" pitchFamily="34" charset="0"/>
              </a:rPr>
              <a:t> J Med </a:t>
            </a:r>
            <a:r>
              <a:rPr lang="en-US" dirty="0" smtClean="0">
                <a:latin typeface="Arial" pitchFamily="34" charset="0"/>
              </a:rPr>
              <a:t>1994;331:1201–6</a:t>
            </a:r>
          </a:p>
          <a:p>
            <a:r>
              <a:rPr lang="en-US" dirty="0" err="1" smtClean="0">
                <a:latin typeface="Arial" pitchFamily="34" charset="0"/>
              </a:rPr>
              <a:t>Westhoff</a:t>
            </a:r>
            <a:r>
              <a:rPr lang="en-US" dirty="0" smtClean="0">
                <a:latin typeface="Arial" pitchFamily="34" charset="0"/>
              </a:rPr>
              <a:t> C, Kerns J, </a:t>
            </a:r>
            <a:r>
              <a:rPr lang="en-US" dirty="0" err="1" smtClean="0">
                <a:latin typeface="Arial" pitchFamily="34" charset="0"/>
              </a:rPr>
              <a:t>Morroni</a:t>
            </a:r>
            <a:r>
              <a:rPr lang="en-US" dirty="0" smtClean="0">
                <a:latin typeface="Arial" pitchFamily="34" charset="0"/>
              </a:rPr>
              <a:t> C, et al. Quick start: a novel oral contraceptive initiation method. </a:t>
            </a:r>
            <a:r>
              <a:rPr lang="en-US" i="1" dirty="0" smtClean="0">
                <a:latin typeface="Arial" pitchFamily="34" charset="0"/>
              </a:rPr>
              <a:t>Contraception </a:t>
            </a:r>
            <a:r>
              <a:rPr lang="en-US" dirty="0" smtClean="0">
                <a:latin typeface="Arial" pitchFamily="34" charset="0"/>
              </a:rPr>
              <a:t>2002;79:322–9</a:t>
            </a:r>
          </a:p>
          <a:p>
            <a:r>
              <a:rPr lang="en-US" dirty="0" err="1" smtClean="0">
                <a:latin typeface="Arial" pitchFamily="34" charset="0"/>
              </a:rPr>
              <a:t>Morroni</a:t>
            </a:r>
            <a:r>
              <a:rPr lang="en-US" dirty="0" smtClean="0">
                <a:latin typeface="Arial" pitchFamily="34" charset="0"/>
              </a:rPr>
              <a:t> C, Grams M, </a:t>
            </a:r>
            <a:r>
              <a:rPr lang="en-US" dirty="0" err="1" smtClean="0">
                <a:latin typeface="Arial" pitchFamily="34" charset="0"/>
              </a:rPr>
              <a:t>Tiezzi</a:t>
            </a:r>
            <a:r>
              <a:rPr lang="en-US" dirty="0" smtClean="0">
                <a:latin typeface="Arial" pitchFamily="34" charset="0"/>
              </a:rPr>
              <a:t> L, </a:t>
            </a:r>
            <a:r>
              <a:rPr lang="en-US" dirty="0" err="1" smtClean="0">
                <a:latin typeface="Arial" pitchFamily="34" charset="0"/>
              </a:rPr>
              <a:t>Westhoff</a:t>
            </a:r>
            <a:r>
              <a:rPr lang="en-US" dirty="0" smtClean="0">
                <a:latin typeface="Arial" pitchFamily="34" charset="0"/>
              </a:rPr>
              <a:t> C. Immediate monthly combination contraception to facilitate initiation of the depot </a:t>
            </a:r>
            <a:r>
              <a:rPr lang="en-US" dirty="0" err="1" smtClean="0">
                <a:latin typeface="Arial" pitchFamily="34" charset="0"/>
              </a:rPr>
              <a:t>medroxyprogesterone</a:t>
            </a:r>
            <a:r>
              <a:rPr lang="en-US" dirty="0" smtClean="0">
                <a:latin typeface="Arial" pitchFamily="34" charset="0"/>
              </a:rPr>
              <a:t> acetate contraceptive injection. </a:t>
            </a:r>
            <a:r>
              <a:rPr lang="en-US" i="1" dirty="0" smtClean="0">
                <a:latin typeface="Arial" pitchFamily="34" charset="0"/>
              </a:rPr>
              <a:t>Contraception </a:t>
            </a:r>
            <a:r>
              <a:rPr lang="en-US" dirty="0" smtClean="0">
                <a:latin typeface="Arial" pitchFamily="34" charset="0"/>
              </a:rPr>
              <a:t>2004;70:19–23</a:t>
            </a:r>
          </a:p>
          <a:p>
            <a:r>
              <a:rPr lang="en-US" dirty="0" smtClean="0">
                <a:latin typeface="Arial" pitchFamily="34" charset="0"/>
              </a:rPr>
              <a:t>Sneed R, </a:t>
            </a:r>
            <a:r>
              <a:rPr lang="en-US" dirty="0" err="1" smtClean="0">
                <a:latin typeface="Arial" pitchFamily="34" charset="0"/>
              </a:rPr>
              <a:t>Westhoff</a:t>
            </a:r>
            <a:r>
              <a:rPr lang="en-US" dirty="0" smtClean="0">
                <a:latin typeface="Arial" pitchFamily="34" charset="0"/>
              </a:rPr>
              <a:t> C, </a:t>
            </a:r>
            <a:r>
              <a:rPr lang="en-US" dirty="0" err="1" smtClean="0">
                <a:latin typeface="Arial" pitchFamily="34" charset="0"/>
              </a:rPr>
              <a:t>Morrni</a:t>
            </a:r>
            <a:r>
              <a:rPr lang="en-US" dirty="0" smtClean="0">
                <a:latin typeface="Arial" pitchFamily="34" charset="0"/>
              </a:rPr>
              <a:t> C, </a:t>
            </a:r>
            <a:r>
              <a:rPr lang="en-US" dirty="0" err="1" smtClean="0">
                <a:latin typeface="Arial" pitchFamily="34" charset="0"/>
              </a:rPr>
              <a:t>Tiezzi</a:t>
            </a:r>
            <a:r>
              <a:rPr lang="en-US" dirty="0" smtClean="0">
                <a:latin typeface="Arial" pitchFamily="34" charset="0"/>
              </a:rPr>
              <a:t> L. A prospective study of immediate initiation of </a:t>
            </a:r>
            <a:r>
              <a:rPr lang="en-US" dirty="0" err="1" smtClean="0">
                <a:latin typeface="Arial" pitchFamily="34" charset="0"/>
              </a:rPr>
              <a:t>depo</a:t>
            </a:r>
            <a:r>
              <a:rPr lang="en-US" dirty="0" smtClean="0">
                <a:latin typeface="Arial" pitchFamily="34" charset="0"/>
              </a:rPr>
              <a:t> </a:t>
            </a:r>
            <a:r>
              <a:rPr lang="en-US" dirty="0" err="1" smtClean="0">
                <a:latin typeface="Arial" pitchFamily="34" charset="0"/>
              </a:rPr>
              <a:t>medroxyprogesterone</a:t>
            </a:r>
            <a:r>
              <a:rPr lang="en-US" dirty="0" smtClean="0">
                <a:latin typeface="Arial" pitchFamily="34" charset="0"/>
              </a:rPr>
              <a:t> acetate contraceptive injection. </a:t>
            </a:r>
            <a:r>
              <a:rPr lang="en-US" i="1" dirty="0" smtClean="0">
                <a:latin typeface="Arial" pitchFamily="34" charset="0"/>
              </a:rPr>
              <a:t>Contraception </a:t>
            </a:r>
            <a:r>
              <a:rPr lang="en-US" dirty="0" smtClean="0">
                <a:latin typeface="Arial" pitchFamily="34" charset="0"/>
              </a:rPr>
              <a:t>2005;71:99–103.</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itchFamily="34" charset="0"/>
              <a:buChar char="•"/>
            </a:pPr>
            <a:r>
              <a:rPr lang="en-US" baseline="0" dirty="0" smtClean="0"/>
              <a:t>The US SPR provides guidance both within the document and summarized in a user-friendly chart to guide providers on when to start a method and how to counsel patients on backup needs for all methods.</a:t>
            </a:r>
          </a:p>
          <a:p>
            <a:pPr marL="168244" indent="-168244">
              <a:buFont typeface="Arial" pitchFamily="34" charset="0"/>
              <a:buChar char="•"/>
            </a:pPr>
            <a:r>
              <a:rPr lang="en-US" baseline="0" dirty="0" smtClean="0"/>
              <a:t>Any of the methods can be started at any time if a provider is reasonably certain that a woman is not pregnant.</a:t>
            </a:r>
          </a:p>
          <a:p>
            <a:pPr marL="168244" indent="-168244">
              <a:buFont typeface="Arial" pitchFamily="34" charset="0"/>
              <a:buChar char="•"/>
            </a:pPr>
            <a:r>
              <a:rPr lang="en-US" baseline="0" dirty="0" smtClean="0"/>
              <a:t>For the implant, if it has been more than 5 days since last cycle, she will need to use a back-up method or abstain from sexual intercourse for 7 days.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72E7A18-36AF-4CD5-9F81-091C17D788F0}" type="slidenum">
              <a:rPr lang="en-US" smtClean="0"/>
              <a:pPr>
                <a:defRPr/>
              </a:pPr>
              <a:t>61</a:t>
            </a:fld>
            <a:endParaRPr lang="en-US" dirty="0"/>
          </a:p>
        </p:txBody>
      </p:sp>
    </p:spTree>
    <p:extLst>
      <p:ext uri="{BB962C8B-B14F-4D97-AF65-F5344CB8AC3E}">
        <p14:creationId xmlns:p14="http://schemas.microsoft.com/office/powerpoint/2010/main" val="35231972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215044" name="Slide Number Placeholder 3"/>
          <p:cNvSpPr>
            <a:spLocks noGrp="1"/>
          </p:cNvSpPr>
          <p:nvPr>
            <p:ph type="sldNum" sz="quarter" idx="5"/>
          </p:nvPr>
        </p:nvSpPr>
        <p:spPr>
          <a:noFill/>
        </p:spPr>
        <p:txBody>
          <a:bodyPr/>
          <a:lstStyle/>
          <a:p>
            <a:fld id="{4FD1554D-D9B5-4138-B93B-D3F73CE69108}" type="slidenum">
              <a:rPr lang="en-US">
                <a:solidFill>
                  <a:srgbClr val="000000"/>
                </a:solidFill>
              </a:rPr>
              <a:pPr/>
              <a:t>62</a:t>
            </a:fld>
            <a:endParaRPr lang="en-US">
              <a:solidFill>
                <a:srgbClr val="000000"/>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215044" name="Slide Number Placeholder 3"/>
          <p:cNvSpPr>
            <a:spLocks noGrp="1"/>
          </p:cNvSpPr>
          <p:nvPr>
            <p:ph type="sldNum" sz="quarter" idx="5"/>
          </p:nvPr>
        </p:nvSpPr>
        <p:spPr>
          <a:noFill/>
        </p:spPr>
        <p:txBody>
          <a:bodyPr/>
          <a:lstStyle/>
          <a:p>
            <a:fld id="{4FD1554D-D9B5-4138-B93B-D3F73CE69108}" type="slidenum">
              <a:rPr lang="en-US">
                <a:solidFill>
                  <a:srgbClr val="000000"/>
                </a:solidFill>
              </a:rPr>
              <a:pPr/>
              <a:t>63</a:t>
            </a:fld>
            <a:endParaRPr lang="en-US">
              <a:solidFill>
                <a:srgbClr val="000000"/>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7E3F668F-728B-4623-9BC9-B2DD27C28CFD}" type="slidenum">
              <a:rPr lang="en-US"/>
              <a:pPr/>
              <a:t>64</a:t>
            </a:fld>
            <a:endParaRPr lang="en-US"/>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r>
              <a:rPr lang="en-US" smtClean="0">
                <a:latin typeface="Arial" pitchFamily="34" charset="0"/>
              </a:rPr>
              <a:t>Plan B, a dedicated product, is the most common Emergency Contraceptive Product (ECP). It comes in a single tablet formation, PlanB One-Step, while the original two dose product is still available in some locations.  There is also a generic version of this medication, which is sold as two tablets of 0.75 mg levonorgestrel under the name NextChoice. Like the brand name product, this generic has a dual label that allows women 17 and older to access it over the counter while women 16 and younger require prescriptions. When access to Plan B or generic levonorgestrel is not available, providers can use combined oral contraceptive pills as ECPs or a copper IUD to prevent pregnancy after unprotected intercourse.</a:t>
            </a:r>
          </a:p>
          <a:p>
            <a:pPr eaLnBrk="1" hangingPunct="1"/>
            <a:endParaRPr lang="en-US" smtClean="0">
              <a:latin typeface="Arial" pitchFamily="34" charset="0"/>
            </a:endParaRPr>
          </a:p>
          <a:p>
            <a:pPr eaLnBrk="1" hangingPunct="1"/>
            <a:r>
              <a:rPr lang="en-US" smtClean="0">
                <a:latin typeface="Arial" pitchFamily="34" charset="0"/>
              </a:rPr>
              <a:t>In August 2010, the FDA approved ella, an emergency contraceptive consisting of ulipristal acetate. Unlike levonorgestrel, which is optimally effective up to 72 hours after unprotected intercourse and decreases in efficacy when taken close to ovulation, ella is effective up to 120 hours after unprotected intercourse and remains effective when taken up to several hours prior to ovulation. It is available only by prescription, regardless of age.</a:t>
            </a:r>
          </a:p>
          <a:p>
            <a:pPr eaLnBrk="1" hangingPunct="1"/>
            <a:endParaRPr lang="en-US" smtClean="0">
              <a:latin typeface="Arial" pitchFamily="34" charset="0"/>
            </a:endParaRPr>
          </a:p>
          <a:p>
            <a:pPr eaLnBrk="1" hangingPunct="1"/>
            <a:r>
              <a:rPr lang="en-US" smtClean="0">
                <a:latin typeface="Arial" pitchFamily="34" charset="0"/>
              </a:rPr>
              <a:t>Source:</a:t>
            </a:r>
          </a:p>
          <a:p>
            <a:pPr eaLnBrk="1" hangingPunct="1"/>
            <a:r>
              <a:rPr lang="en-US" smtClean="0">
                <a:latin typeface="Arial" pitchFamily="34" charset="0"/>
              </a:rPr>
              <a:t>Stewart F, Trussel J, Van Look PF. Emergency Contraception. In: Hatcher RA, Trussell J, Nelson A, Cates W, Stewart F, Kowal D. (editors) </a:t>
            </a:r>
            <a:r>
              <a:rPr lang="en-US" i="1" smtClean="0">
                <a:latin typeface="Arial" pitchFamily="34" charset="0"/>
              </a:rPr>
              <a:t>Contraceptive Technology</a:t>
            </a:r>
            <a:r>
              <a:rPr lang="en-US" smtClean="0">
                <a:latin typeface="Arial" pitchFamily="34" charset="0"/>
              </a:rPr>
              <a:t>, 19th revised edition. New York: Ardent Media, 2007.</a:t>
            </a:r>
          </a:p>
          <a:p>
            <a:pPr eaLnBrk="1" hangingPunct="1"/>
            <a:endParaRPr lang="en-US" smtClean="0">
              <a:latin typeface="Arial" pitchFamily="34" charset="0"/>
            </a:endParaRPr>
          </a:p>
          <a:p>
            <a:pPr eaLnBrk="1" hangingPunct="1"/>
            <a:r>
              <a:rPr lang="en-US" smtClean="0">
                <a:latin typeface="Arial" pitchFamily="34" charset="0"/>
              </a:rPr>
              <a:t>Glasier AF, Cameron ST, Fine PM, et al. Ulipristal acetate versus levonorgestrel for emergency contraception: a randomized non-inferiority trial and meta-analysis. </a:t>
            </a:r>
            <a:r>
              <a:rPr lang="en-US" i="1" smtClean="0">
                <a:latin typeface="Arial" pitchFamily="34" charset="0"/>
              </a:rPr>
              <a:t>Lancet.</a:t>
            </a:r>
            <a:r>
              <a:rPr lang="en-US" smtClean="0">
                <a:latin typeface="Arial" pitchFamily="34" charset="0"/>
              </a:rPr>
              <a:t> Feb 2010; 375: 555–562.</a:t>
            </a:r>
          </a:p>
          <a:p>
            <a:pPr eaLnBrk="1" hangingPunct="1"/>
            <a:endParaRPr lang="en-US"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p:spPr>
        <p:txBody>
          <a:bodyPr/>
          <a:lstStyle/>
          <a:p>
            <a:r>
              <a:rPr lang="en-US" dirty="0" smtClean="0">
                <a:latin typeface="Arial" pitchFamily="34" charset="0"/>
              </a:rPr>
              <a:t>If the dedicated products are not available, certain combination oral contraceptives (with </a:t>
            </a:r>
            <a:r>
              <a:rPr lang="en-US" dirty="0" err="1" smtClean="0">
                <a:latin typeface="Arial" pitchFamily="34" charset="0"/>
              </a:rPr>
              <a:t>levonorgestrel</a:t>
            </a:r>
            <a:r>
              <a:rPr lang="en-US" dirty="0" smtClean="0">
                <a:latin typeface="Arial" pitchFamily="34" charset="0"/>
              </a:rPr>
              <a:t> or </a:t>
            </a:r>
            <a:r>
              <a:rPr lang="en-US" dirty="0" err="1" smtClean="0">
                <a:latin typeface="Arial" pitchFamily="34" charset="0"/>
              </a:rPr>
              <a:t>norgestrel</a:t>
            </a:r>
            <a:r>
              <a:rPr lang="en-US" dirty="0" smtClean="0">
                <a:latin typeface="Arial" pitchFamily="34" charset="0"/>
              </a:rPr>
              <a:t>) can also be used as emergency contraception.</a:t>
            </a:r>
          </a:p>
          <a:p>
            <a:endParaRPr lang="en-US" dirty="0" smtClean="0">
              <a:latin typeface="Arial" pitchFamily="34" charset="0"/>
            </a:endParaRPr>
          </a:p>
          <a:p>
            <a:r>
              <a:rPr lang="en-US" dirty="0" smtClean="0">
                <a:latin typeface="Arial" pitchFamily="34" charset="0"/>
              </a:rPr>
              <a:t>For a list of brands of oral contraceptive pills that can be used as EC, visit http:ec.princeton.edu/questions/dose.html.</a:t>
            </a:r>
          </a:p>
          <a:p>
            <a:r>
              <a:rPr lang="en-US" dirty="0" smtClean="0">
                <a:latin typeface="Arial" pitchFamily="34" charset="0"/>
              </a:rPr>
              <a:t>Mechanism of Action: Due to difficulty in isolating the effects of hormonal emergency contraception after fertilization, the existing literature is not able to conclusively support or deny the hypothesis that EC prevents pregnancy by interfering with post-fertilization events. However, evidence strongly suggests that the efficacy of EC lies chiefly in its ability to reduce the migration and function of spermatozoa and its ability to impede the ovulatory process (pre-fertilization mechanisms). Studies that examine the effect of EC on endometrial receptivity (a post-fertilization mechanism that could interfere with implantation) are mostly inconclusive and “open to question,” but evidence does NOT support the hypothesis that EC changes endometrial receptivity or encumbers implantation. Furthermore, it is highly unlikely that EC reduces endometrial receptivity based on physiological and pharmacological reasons, as well as the fact that EC works best soon after sexual intercourse and still carries a 25% failure rate. </a:t>
            </a:r>
          </a:p>
          <a:p>
            <a:endParaRPr lang="en-US" dirty="0" smtClean="0">
              <a:latin typeface="Arial" pitchFamily="34" charset="0"/>
            </a:endParaRPr>
          </a:p>
          <a:p>
            <a:pPr lvl="1">
              <a:buFontTx/>
              <a:buChar char="•"/>
            </a:pPr>
            <a:r>
              <a:rPr lang="en-US" sz="1000" dirty="0" smtClean="0">
                <a:latin typeface="Arial" pitchFamily="34" charset="0"/>
              </a:rPr>
              <a:t>Sources: </a:t>
            </a:r>
            <a:r>
              <a:rPr lang="en-US" sz="1000" dirty="0" err="1" smtClean="0">
                <a:latin typeface="Arial" pitchFamily="34" charset="0"/>
              </a:rPr>
              <a:t>Croxatto</a:t>
            </a:r>
            <a:r>
              <a:rPr lang="en-US" sz="1000" dirty="0" smtClean="0">
                <a:latin typeface="Arial" pitchFamily="34" charset="0"/>
              </a:rPr>
              <a:t> HB, Ortiz ME, Muller AL. Mechanisms of action of emergency contraception. </a:t>
            </a:r>
            <a:r>
              <a:rPr lang="en-US" sz="1000" i="1" dirty="0" smtClean="0">
                <a:latin typeface="Arial" pitchFamily="34" charset="0"/>
              </a:rPr>
              <a:t>Steroids</a:t>
            </a:r>
            <a:r>
              <a:rPr lang="en-US" sz="1000" dirty="0" smtClean="0">
                <a:latin typeface="Arial" pitchFamily="34" charset="0"/>
              </a:rPr>
              <a:t>. 2003; 68: 1095–1098. </a:t>
            </a:r>
          </a:p>
          <a:p>
            <a:pPr lvl="1">
              <a:buFontTx/>
              <a:buChar char="•"/>
            </a:pPr>
            <a:r>
              <a:rPr lang="en-US" dirty="0" err="1" smtClean="0">
                <a:latin typeface="Arial" pitchFamily="34" charset="0"/>
              </a:rPr>
              <a:t>Branche</a:t>
            </a:r>
            <a:r>
              <a:rPr lang="en-US" dirty="0" smtClean="0">
                <a:latin typeface="Arial" pitchFamily="34" charset="0"/>
              </a:rPr>
              <a:t> V, </a:t>
            </a:r>
            <a:r>
              <a:rPr lang="en-US" dirty="0" err="1" smtClean="0">
                <a:latin typeface="Arial" pitchFamily="34" charset="0"/>
              </a:rPr>
              <a:t>Cochon</a:t>
            </a:r>
            <a:r>
              <a:rPr lang="en-US" dirty="0" smtClean="0">
                <a:latin typeface="Arial" pitchFamily="34" charset="0"/>
              </a:rPr>
              <a:t> L, </a:t>
            </a:r>
            <a:r>
              <a:rPr lang="en-US" dirty="0" err="1" smtClean="0">
                <a:latin typeface="Arial" pitchFamily="34" charset="0"/>
              </a:rPr>
              <a:t>Jesam</a:t>
            </a:r>
            <a:r>
              <a:rPr lang="en-US" dirty="0" smtClean="0">
                <a:latin typeface="Arial" pitchFamily="34" charset="0"/>
              </a:rPr>
              <a:t> C, et al. Immediate pre-ovulatory administration of 20 mg </a:t>
            </a:r>
            <a:r>
              <a:rPr lang="en-US" dirty="0" err="1" smtClean="0">
                <a:latin typeface="Arial" pitchFamily="34" charset="0"/>
              </a:rPr>
              <a:t>ulipristal</a:t>
            </a:r>
            <a:r>
              <a:rPr lang="en-US" dirty="0" smtClean="0">
                <a:latin typeface="Arial" pitchFamily="34" charset="0"/>
              </a:rPr>
              <a:t> acetate significantly delays follicular rupture. </a:t>
            </a:r>
            <a:r>
              <a:rPr lang="en-US" i="1" dirty="0" smtClean="0">
                <a:latin typeface="Arial" pitchFamily="34" charset="0"/>
              </a:rPr>
              <a:t>Human Reproduction.</a:t>
            </a:r>
            <a:r>
              <a:rPr lang="en-US" dirty="0" smtClean="0">
                <a:latin typeface="Arial" pitchFamily="34" charset="0"/>
              </a:rPr>
              <a:t> July 2010; 25(9): 2256–2263.</a:t>
            </a:r>
            <a:endParaRPr lang="en-US" sz="1000" dirty="0" smtClean="0">
              <a:latin typeface="Arial" pitchFamily="34" charset="0"/>
            </a:endParaRPr>
          </a:p>
          <a:p>
            <a:r>
              <a:rPr lang="en-US" dirty="0" smtClean="0">
                <a:latin typeface="Arial" pitchFamily="34" charset="0"/>
              </a:rPr>
              <a:t>Efficacy—Sources: </a:t>
            </a:r>
          </a:p>
          <a:p>
            <a:pPr lvl="1">
              <a:buFontTx/>
              <a:buChar char="•"/>
            </a:pPr>
            <a:r>
              <a:rPr lang="en-US" sz="1000" dirty="0" smtClean="0">
                <a:latin typeface="Arial" pitchFamily="34" charset="0"/>
              </a:rPr>
              <a:t>WHO Task Force on Postovulatory Methods of Fertility Regulation: Randomized controlled trial of </a:t>
            </a:r>
            <a:r>
              <a:rPr lang="en-US" sz="1000" dirty="0" err="1" smtClean="0">
                <a:latin typeface="Arial" pitchFamily="34" charset="0"/>
              </a:rPr>
              <a:t>levonorgestrel</a:t>
            </a:r>
            <a:r>
              <a:rPr lang="en-US" sz="1000" dirty="0" smtClean="0">
                <a:latin typeface="Arial" pitchFamily="34" charset="0"/>
              </a:rPr>
              <a:t> versus the </a:t>
            </a:r>
            <a:r>
              <a:rPr lang="en-US" sz="1000" dirty="0" err="1" smtClean="0">
                <a:latin typeface="Arial" pitchFamily="34" charset="0"/>
              </a:rPr>
              <a:t>Yuzpe</a:t>
            </a:r>
            <a:r>
              <a:rPr lang="en-US" sz="1000" dirty="0" smtClean="0">
                <a:latin typeface="Arial" pitchFamily="34" charset="0"/>
              </a:rPr>
              <a:t> regimen of combined oral contraceptives for emergency contraception. Lancet 1998; 352 (9126):428–33.</a:t>
            </a:r>
          </a:p>
          <a:p>
            <a:pPr lvl="1">
              <a:buFontTx/>
              <a:buChar char="•"/>
            </a:pPr>
            <a:r>
              <a:rPr lang="en-US" sz="1000" dirty="0" err="1" smtClean="0">
                <a:latin typeface="Arial" pitchFamily="34" charset="0"/>
              </a:rPr>
              <a:t>Trussell</a:t>
            </a:r>
            <a:r>
              <a:rPr lang="en-US" sz="1000" dirty="0" smtClean="0">
                <a:latin typeface="Arial" pitchFamily="34" charset="0"/>
              </a:rPr>
              <a:t> J, </a:t>
            </a:r>
            <a:r>
              <a:rPr lang="en-US" sz="1000" dirty="0" err="1" smtClean="0">
                <a:latin typeface="Arial" pitchFamily="34" charset="0"/>
              </a:rPr>
              <a:t>Ellertson</a:t>
            </a:r>
            <a:r>
              <a:rPr lang="en-US" sz="1000" dirty="0" smtClean="0">
                <a:latin typeface="Arial" pitchFamily="34" charset="0"/>
              </a:rPr>
              <a:t> C, and Rodriguez G. The </a:t>
            </a:r>
            <a:r>
              <a:rPr lang="en-US" sz="1000" dirty="0" err="1" smtClean="0">
                <a:latin typeface="Arial" pitchFamily="34" charset="0"/>
              </a:rPr>
              <a:t>Yuzpe</a:t>
            </a:r>
            <a:r>
              <a:rPr lang="en-US" sz="1000" dirty="0" smtClean="0">
                <a:latin typeface="Arial" pitchFamily="34" charset="0"/>
              </a:rPr>
              <a:t> regimen of emergency contraception: how long after the morning after? </a:t>
            </a:r>
            <a:r>
              <a:rPr lang="en-US" sz="1000" i="1" dirty="0" smtClean="0">
                <a:latin typeface="Arial" pitchFamily="34" charset="0"/>
              </a:rPr>
              <a:t>Obstetrics and Gynecology</a:t>
            </a:r>
            <a:r>
              <a:rPr lang="en-US" sz="1000" dirty="0" smtClean="0">
                <a:latin typeface="Arial" pitchFamily="34" charset="0"/>
              </a:rPr>
              <a:t> 1996; 88(1): 150–4. </a:t>
            </a:r>
          </a:p>
          <a:p>
            <a:pPr lvl="1">
              <a:buFontTx/>
              <a:buChar char="•"/>
            </a:pPr>
            <a:endParaRPr lang="en-US" sz="1000" dirty="0" smtClean="0">
              <a:latin typeface="Arial" pitchFamily="34" charset="0"/>
            </a:endParaRPr>
          </a:p>
          <a:p>
            <a:pPr lvl="1"/>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a:p>
            <a:r>
              <a:rPr lang="en-US" dirty="0" smtClean="0">
                <a:latin typeface="Arial" pitchFamily="34" charset="0"/>
              </a:rPr>
              <a:t>Mechanism of Action: Due to difficulty in isolating the effects of hormonal emergency contraception after fertilization, the existing literature is not able to conclusively support or deny the hypothesis that EC prevents pregnancy by interfering with post-fertilization events. However, evidence strongly suggests that the efficacy of EC lies chiefly in its ability to reduce the migration and function of spermatozoa and its ability to impede the ovulatory process (pre-fertilization mechanisms). Studies that examine the effect of EC on endometrial receptivity (a post-fertilization mechanism that could interfere with implantation) are mostly inconclusive and “open to question,” but evidence does NOT support the hypothesis that EC changes endometrial receptivity or encumbers implantation. Furthermore, it is highly unlikely that EC reduces endometrial receptivity based on physiological and pharmacological reasons, as well as the fact that EC works best soon after sexual intercourse and still carries a 25% failure rate. </a:t>
            </a:r>
          </a:p>
          <a:p>
            <a:endParaRPr lang="en-US" dirty="0" smtClean="0">
              <a:latin typeface="Arial" pitchFamily="34" charset="0"/>
            </a:endParaRPr>
          </a:p>
          <a:p>
            <a:pPr lvl="1">
              <a:buFontTx/>
              <a:buChar char="•"/>
            </a:pPr>
            <a:r>
              <a:rPr lang="en-US" sz="1000" dirty="0" smtClean="0">
                <a:latin typeface="Arial" pitchFamily="34" charset="0"/>
              </a:rPr>
              <a:t>Sources: </a:t>
            </a:r>
            <a:r>
              <a:rPr lang="en-US" sz="1000" dirty="0" err="1" smtClean="0">
                <a:latin typeface="Arial" pitchFamily="34" charset="0"/>
              </a:rPr>
              <a:t>Croxatto</a:t>
            </a:r>
            <a:r>
              <a:rPr lang="en-US" sz="1000" dirty="0" smtClean="0">
                <a:latin typeface="Arial" pitchFamily="34" charset="0"/>
              </a:rPr>
              <a:t> HB, Ortiz ME, Muller AL. Mechanisms of action of emergency contraception. </a:t>
            </a:r>
            <a:r>
              <a:rPr lang="en-US" sz="1000" i="1" dirty="0" smtClean="0">
                <a:latin typeface="Arial" pitchFamily="34" charset="0"/>
              </a:rPr>
              <a:t>Steroids</a:t>
            </a:r>
            <a:r>
              <a:rPr lang="en-US" sz="1000" dirty="0" smtClean="0">
                <a:latin typeface="Arial" pitchFamily="34" charset="0"/>
              </a:rPr>
              <a:t>. 2003; 68: 1095–1098. </a:t>
            </a:r>
          </a:p>
          <a:p>
            <a:pPr lvl="1">
              <a:buFontTx/>
              <a:buChar char="•"/>
            </a:pPr>
            <a:r>
              <a:rPr lang="en-US" dirty="0" err="1" smtClean="0">
                <a:latin typeface="Arial" pitchFamily="34" charset="0"/>
              </a:rPr>
              <a:t>Branche</a:t>
            </a:r>
            <a:r>
              <a:rPr lang="en-US" dirty="0" smtClean="0">
                <a:latin typeface="Arial" pitchFamily="34" charset="0"/>
              </a:rPr>
              <a:t> V, </a:t>
            </a:r>
            <a:r>
              <a:rPr lang="en-US" dirty="0" err="1" smtClean="0">
                <a:latin typeface="Arial" pitchFamily="34" charset="0"/>
              </a:rPr>
              <a:t>Cochon</a:t>
            </a:r>
            <a:r>
              <a:rPr lang="en-US" dirty="0" smtClean="0">
                <a:latin typeface="Arial" pitchFamily="34" charset="0"/>
              </a:rPr>
              <a:t> L, </a:t>
            </a:r>
            <a:r>
              <a:rPr lang="en-US" dirty="0" err="1" smtClean="0">
                <a:latin typeface="Arial" pitchFamily="34" charset="0"/>
              </a:rPr>
              <a:t>Jesam</a:t>
            </a:r>
            <a:r>
              <a:rPr lang="en-US" dirty="0" smtClean="0">
                <a:latin typeface="Arial" pitchFamily="34" charset="0"/>
              </a:rPr>
              <a:t> C, et al. Immediate pre-ovulatory administration of 20 mg </a:t>
            </a:r>
            <a:r>
              <a:rPr lang="en-US" dirty="0" err="1" smtClean="0">
                <a:latin typeface="Arial" pitchFamily="34" charset="0"/>
              </a:rPr>
              <a:t>ulipristal</a:t>
            </a:r>
            <a:r>
              <a:rPr lang="en-US" dirty="0" smtClean="0">
                <a:latin typeface="Arial" pitchFamily="34" charset="0"/>
              </a:rPr>
              <a:t> acetate significantly delays follicular rupture. </a:t>
            </a:r>
            <a:r>
              <a:rPr lang="en-US" i="1" dirty="0" smtClean="0">
                <a:latin typeface="Arial" pitchFamily="34" charset="0"/>
              </a:rPr>
              <a:t>Human Reproduction.</a:t>
            </a:r>
            <a:r>
              <a:rPr lang="en-US" dirty="0" smtClean="0">
                <a:latin typeface="Arial" pitchFamily="34" charset="0"/>
              </a:rPr>
              <a:t> July 2010; 25(9): 2256–2263.</a:t>
            </a:r>
            <a:endParaRPr lang="en-US" sz="1000" dirty="0" smtClean="0">
              <a:latin typeface="Arial" pitchFamily="34" charset="0"/>
            </a:endParaRPr>
          </a:p>
          <a:p>
            <a:r>
              <a:rPr lang="en-US" dirty="0" smtClean="0">
                <a:latin typeface="Arial" pitchFamily="34" charset="0"/>
              </a:rPr>
              <a:t>Efficacy—Sources: </a:t>
            </a:r>
          </a:p>
          <a:p>
            <a:pPr lvl="1">
              <a:buFontTx/>
              <a:buChar char="•"/>
            </a:pPr>
            <a:r>
              <a:rPr lang="en-US" sz="1000" dirty="0" smtClean="0">
                <a:latin typeface="Arial" pitchFamily="34" charset="0"/>
              </a:rPr>
              <a:t>WHO Task Force on Postovulatory Methods of Fertility Regulation: Randomized controlled trial of </a:t>
            </a:r>
            <a:r>
              <a:rPr lang="en-US" sz="1000" dirty="0" err="1" smtClean="0">
                <a:latin typeface="Arial" pitchFamily="34" charset="0"/>
              </a:rPr>
              <a:t>levonorgestrel</a:t>
            </a:r>
            <a:r>
              <a:rPr lang="en-US" sz="1000" dirty="0" smtClean="0">
                <a:latin typeface="Arial" pitchFamily="34" charset="0"/>
              </a:rPr>
              <a:t> versus the </a:t>
            </a:r>
            <a:r>
              <a:rPr lang="en-US" sz="1000" dirty="0" err="1" smtClean="0">
                <a:latin typeface="Arial" pitchFamily="34" charset="0"/>
              </a:rPr>
              <a:t>Yuzpe</a:t>
            </a:r>
            <a:r>
              <a:rPr lang="en-US" sz="1000" dirty="0" smtClean="0">
                <a:latin typeface="Arial" pitchFamily="34" charset="0"/>
              </a:rPr>
              <a:t> regimen of combined oral contraceptives for emergency contraception. Lancet 1998; 352 (9126):428–33.</a:t>
            </a:r>
          </a:p>
          <a:p>
            <a:pPr lvl="1">
              <a:buFontTx/>
              <a:buChar char="•"/>
            </a:pPr>
            <a:r>
              <a:rPr lang="en-US" sz="1000" dirty="0" err="1" smtClean="0">
                <a:latin typeface="Arial" pitchFamily="34" charset="0"/>
              </a:rPr>
              <a:t>Trussell</a:t>
            </a:r>
            <a:r>
              <a:rPr lang="en-US" sz="1000" dirty="0" smtClean="0">
                <a:latin typeface="Arial" pitchFamily="34" charset="0"/>
              </a:rPr>
              <a:t> J, </a:t>
            </a:r>
            <a:r>
              <a:rPr lang="en-US" sz="1000" dirty="0" err="1" smtClean="0">
                <a:latin typeface="Arial" pitchFamily="34" charset="0"/>
              </a:rPr>
              <a:t>Ellertson</a:t>
            </a:r>
            <a:r>
              <a:rPr lang="en-US" sz="1000" dirty="0" smtClean="0">
                <a:latin typeface="Arial" pitchFamily="34" charset="0"/>
              </a:rPr>
              <a:t> C, and Rodriguez G. The </a:t>
            </a:r>
            <a:r>
              <a:rPr lang="en-US" sz="1000" dirty="0" err="1" smtClean="0">
                <a:latin typeface="Arial" pitchFamily="34" charset="0"/>
              </a:rPr>
              <a:t>Yuzpe</a:t>
            </a:r>
            <a:r>
              <a:rPr lang="en-US" sz="1000" dirty="0" smtClean="0">
                <a:latin typeface="Arial" pitchFamily="34" charset="0"/>
              </a:rPr>
              <a:t> regimen of emergency contraception: how long after the morning after? </a:t>
            </a:r>
            <a:r>
              <a:rPr lang="en-US" sz="1000" i="1" dirty="0" smtClean="0">
                <a:latin typeface="Arial" pitchFamily="34" charset="0"/>
              </a:rPr>
              <a:t>Obstetrics and Gynecology</a:t>
            </a:r>
            <a:r>
              <a:rPr lang="en-US" sz="1000" dirty="0" smtClean="0">
                <a:latin typeface="Arial" pitchFamily="34" charset="0"/>
              </a:rPr>
              <a:t> 1996; 88(1): 150–4. </a:t>
            </a:r>
          </a:p>
          <a:p>
            <a:pPr lvl="1">
              <a:buFontTx/>
              <a:buChar char="•"/>
            </a:pPr>
            <a:endParaRPr lang="en-US" sz="1000" dirty="0" smtClean="0">
              <a:latin typeface="Arial" pitchFamily="34" charset="0"/>
            </a:endParaRPr>
          </a:p>
          <a:p>
            <a:pPr lvl="1"/>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a:p>
            <a:r>
              <a:rPr lang="en-US" dirty="0" smtClean="0">
                <a:latin typeface="Arial" pitchFamily="34" charset="0"/>
              </a:rPr>
              <a:t>Mechanism of Action: Due to difficulty in isolating the effects of hormonal emergency contraception after fertilization, the existing literature is not able to conclusively support or deny the hypothesis that EC prevents pregnancy by interfering with post-fertilization events. However, evidence strongly suggests that the efficacy of EC lies chiefly in its ability to reduce the migration and function of spermatozoa and its ability to impede the ovulatory process (pre-fertilization mechanisms). Studies that examine the effect of EC on endometrial receptivity (a post-fertilization mechanism that could interfere with implantation) are mostly inconclusive and “open to question,” but evidence does NOT support the hypothesis that EC changes endometrial receptivity or encumbers implantation. Furthermore, it is highly unlikely that EC reduces endometrial receptivity based on physiological and pharmacological reasons, as well as the fact that EC works best soon after sexual intercourse and still carries a 25% failure rate. </a:t>
            </a:r>
          </a:p>
          <a:p>
            <a:endParaRPr lang="en-US" dirty="0" smtClean="0">
              <a:latin typeface="Arial" pitchFamily="34" charset="0"/>
            </a:endParaRPr>
          </a:p>
          <a:p>
            <a:pPr lvl="1">
              <a:buFontTx/>
              <a:buChar char="•"/>
            </a:pPr>
            <a:r>
              <a:rPr lang="en-US" sz="1000" dirty="0" smtClean="0">
                <a:latin typeface="Arial" pitchFamily="34" charset="0"/>
              </a:rPr>
              <a:t>Sources: </a:t>
            </a:r>
            <a:r>
              <a:rPr lang="en-US" sz="1000" dirty="0" err="1" smtClean="0">
                <a:latin typeface="Arial" pitchFamily="34" charset="0"/>
              </a:rPr>
              <a:t>Croxatto</a:t>
            </a:r>
            <a:r>
              <a:rPr lang="en-US" sz="1000" dirty="0" smtClean="0">
                <a:latin typeface="Arial" pitchFamily="34" charset="0"/>
              </a:rPr>
              <a:t> HB, Ortiz ME, Muller AL. Mechanisms of action of emergency contraception. </a:t>
            </a:r>
            <a:r>
              <a:rPr lang="en-US" sz="1000" i="1" dirty="0" smtClean="0">
                <a:latin typeface="Arial" pitchFamily="34" charset="0"/>
              </a:rPr>
              <a:t>Steroids</a:t>
            </a:r>
            <a:r>
              <a:rPr lang="en-US" sz="1000" dirty="0" smtClean="0">
                <a:latin typeface="Arial" pitchFamily="34" charset="0"/>
              </a:rPr>
              <a:t>. 2003; 68: 1095–1098. </a:t>
            </a:r>
          </a:p>
          <a:p>
            <a:pPr lvl="1">
              <a:buFontTx/>
              <a:buChar char="•"/>
            </a:pPr>
            <a:r>
              <a:rPr lang="en-US" dirty="0" err="1" smtClean="0">
                <a:latin typeface="Arial" pitchFamily="34" charset="0"/>
              </a:rPr>
              <a:t>Branche</a:t>
            </a:r>
            <a:r>
              <a:rPr lang="en-US" dirty="0" smtClean="0">
                <a:latin typeface="Arial" pitchFamily="34" charset="0"/>
              </a:rPr>
              <a:t> V, </a:t>
            </a:r>
            <a:r>
              <a:rPr lang="en-US" dirty="0" err="1" smtClean="0">
                <a:latin typeface="Arial" pitchFamily="34" charset="0"/>
              </a:rPr>
              <a:t>Cochon</a:t>
            </a:r>
            <a:r>
              <a:rPr lang="en-US" dirty="0" smtClean="0">
                <a:latin typeface="Arial" pitchFamily="34" charset="0"/>
              </a:rPr>
              <a:t> L, </a:t>
            </a:r>
            <a:r>
              <a:rPr lang="en-US" dirty="0" err="1" smtClean="0">
                <a:latin typeface="Arial" pitchFamily="34" charset="0"/>
              </a:rPr>
              <a:t>Jesam</a:t>
            </a:r>
            <a:r>
              <a:rPr lang="en-US" dirty="0" smtClean="0">
                <a:latin typeface="Arial" pitchFamily="34" charset="0"/>
              </a:rPr>
              <a:t> C, et al. Immediate pre-ovulatory administration of 20 mg </a:t>
            </a:r>
            <a:r>
              <a:rPr lang="en-US" dirty="0" err="1" smtClean="0">
                <a:latin typeface="Arial" pitchFamily="34" charset="0"/>
              </a:rPr>
              <a:t>ulipristal</a:t>
            </a:r>
            <a:r>
              <a:rPr lang="en-US" dirty="0" smtClean="0">
                <a:latin typeface="Arial" pitchFamily="34" charset="0"/>
              </a:rPr>
              <a:t> acetate significantly delays follicular rupture. </a:t>
            </a:r>
            <a:r>
              <a:rPr lang="en-US" i="1" dirty="0" smtClean="0">
                <a:latin typeface="Arial" pitchFamily="34" charset="0"/>
              </a:rPr>
              <a:t>Human Reproduction.</a:t>
            </a:r>
            <a:r>
              <a:rPr lang="en-US" dirty="0" smtClean="0">
                <a:latin typeface="Arial" pitchFamily="34" charset="0"/>
              </a:rPr>
              <a:t> July 2010; 25(9): 2256–2263.</a:t>
            </a:r>
            <a:endParaRPr lang="en-US" sz="1000" dirty="0" smtClean="0">
              <a:latin typeface="Arial" pitchFamily="34" charset="0"/>
            </a:endParaRPr>
          </a:p>
          <a:p>
            <a:r>
              <a:rPr lang="en-US" dirty="0" smtClean="0">
                <a:latin typeface="Arial" pitchFamily="34" charset="0"/>
              </a:rPr>
              <a:t>Efficacy—Sources: </a:t>
            </a:r>
          </a:p>
          <a:p>
            <a:pPr lvl="1">
              <a:buFontTx/>
              <a:buChar char="•"/>
            </a:pPr>
            <a:r>
              <a:rPr lang="en-US" sz="1000" dirty="0" smtClean="0">
                <a:latin typeface="Arial" pitchFamily="34" charset="0"/>
              </a:rPr>
              <a:t>WHO Task Force on Postovulatory Methods of Fertility Regulation: Randomized controlled trial of </a:t>
            </a:r>
            <a:r>
              <a:rPr lang="en-US" sz="1000" dirty="0" err="1" smtClean="0">
                <a:latin typeface="Arial" pitchFamily="34" charset="0"/>
              </a:rPr>
              <a:t>levonorgestrel</a:t>
            </a:r>
            <a:r>
              <a:rPr lang="en-US" sz="1000" dirty="0" smtClean="0">
                <a:latin typeface="Arial" pitchFamily="34" charset="0"/>
              </a:rPr>
              <a:t> versus the </a:t>
            </a:r>
            <a:r>
              <a:rPr lang="en-US" sz="1000" dirty="0" err="1" smtClean="0">
                <a:latin typeface="Arial" pitchFamily="34" charset="0"/>
              </a:rPr>
              <a:t>Yuzpe</a:t>
            </a:r>
            <a:r>
              <a:rPr lang="en-US" sz="1000" dirty="0" smtClean="0">
                <a:latin typeface="Arial" pitchFamily="34" charset="0"/>
              </a:rPr>
              <a:t> regimen of combined oral contraceptives for emergency contraception. Lancet 1998; 352 (9126):428–33.</a:t>
            </a:r>
          </a:p>
          <a:p>
            <a:pPr lvl="1">
              <a:buFontTx/>
              <a:buChar char="•"/>
            </a:pPr>
            <a:r>
              <a:rPr lang="en-US" sz="1000" dirty="0" err="1" smtClean="0">
                <a:latin typeface="Arial" pitchFamily="34" charset="0"/>
              </a:rPr>
              <a:t>Trussell</a:t>
            </a:r>
            <a:r>
              <a:rPr lang="en-US" sz="1000" dirty="0" smtClean="0">
                <a:latin typeface="Arial" pitchFamily="34" charset="0"/>
              </a:rPr>
              <a:t> J, </a:t>
            </a:r>
            <a:r>
              <a:rPr lang="en-US" sz="1000" dirty="0" err="1" smtClean="0">
                <a:latin typeface="Arial" pitchFamily="34" charset="0"/>
              </a:rPr>
              <a:t>Ellertson</a:t>
            </a:r>
            <a:r>
              <a:rPr lang="en-US" sz="1000" dirty="0" smtClean="0">
                <a:latin typeface="Arial" pitchFamily="34" charset="0"/>
              </a:rPr>
              <a:t> C, and Rodriguez G. The </a:t>
            </a:r>
            <a:r>
              <a:rPr lang="en-US" sz="1000" dirty="0" err="1" smtClean="0">
                <a:latin typeface="Arial" pitchFamily="34" charset="0"/>
              </a:rPr>
              <a:t>Yuzpe</a:t>
            </a:r>
            <a:r>
              <a:rPr lang="en-US" sz="1000" dirty="0" smtClean="0">
                <a:latin typeface="Arial" pitchFamily="34" charset="0"/>
              </a:rPr>
              <a:t> regimen of emergency contraception: how long after the morning after? </a:t>
            </a:r>
            <a:r>
              <a:rPr lang="en-US" sz="1000" i="1" dirty="0" smtClean="0">
                <a:latin typeface="Arial" pitchFamily="34" charset="0"/>
              </a:rPr>
              <a:t>Obstetrics and Gynecology</a:t>
            </a:r>
            <a:r>
              <a:rPr lang="en-US" sz="1000" dirty="0" smtClean="0">
                <a:latin typeface="Arial" pitchFamily="34" charset="0"/>
              </a:rPr>
              <a:t> 1996; 88(1): 150–4. </a:t>
            </a:r>
          </a:p>
          <a:p>
            <a:pPr lvl="1">
              <a:buFontTx/>
              <a:buChar char="•"/>
            </a:pPr>
            <a:endParaRPr lang="en-US" sz="1000" dirty="0" smtClean="0">
              <a:latin typeface="Arial" pitchFamily="34" charset="0"/>
            </a:endParaRPr>
          </a:p>
          <a:p>
            <a:pPr lvl="1"/>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r>
              <a:rPr lang="en-US" dirty="0" smtClean="0">
                <a:latin typeface="Arial" pitchFamily="34" charset="0"/>
              </a:rPr>
              <a:t>It is difficult to ascertain the exact efficacy of EC, but estimates range from 59%–94%. </a:t>
            </a:r>
          </a:p>
          <a:p>
            <a:pPr lvl="1"/>
            <a:endParaRPr lang="en-US" dirty="0" smtClean="0">
              <a:latin typeface="Arial" pitchFamily="34" charset="0"/>
            </a:endParaRPr>
          </a:p>
          <a:p>
            <a:r>
              <a:rPr lang="en-US" dirty="0" smtClean="0">
                <a:latin typeface="Arial" pitchFamily="34" charset="0"/>
              </a:rPr>
              <a:t>Source: </a:t>
            </a:r>
          </a:p>
          <a:p>
            <a:pPr lvl="1">
              <a:buFontTx/>
              <a:buChar char="•"/>
            </a:pPr>
            <a:r>
              <a:rPr lang="en-US" dirty="0" err="1" smtClean="0">
                <a:latin typeface="Arial" pitchFamily="34" charset="0"/>
              </a:rPr>
              <a:t>Trussell</a:t>
            </a:r>
            <a:r>
              <a:rPr lang="en-US" dirty="0" smtClean="0">
                <a:latin typeface="Arial" pitchFamily="34" charset="0"/>
              </a:rPr>
              <a:t> J, </a:t>
            </a:r>
            <a:r>
              <a:rPr lang="en-US" dirty="0" err="1" smtClean="0">
                <a:latin typeface="Arial" pitchFamily="34" charset="0"/>
              </a:rPr>
              <a:t>Ellertson</a:t>
            </a:r>
            <a:r>
              <a:rPr lang="en-US" dirty="0" smtClean="0">
                <a:latin typeface="Arial" pitchFamily="34" charset="0"/>
              </a:rPr>
              <a:t> C, and Rodriguez G. The </a:t>
            </a:r>
            <a:r>
              <a:rPr lang="en-US" dirty="0" err="1" smtClean="0">
                <a:latin typeface="Arial" pitchFamily="34" charset="0"/>
              </a:rPr>
              <a:t>Yuzpe</a:t>
            </a:r>
            <a:r>
              <a:rPr lang="en-US" dirty="0" smtClean="0">
                <a:latin typeface="Arial" pitchFamily="34" charset="0"/>
              </a:rPr>
              <a:t> regimen of emergency contraception: How long after the morning after? </a:t>
            </a:r>
            <a:r>
              <a:rPr lang="en-US" i="1" dirty="0" smtClean="0">
                <a:latin typeface="Arial" pitchFamily="34" charset="0"/>
              </a:rPr>
              <a:t>Obstetrics and Gynecology</a:t>
            </a:r>
            <a:r>
              <a:rPr lang="en-US" dirty="0" smtClean="0">
                <a:latin typeface="Arial" pitchFamily="34" charset="0"/>
              </a:rPr>
              <a:t> 1996; 88(1): 150–4.</a:t>
            </a:r>
          </a:p>
          <a:p>
            <a:pPr lvl="1">
              <a:buFontTx/>
              <a:buChar char="•"/>
            </a:pPr>
            <a:r>
              <a:rPr lang="en-US" dirty="0" smtClean="0">
                <a:latin typeface="Arial" pitchFamily="34" charset="0"/>
              </a:rPr>
              <a:t>Rodrigues I, </a:t>
            </a:r>
            <a:r>
              <a:rPr lang="en-US" dirty="0" err="1" smtClean="0">
                <a:latin typeface="Arial" pitchFamily="34" charset="0"/>
              </a:rPr>
              <a:t>Grau</a:t>
            </a:r>
            <a:r>
              <a:rPr lang="en-US" dirty="0" smtClean="0">
                <a:latin typeface="Arial" pitchFamily="34" charset="0"/>
              </a:rPr>
              <a:t> G, and </a:t>
            </a:r>
            <a:r>
              <a:rPr lang="en-US" dirty="0" err="1" smtClean="0">
                <a:latin typeface="Arial" pitchFamily="34" charset="0"/>
              </a:rPr>
              <a:t>Joly</a:t>
            </a:r>
            <a:r>
              <a:rPr lang="en-US" dirty="0" smtClean="0">
                <a:latin typeface="Arial" pitchFamily="34" charset="0"/>
              </a:rPr>
              <a:t> J: Effectiveness of emergency contraceptive pills between 72 and 120 hours after unprotected sexual intercourse. </a:t>
            </a:r>
            <a:r>
              <a:rPr lang="en-US" i="1" dirty="0" smtClean="0">
                <a:latin typeface="Arial" pitchFamily="34" charset="0"/>
              </a:rPr>
              <a:t>Am J </a:t>
            </a:r>
            <a:r>
              <a:rPr lang="en-US" i="1" dirty="0" err="1" smtClean="0">
                <a:latin typeface="Arial" pitchFamily="34" charset="0"/>
              </a:rPr>
              <a:t>Obstet</a:t>
            </a:r>
            <a:r>
              <a:rPr lang="en-US" i="1" dirty="0" smtClean="0">
                <a:latin typeface="Arial" pitchFamily="34" charset="0"/>
              </a:rPr>
              <a:t> </a:t>
            </a:r>
            <a:r>
              <a:rPr lang="en-US" i="1" dirty="0" err="1" smtClean="0">
                <a:latin typeface="Arial" pitchFamily="34" charset="0"/>
              </a:rPr>
              <a:t>Gynecol</a:t>
            </a:r>
            <a:r>
              <a:rPr lang="en-US" dirty="0" smtClean="0">
                <a:latin typeface="Arial" pitchFamily="34" charset="0"/>
              </a:rPr>
              <a:t> 2001; 184(4): 531–7</a:t>
            </a:r>
          </a:p>
          <a:p>
            <a:pPr lvl="1">
              <a:buFontTx/>
              <a:buChar char="•"/>
            </a:pPr>
            <a:r>
              <a:rPr lang="en-US" dirty="0" err="1" smtClean="0">
                <a:latin typeface="Arial" pitchFamily="34" charset="0"/>
              </a:rPr>
              <a:t>Branche</a:t>
            </a:r>
            <a:r>
              <a:rPr lang="en-US" dirty="0" smtClean="0">
                <a:latin typeface="Arial" pitchFamily="34" charset="0"/>
              </a:rPr>
              <a:t> V, </a:t>
            </a:r>
            <a:r>
              <a:rPr lang="en-US" dirty="0" err="1" smtClean="0">
                <a:latin typeface="Arial" pitchFamily="34" charset="0"/>
              </a:rPr>
              <a:t>Cochon</a:t>
            </a:r>
            <a:r>
              <a:rPr lang="en-US" dirty="0" smtClean="0">
                <a:latin typeface="Arial" pitchFamily="34" charset="0"/>
              </a:rPr>
              <a:t> L, </a:t>
            </a:r>
            <a:r>
              <a:rPr lang="en-US" dirty="0" err="1" smtClean="0">
                <a:latin typeface="Arial" pitchFamily="34" charset="0"/>
              </a:rPr>
              <a:t>Jesam</a:t>
            </a:r>
            <a:r>
              <a:rPr lang="en-US" dirty="0" smtClean="0">
                <a:latin typeface="Arial" pitchFamily="34" charset="0"/>
              </a:rPr>
              <a:t> C, et al. Immediate pre-ovulatory administration of 20 mg </a:t>
            </a:r>
            <a:r>
              <a:rPr lang="en-US" dirty="0" err="1" smtClean="0">
                <a:latin typeface="Arial" pitchFamily="34" charset="0"/>
              </a:rPr>
              <a:t>ulipristal</a:t>
            </a:r>
            <a:r>
              <a:rPr lang="en-US" dirty="0" smtClean="0">
                <a:latin typeface="Arial" pitchFamily="34" charset="0"/>
              </a:rPr>
              <a:t> acetate significantly delays follicular rupture. </a:t>
            </a:r>
            <a:r>
              <a:rPr lang="en-US" i="1" dirty="0" smtClean="0">
                <a:latin typeface="Arial" pitchFamily="34" charset="0"/>
              </a:rPr>
              <a:t>Human Reproduction.</a:t>
            </a:r>
            <a:r>
              <a:rPr lang="en-US" dirty="0" smtClean="0">
                <a:latin typeface="Arial" pitchFamily="34" charset="0"/>
              </a:rPr>
              <a:t> July 2010; 25(9): 2256–2263.</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50E87650-6897-426E-A0F0-9A784FB6CEF7}" type="slidenum">
              <a:rPr lang="en-US">
                <a:solidFill>
                  <a:srgbClr val="000000"/>
                </a:solidFill>
              </a:rPr>
              <a:pPr/>
              <a:t>68</a:t>
            </a:fld>
            <a:endParaRPr lang="en-US">
              <a:solidFill>
                <a:srgbClr val="000000"/>
              </a:solidFill>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r>
              <a:rPr lang="en-US" smtClean="0">
                <a:latin typeface="Arial" pitchFamily="34" charset="0"/>
              </a:rPr>
              <a:t>Note: COCs, patch, and ring are not effective until seven days after initiation. DMPA is not effective until 10–14 days after injection. Barrier methods are recommended in interim.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50E87650-6897-426E-A0F0-9A784FB6CEF7}" type="slidenum">
              <a:rPr lang="en-US">
                <a:solidFill>
                  <a:srgbClr val="000000"/>
                </a:solidFill>
              </a:rPr>
              <a:pPr/>
              <a:t>69</a:t>
            </a:fld>
            <a:endParaRPr lang="en-US">
              <a:solidFill>
                <a:srgbClr val="000000"/>
              </a:solidFill>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r>
              <a:rPr lang="en-US" dirty="0" smtClean="0">
                <a:latin typeface="Arial" pitchFamily="34" charset="0"/>
              </a:rPr>
              <a:t>Note: COCs, patch, and ring are not effective until seven days after initiation. DMPA is not effective until 10–14 days after injection. Barrier methods are recommended in interim.  Ella 14 days – plan b = 7 days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p:spPr>
        <p:txBody>
          <a:bodyPr/>
          <a:lstStyle/>
          <a:p>
            <a:endParaRPr lang="en-US" smtClean="0">
              <a:latin typeface="Arial" pitchFamily="34" charset="0"/>
            </a:endParaRPr>
          </a:p>
        </p:txBody>
      </p:sp>
      <p:sp>
        <p:nvSpPr>
          <p:cNvPr id="224260" name="Slide Number Placeholder 3"/>
          <p:cNvSpPr>
            <a:spLocks noGrp="1"/>
          </p:cNvSpPr>
          <p:nvPr>
            <p:ph type="sldNum" sz="quarter" idx="5"/>
          </p:nvPr>
        </p:nvSpPr>
        <p:spPr>
          <a:noFill/>
        </p:spPr>
        <p:txBody>
          <a:bodyPr/>
          <a:lstStyle/>
          <a:p>
            <a:fld id="{8C61B500-EC1E-4F96-B0D5-320352A100B9}" type="slidenum">
              <a:rPr lang="en-US"/>
              <a:pPr/>
              <a:t>71</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D227ACEE-4320-4346-BD81-B814EF75E2CB}" type="slidenum">
              <a:rPr lang="en-US" sz="1200">
                <a:solidFill>
                  <a:srgbClr val="000000"/>
                </a:solidFill>
              </a:rPr>
              <a:pPr algn="r"/>
              <a:t>72</a:t>
            </a:fld>
            <a:endParaRPr lang="en-US" sz="1200">
              <a:solidFill>
                <a:srgbClr val="000000"/>
              </a:solidFill>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lIns="91435" tIns="45718" rIns="91435" bIns="45718"/>
          <a:lstStyle/>
          <a:p>
            <a:pPr eaLnBrk="1" hangingPunct="1"/>
            <a:endParaRPr lang="en-US" smtClean="0">
              <a:latin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5817CCE3-7634-45C5-B645-745C1B11A4AA}" type="slidenum">
              <a:rPr lang="en-US" sz="1200">
                <a:solidFill>
                  <a:srgbClr val="000000"/>
                </a:solidFill>
              </a:rPr>
              <a:pPr algn="r"/>
              <a:t>73</a:t>
            </a:fld>
            <a:endParaRPr lang="en-US" sz="1200">
              <a:solidFill>
                <a:srgbClr val="000000"/>
              </a:solidFill>
            </a:endParaRPr>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lIns="91435" tIns="45718" rIns="91435" bIns="45718"/>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spcBef>
                <a:spcPct val="0"/>
              </a:spcBef>
              <a:buFont typeface="Arial" panose="020B0604020202020204" pitchFamily="34" charset="0"/>
              <a:buChar char="•"/>
            </a:pPr>
            <a:r>
              <a:rPr lang="en-US" dirty="0" smtClean="0">
                <a:ea typeface="ＭＳ Ｐゴシック"/>
                <a:cs typeface="ＭＳ Ｐゴシック"/>
              </a:rPr>
              <a:t>This figure shows</a:t>
            </a:r>
            <a:r>
              <a:rPr lang="en-US" baseline="0" dirty="0" smtClean="0">
                <a:ea typeface="ＭＳ Ｐゴシック"/>
                <a:cs typeface="ＭＳ Ｐゴシック"/>
              </a:rPr>
              <a:t> currently available contraceptive methods, ranked by </a:t>
            </a:r>
            <a:r>
              <a:rPr lang="en-US" dirty="0" smtClean="0">
                <a:ea typeface="ＭＳ Ｐゴシック"/>
                <a:cs typeface="ＭＳ Ｐゴシック"/>
              </a:rPr>
              <a:t>typical effectiveness,</a:t>
            </a:r>
            <a:r>
              <a:rPr lang="en-US" baseline="0" dirty="0" smtClean="0">
                <a:ea typeface="ＭＳ Ｐゴシック"/>
                <a:cs typeface="ＭＳ Ｐゴシック"/>
              </a:rPr>
              <a:t> meaning </a:t>
            </a:r>
            <a:r>
              <a:rPr lang="en-US" dirty="0" smtClean="0">
                <a:ea typeface="ＭＳ Ｐゴシック"/>
                <a:cs typeface="ＭＳ Ｐゴシック"/>
              </a:rPr>
              <a:t>how effective is the method</a:t>
            </a:r>
            <a:r>
              <a:rPr lang="en-US" baseline="0" dirty="0" smtClean="0">
                <a:ea typeface="ＭＳ Ｐゴシック"/>
                <a:cs typeface="ＭＳ Ｐゴシック"/>
              </a:rPr>
              <a:t> </a:t>
            </a:r>
            <a:r>
              <a:rPr lang="en-US" dirty="0" smtClean="0">
                <a:ea typeface="ＭＳ Ｐゴシック"/>
                <a:cs typeface="ＭＳ Ｐゴシック"/>
              </a:rPr>
              <a:t>at preventing pregnancy with real-world use.</a:t>
            </a:r>
          </a:p>
          <a:p>
            <a:pPr marL="168244" indent="-168244">
              <a:spcBef>
                <a:spcPct val="0"/>
              </a:spcBef>
              <a:buFont typeface="Arial" panose="020B0604020202020204" pitchFamily="34" charset="0"/>
              <a:buChar char="•"/>
            </a:pPr>
            <a:r>
              <a:rPr lang="en-US" dirty="0" smtClean="0">
                <a:ea typeface="ＭＳ Ｐゴシック"/>
                <a:cs typeface="ＭＳ Ｐゴシック"/>
              </a:rPr>
              <a:t>Incorrect</a:t>
            </a:r>
            <a:r>
              <a:rPr lang="en-US" baseline="0" dirty="0" smtClean="0">
                <a:ea typeface="ＭＳ Ｐゴシック"/>
                <a:cs typeface="ＭＳ Ｐゴシック"/>
              </a:rPr>
              <a:t> or inconsistent use can impact the effectiveness of the contraceptive method. </a:t>
            </a:r>
          </a:p>
          <a:p>
            <a:pPr marL="168244" indent="-168244">
              <a:spcBef>
                <a:spcPct val="0"/>
              </a:spcBef>
              <a:buFont typeface="Arial" panose="020B0604020202020204" pitchFamily="34" charset="0"/>
              <a:buChar char="•"/>
            </a:pPr>
            <a:r>
              <a:rPr lang="en-US" baseline="0" dirty="0" smtClean="0"/>
              <a:t>In tier 1 are the most effective methods, with less than 1 pregnancy occurring per 100 women per year.  The most effective reversible methods include implants and IUDs or intrauterine devices.</a:t>
            </a:r>
          </a:p>
          <a:p>
            <a:pPr marL="168244" indent="-168244">
              <a:buFont typeface="Arial" panose="020B0604020202020204" pitchFamily="34" charset="0"/>
              <a:buChar char="•"/>
            </a:pPr>
            <a:r>
              <a:rPr lang="en-US" baseline="0" dirty="0" smtClean="0"/>
              <a:t>Tier 2 methods include </a:t>
            </a:r>
            <a:r>
              <a:rPr lang="en-US" baseline="0" dirty="0" err="1" smtClean="0"/>
              <a:t>injectables</a:t>
            </a:r>
            <a:r>
              <a:rPr lang="en-US" baseline="0" dirty="0" smtClean="0"/>
              <a:t>, pills, patch, vaginal ring, and diaphragm; failure rates range from 6-12%.</a:t>
            </a:r>
          </a:p>
          <a:p>
            <a:pPr marL="168244" indent="-168244">
              <a:buFont typeface="Arial" panose="020B0604020202020204" pitchFamily="34" charset="0"/>
              <a:buChar char="•"/>
            </a:pPr>
            <a:r>
              <a:rPr lang="en-US" baseline="0" dirty="0" smtClean="0"/>
              <a:t>Tier 3 methods include condoms, withdrawal, sponge, spermicide, and fertility awareness based methods; failure rates range from 18-28%.</a:t>
            </a:r>
          </a:p>
          <a:p>
            <a:pPr marL="168244" indent="-168244">
              <a:buFont typeface="Arial" panose="020B0604020202020204" pitchFamily="34" charset="0"/>
              <a:buChar char="•"/>
            </a:pPr>
            <a:r>
              <a:rPr lang="en-US" dirty="0" smtClean="0">
                <a:ea typeface="ＭＳ Ｐゴシック"/>
                <a:cs typeface="ＭＳ Ｐゴシック"/>
              </a:rPr>
              <a:t>The </a:t>
            </a:r>
            <a:r>
              <a:rPr lang="en-US" baseline="0" dirty="0" smtClean="0">
                <a:ea typeface="ＭＳ Ｐゴシック"/>
                <a:cs typeface="ＭＳ Ｐゴシック"/>
              </a:rPr>
              <a:t>more commonly used method among teens, the pill and the condom, </a:t>
            </a:r>
            <a:r>
              <a:rPr lang="en-US" dirty="0" smtClean="0">
                <a:ea typeface="ＭＳ Ｐゴシック"/>
                <a:cs typeface="ＭＳ Ｐゴシック"/>
              </a:rPr>
              <a:t>are listed in the second and third tier, respectively.</a:t>
            </a:r>
          </a:p>
          <a:p>
            <a:pPr>
              <a:spcBef>
                <a:spcPct val="0"/>
              </a:spcBef>
              <a:buFontTx/>
              <a:buNone/>
            </a:pPr>
            <a:endParaRPr lang="en-US" dirty="0" smtClean="0">
              <a:ea typeface="ＭＳ Ｐゴシック"/>
              <a:cs typeface="ＭＳ Ｐゴシック"/>
            </a:endParaRPr>
          </a:p>
          <a:p>
            <a:endParaRPr lang="en-US" dirty="0"/>
          </a:p>
        </p:txBody>
      </p:sp>
      <p:sp>
        <p:nvSpPr>
          <p:cNvPr id="4" name="Slide Number Placeholder 3"/>
          <p:cNvSpPr>
            <a:spLocks noGrp="1"/>
          </p:cNvSpPr>
          <p:nvPr>
            <p:ph type="sldNum" sz="quarter" idx="10"/>
          </p:nvPr>
        </p:nvSpPr>
        <p:spPr/>
        <p:txBody>
          <a:bodyPr/>
          <a:lstStyle/>
          <a:p>
            <a:fld id="{6502CB63-6E21-4B6F-B75E-6894CFAD9933}" type="slidenum">
              <a:rPr lang="en-US" smtClean="0"/>
              <a:t>12</a:t>
            </a:fld>
            <a:endParaRPr lang="en-US"/>
          </a:p>
        </p:txBody>
      </p:sp>
    </p:spTree>
    <p:extLst>
      <p:ext uri="{BB962C8B-B14F-4D97-AF65-F5344CB8AC3E}">
        <p14:creationId xmlns:p14="http://schemas.microsoft.com/office/powerpoint/2010/main" val="713181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pPr eaLnBrk="1" hangingPunct="1">
              <a:buFontTx/>
              <a:buChar char="•"/>
            </a:pPr>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40292" name="Slide Number Placeholder 3"/>
          <p:cNvSpPr>
            <a:spLocks noGrp="1"/>
          </p:cNvSpPr>
          <p:nvPr>
            <p:ph type="sldNum" sz="quarter" idx="5"/>
          </p:nvPr>
        </p:nvSpPr>
        <p:spPr>
          <a:noFill/>
        </p:spPr>
        <p:txBody>
          <a:bodyPr/>
          <a:lstStyle/>
          <a:p>
            <a:fld id="{8C670246-236A-48DC-9D95-9ACAFDF70D19}" type="slidenum">
              <a:rPr lang="en-US">
                <a:solidFill>
                  <a:srgbClr val="000000"/>
                </a:solidFill>
              </a:rPr>
              <a:pPr/>
              <a:t>15</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1143000" y="381000"/>
            <a:ext cx="6724650" cy="3641725"/>
            <a:chOff x="619125" y="276225"/>
            <a:chExt cx="7781925" cy="4660900"/>
          </a:xfrm>
        </p:grpSpPr>
        <p:pic>
          <p:nvPicPr>
            <p:cNvPr id="5" name="Picture 8" descr="C:\Presentation Team\Clients and Prospects\! Current Projects\PHRC\Raw Content\3-Cubes-v2.png"/>
            <p:cNvPicPr>
              <a:picLocks noChangeAspect="1" noChangeArrowheads="1"/>
            </p:cNvPicPr>
            <p:nvPr userDrawn="1"/>
          </p:nvPicPr>
          <p:blipFill>
            <a:blip r:embed="rId2" cstate="print"/>
            <a:srcRect/>
            <a:stretch>
              <a:fillRect/>
            </a:stretch>
          </p:blipFill>
          <p:spPr bwMode="auto">
            <a:xfrm>
              <a:off x="619125" y="2339975"/>
              <a:ext cx="7781925" cy="2597150"/>
            </a:xfrm>
            <a:prstGeom prst="rect">
              <a:avLst/>
            </a:prstGeom>
            <a:noFill/>
            <a:ln w="9525">
              <a:noFill/>
              <a:miter lim="800000"/>
              <a:headEnd/>
              <a:tailEnd/>
            </a:ln>
          </p:spPr>
        </p:pic>
        <p:pic>
          <p:nvPicPr>
            <p:cNvPr id="6" name="Picture 9" descr="C:\Presentation Team\Clients and Prospects\! Current Projects\PHRC\Raw Content\Logo-White.png"/>
            <p:cNvPicPr>
              <a:picLocks noChangeAspect="1" noChangeArrowheads="1"/>
            </p:cNvPicPr>
            <p:nvPr userDrawn="1"/>
          </p:nvPicPr>
          <p:blipFill>
            <a:blip r:embed="rId3" cstate="print"/>
            <a:srcRect/>
            <a:stretch>
              <a:fillRect/>
            </a:stretch>
          </p:blipFill>
          <p:spPr bwMode="auto">
            <a:xfrm>
              <a:off x="3217863" y="276225"/>
              <a:ext cx="3013075" cy="1905000"/>
            </a:xfrm>
            <a:prstGeom prst="rect">
              <a:avLst/>
            </a:prstGeom>
            <a:noFill/>
            <a:ln w="9525">
              <a:noFill/>
              <a:miter lim="800000"/>
              <a:headEnd/>
              <a:tailEnd/>
            </a:ln>
          </p:spPr>
        </p:pic>
      </p:grpSp>
      <p:sp>
        <p:nvSpPr>
          <p:cNvPr id="112642" name="Rectangle 2"/>
          <p:cNvSpPr>
            <a:spLocks noGrp="1" noChangeArrowheads="1"/>
          </p:cNvSpPr>
          <p:nvPr>
            <p:ph type="ctrTitle"/>
          </p:nvPr>
        </p:nvSpPr>
        <p:spPr>
          <a:xfrm>
            <a:off x="685800" y="4838700"/>
            <a:ext cx="7772400" cy="1470025"/>
          </a:xfrm>
        </p:spPr>
        <p:txBody>
          <a:bodyPr/>
          <a:lstStyle>
            <a:lvl1pPr algn="ctr">
              <a:defRPr sz="4000">
                <a:ln>
                  <a:noFill/>
                </a:ln>
                <a:latin typeface="Arial Black" pitchFamily="34" charset="0"/>
              </a:defRPr>
            </a:lvl1pPr>
          </a:lstStyle>
          <a:p>
            <a:r>
              <a:rPr lang="en-US" smtClean="0"/>
              <a:t>Click to edit Master title style</a:t>
            </a:r>
            <a:endParaRPr lang="en-US" dirty="0"/>
          </a:p>
        </p:txBody>
      </p:sp>
      <p:sp>
        <p:nvSpPr>
          <p:cNvPr id="112643" name="Rectangle 3"/>
          <p:cNvSpPr>
            <a:spLocks noGrp="1" noChangeArrowheads="1"/>
          </p:cNvSpPr>
          <p:nvPr>
            <p:ph type="subTitle" idx="1"/>
          </p:nvPr>
        </p:nvSpPr>
        <p:spPr>
          <a:xfrm>
            <a:off x="1371600" y="6019800"/>
            <a:ext cx="6400800" cy="685800"/>
          </a:xfrm>
        </p:spPr>
        <p:txBody>
          <a:bodyPr/>
          <a:lstStyle>
            <a:lvl1pPr marL="0" indent="0" algn="ctr">
              <a:buFont typeface="Wingdings" pitchFamily="2" charset="2"/>
              <a:buNone/>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pPr>
              <a:defRPr/>
            </a:pPr>
            <a:endParaRPr lang="en-US"/>
          </a:p>
        </p:txBody>
      </p:sp>
      <p:sp>
        <p:nvSpPr>
          <p:cNvPr id="6" name="Footer Placeholder 6"/>
          <p:cNvSpPr>
            <a:spLocks noGrp="1"/>
          </p:cNvSpPr>
          <p:nvPr>
            <p:ph type="ftr" sz="quarter" idx="11"/>
          </p:nvPr>
        </p:nvSpPr>
        <p:spPr>
          <a:xfrm>
            <a:off x="3124200" y="6248400"/>
            <a:ext cx="2895600" cy="476250"/>
          </a:xfrm>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pPr>
              <a:defRPr/>
            </a:pPr>
            <a:endParaRPr lang="en-US"/>
          </a:p>
        </p:txBody>
      </p:sp>
      <p:sp>
        <p:nvSpPr>
          <p:cNvPr id="6" name="Footer Placeholder 6"/>
          <p:cNvSpPr>
            <a:spLocks noGrp="1"/>
          </p:cNvSpPr>
          <p:nvPr>
            <p:ph type="ftr" sz="quarter" idx="11"/>
          </p:nvPr>
        </p:nvSpPr>
        <p:spPr>
          <a:xfrm>
            <a:off x="3124200" y="6248400"/>
            <a:ext cx="2895600" cy="476250"/>
          </a:xfrm>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90242777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Presentation Team\Clients and Prospects\! Current Projects\PHRC\Raw Content\3-Cubes-v2.png"/>
          <p:cNvPicPr>
            <a:picLocks noChangeAspect="1" noChangeArrowheads="1"/>
          </p:cNvPicPr>
          <p:nvPr userDrawn="1"/>
        </p:nvPicPr>
        <p:blipFill>
          <a:blip r:embed="rId2" cstate="print"/>
          <a:srcRect/>
          <a:stretch>
            <a:fillRect/>
          </a:stretch>
        </p:blipFill>
        <p:spPr bwMode="auto">
          <a:xfrm>
            <a:off x="1143000" y="1993900"/>
            <a:ext cx="6724650" cy="2028825"/>
          </a:xfrm>
          <a:prstGeom prst="rect">
            <a:avLst/>
          </a:prstGeom>
          <a:noFill/>
          <a:ln w="9525">
            <a:noFill/>
            <a:miter lim="800000"/>
            <a:headEnd/>
            <a:tailEnd/>
          </a:ln>
        </p:spPr>
      </p:pic>
      <p:grpSp>
        <p:nvGrpSpPr>
          <p:cNvPr id="5" name="Group 11"/>
          <p:cNvGrpSpPr>
            <a:grpSpLocks/>
          </p:cNvGrpSpPr>
          <p:nvPr userDrawn="1"/>
        </p:nvGrpSpPr>
        <p:grpSpPr bwMode="auto">
          <a:xfrm>
            <a:off x="3200400" y="457200"/>
            <a:ext cx="4038600" cy="1504950"/>
            <a:chOff x="2971800" y="457200"/>
            <a:chExt cx="4038600" cy="1505129"/>
          </a:xfrm>
        </p:grpSpPr>
        <p:pic>
          <p:nvPicPr>
            <p:cNvPr id="6" name="Picture 9" descr="C:\Presentation Team\Clients and Prospects\! Current Projects\PHRC\Raw Content\Logo-White.png"/>
            <p:cNvPicPr>
              <a:picLocks noChangeAspect="1" noChangeArrowheads="1"/>
            </p:cNvPicPr>
            <p:nvPr userDrawn="1"/>
          </p:nvPicPr>
          <p:blipFill>
            <a:blip r:embed="rId3" cstate="print"/>
            <a:srcRect/>
            <a:stretch>
              <a:fillRect/>
            </a:stretch>
          </p:blipFill>
          <p:spPr bwMode="auto">
            <a:xfrm>
              <a:off x="2971800" y="457200"/>
              <a:ext cx="2603710" cy="1488444"/>
            </a:xfrm>
            <a:prstGeom prst="rect">
              <a:avLst/>
            </a:prstGeom>
            <a:noFill/>
            <a:ln w="9525">
              <a:noFill/>
              <a:miter lim="800000"/>
              <a:headEnd/>
              <a:tailEnd/>
            </a:ln>
          </p:spPr>
        </p:pic>
        <p:sp useBgFill="1">
          <p:nvSpPr>
            <p:cNvPr id="7" name="Rectangle 6"/>
            <p:cNvSpPr/>
            <p:nvPr userDrawn="1"/>
          </p:nvSpPr>
          <p:spPr>
            <a:xfrm>
              <a:off x="4419600" y="762036"/>
              <a:ext cx="2590800" cy="1200293"/>
            </a:xfrm>
            <a:prstGeom prst="rect">
              <a:avLst/>
            </a:prstGeom>
          </p:spPr>
          <p:txBody>
            <a:bodyPr>
              <a:spAutoFit/>
            </a:bodyPr>
            <a:lstStyle/>
            <a:p>
              <a:pPr>
                <a:defRPr/>
              </a:pPr>
              <a:r>
                <a:rPr lang="en-US" sz="1200" b="1" dirty="0">
                  <a:solidFill>
                    <a:srgbClr val="F8F8F8"/>
                  </a:solidFill>
                  <a:cs typeface="Arial"/>
                </a:rPr>
                <a:t>A</a:t>
              </a:r>
              <a:r>
                <a:rPr lang="en-US" sz="1200" dirty="0">
                  <a:solidFill>
                    <a:srgbClr val="F8F8F8"/>
                  </a:solidFill>
                  <a:cs typeface="Arial"/>
                </a:rPr>
                <a:t>dolescent</a:t>
              </a:r>
            </a:p>
            <a:p>
              <a:pPr>
                <a:defRPr/>
              </a:pPr>
              <a:r>
                <a:rPr lang="en-US" sz="1200" b="1" dirty="0">
                  <a:solidFill>
                    <a:srgbClr val="F8F8F8"/>
                  </a:solidFill>
                  <a:cs typeface="Arial"/>
                </a:rPr>
                <a:t>R</a:t>
              </a:r>
              <a:r>
                <a:rPr lang="en-US" sz="1200" dirty="0">
                  <a:solidFill>
                    <a:srgbClr val="F8F8F8"/>
                  </a:solidFill>
                  <a:cs typeface="Arial"/>
                </a:rPr>
                <a:t>eproductive &amp;</a:t>
              </a:r>
            </a:p>
            <a:p>
              <a:pPr>
                <a:defRPr/>
              </a:pPr>
              <a:r>
                <a:rPr lang="en-US" sz="1200" b="1" dirty="0">
                  <a:solidFill>
                    <a:srgbClr val="F8F8F8"/>
                  </a:solidFill>
                  <a:cs typeface="Arial"/>
                </a:rPr>
                <a:t>S</a:t>
              </a:r>
              <a:r>
                <a:rPr lang="en-US" sz="1200" dirty="0">
                  <a:solidFill>
                    <a:srgbClr val="F8F8F8"/>
                  </a:solidFill>
                  <a:cs typeface="Arial"/>
                </a:rPr>
                <a:t>exual</a:t>
              </a:r>
            </a:p>
            <a:p>
              <a:pPr>
                <a:defRPr/>
              </a:pPr>
              <a:r>
                <a:rPr lang="en-US" sz="1200" b="1" dirty="0">
                  <a:solidFill>
                    <a:srgbClr val="F8F8F8"/>
                  </a:solidFill>
                  <a:cs typeface="Arial"/>
                </a:rPr>
                <a:t>H</a:t>
              </a:r>
              <a:r>
                <a:rPr lang="en-US" sz="1200" dirty="0">
                  <a:solidFill>
                    <a:srgbClr val="F8F8F8"/>
                  </a:solidFill>
                  <a:cs typeface="Arial"/>
                </a:rPr>
                <a:t>ealth</a:t>
              </a:r>
            </a:p>
            <a:p>
              <a:pPr>
                <a:defRPr/>
              </a:pPr>
              <a:r>
                <a:rPr lang="en-US" sz="1200" b="1" dirty="0">
                  <a:solidFill>
                    <a:srgbClr val="F8F8F8"/>
                  </a:solidFill>
                  <a:cs typeface="Arial"/>
                </a:rPr>
                <a:t>E</a:t>
              </a:r>
              <a:r>
                <a:rPr lang="en-US" sz="1200" dirty="0">
                  <a:solidFill>
                    <a:srgbClr val="F8F8F8"/>
                  </a:solidFill>
                  <a:cs typeface="Arial"/>
                </a:rPr>
                <a:t>ducation</a:t>
              </a:r>
            </a:p>
            <a:p>
              <a:pPr>
                <a:defRPr/>
              </a:pPr>
              <a:r>
                <a:rPr lang="en-US" sz="1200" b="1" dirty="0">
                  <a:solidFill>
                    <a:srgbClr val="F8F8F8"/>
                  </a:solidFill>
                  <a:cs typeface="Arial"/>
                </a:rPr>
                <a:t>P</a:t>
              </a:r>
              <a:r>
                <a:rPr lang="en-US" sz="1200" dirty="0">
                  <a:solidFill>
                    <a:srgbClr val="F8F8F8"/>
                  </a:solidFill>
                  <a:cs typeface="Arial"/>
                </a:rPr>
                <a:t>roject</a:t>
              </a:r>
            </a:p>
          </p:txBody>
        </p:sp>
      </p:grpSp>
      <p:sp>
        <p:nvSpPr>
          <p:cNvPr id="112642" name="Rectangle 2"/>
          <p:cNvSpPr>
            <a:spLocks noGrp="1" noChangeArrowheads="1"/>
          </p:cNvSpPr>
          <p:nvPr>
            <p:ph type="ctrTitle"/>
          </p:nvPr>
        </p:nvSpPr>
        <p:spPr>
          <a:xfrm>
            <a:off x="685800" y="4838700"/>
            <a:ext cx="7772400" cy="1470025"/>
          </a:xfrm>
        </p:spPr>
        <p:txBody>
          <a:bodyPr/>
          <a:lstStyle>
            <a:lvl1pPr algn="ctr">
              <a:defRPr sz="4000">
                <a:ln>
                  <a:noFill/>
                </a:ln>
                <a:latin typeface="Arial Black" pitchFamily="34" charset="0"/>
              </a:defRPr>
            </a:lvl1pPr>
          </a:lstStyle>
          <a:p>
            <a:r>
              <a:rPr lang="en-US" smtClean="0"/>
              <a:t>Click to edit Master title style</a:t>
            </a:r>
            <a:endParaRPr lang="en-US" dirty="0"/>
          </a:p>
        </p:txBody>
      </p:sp>
      <p:sp>
        <p:nvSpPr>
          <p:cNvPr id="112643" name="Rectangle 3"/>
          <p:cNvSpPr>
            <a:spLocks noGrp="1" noChangeArrowheads="1"/>
          </p:cNvSpPr>
          <p:nvPr>
            <p:ph type="subTitle" idx="1"/>
          </p:nvPr>
        </p:nvSpPr>
        <p:spPr>
          <a:xfrm>
            <a:off x="1371600" y="6019800"/>
            <a:ext cx="6400800" cy="685800"/>
          </a:xfrm>
        </p:spPr>
        <p:txBody>
          <a:bodyPr/>
          <a:lstStyle>
            <a:lvl1pPr marL="0" indent="0" algn="ctr">
              <a:buFont typeface="Wingdings" pitchFamily="2" charset="2"/>
              <a:buNone/>
              <a:defRPr/>
            </a:lvl1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lvl1pPr>
              <a:defRPr>
                <a:ln>
                  <a:noFill/>
                </a:ln>
              </a:defRPr>
            </a:lvl1pPr>
          </a:lstStyle>
          <a:p>
            <a:r>
              <a:rPr lang="en-US" smtClean="0"/>
              <a:t>Click to edit Master 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ARHEP Slide Mas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cap="none" spc="0">
                <a:ln w="1905">
                  <a:noFill/>
                </a:ln>
                <a:solidFill>
                  <a:schemeClr val="bg1">
                    <a:lumMod val="95000"/>
                  </a:schemeClr>
                </a:solidFill>
                <a:effectLs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noFill/>
                </a:ln>
              </a:defRPr>
            </a:lvl1pPr>
          </a:lstStyle>
          <a:p>
            <a:r>
              <a:rPr lang="en-US"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lvl1pPr>
              <a:defRPr>
                <a:ln>
                  <a:noFill/>
                </a:ln>
              </a:defRPr>
            </a:lvl1pPr>
          </a:lstStyle>
          <a:p>
            <a:r>
              <a:rPr lang="en-US" smtClean="0"/>
              <a:t>Click to edit Master title style</a:t>
            </a:r>
            <a:endParaRPr lang="en-US" dirty="0"/>
          </a:p>
        </p:txBody>
      </p:sp>
      <p:sp>
        <p:nvSpPr>
          <p:cNvPr id="4" name="Date Placeholder 10"/>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1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2362200"/>
            <a:ext cx="7693025" cy="3724275"/>
          </a:xfrm>
        </p:spPr>
        <p:txBody>
          <a:bodyPr>
            <a:normAutofit/>
          </a:bodyPr>
          <a:lstStyle/>
          <a:p>
            <a:pPr lvl="0"/>
            <a:r>
              <a:rPr lang="en-US" noProof="0" smtClean="0"/>
              <a:t>Click icon to add chart</a:t>
            </a:r>
          </a:p>
        </p:txBody>
      </p:sp>
      <p:sp>
        <p:nvSpPr>
          <p:cNvPr id="4" name="Rectangle 3"/>
          <p:cNvSpPr>
            <a:spLocks noGrp="1" noChangeArrowheads="1"/>
          </p:cNvSpPr>
          <p:nvPr>
            <p:ph type="dt" sz="half" idx="10"/>
          </p:nvPr>
        </p:nvSpPr>
        <p:spPr/>
        <p:txBody>
          <a:bodyPr/>
          <a:lstStyle>
            <a:lvl1pPr>
              <a:defRPr smtClean="0"/>
            </a:lvl1pPr>
          </a:lstStyle>
          <a:p>
            <a:pPr>
              <a:defRPr/>
            </a:pPr>
            <a:endParaRPr lang="en-US"/>
          </a:p>
        </p:txBody>
      </p:sp>
      <p:sp>
        <p:nvSpPr>
          <p:cNvPr id="5" name="Rectangle 12"/>
          <p:cNvSpPr>
            <a:spLocks noGrp="1" noChangeArrowheads="1"/>
          </p:cNvSpPr>
          <p:nvPr>
            <p:ph type="ftr" sz="quarter" idx="11"/>
          </p:nvPr>
        </p:nvSpPr>
        <p:spPr>
          <a:xfrm>
            <a:off x="2667000" y="6356350"/>
            <a:ext cx="3352800" cy="365125"/>
          </a:xfrm>
        </p:spPr>
        <p:txBody>
          <a:bodyPr/>
          <a:lstStyle>
            <a:lvl1pPr>
              <a:defRPr/>
            </a:lvl1pPr>
          </a:lstStyle>
          <a:p>
            <a:pPr>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7693025"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200" y="4300538"/>
            <a:ext cx="7693025"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smtClean="0"/>
            </a:lvl1pPr>
          </a:lstStyle>
          <a:p>
            <a:pPr>
              <a:defRPr/>
            </a:pPr>
            <a:endParaRPr lang="en-US"/>
          </a:p>
        </p:txBody>
      </p:sp>
      <p:sp>
        <p:nvSpPr>
          <p:cNvPr id="6" name="Rectangle 12"/>
          <p:cNvSpPr>
            <a:spLocks noGrp="1" noChangeArrowheads="1"/>
          </p:cNvSpPr>
          <p:nvPr>
            <p:ph type="ftr" sz="quarter" idx="11"/>
          </p:nvPr>
        </p:nvSpPr>
        <p:spPr>
          <a:xfrm>
            <a:off x="2667000" y="6356350"/>
            <a:ext cx="3352800" cy="365125"/>
          </a:xfrm>
        </p:spPr>
        <p:txBody>
          <a:bodyPr/>
          <a:lstStyle>
            <a:lvl1pPr>
              <a:defRPr/>
            </a:lvl1pPr>
          </a:lstStyle>
          <a:p>
            <a:pPr>
              <a:defRPr/>
            </a:pP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smtClean="0"/>
            </a:lvl1pPr>
          </a:lstStyle>
          <a:p>
            <a:pPr>
              <a:defRPr/>
            </a:pPr>
            <a:endParaRPr lang="en-US"/>
          </a:p>
        </p:txBody>
      </p:sp>
      <p:sp>
        <p:nvSpPr>
          <p:cNvPr id="6" name="Footer Placeholder 6"/>
          <p:cNvSpPr>
            <a:spLocks noGrp="1"/>
          </p:cNvSpPr>
          <p:nvPr>
            <p:ph type="ftr" sz="quarter" idx="11"/>
          </p:nvPr>
        </p:nvSpPr>
        <p:spPr>
          <a:xfrm>
            <a:off x="3124200" y="6248400"/>
            <a:ext cx="2895600" cy="476250"/>
          </a:xfrm>
        </p:spPr>
        <p:txBody>
          <a:bodyPr/>
          <a:lstStyle>
            <a:lvl1pPr>
              <a:defRPr/>
            </a:lvl1pPr>
          </a:lstStyle>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fontAlgn="auto">
              <a:spcBef>
                <a:spcPts val="0"/>
              </a:spcBef>
              <a:spcAft>
                <a:spcPts val="0"/>
              </a:spcAft>
              <a:defRPr>
                <a:latin typeface="Futura Md BT" pitchFamily="34" charset="0"/>
                <a:ea typeface="+mn-ea"/>
                <a:cs typeface="+mn-cs"/>
              </a:defRPr>
            </a:lvl1pPr>
          </a:lstStyle>
          <a:p>
            <a:pPr>
              <a:defRPr/>
            </a:pPr>
            <a:endParaRPr lang="en-US"/>
          </a:p>
        </p:txBody>
      </p:sp>
      <p:sp>
        <p:nvSpPr>
          <p:cNvPr id="6" name="Footer Placeholder 6"/>
          <p:cNvSpPr>
            <a:spLocks noGrp="1"/>
          </p:cNvSpPr>
          <p:nvPr>
            <p:ph type="ftr" sz="quarter" idx="11"/>
          </p:nvPr>
        </p:nvSpPr>
        <p:spPr>
          <a:xfrm>
            <a:off x="3124200" y="6248400"/>
            <a:ext cx="2895600" cy="476250"/>
          </a:xfrm>
        </p:spPr>
        <p:txBody>
          <a:bodyPr/>
          <a:lstStyle>
            <a:lvl1pPr>
              <a:defRPr/>
            </a:lvl1pPr>
          </a:lstStyle>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1143000" y="381000"/>
            <a:ext cx="6724650" cy="3641725"/>
            <a:chOff x="619125" y="276225"/>
            <a:chExt cx="7781925" cy="4660900"/>
          </a:xfrm>
        </p:grpSpPr>
        <p:pic>
          <p:nvPicPr>
            <p:cNvPr id="5" name="Picture 8" descr="C:\Presentation Team\Clients and Prospects\! Current Projects\PHRC\Raw Content\3-Cubes-v2.png"/>
            <p:cNvPicPr>
              <a:picLocks noChangeAspect="1" noChangeArrowheads="1"/>
            </p:cNvPicPr>
            <p:nvPr userDrawn="1"/>
          </p:nvPicPr>
          <p:blipFill>
            <a:blip r:embed="rId2" cstate="print"/>
            <a:srcRect/>
            <a:stretch>
              <a:fillRect/>
            </a:stretch>
          </p:blipFill>
          <p:spPr bwMode="auto">
            <a:xfrm>
              <a:off x="619125" y="2339975"/>
              <a:ext cx="7781925" cy="2597150"/>
            </a:xfrm>
            <a:prstGeom prst="rect">
              <a:avLst/>
            </a:prstGeom>
            <a:noFill/>
            <a:ln w="9525">
              <a:noFill/>
              <a:miter lim="800000"/>
              <a:headEnd/>
              <a:tailEnd/>
            </a:ln>
          </p:spPr>
        </p:pic>
        <p:pic>
          <p:nvPicPr>
            <p:cNvPr id="6" name="Picture 9" descr="C:\Presentation Team\Clients and Prospects\! Current Projects\PHRC\Raw Content\Logo-White.png"/>
            <p:cNvPicPr>
              <a:picLocks noChangeAspect="1" noChangeArrowheads="1"/>
            </p:cNvPicPr>
            <p:nvPr userDrawn="1"/>
          </p:nvPicPr>
          <p:blipFill>
            <a:blip r:embed="rId3" cstate="print"/>
            <a:srcRect/>
            <a:stretch>
              <a:fillRect/>
            </a:stretch>
          </p:blipFill>
          <p:spPr bwMode="auto">
            <a:xfrm>
              <a:off x="3217863" y="276225"/>
              <a:ext cx="3013075" cy="1905000"/>
            </a:xfrm>
            <a:prstGeom prst="rect">
              <a:avLst/>
            </a:prstGeom>
            <a:noFill/>
            <a:ln w="9525">
              <a:noFill/>
              <a:miter lim="800000"/>
              <a:headEnd/>
              <a:tailEnd/>
            </a:ln>
          </p:spPr>
        </p:pic>
      </p:grpSp>
      <p:sp>
        <p:nvSpPr>
          <p:cNvPr id="112642" name="Rectangle 2"/>
          <p:cNvSpPr>
            <a:spLocks noGrp="1" noChangeArrowheads="1"/>
          </p:cNvSpPr>
          <p:nvPr>
            <p:ph type="ctrTitle"/>
          </p:nvPr>
        </p:nvSpPr>
        <p:spPr>
          <a:xfrm>
            <a:off x="685800" y="4838700"/>
            <a:ext cx="7772400" cy="1470025"/>
          </a:xfrm>
          <a:prstGeom prst="rect">
            <a:avLst/>
          </a:prstGeom>
        </p:spPr>
        <p:txBody>
          <a:bodyPr/>
          <a:lstStyle>
            <a:lvl1pPr algn="ctr">
              <a:defRPr sz="4000">
                <a:ln>
                  <a:noFill/>
                </a:ln>
                <a:latin typeface="Arial Black" pitchFamily="34" charset="0"/>
              </a:defRPr>
            </a:lvl1pPr>
          </a:lstStyle>
          <a:p>
            <a:r>
              <a:rPr lang="en-US" smtClean="0"/>
              <a:t>Click to edit Master title style</a:t>
            </a:r>
            <a:endParaRPr lang="en-US" dirty="0"/>
          </a:p>
        </p:txBody>
      </p:sp>
      <p:sp>
        <p:nvSpPr>
          <p:cNvPr id="112643" name="Rectangle 3"/>
          <p:cNvSpPr>
            <a:spLocks noGrp="1" noChangeArrowheads="1"/>
          </p:cNvSpPr>
          <p:nvPr>
            <p:ph type="subTitle" idx="1"/>
          </p:nvPr>
        </p:nvSpPr>
        <p:spPr>
          <a:xfrm>
            <a:off x="1371600" y="6019800"/>
            <a:ext cx="6400800" cy="685800"/>
          </a:xfrm>
        </p:spPr>
        <p:txBody>
          <a:bodyPr/>
          <a:lstStyle>
            <a:lvl1pPr marL="0" indent="0" algn="ctr">
              <a:buFont typeface="Wingdings" pitchFamily="2" charset="2"/>
              <a:buNone/>
              <a:defRPr/>
            </a:lvl1pPr>
          </a:lstStyle>
          <a:p>
            <a:r>
              <a:rPr lang="en-US" smtClean="0"/>
              <a:t>Click to edit Master subtitle style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514600" y="381000"/>
            <a:ext cx="6362700" cy="1143000"/>
          </a:xfrm>
          <a:prstGeom prst="rect">
            <a:avLst/>
          </a:prstGeom>
        </p:spPr>
        <p:txBody>
          <a:bodyPr/>
          <a:lstStyle>
            <a:lvl1pPr>
              <a:defRPr>
                <a:ln>
                  <a:noFill/>
                </a:ln>
              </a:defRPr>
            </a:lvl1pPr>
          </a:lstStyle>
          <a:p>
            <a:r>
              <a:rPr lang="en-US" smtClean="0"/>
              <a:t>Click to edit Master title style</a:t>
            </a:r>
            <a:endParaRPr lang="en-US" dirty="0"/>
          </a:p>
        </p:txBody>
      </p:sp>
      <p:sp>
        <p:nvSpPr>
          <p:cNvPr id="4" name="Date Placeholder 10"/>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1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ARHEP Slide Master">
    <p:spTree>
      <p:nvGrpSpPr>
        <p:cNvPr id="1" name=""/>
        <p:cNvGrpSpPr/>
        <p:nvPr/>
      </p:nvGrpSpPr>
      <p:grpSpPr>
        <a:xfrm>
          <a:off x="0" y="0"/>
          <a:ext cx="0" cy="0"/>
          <a:chOff x="0" y="0"/>
          <a:chExt cx="0" cy="0"/>
        </a:xfrm>
      </p:grpSpPr>
      <p:sp>
        <p:nvSpPr>
          <p:cNvPr id="2" name="Title 1"/>
          <p:cNvSpPr>
            <a:spLocks noGrp="1"/>
          </p:cNvSpPr>
          <p:nvPr>
            <p:ph type="title"/>
          </p:nvPr>
        </p:nvSpPr>
        <p:spPr>
          <a:xfrm>
            <a:off x="2514600" y="381000"/>
            <a:ext cx="6362700" cy="1143000"/>
          </a:xfrm>
          <a:prstGeom prst="rect">
            <a:avLst/>
          </a:prstGeom>
        </p:spPr>
        <p:txBody>
          <a:bodyPr/>
          <a:lstStyle>
            <a:lvl1pPr>
              <a:defRPr b="0" cap="none" spc="0">
                <a:ln w="1905">
                  <a:noFill/>
                </a:ln>
                <a:solidFill>
                  <a:schemeClr val="bg1">
                    <a:lumMod val="95000"/>
                  </a:schemeClr>
                </a:solidFill>
                <a:effectLs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ARHEP Slide Mas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cap="none" spc="0">
                <a:ln w="1905">
                  <a:noFill/>
                </a:ln>
                <a:solidFill>
                  <a:schemeClr val="bg1">
                    <a:lumMod val="95000"/>
                  </a:schemeClr>
                </a:solidFill>
                <a:effectLs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4600" y="381000"/>
            <a:ext cx="6362700" cy="1143000"/>
          </a:xfrm>
          <a:prstGeom prst="rect">
            <a:avLst/>
          </a:prstGeom>
        </p:spPr>
        <p:txBody>
          <a:bodyPr/>
          <a:lstStyle>
            <a:lvl1pPr>
              <a:defRPr>
                <a:ln>
                  <a:noFill/>
                </a:ln>
              </a:defRPr>
            </a:lvl1pPr>
          </a:lstStyle>
          <a:p>
            <a:r>
              <a:rPr lang="en-US" smtClean="0"/>
              <a:t>Click to edit Master title style</a:t>
            </a:r>
            <a:endParaRPr lang="en-US" dirty="0"/>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2362200"/>
            <a:ext cx="7693025" cy="3724275"/>
          </a:xfrm>
        </p:spPr>
        <p:txBody>
          <a:bodyPr>
            <a:normAutofit/>
          </a:bodyPr>
          <a:lstStyle/>
          <a:p>
            <a:pPr lvl="0"/>
            <a:r>
              <a:rPr lang="en-US" noProof="0" smtClean="0"/>
              <a:t>Click icon to add chart</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12"/>
          <p:cNvSpPr>
            <a:spLocks noGrp="1" noChangeArrowheads="1"/>
          </p:cNvSpPr>
          <p:nvPr>
            <p:ph type="ftr" sz="quarter" idx="11"/>
          </p:nvPr>
        </p:nvSpPr>
        <p:spPr>
          <a:xfrm>
            <a:off x="2667000" y="6356350"/>
            <a:ext cx="3352800" cy="365125"/>
          </a:xfrm>
        </p:spPr>
        <p:txBody>
          <a:bodyPr/>
          <a:lstStyle>
            <a:lvl1pPr fontAlgn="auto">
              <a:spcBef>
                <a:spcPts val="0"/>
              </a:spcBef>
              <a:spcAft>
                <a:spcPts val="0"/>
              </a:spcAft>
              <a:defRPr/>
            </a:lvl1pPr>
          </a:lstStyle>
          <a:p>
            <a:pPr>
              <a:defRPr/>
            </a:pP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7693025"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200" y="4300538"/>
            <a:ext cx="7693025"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a:xfrm>
            <a:off x="2667000" y="6356350"/>
            <a:ext cx="3352800" cy="365125"/>
          </a:xfrm>
        </p:spPr>
        <p:txBody>
          <a:bodyPr/>
          <a:lstStyle>
            <a:lvl1pPr>
              <a:defRPr/>
            </a:lvl1pPr>
          </a:lstStyle>
          <a:p>
            <a:pPr>
              <a:defRPr/>
            </a:pP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pPr>
              <a:defRPr/>
            </a:pPr>
            <a:endParaRPr lang="en-US"/>
          </a:p>
        </p:txBody>
      </p:sp>
      <p:sp>
        <p:nvSpPr>
          <p:cNvPr id="6" name="Footer Placeholder 6"/>
          <p:cNvSpPr>
            <a:spLocks noGrp="1"/>
          </p:cNvSpPr>
          <p:nvPr>
            <p:ph type="ftr" sz="quarter" idx="11"/>
          </p:nvPr>
        </p:nvSpPr>
        <p:spPr>
          <a:xfrm>
            <a:off x="3124200" y="6248400"/>
            <a:ext cx="2895600" cy="476250"/>
          </a:xfrm>
        </p:spPr>
        <p:txBody>
          <a:bodyPr/>
          <a:lstStyle>
            <a:lvl1pPr>
              <a:defRPr/>
            </a:lvl1pPr>
          </a:lstStyle>
          <a:p>
            <a:pPr>
              <a:defRPr/>
            </a:pP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noFill/>
                </a:ln>
              </a:defRPr>
            </a:lvl1pPr>
          </a:lstStyle>
          <a:p>
            <a:r>
              <a:rPr lang="en-US" smtClean="0"/>
              <a:t>Click to edit Master title style</a:t>
            </a:r>
            <a:endParaRPr lang="en-US" dirty="0"/>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7693025"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200" y="4300538"/>
            <a:ext cx="7693025" cy="17859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a:xfrm>
            <a:off x="2667000" y="6356350"/>
            <a:ext cx="3352800" cy="365125"/>
          </a:xfr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38.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pic>
        <p:nvPicPr>
          <p:cNvPr id="5122" name="Picture 2" descr="C:\Presentation Team\Clients and Prospects\! Current Projects\PRCH\Raw Content\Top-Banner-Grey.png"/>
          <p:cNvPicPr>
            <a:picLocks noChangeAspect="1" noChangeArrowheads="1"/>
          </p:cNvPicPr>
          <p:nvPr userDrawn="1"/>
        </p:nvPicPr>
        <p:blipFill>
          <a:blip r:embed="rId16" cstate="print"/>
          <a:srcRect/>
          <a:stretch>
            <a:fillRect/>
          </a:stretch>
        </p:blipFill>
        <p:spPr bwMode="auto">
          <a:xfrm>
            <a:off x="0" y="0"/>
            <a:ext cx="9144000" cy="1589088"/>
          </a:xfrm>
          <a:prstGeom prst="rect">
            <a:avLst/>
          </a:prstGeom>
          <a:noFill/>
          <a:ln w="9525">
            <a:noFill/>
            <a:miter lim="800000"/>
            <a:headEnd/>
            <a:tailEnd/>
          </a:ln>
        </p:spPr>
      </p:pic>
      <p:sp>
        <p:nvSpPr>
          <p:cNvPr id="5123" name="Rectangle 2"/>
          <p:cNvSpPr>
            <a:spLocks noGrp="1" noChangeArrowheads="1"/>
          </p:cNvSpPr>
          <p:nvPr>
            <p:ph type="title"/>
          </p:nvPr>
        </p:nvSpPr>
        <p:spPr bwMode="auto">
          <a:xfrm>
            <a:off x="2514600" y="381000"/>
            <a:ext cx="63627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4" name="Rectangle 3"/>
          <p:cNvSpPr>
            <a:spLocks noGrp="1" noChangeArrowheads="1"/>
          </p:cNvSpPr>
          <p:nvPr>
            <p:ph type="body" idx="1"/>
          </p:nvPr>
        </p:nvSpPr>
        <p:spPr bwMode="auto">
          <a:xfrm>
            <a:off x="457200" y="1600200"/>
            <a:ext cx="8229600" cy="42672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60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8F8F8"/>
                </a:solidFill>
                <a:latin typeface="Futura Md BT" pitchFamily="34" charset="0"/>
                <a:ea typeface="+mn-ea"/>
                <a:cs typeface="+mn-cs"/>
              </a:defRPr>
            </a:lvl1pPr>
          </a:lstStyle>
          <a:p>
            <a:pPr>
              <a:defRPr/>
            </a:pPr>
            <a:endParaRPr lang="en-US"/>
          </a:p>
        </p:txBody>
      </p:sp>
      <p:sp>
        <p:nvSpPr>
          <p:cNvPr id="2160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8F8F8"/>
                </a:solidFill>
                <a:latin typeface="Futura Md BT" pitchFamily="34" charset="0"/>
                <a:ea typeface="+mn-ea"/>
                <a:cs typeface="+mn-cs"/>
              </a:defRPr>
            </a:lvl1pPr>
          </a:lstStyle>
          <a:p>
            <a:pPr>
              <a:defRPr/>
            </a:pPr>
            <a:endParaRPr lang="en-US"/>
          </a:p>
        </p:txBody>
      </p:sp>
      <p:pic>
        <p:nvPicPr>
          <p:cNvPr id="5127" name="Picture 9" descr="ppllogo"/>
          <p:cNvPicPr>
            <a:picLocks noChangeAspect="1" noChangeArrowheads="1"/>
          </p:cNvPicPr>
          <p:nvPr/>
        </p:nvPicPr>
        <p:blipFill>
          <a:blip r:embed="rId17" cstate="print"/>
          <a:srcRect/>
          <a:stretch>
            <a:fillRect/>
          </a:stretch>
        </p:blipFill>
        <p:spPr bwMode="auto">
          <a:xfrm>
            <a:off x="50800" y="5691188"/>
            <a:ext cx="1228725" cy="1095375"/>
          </a:xfrm>
          <a:prstGeom prst="rect">
            <a:avLst/>
          </a:prstGeom>
          <a:noFill/>
          <a:ln w="9525">
            <a:noFill/>
            <a:miter lim="800000"/>
            <a:headEnd/>
            <a:tailEnd/>
          </a:ln>
        </p:spPr>
      </p:pic>
      <p:sp>
        <p:nvSpPr>
          <p:cNvPr id="13" name="TextBox 12"/>
          <p:cNvSpPr txBox="1"/>
          <p:nvPr/>
        </p:nvSpPr>
        <p:spPr>
          <a:xfrm>
            <a:off x="457200" y="76200"/>
            <a:ext cx="8229600" cy="338138"/>
          </a:xfrm>
          <a:prstGeom prst="rect">
            <a:avLst/>
          </a:prstGeom>
          <a:noFill/>
        </p:spPr>
        <p:txBody>
          <a:bodyPr>
            <a:spAutoFit/>
          </a:bodyPr>
          <a:lstStyle/>
          <a:p>
            <a:pPr algn="ctr" fontAlgn="auto">
              <a:spcBef>
                <a:spcPts val="0"/>
              </a:spcBef>
              <a:spcAft>
                <a:spcPts val="0"/>
              </a:spcAft>
              <a:defRPr/>
            </a:pPr>
            <a:r>
              <a:rPr lang="en-US" sz="1600" b="1" dirty="0">
                <a:solidFill>
                  <a:srgbClr val="F8F8F8"/>
                </a:solidFill>
                <a:latin typeface="Futura Lt BT" pitchFamily="34" charset="0"/>
                <a:cs typeface="Arial" charset="0"/>
              </a:rPr>
              <a:t>The Essentials of Contraception and Adolescents</a:t>
            </a:r>
          </a:p>
        </p:txBody>
      </p:sp>
      <p:sp>
        <p:nvSpPr>
          <p:cNvPr id="11" name="TextBox 10"/>
          <p:cNvSpPr txBox="1"/>
          <p:nvPr/>
        </p:nvSpPr>
        <p:spPr>
          <a:xfrm>
            <a:off x="7543800" y="6488113"/>
            <a:ext cx="1141659" cy="307777"/>
          </a:xfrm>
          <a:prstGeom prst="rect">
            <a:avLst/>
          </a:prstGeom>
          <a:noFill/>
        </p:spPr>
        <p:txBody>
          <a:bodyPr wrap="none">
            <a:spAutoFit/>
          </a:bodyPr>
          <a:lstStyle/>
          <a:p>
            <a:pPr fontAlgn="auto">
              <a:spcBef>
                <a:spcPts val="0"/>
              </a:spcBef>
              <a:spcAft>
                <a:spcPts val="0"/>
              </a:spcAft>
              <a:defRPr/>
            </a:pPr>
            <a:r>
              <a:rPr lang="en-US" sz="1400" dirty="0">
                <a:solidFill>
                  <a:srgbClr val="F8F8F8"/>
                </a:solidFill>
                <a:latin typeface="Humanst521 Lt BT"/>
                <a:cs typeface="Arial"/>
              </a:rPr>
              <a:t>PRCH </a:t>
            </a:r>
            <a:r>
              <a:rPr lang="en-US" sz="1400" dirty="0" smtClean="0">
                <a:solidFill>
                  <a:srgbClr val="F8F8F8"/>
                </a:solidFill>
                <a:latin typeface="Humanst521 Lt BT"/>
                <a:cs typeface="Arial"/>
              </a:rPr>
              <a:t>2012</a:t>
            </a:r>
            <a:endParaRPr lang="en-US" sz="1400" dirty="0">
              <a:solidFill>
                <a:srgbClr val="F8F8F8"/>
              </a:solidFill>
              <a:latin typeface="Humanst521 Lt BT"/>
              <a:cs typeface="Arial"/>
            </a:endParaRPr>
          </a:p>
        </p:txBody>
      </p:sp>
    </p:spTree>
  </p:cSld>
  <p:clrMap bg1="lt1" tx1="dk1" bg2="lt2" tx2="dk2" accent1="accent1" accent2="accent2" accent3="accent3" accent4="accent4" accent5="accent5" accent6="accent6" hlink="hlink" folHlink="folHlink"/>
  <p:sldLayoutIdLst>
    <p:sldLayoutId id="2147484622" r:id="rId1"/>
    <p:sldLayoutId id="2147484623" r:id="rId2"/>
    <p:sldLayoutId id="2147484610" r:id="rId3"/>
    <p:sldLayoutId id="2147484624" r:id="rId4"/>
    <p:sldLayoutId id="2147484625" r:id="rId5"/>
    <p:sldLayoutId id="2147484626" r:id="rId6"/>
    <p:sldLayoutId id="2147484627" r:id="rId7"/>
    <p:sldLayoutId id="2147484628" r:id="rId8"/>
    <p:sldLayoutId id="2147484629" r:id="rId9"/>
    <p:sldLayoutId id="2147484630" r:id="rId10"/>
    <p:sldLayoutId id="2147484631" r:id="rId11"/>
    <p:sldLayoutId id="2147484611" r:id="rId12"/>
    <p:sldLayoutId id="2147484649" r:id="rId13"/>
  </p:sldLayoutIdLst>
  <p:timing>
    <p:tnLst>
      <p:par>
        <p:cTn id="1" dur="indefinite" restart="never" nodeType="tmRoot"/>
      </p:par>
    </p:tnLst>
  </p:timing>
  <p:hf sldNum="0" hdr="0" ftr="0" dt="0"/>
  <p:txStyles>
    <p:titleStyle>
      <a:lvl1pPr algn="r" rtl="0" eaLnBrk="0" fontAlgn="base" hangingPunct="0">
        <a:spcBef>
          <a:spcPct val="0"/>
        </a:spcBef>
        <a:spcAft>
          <a:spcPct val="0"/>
        </a:spcAft>
        <a:defRPr sz="3600" b="1">
          <a:solidFill>
            <a:schemeClr val="tx2"/>
          </a:solidFill>
          <a:latin typeface="Arial Black" pitchFamily="34" charset="0"/>
          <a:ea typeface="Arial" charset="0"/>
          <a:cs typeface="+mj-cs"/>
        </a:defRPr>
      </a:lvl1pPr>
      <a:lvl2pPr algn="r" rtl="0" eaLnBrk="0" fontAlgn="base" hangingPunct="0">
        <a:spcBef>
          <a:spcPct val="0"/>
        </a:spcBef>
        <a:spcAft>
          <a:spcPct val="0"/>
        </a:spcAft>
        <a:defRPr sz="3600" b="1">
          <a:solidFill>
            <a:schemeClr val="tx2"/>
          </a:solidFill>
          <a:latin typeface="Arial Black" pitchFamily="34" charset="0"/>
          <a:ea typeface="Arial" charset="0"/>
          <a:cs typeface="Arial" charset="0"/>
        </a:defRPr>
      </a:lvl2pPr>
      <a:lvl3pPr algn="r" rtl="0" eaLnBrk="0" fontAlgn="base" hangingPunct="0">
        <a:spcBef>
          <a:spcPct val="0"/>
        </a:spcBef>
        <a:spcAft>
          <a:spcPct val="0"/>
        </a:spcAft>
        <a:defRPr sz="3600" b="1">
          <a:solidFill>
            <a:schemeClr val="tx2"/>
          </a:solidFill>
          <a:latin typeface="Arial Black" pitchFamily="34" charset="0"/>
          <a:ea typeface="Arial" charset="0"/>
          <a:cs typeface="Arial" charset="0"/>
        </a:defRPr>
      </a:lvl3pPr>
      <a:lvl4pPr algn="r" rtl="0" eaLnBrk="0" fontAlgn="base" hangingPunct="0">
        <a:spcBef>
          <a:spcPct val="0"/>
        </a:spcBef>
        <a:spcAft>
          <a:spcPct val="0"/>
        </a:spcAft>
        <a:defRPr sz="3600" b="1">
          <a:solidFill>
            <a:schemeClr val="tx2"/>
          </a:solidFill>
          <a:latin typeface="Arial Black" pitchFamily="34" charset="0"/>
          <a:ea typeface="Arial" charset="0"/>
          <a:cs typeface="Arial" charset="0"/>
        </a:defRPr>
      </a:lvl4pPr>
      <a:lvl5pPr algn="r" rtl="0" eaLnBrk="0" fontAlgn="base" hangingPunct="0">
        <a:spcBef>
          <a:spcPct val="0"/>
        </a:spcBef>
        <a:spcAft>
          <a:spcPct val="0"/>
        </a:spcAft>
        <a:defRPr sz="3600" b="1">
          <a:solidFill>
            <a:schemeClr val="tx2"/>
          </a:solidFill>
          <a:latin typeface="Arial Black" pitchFamily="34" charset="0"/>
          <a:ea typeface="Arial" charset="0"/>
          <a:cs typeface="Arial" charset="0"/>
        </a:defRPr>
      </a:lvl5pPr>
      <a:lvl6pPr marL="457200" algn="r" rtl="0" eaLnBrk="1" fontAlgn="base" hangingPunct="1">
        <a:spcBef>
          <a:spcPct val="0"/>
        </a:spcBef>
        <a:spcAft>
          <a:spcPct val="0"/>
        </a:spcAft>
        <a:defRPr sz="3600">
          <a:solidFill>
            <a:schemeClr val="tx2"/>
          </a:solidFill>
          <a:latin typeface="Humanst521 BT" pitchFamily="34" charset="0"/>
          <a:cs typeface="Arial" charset="0"/>
        </a:defRPr>
      </a:lvl6pPr>
      <a:lvl7pPr marL="914400" algn="r" rtl="0" eaLnBrk="1" fontAlgn="base" hangingPunct="1">
        <a:spcBef>
          <a:spcPct val="0"/>
        </a:spcBef>
        <a:spcAft>
          <a:spcPct val="0"/>
        </a:spcAft>
        <a:defRPr sz="3600">
          <a:solidFill>
            <a:schemeClr val="tx2"/>
          </a:solidFill>
          <a:latin typeface="Humanst521 BT" pitchFamily="34" charset="0"/>
          <a:cs typeface="Arial" charset="0"/>
        </a:defRPr>
      </a:lvl7pPr>
      <a:lvl8pPr marL="1371600" algn="r" rtl="0" eaLnBrk="1" fontAlgn="base" hangingPunct="1">
        <a:spcBef>
          <a:spcPct val="0"/>
        </a:spcBef>
        <a:spcAft>
          <a:spcPct val="0"/>
        </a:spcAft>
        <a:defRPr sz="3600">
          <a:solidFill>
            <a:schemeClr val="tx2"/>
          </a:solidFill>
          <a:latin typeface="Humanst521 BT" pitchFamily="34" charset="0"/>
          <a:cs typeface="Arial" charset="0"/>
        </a:defRPr>
      </a:lvl8pPr>
      <a:lvl9pPr marL="1828800" algn="r" rtl="0" eaLnBrk="1" fontAlgn="base" hangingPunct="1">
        <a:spcBef>
          <a:spcPct val="0"/>
        </a:spcBef>
        <a:spcAft>
          <a:spcPct val="0"/>
        </a:spcAft>
        <a:defRPr sz="3600">
          <a:solidFill>
            <a:schemeClr val="tx2"/>
          </a:solidFill>
          <a:latin typeface="Humanst521 BT" pitchFamily="34" charset="0"/>
          <a:cs typeface="Arial" charset="0"/>
        </a:defRPr>
      </a:lvl9pPr>
    </p:titleStyle>
    <p:bodyStyle>
      <a:lvl1pPr marL="342900" indent="-342900" algn="l" rtl="0" eaLnBrk="0" fontAlgn="base" hangingPunct="0">
        <a:spcBef>
          <a:spcPct val="20000"/>
        </a:spcBef>
        <a:spcAft>
          <a:spcPct val="0"/>
        </a:spcAft>
        <a:buClr>
          <a:srgbClr val="92D050"/>
        </a:buClr>
        <a:buFont typeface="Wingdings" pitchFamily="2" charset="2"/>
        <a:buChar char="§"/>
        <a:defRPr sz="3200">
          <a:solidFill>
            <a:schemeClr val="tx1"/>
          </a:solidFill>
          <a:latin typeface="Futura Lt BT" pitchFamily="34" charset="0"/>
          <a:ea typeface="Arial" charset="0"/>
          <a:cs typeface="+mn-cs"/>
        </a:defRPr>
      </a:lvl1pPr>
      <a:lvl2pPr marL="742950" indent="-285750" algn="l" rtl="0" eaLnBrk="0" fontAlgn="base" hangingPunct="0">
        <a:spcBef>
          <a:spcPct val="20000"/>
        </a:spcBef>
        <a:spcAft>
          <a:spcPct val="0"/>
        </a:spcAft>
        <a:buClr>
          <a:srgbClr val="9C9CDF"/>
        </a:buClr>
        <a:buFont typeface="Wingdings" pitchFamily="2" charset="2"/>
        <a:buChar char="§"/>
        <a:defRPr sz="2800">
          <a:solidFill>
            <a:schemeClr val="tx1"/>
          </a:solidFill>
          <a:latin typeface="Futura Lt BT" pitchFamily="34" charset="0"/>
          <a:ea typeface="Arial" charset="0"/>
          <a:cs typeface="+mn-cs"/>
        </a:defRPr>
      </a:lvl2pPr>
      <a:lvl3pPr marL="1143000" indent="-228600" algn="l" rtl="0" eaLnBrk="0" fontAlgn="base" hangingPunct="0">
        <a:spcBef>
          <a:spcPct val="20000"/>
        </a:spcBef>
        <a:spcAft>
          <a:spcPct val="0"/>
        </a:spcAft>
        <a:buClr>
          <a:srgbClr val="92D050"/>
        </a:buClr>
        <a:buFont typeface="Wingdings" pitchFamily="2" charset="2"/>
        <a:buChar char="§"/>
        <a:defRPr sz="2400">
          <a:solidFill>
            <a:schemeClr val="tx1"/>
          </a:solidFill>
          <a:latin typeface="Futura Lt BT" pitchFamily="34" charset="0"/>
          <a:ea typeface="Arial" charset="0"/>
          <a:cs typeface="+mn-cs"/>
        </a:defRPr>
      </a:lvl3pPr>
      <a:lvl4pPr marL="1600200" indent="-228600" algn="l" rtl="0" eaLnBrk="0" fontAlgn="base" hangingPunct="0">
        <a:spcBef>
          <a:spcPct val="20000"/>
        </a:spcBef>
        <a:spcAft>
          <a:spcPct val="0"/>
        </a:spcAft>
        <a:buClr>
          <a:srgbClr val="92D050"/>
        </a:buClr>
        <a:buFont typeface="Wingdings" pitchFamily="2" charset="2"/>
        <a:buChar char="§"/>
        <a:defRPr sz="2000">
          <a:solidFill>
            <a:schemeClr val="tx1"/>
          </a:solidFill>
          <a:latin typeface="Futura Lt BT" pitchFamily="34" charset="0"/>
          <a:ea typeface="Arial" charset="0"/>
          <a:cs typeface="+mn-cs"/>
        </a:defRPr>
      </a:lvl4pPr>
      <a:lvl5pPr marL="2057400" indent="-228600" algn="l" rtl="0" eaLnBrk="0" fontAlgn="base" hangingPunct="0">
        <a:spcBef>
          <a:spcPct val="20000"/>
        </a:spcBef>
        <a:spcAft>
          <a:spcPct val="0"/>
        </a:spcAft>
        <a:buClr>
          <a:srgbClr val="92D050"/>
        </a:buClr>
        <a:buFont typeface="Wingdings" pitchFamily="2" charset="2"/>
        <a:buChar char="§"/>
        <a:defRPr sz="2000">
          <a:solidFill>
            <a:schemeClr val="tx1"/>
          </a:solidFill>
          <a:latin typeface="Futura Lt BT" pitchFamily="34" charset="0"/>
          <a:ea typeface="Arial" charset="0"/>
          <a:cs typeface="+mn-cs"/>
        </a:defRPr>
      </a:lvl5pPr>
      <a:lvl6pPr marL="2514600" indent="-228600" algn="l" rtl="0" eaLnBrk="1" fontAlgn="base" hangingPunct="1">
        <a:spcBef>
          <a:spcPct val="20000"/>
        </a:spcBef>
        <a:spcAft>
          <a:spcPct val="0"/>
        </a:spcAft>
        <a:buClr>
          <a:srgbClr val="FF0000"/>
        </a:buClr>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rgbClr val="FF0000"/>
        </a:buClr>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rgbClr val="FF0000"/>
        </a:buClr>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rgbClr val="FF0000"/>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pic>
        <p:nvPicPr>
          <p:cNvPr id="6146" name="Picture 2" descr="C:\Presentation Team\Clients and Prospects\! Current Projects\PRCH\Raw Content\Top-Banner-Grey.png"/>
          <p:cNvPicPr>
            <a:picLocks noChangeAspect="1" noChangeArrowheads="1"/>
          </p:cNvPicPr>
          <p:nvPr/>
        </p:nvPicPr>
        <p:blipFill>
          <a:blip r:embed="rId15" cstate="print"/>
          <a:srcRect/>
          <a:stretch>
            <a:fillRect/>
          </a:stretch>
        </p:blipFill>
        <p:spPr bwMode="auto">
          <a:xfrm>
            <a:off x="0" y="0"/>
            <a:ext cx="9144000" cy="1589088"/>
          </a:xfrm>
          <a:prstGeom prst="rect">
            <a:avLst/>
          </a:prstGeom>
          <a:noFill/>
          <a:ln w="9525">
            <a:noFill/>
            <a:miter lim="800000"/>
            <a:headEnd/>
            <a:tailEnd/>
          </a:ln>
        </p:spPr>
      </p:pic>
      <p:sp>
        <p:nvSpPr>
          <p:cNvPr id="6147" name="Rectangle 2"/>
          <p:cNvSpPr>
            <a:spLocks noGrp="1" noChangeArrowheads="1"/>
          </p:cNvSpPr>
          <p:nvPr>
            <p:ph type="title"/>
          </p:nvPr>
        </p:nvSpPr>
        <p:spPr bwMode="auto">
          <a:xfrm>
            <a:off x="2514600" y="381000"/>
            <a:ext cx="63627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8" name="Rectangle 3"/>
          <p:cNvSpPr>
            <a:spLocks noGrp="1" noChangeArrowheads="1"/>
          </p:cNvSpPr>
          <p:nvPr>
            <p:ph type="body" idx="1"/>
          </p:nvPr>
        </p:nvSpPr>
        <p:spPr bwMode="auto">
          <a:xfrm>
            <a:off x="457200" y="1600200"/>
            <a:ext cx="8229600" cy="42672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60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8F8F8"/>
                </a:solidFill>
                <a:latin typeface="Futura Md BT" charset="0"/>
              </a:defRPr>
            </a:lvl1pPr>
          </a:lstStyle>
          <a:p>
            <a:pPr>
              <a:defRPr/>
            </a:pPr>
            <a:endParaRPr lang="en-US"/>
          </a:p>
        </p:txBody>
      </p:sp>
      <p:sp>
        <p:nvSpPr>
          <p:cNvPr id="2160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rgbClr val="F8F8F8"/>
                </a:solidFill>
                <a:latin typeface="Futura Md BT" pitchFamily="34" charset="0"/>
                <a:ea typeface="+mn-ea"/>
                <a:cs typeface="+mn-cs"/>
              </a:defRPr>
            </a:lvl1pPr>
          </a:lstStyle>
          <a:p>
            <a:pPr>
              <a:defRPr/>
            </a:pPr>
            <a:endParaRPr lang="en-US"/>
          </a:p>
        </p:txBody>
      </p:sp>
      <p:pic>
        <p:nvPicPr>
          <p:cNvPr id="6151" name="Picture 9" descr="ppllogo"/>
          <p:cNvPicPr>
            <a:picLocks noChangeAspect="1" noChangeArrowheads="1"/>
          </p:cNvPicPr>
          <p:nvPr/>
        </p:nvPicPr>
        <p:blipFill>
          <a:blip r:embed="rId16" cstate="print"/>
          <a:srcRect/>
          <a:stretch>
            <a:fillRect/>
          </a:stretch>
        </p:blipFill>
        <p:spPr bwMode="auto">
          <a:xfrm>
            <a:off x="50800" y="5691188"/>
            <a:ext cx="1228725" cy="1095375"/>
          </a:xfrm>
          <a:prstGeom prst="rect">
            <a:avLst/>
          </a:prstGeom>
          <a:noFill/>
          <a:ln w="9525">
            <a:noFill/>
            <a:miter lim="800000"/>
            <a:headEnd/>
            <a:tailEnd/>
          </a:ln>
        </p:spPr>
      </p:pic>
      <p:sp>
        <p:nvSpPr>
          <p:cNvPr id="13" name="TextBox 12"/>
          <p:cNvSpPr txBox="1"/>
          <p:nvPr/>
        </p:nvSpPr>
        <p:spPr>
          <a:xfrm>
            <a:off x="457200" y="76200"/>
            <a:ext cx="8229600" cy="338138"/>
          </a:xfrm>
          <a:prstGeom prst="rect">
            <a:avLst/>
          </a:prstGeom>
          <a:noFill/>
        </p:spPr>
        <p:txBody>
          <a:bodyPr>
            <a:spAutoFit/>
          </a:bodyPr>
          <a:lstStyle/>
          <a:p>
            <a:pPr algn="ctr" fontAlgn="auto">
              <a:spcBef>
                <a:spcPts val="0"/>
              </a:spcBef>
              <a:spcAft>
                <a:spcPts val="0"/>
              </a:spcAft>
              <a:defRPr/>
            </a:pPr>
            <a:r>
              <a:rPr lang="en-US" sz="1600" b="1" dirty="0">
                <a:solidFill>
                  <a:srgbClr val="F8F8F8"/>
                </a:solidFill>
                <a:latin typeface="Futura Lt BT" pitchFamily="34" charset="0"/>
                <a:cs typeface="Arial"/>
              </a:rPr>
              <a:t>The Essentials of Contraception and Adolescents</a:t>
            </a:r>
          </a:p>
        </p:txBody>
      </p:sp>
      <p:sp>
        <p:nvSpPr>
          <p:cNvPr id="11" name="TextBox 10"/>
          <p:cNvSpPr txBox="1"/>
          <p:nvPr/>
        </p:nvSpPr>
        <p:spPr>
          <a:xfrm>
            <a:off x="7543800" y="6488113"/>
            <a:ext cx="1141659" cy="307777"/>
          </a:xfrm>
          <a:prstGeom prst="rect">
            <a:avLst/>
          </a:prstGeom>
          <a:noFill/>
        </p:spPr>
        <p:txBody>
          <a:bodyPr wrap="none">
            <a:spAutoFit/>
          </a:bodyPr>
          <a:lstStyle/>
          <a:p>
            <a:pPr fontAlgn="auto">
              <a:spcBef>
                <a:spcPts val="0"/>
              </a:spcBef>
              <a:spcAft>
                <a:spcPts val="0"/>
              </a:spcAft>
              <a:defRPr/>
            </a:pPr>
            <a:r>
              <a:rPr lang="en-US" sz="1400" dirty="0">
                <a:solidFill>
                  <a:srgbClr val="F8F8F8"/>
                </a:solidFill>
                <a:latin typeface="Humanst521 Lt BT"/>
                <a:cs typeface="Arial"/>
              </a:rPr>
              <a:t>PRCH </a:t>
            </a:r>
            <a:r>
              <a:rPr lang="en-US" sz="1400" dirty="0" smtClean="0">
                <a:solidFill>
                  <a:srgbClr val="F8F8F8"/>
                </a:solidFill>
                <a:latin typeface="Humanst521 Lt BT"/>
                <a:cs typeface="Arial"/>
              </a:rPr>
              <a:t>2012</a:t>
            </a:r>
            <a:endParaRPr lang="en-US" sz="1400" dirty="0">
              <a:solidFill>
                <a:srgbClr val="F8F8F8"/>
              </a:solidFill>
              <a:latin typeface="Humanst521 Lt BT"/>
              <a:cs typeface="Arial"/>
            </a:endParaRPr>
          </a:p>
        </p:txBody>
      </p:sp>
    </p:spTree>
  </p:cSld>
  <p:clrMap bg1="lt1" tx1="dk1" bg2="lt2" tx2="dk2" accent1="accent1" accent2="accent2" accent3="accent3" accent4="accent4" accent5="accent5" accent6="accent6" hlink="hlink" folHlink="folHlink"/>
  <p:sldLayoutIdLst>
    <p:sldLayoutId id="2147484632" r:id="rId1"/>
    <p:sldLayoutId id="2147484612" r:id="rId2"/>
    <p:sldLayoutId id="2147484613" r:id="rId3"/>
    <p:sldLayoutId id="2147484614" r:id="rId4"/>
    <p:sldLayoutId id="2147484615" r:id="rId5"/>
    <p:sldLayoutId id="2147484616" r:id="rId6"/>
    <p:sldLayoutId id="2147484617" r:id="rId7"/>
    <p:sldLayoutId id="2147484618" r:id="rId8"/>
    <p:sldLayoutId id="2147484633" r:id="rId9"/>
    <p:sldLayoutId id="2147484634" r:id="rId10"/>
    <p:sldLayoutId id="2147484635" r:id="rId11"/>
    <p:sldLayoutId id="2147484636" r:id="rId12"/>
  </p:sldLayoutIdLst>
  <p:timing>
    <p:tnLst>
      <p:par>
        <p:cTn id="1" dur="indefinite" restart="never" nodeType="tmRoot"/>
      </p:par>
    </p:tnLst>
  </p:timing>
  <p:hf sldNum="0" hdr="0" ftr="0" dt="0"/>
  <p:txStyles>
    <p:titleStyle>
      <a:lvl1pPr algn="r" rtl="0" eaLnBrk="0" fontAlgn="base" hangingPunct="0">
        <a:spcBef>
          <a:spcPct val="0"/>
        </a:spcBef>
        <a:spcAft>
          <a:spcPct val="0"/>
        </a:spcAft>
        <a:defRPr sz="3600" b="1">
          <a:solidFill>
            <a:schemeClr val="tx2"/>
          </a:solidFill>
          <a:latin typeface="Arial Black" pitchFamily="34" charset="0"/>
          <a:ea typeface="Arial" charset="0"/>
          <a:cs typeface="+mj-cs"/>
        </a:defRPr>
      </a:lvl1pPr>
      <a:lvl2pPr algn="r" rtl="0" eaLnBrk="0" fontAlgn="base" hangingPunct="0">
        <a:spcBef>
          <a:spcPct val="0"/>
        </a:spcBef>
        <a:spcAft>
          <a:spcPct val="0"/>
        </a:spcAft>
        <a:defRPr sz="3600" b="1">
          <a:solidFill>
            <a:schemeClr val="tx2"/>
          </a:solidFill>
          <a:latin typeface="Arial Black" pitchFamily="34" charset="0"/>
          <a:ea typeface="Arial" charset="0"/>
          <a:cs typeface="Arial" charset="0"/>
        </a:defRPr>
      </a:lvl2pPr>
      <a:lvl3pPr algn="r" rtl="0" eaLnBrk="0" fontAlgn="base" hangingPunct="0">
        <a:spcBef>
          <a:spcPct val="0"/>
        </a:spcBef>
        <a:spcAft>
          <a:spcPct val="0"/>
        </a:spcAft>
        <a:defRPr sz="3600" b="1">
          <a:solidFill>
            <a:schemeClr val="tx2"/>
          </a:solidFill>
          <a:latin typeface="Arial Black" pitchFamily="34" charset="0"/>
          <a:ea typeface="Arial" charset="0"/>
          <a:cs typeface="Arial" charset="0"/>
        </a:defRPr>
      </a:lvl3pPr>
      <a:lvl4pPr algn="r" rtl="0" eaLnBrk="0" fontAlgn="base" hangingPunct="0">
        <a:spcBef>
          <a:spcPct val="0"/>
        </a:spcBef>
        <a:spcAft>
          <a:spcPct val="0"/>
        </a:spcAft>
        <a:defRPr sz="3600" b="1">
          <a:solidFill>
            <a:schemeClr val="tx2"/>
          </a:solidFill>
          <a:latin typeface="Arial Black" pitchFamily="34" charset="0"/>
          <a:ea typeface="Arial" charset="0"/>
          <a:cs typeface="Arial" charset="0"/>
        </a:defRPr>
      </a:lvl4pPr>
      <a:lvl5pPr algn="r" rtl="0" eaLnBrk="0" fontAlgn="base" hangingPunct="0">
        <a:spcBef>
          <a:spcPct val="0"/>
        </a:spcBef>
        <a:spcAft>
          <a:spcPct val="0"/>
        </a:spcAft>
        <a:defRPr sz="3600" b="1">
          <a:solidFill>
            <a:schemeClr val="tx2"/>
          </a:solidFill>
          <a:latin typeface="Arial Black" pitchFamily="34" charset="0"/>
          <a:ea typeface="Arial" charset="0"/>
          <a:cs typeface="Arial" charset="0"/>
        </a:defRPr>
      </a:lvl5pPr>
      <a:lvl6pPr marL="457200" algn="r" rtl="0" eaLnBrk="1" fontAlgn="base" hangingPunct="1">
        <a:spcBef>
          <a:spcPct val="0"/>
        </a:spcBef>
        <a:spcAft>
          <a:spcPct val="0"/>
        </a:spcAft>
        <a:defRPr sz="3600">
          <a:solidFill>
            <a:schemeClr val="tx2"/>
          </a:solidFill>
          <a:latin typeface="Humanst521 BT" pitchFamily="34" charset="0"/>
          <a:cs typeface="Arial" charset="0"/>
        </a:defRPr>
      </a:lvl6pPr>
      <a:lvl7pPr marL="914400" algn="r" rtl="0" eaLnBrk="1" fontAlgn="base" hangingPunct="1">
        <a:spcBef>
          <a:spcPct val="0"/>
        </a:spcBef>
        <a:spcAft>
          <a:spcPct val="0"/>
        </a:spcAft>
        <a:defRPr sz="3600">
          <a:solidFill>
            <a:schemeClr val="tx2"/>
          </a:solidFill>
          <a:latin typeface="Humanst521 BT" pitchFamily="34" charset="0"/>
          <a:cs typeface="Arial" charset="0"/>
        </a:defRPr>
      </a:lvl7pPr>
      <a:lvl8pPr marL="1371600" algn="r" rtl="0" eaLnBrk="1" fontAlgn="base" hangingPunct="1">
        <a:spcBef>
          <a:spcPct val="0"/>
        </a:spcBef>
        <a:spcAft>
          <a:spcPct val="0"/>
        </a:spcAft>
        <a:defRPr sz="3600">
          <a:solidFill>
            <a:schemeClr val="tx2"/>
          </a:solidFill>
          <a:latin typeface="Humanst521 BT" pitchFamily="34" charset="0"/>
          <a:cs typeface="Arial" charset="0"/>
        </a:defRPr>
      </a:lvl8pPr>
      <a:lvl9pPr marL="1828800" algn="r" rtl="0" eaLnBrk="1" fontAlgn="base" hangingPunct="1">
        <a:spcBef>
          <a:spcPct val="0"/>
        </a:spcBef>
        <a:spcAft>
          <a:spcPct val="0"/>
        </a:spcAft>
        <a:defRPr sz="3600">
          <a:solidFill>
            <a:schemeClr val="tx2"/>
          </a:solidFill>
          <a:latin typeface="Humanst521 BT" pitchFamily="34" charset="0"/>
          <a:cs typeface="Arial" charset="0"/>
        </a:defRPr>
      </a:lvl9pPr>
    </p:titleStyle>
    <p:bodyStyle>
      <a:lvl1pPr marL="342900" indent="-342900" algn="l" rtl="0" eaLnBrk="0" fontAlgn="base" hangingPunct="0">
        <a:spcBef>
          <a:spcPct val="20000"/>
        </a:spcBef>
        <a:spcAft>
          <a:spcPct val="0"/>
        </a:spcAft>
        <a:buClr>
          <a:srgbClr val="92D050"/>
        </a:buClr>
        <a:buFont typeface="Wingdings" pitchFamily="2" charset="2"/>
        <a:buChar char="§"/>
        <a:defRPr sz="3200">
          <a:solidFill>
            <a:schemeClr val="tx1"/>
          </a:solidFill>
          <a:latin typeface="Futura Lt BT" pitchFamily="34" charset="0"/>
          <a:ea typeface="Arial" charset="0"/>
          <a:cs typeface="+mn-cs"/>
        </a:defRPr>
      </a:lvl1pPr>
      <a:lvl2pPr marL="742950" indent="-285750" algn="l" rtl="0" eaLnBrk="0" fontAlgn="base" hangingPunct="0">
        <a:spcBef>
          <a:spcPct val="20000"/>
        </a:spcBef>
        <a:spcAft>
          <a:spcPct val="0"/>
        </a:spcAft>
        <a:buClr>
          <a:srgbClr val="9C9CDF"/>
        </a:buClr>
        <a:buFont typeface="Wingdings" pitchFamily="2" charset="2"/>
        <a:buChar char="§"/>
        <a:defRPr sz="2800">
          <a:solidFill>
            <a:schemeClr val="tx1"/>
          </a:solidFill>
          <a:latin typeface="Futura Lt BT" pitchFamily="34" charset="0"/>
          <a:ea typeface="Arial" charset="0"/>
          <a:cs typeface="+mn-cs"/>
        </a:defRPr>
      </a:lvl2pPr>
      <a:lvl3pPr marL="1143000" indent="-228600" algn="l" rtl="0" eaLnBrk="0" fontAlgn="base" hangingPunct="0">
        <a:spcBef>
          <a:spcPct val="20000"/>
        </a:spcBef>
        <a:spcAft>
          <a:spcPct val="0"/>
        </a:spcAft>
        <a:buClr>
          <a:srgbClr val="92D050"/>
        </a:buClr>
        <a:buFont typeface="Wingdings" pitchFamily="2" charset="2"/>
        <a:buChar char="§"/>
        <a:defRPr sz="2400">
          <a:solidFill>
            <a:schemeClr val="tx1"/>
          </a:solidFill>
          <a:latin typeface="Futura Lt BT" pitchFamily="34" charset="0"/>
          <a:ea typeface="Arial" charset="0"/>
          <a:cs typeface="+mn-cs"/>
        </a:defRPr>
      </a:lvl3pPr>
      <a:lvl4pPr marL="1600200" indent="-228600" algn="l" rtl="0" eaLnBrk="0" fontAlgn="base" hangingPunct="0">
        <a:spcBef>
          <a:spcPct val="20000"/>
        </a:spcBef>
        <a:spcAft>
          <a:spcPct val="0"/>
        </a:spcAft>
        <a:buClr>
          <a:srgbClr val="92D050"/>
        </a:buClr>
        <a:buFont typeface="Wingdings" pitchFamily="2" charset="2"/>
        <a:buChar char="§"/>
        <a:defRPr sz="2000">
          <a:solidFill>
            <a:schemeClr val="tx1"/>
          </a:solidFill>
          <a:latin typeface="Futura Lt BT" pitchFamily="34" charset="0"/>
          <a:ea typeface="Arial" charset="0"/>
          <a:cs typeface="+mn-cs"/>
        </a:defRPr>
      </a:lvl4pPr>
      <a:lvl5pPr marL="2057400" indent="-228600" algn="l" rtl="0" eaLnBrk="0" fontAlgn="base" hangingPunct="0">
        <a:spcBef>
          <a:spcPct val="20000"/>
        </a:spcBef>
        <a:spcAft>
          <a:spcPct val="0"/>
        </a:spcAft>
        <a:buClr>
          <a:srgbClr val="92D050"/>
        </a:buClr>
        <a:buFont typeface="Wingdings" pitchFamily="2" charset="2"/>
        <a:buChar char="§"/>
        <a:defRPr sz="2000">
          <a:solidFill>
            <a:schemeClr val="tx1"/>
          </a:solidFill>
          <a:latin typeface="Futura Lt BT" pitchFamily="34" charset="0"/>
          <a:ea typeface="Arial" charset="0"/>
          <a:cs typeface="+mn-cs"/>
        </a:defRPr>
      </a:lvl5pPr>
      <a:lvl6pPr marL="2514600" indent="-228600" algn="l" rtl="0" eaLnBrk="1" fontAlgn="base" hangingPunct="1">
        <a:spcBef>
          <a:spcPct val="20000"/>
        </a:spcBef>
        <a:spcAft>
          <a:spcPct val="0"/>
        </a:spcAft>
        <a:buClr>
          <a:srgbClr val="FF0000"/>
        </a:buClr>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rgbClr val="FF0000"/>
        </a:buClr>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rgbClr val="FF0000"/>
        </a:buClr>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rgbClr val="FF0000"/>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457200" y="1600200"/>
            <a:ext cx="8229600" cy="42672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60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8F8F8"/>
                </a:solidFill>
                <a:latin typeface="Futura Md BT" pitchFamily="34" charset="0"/>
                <a:ea typeface="+mn-ea"/>
                <a:cs typeface="+mn-cs"/>
              </a:defRPr>
            </a:lvl1pPr>
          </a:lstStyle>
          <a:p>
            <a:pPr>
              <a:defRPr/>
            </a:pPr>
            <a:endParaRPr lang="en-US"/>
          </a:p>
        </p:txBody>
      </p:sp>
      <p:sp>
        <p:nvSpPr>
          <p:cNvPr id="2160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8F8F8"/>
                </a:solidFill>
                <a:latin typeface="Futura Md BT" pitchFamily="34" charset="0"/>
                <a:ea typeface="+mn-ea"/>
                <a:cs typeface="+mn-cs"/>
              </a:defRPr>
            </a:lvl1pPr>
          </a:lstStyle>
          <a:p>
            <a:pPr>
              <a:defRPr/>
            </a:pPr>
            <a:endParaRPr lang="en-US"/>
          </a:p>
        </p:txBody>
      </p:sp>
      <p:sp>
        <p:nvSpPr>
          <p:cNvPr id="11" name="TextBox 10"/>
          <p:cNvSpPr txBox="1"/>
          <p:nvPr/>
        </p:nvSpPr>
        <p:spPr>
          <a:xfrm>
            <a:off x="7543800" y="6488113"/>
            <a:ext cx="1141659" cy="307777"/>
          </a:xfrm>
          <a:prstGeom prst="rect">
            <a:avLst/>
          </a:prstGeom>
          <a:noFill/>
        </p:spPr>
        <p:txBody>
          <a:bodyPr wrap="none">
            <a:spAutoFit/>
          </a:bodyPr>
          <a:lstStyle/>
          <a:p>
            <a:pPr fontAlgn="auto">
              <a:spcBef>
                <a:spcPts val="0"/>
              </a:spcBef>
              <a:spcAft>
                <a:spcPts val="0"/>
              </a:spcAft>
              <a:defRPr/>
            </a:pPr>
            <a:r>
              <a:rPr lang="en-US" sz="1400" dirty="0">
                <a:solidFill>
                  <a:srgbClr val="F8F8F8"/>
                </a:solidFill>
                <a:latin typeface="Humanst521 Lt BT"/>
                <a:cs typeface="Arial"/>
              </a:rPr>
              <a:t>PRCH </a:t>
            </a:r>
            <a:r>
              <a:rPr lang="en-US" sz="1400" dirty="0" smtClean="0">
                <a:solidFill>
                  <a:srgbClr val="F8F8F8"/>
                </a:solidFill>
                <a:latin typeface="Humanst521 Lt BT"/>
                <a:cs typeface="Arial"/>
              </a:rPr>
              <a:t>2012</a:t>
            </a:r>
            <a:endParaRPr lang="en-US" sz="1400" dirty="0">
              <a:solidFill>
                <a:srgbClr val="F8F8F8"/>
              </a:solidFill>
              <a:latin typeface="Humanst521 Lt BT"/>
              <a:cs typeface="Arial"/>
            </a:endParaRPr>
          </a:p>
        </p:txBody>
      </p:sp>
    </p:spTree>
  </p:cSld>
  <p:clrMap bg1="lt1" tx1="dk1" bg2="lt2" tx2="dk2" accent1="accent1" accent2="accent2" accent3="accent3" accent4="accent4" accent5="accent5" accent6="accent6" hlink="hlink" folHlink="folHlink"/>
  <p:sldLayoutIdLst>
    <p:sldLayoutId id="2147484637" r:id="rId1"/>
    <p:sldLayoutId id="2147484638" r:id="rId2"/>
    <p:sldLayoutId id="2147484619" r:id="rId3"/>
    <p:sldLayoutId id="2147484639" r:id="rId4"/>
    <p:sldLayoutId id="2147484640" r:id="rId5"/>
    <p:sldLayoutId id="2147484641" r:id="rId6"/>
    <p:sldLayoutId id="2147484642" r:id="rId7"/>
    <p:sldLayoutId id="2147484643" r:id="rId8"/>
    <p:sldLayoutId id="2147484644" r:id="rId9"/>
    <p:sldLayoutId id="2147484645" r:id="rId10"/>
    <p:sldLayoutId id="2147484647" r:id="rId11"/>
    <p:sldLayoutId id="2147484620" r:id="rId12"/>
  </p:sldLayoutIdLst>
  <p:timing>
    <p:tnLst>
      <p:par>
        <p:cTn id="1" dur="indefinite" restart="never" nodeType="tmRoot"/>
      </p:par>
    </p:tnLst>
  </p:timing>
  <p:hf sldNum="0" hdr="0" ftr="0" dt="0"/>
  <p:txStyles>
    <p:titleStyle>
      <a:lvl1pPr algn="r" rtl="0" eaLnBrk="0" fontAlgn="base" hangingPunct="0">
        <a:spcBef>
          <a:spcPct val="0"/>
        </a:spcBef>
        <a:spcAft>
          <a:spcPct val="0"/>
        </a:spcAft>
        <a:defRPr sz="3600" b="1">
          <a:solidFill>
            <a:schemeClr val="tx2"/>
          </a:solidFill>
          <a:latin typeface="Arial Black" pitchFamily="34" charset="0"/>
          <a:ea typeface="Arial" charset="0"/>
          <a:cs typeface="+mj-cs"/>
        </a:defRPr>
      </a:lvl1pPr>
      <a:lvl2pPr algn="r" rtl="0" eaLnBrk="0" fontAlgn="base" hangingPunct="0">
        <a:spcBef>
          <a:spcPct val="0"/>
        </a:spcBef>
        <a:spcAft>
          <a:spcPct val="0"/>
        </a:spcAft>
        <a:defRPr sz="3600" b="1">
          <a:solidFill>
            <a:schemeClr val="tx2"/>
          </a:solidFill>
          <a:latin typeface="Arial Black" pitchFamily="34" charset="0"/>
          <a:ea typeface="Arial" charset="0"/>
          <a:cs typeface="Arial" charset="0"/>
        </a:defRPr>
      </a:lvl2pPr>
      <a:lvl3pPr algn="r" rtl="0" eaLnBrk="0" fontAlgn="base" hangingPunct="0">
        <a:spcBef>
          <a:spcPct val="0"/>
        </a:spcBef>
        <a:spcAft>
          <a:spcPct val="0"/>
        </a:spcAft>
        <a:defRPr sz="3600" b="1">
          <a:solidFill>
            <a:schemeClr val="tx2"/>
          </a:solidFill>
          <a:latin typeface="Arial Black" pitchFamily="34" charset="0"/>
          <a:ea typeface="Arial" charset="0"/>
          <a:cs typeface="Arial" charset="0"/>
        </a:defRPr>
      </a:lvl3pPr>
      <a:lvl4pPr algn="r" rtl="0" eaLnBrk="0" fontAlgn="base" hangingPunct="0">
        <a:spcBef>
          <a:spcPct val="0"/>
        </a:spcBef>
        <a:spcAft>
          <a:spcPct val="0"/>
        </a:spcAft>
        <a:defRPr sz="3600" b="1">
          <a:solidFill>
            <a:schemeClr val="tx2"/>
          </a:solidFill>
          <a:latin typeface="Arial Black" pitchFamily="34" charset="0"/>
          <a:ea typeface="Arial" charset="0"/>
          <a:cs typeface="Arial" charset="0"/>
        </a:defRPr>
      </a:lvl4pPr>
      <a:lvl5pPr algn="r" rtl="0" eaLnBrk="0" fontAlgn="base" hangingPunct="0">
        <a:spcBef>
          <a:spcPct val="0"/>
        </a:spcBef>
        <a:spcAft>
          <a:spcPct val="0"/>
        </a:spcAft>
        <a:defRPr sz="3600" b="1">
          <a:solidFill>
            <a:schemeClr val="tx2"/>
          </a:solidFill>
          <a:latin typeface="Arial Black" pitchFamily="34" charset="0"/>
          <a:ea typeface="Arial" charset="0"/>
          <a:cs typeface="Arial" charset="0"/>
        </a:defRPr>
      </a:lvl5pPr>
      <a:lvl6pPr marL="457200" algn="r" rtl="0" eaLnBrk="1" fontAlgn="base" hangingPunct="1">
        <a:spcBef>
          <a:spcPct val="0"/>
        </a:spcBef>
        <a:spcAft>
          <a:spcPct val="0"/>
        </a:spcAft>
        <a:defRPr sz="3600">
          <a:solidFill>
            <a:schemeClr val="tx2"/>
          </a:solidFill>
          <a:latin typeface="Humanst521 BT" pitchFamily="34" charset="0"/>
          <a:cs typeface="Arial" charset="0"/>
        </a:defRPr>
      </a:lvl6pPr>
      <a:lvl7pPr marL="914400" algn="r" rtl="0" eaLnBrk="1" fontAlgn="base" hangingPunct="1">
        <a:spcBef>
          <a:spcPct val="0"/>
        </a:spcBef>
        <a:spcAft>
          <a:spcPct val="0"/>
        </a:spcAft>
        <a:defRPr sz="3600">
          <a:solidFill>
            <a:schemeClr val="tx2"/>
          </a:solidFill>
          <a:latin typeface="Humanst521 BT" pitchFamily="34" charset="0"/>
          <a:cs typeface="Arial" charset="0"/>
        </a:defRPr>
      </a:lvl7pPr>
      <a:lvl8pPr marL="1371600" algn="r" rtl="0" eaLnBrk="1" fontAlgn="base" hangingPunct="1">
        <a:spcBef>
          <a:spcPct val="0"/>
        </a:spcBef>
        <a:spcAft>
          <a:spcPct val="0"/>
        </a:spcAft>
        <a:defRPr sz="3600">
          <a:solidFill>
            <a:schemeClr val="tx2"/>
          </a:solidFill>
          <a:latin typeface="Humanst521 BT" pitchFamily="34" charset="0"/>
          <a:cs typeface="Arial" charset="0"/>
        </a:defRPr>
      </a:lvl8pPr>
      <a:lvl9pPr marL="1828800" algn="r" rtl="0" eaLnBrk="1" fontAlgn="base" hangingPunct="1">
        <a:spcBef>
          <a:spcPct val="0"/>
        </a:spcBef>
        <a:spcAft>
          <a:spcPct val="0"/>
        </a:spcAft>
        <a:defRPr sz="3600">
          <a:solidFill>
            <a:schemeClr val="tx2"/>
          </a:solidFill>
          <a:latin typeface="Humanst521 BT" pitchFamily="34" charset="0"/>
          <a:cs typeface="Arial" charset="0"/>
        </a:defRPr>
      </a:lvl9pPr>
    </p:titleStyle>
    <p:bodyStyle>
      <a:lvl1pPr marL="342900" indent="-342900" algn="l" rtl="0" eaLnBrk="0" fontAlgn="base" hangingPunct="0">
        <a:spcBef>
          <a:spcPct val="20000"/>
        </a:spcBef>
        <a:spcAft>
          <a:spcPct val="0"/>
        </a:spcAft>
        <a:buClr>
          <a:srgbClr val="92D050"/>
        </a:buClr>
        <a:buFont typeface="Wingdings" pitchFamily="2" charset="2"/>
        <a:buChar char="§"/>
        <a:defRPr sz="3200">
          <a:solidFill>
            <a:schemeClr val="tx1"/>
          </a:solidFill>
          <a:latin typeface="Futura Lt BT" pitchFamily="34" charset="0"/>
          <a:ea typeface="Arial" charset="0"/>
          <a:cs typeface="+mn-cs"/>
        </a:defRPr>
      </a:lvl1pPr>
      <a:lvl2pPr marL="742950" indent="-285750" algn="l" rtl="0" eaLnBrk="0" fontAlgn="base" hangingPunct="0">
        <a:spcBef>
          <a:spcPct val="20000"/>
        </a:spcBef>
        <a:spcAft>
          <a:spcPct val="0"/>
        </a:spcAft>
        <a:buClr>
          <a:srgbClr val="9C9CDF"/>
        </a:buClr>
        <a:buFont typeface="Wingdings" pitchFamily="2" charset="2"/>
        <a:buChar char="§"/>
        <a:defRPr sz="2800">
          <a:solidFill>
            <a:schemeClr val="tx1"/>
          </a:solidFill>
          <a:latin typeface="Futura Lt BT" pitchFamily="34" charset="0"/>
          <a:ea typeface="Arial" charset="0"/>
          <a:cs typeface="+mn-cs"/>
        </a:defRPr>
      </a:lvl2pPr>
      <a:lvl3pPr marL="1143000" indent="-228600" algn="l" rtl="0" eaLnBrk="0" fontAlgn="base" hangingPunct="0">
        <a:spcBef>
          <a:spcPct val="20000"/>
        </a:spcBef>
        <a:spcAft>
          <a:spcPct val="0"/>
        </a:spcAft>
        <a:buClr>
          <a:srgbClr val="92D050"/>
        </a:buClr>
        <a:buFont typeface="Wingdings" pitchFamily="2" charset="2"/>
        <a:buChar char="§"/>
        <a:defRPr sz="2400">
          <a:solidFill>
            <a:schemeClr val="tx1"/>
          </a:solidFill>
          <a:latin typeface="Futura Lt BT" pitchFamily="34" charset="0"/>
          <a:ea typeface="Arial" charset="0"/>
          <a:cs typeface="+mn-cs"/>
        </a:defRPr>
      </a:lvl3pPr>
      <a:lvl4pPr marL="1600200" indent="-228600" algn="l" rtl="0" eaLnBrk="0" fontAlgn="base" hangingPunct="0">
        <a:spcBef>
          <a:spcPct val="20000"/>
        </a:spcBef>
        <a:spcAft>
          <a:spcPct val="0"/>
        </a:spcAft>
        <a:buClr>
          <a:srgbClr val="92D050"/>
        </a:buClr>
        <a:buFont typeface="Wingdings" pitchFamily="2" charset="2"/>
        <a:buChar char="§"/>
        <a:defRPr sz="2000">
          <a:solidFill>
            <a:schemeClr val="tx1"/>
          </a:solidFill>
          <a:latin typeface="Futura Lt BT" pitchFamily="34" charset="0"/>
          <a:ea typeface="Arial" charset="0"/>
          <a:cs typeface="+mn-cs"/>
        </a:defRPr>
      </a:lvl4pPr>
      <a:lvl5pPr marL="2057400" indent="-228600" algn="l" rtl="0" eaLnBrk="0" fontAlgn="base" hangingPunct="0">
        <a:spcBef>
          <a:spcPct val="20000"/>
        </a:spcBef>
        <a:spcAft>
          <a:spcPct val="0"/>
        </a:spcAft>
        <a:buClr>
          <a:srgbClr val="92D050"/>
        </a:buClr>
        <a:buFont typeface="Wingdings" pitchFamily="2" charset="2"/>
        <a:buChar char="§"/>
        <a:defRPr sz="2000">
          <a:solidFill>
            <a:schemeClr val="tx1"/>
          </a:solidFill>
          <a:latin typeface="Futura Lt BT" pitchFamily="34" charset="0"/>
          <a:ea typeface="Arial" charset="0"/>
          <a:cs typeface="+mn-cs"/>
        </a:defRPr>
      </a:lvl5pPr>
      <a:lvl6pPr marL="2514600" indent="-228600" algn="l" rtl="0" eaLnBrk="1" fontAlgn="base" hangingPunct="1">
        <a:spcBef>
          <a:spcPct val="20000"/>
        </a:spcBef>
        <a:spcAft>
          <a:spcPct val="0"/>
        </a:spcAft>
        <a:buClr>
          <a:srgbClr val="FF0000"/>
        </a:buClr>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rgbClr val="FF0000"/>
        </a:buClr>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rgbClr val="FF0000"/>
        </a:buClr>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rgbClr val="FF0000"/>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8194" name="Picture 2" descr="C:\Presentation Team\Clients and Prospects\! Current Projects\PRCH\Raw Content\Top-Banner-Grey.png"/>
          <p:cNvPicPr>
            <a:picLocks noChangeAspect="1" noChangeArrowheads="1"/>
          </p:cNvPicPr>
          <p:nvPr userDrawn="1"/>
        </p:nvPicPr>
        <p:blipFill>
          <a:blip r:embed="rId4" cstate="print"/>
          <a:srcRect/>
          <a:stretch>
            <a:fillRect/>
          </a:stretch>
        </p:blipFill>
        <p:spPr bwMode="auto">
          <a:xfrm>
            <a:off x="0" y="2667000"/>
            <a:ext cx="9144000" cy="1589088"/>
          </a:xfrm>
          <a:prstGeom prst="rect">
            <a:avLst/>
          </a:prstGeom>
          <a:noFill/>
          <a:ln w="9525">
            <a:noFill/>
            <a:miter lim="800000"/>
            <a:headEnd/>
            <a:tailEnd/>
          </a:ln>
        </p:spPr>
      </p:pic>
      <p:sp>
        <p:nvSpPr>
          <p:cNvPr id="8195" name="Rectangle 2"/>
          <p:cNvSpPr>
            <a:spLocks noGrp="1" noChangeArrowheads="1"/>
          </p:cNvSpPr>
          <p:nvPr>
            <p:ph type="title"/>
          </p:nvPr>
        </p:nvSpPr>
        <p:spPr bwMode="auto">
          <a:xfrm>
            <a:off x="2514600" y="3048000"/>
            <a:ext cx="63627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8196" name="Picture 9" descr="ppllogo"/>
          <p:cNvPicPr>
            <a:picLocks noChangeAspect="1" noChangeArrowheads="1"/>
          </p:cNvPicPr>
          <p:nvPr/>
        </p:nvPicPr>
        <p:blipFill>
          <a:blip r:embed="rId5" cstate="print"/>
          <a:srcRect/>
          <a:stretch>
            <a:fillRect/>
          </a:stretch>
        </p:blipFill>
        <p:spPr bwMode="auto">
          <a:xfrm>
            <a:off x="50800" y="5691188"/>
            <a:ext cx="1228725" cy="1095375"/>
          </a:xfrm>
          <a:prstGeom prst="rect">
            <a:avLst/>
          </a:prstGeom>
          <a:noFill/>
          <a:ln w="9525">
            <a:noFill/>
            <a:miter lim="800000"/>
            <a:headEnd/>
            <a:tailEnd/>
          </a:ln>
        </p:spPr>
      </p:pic>
      <p:sp>
        <p:nvSpPr>
          <p:cNvPr id="13" name="TextBox 12"/>
          <p:cNvSpPr txBox="1"/>
          <p:nvPr/>
        </p:nvSpPr>
        <p:spPr>
          <a:xfrm>
            <a:off x="457200" y="2743200"/>
            <a:ext cx="8229600" cy="338138"/>
          </a:xfrm>
          <a:prstGeom prst="rect">
            <a:avLst/>
          </a:prstGeom>
          <a:noFill/>
        </p:spPr>
        <p:txBody>
          <a:bodyPr>
            <a:spAutoFit/>
          </a:bodyPr>
          <a:lstStyle/>
          <a:p>
            <a:pPr algn="ctr" fontAlgn="auto">
              <a:spcBef>
                <a:spcPts val="0"/>
              </a:spcBef>
              <a:spcAft>
                <a:spcPts val="0"/>
              </a:spcAft>
              <a:defRPr/>
            </a:pPr>
            <a:r>
              <a:rPr lang="en-US" sz="1600" b="1" dirty="0">
                <a:solidFill>
                  <a:srgbClr val="F8F8F8"/>
                </a:solidFill>
                <a:latin typeface="Futura Lt BT" pitchFamily="34" charset="0"/>
                <a:cs typeface="Arial" charset="0"/>
              </a:rPr>
              <a:t>The Essentials of Contraception and Adolescents</a:t>
            </a:r>
          </a:p>
        </p:txBody>
      </p:sp>
      <p:sp>
        <p:nvSpPr>
          <p:cNvPr id="11" name="TextBox 10"/>
          <p:cNvSpPr txBox="1"/>
          <p:nvPr/>
        </p:nvSpPr>
        <p:spPr>
          <a:xfrm>
            <a:off x="7543800" y="6488113"/>
            <a:ext cx="1141659" cy="307777"/>
          </a:xfrm>
          <a:prstGeom prst="rect">
            <a:avLst/>
          </a:prstGeom>
          <a:noFill/>
        </p:spPr>
        <p:txBody>
          <a:bodyPr wrap="none">
            <a:spAutoFit/>
          </a:bodyPr>
          <a:lstStyle/>
          <a:p>
            <a:pPr fontAlgn="auto">
              <a:spcBef>
                <a:spcPts val="0"/>
              </a:spcBef>
              <a:spcAft>
                <a:spcPts val="0"/>
              </a:spcAft>
              <a:defRPr/>
            </a:pPr>
            <a:r>
              <a:rPr lang="en-US" sz="1400" dirty="0">
                <a:solidFill>
                  <a:srgbClr val="F8F8F8"/>
                </a:solidFill>
                <a:latin typeface="Humanst521 Lt BT"/>
                <a:cs typeface="Arial"/>
              </a:rPr>
              <a:t>PRCH </a:t>
            </a:r>
            <a:r>
              <a:rPr lang="en-US" sz="1400" dirty="0" smtClean="0">
                <a:solidFill>
                  <a:srgbClr val="F8F8F8"/>
                </a:solidFill>
                <a:latin typeface="Humanst521 Lt BT"/>
                <a:cs typeface="Arial"/>
              </a:rPr>
              <a:t>2012</a:t>
            </a:r>
            <a:endParaRPr lang="en-US" sz="1400" dirty="0">
              <a:solidFill>
                <a:srgbClr val="F8F8F8"/>
              </a:solidFill>
              <a:latin typeface="Humanst521 Lt BT"/>
              <a:cs typeface="Arial"/>
            </a:endParaRPr>
          </a:p>
        </p:txBody>
      </p:sp>
    </p:spTree>
  </p:cSld>
  <p:clrMap bg1="lt1" tx1="dk1" bg2="lt2" tx2="dk2" accent1="accent1" accent2="accent2" accent3="accent3" accent4="accent4" accent5="accent5" accent6="accent6" hlink="hlink" folHlink="folHlink"/>
  <p:sldLayoutIdLst>
    <p:sldLayoutId id="2147484621" r:id="rId1"/>
  </p:sldLayoutIdLst>
  <p:timing>
    <p:tnLst>
      <p:par>
        <p:cTn id="1" dur="indefinite" restart="never" nodeType="tmRoot"/>
      </p:par>
    </p:tnLst>
  </p:timing>
  <p:hf sldNum="0" hdr="0" ftr="0" dt="0"/>
  <p:txStyles>
    <p:titleStyle>
      <a:lvl1pPr algn="r" rtl="0" eaLnBrk="0" fontAlgn="base" hangingPunct="0">
        <a:spcBef>
          <a:spcPct val="0"/>
        </a:spcBef>
        <a:spcAft>
          <a:spcPct val="0"/>
        </a:spcAft>
        <a:defRPr sz="3600" b="1">
          <a:solidFill>
            <a:schemeClr val="tx2"/>
          </a:solidFill>
          <a:latin typeface="Arial Black" pitchFamily="34" charset="0"/>
          <a:ea typeface="Arial" charset="0"/>
          <a:cs typeface="+mj-cs"/>
        </a:defRPr>
      </a:lvl1pPr>
      <a:lvl2pPr algn="r" rtl="0" eaLnBrk="0" fontAlgn="base" hangingPunct="0">
        <a:spcBef>
          <a:spcPct val="0"/>
        </a:spcBef>
        <a:spcAft>
          <a:spcPct val="0"/>
        </a:spcAft>
        <a:defRPr sz="3600" b="1">
          <a:solidFill>
            <a:schemeClr val="tx2"/>
          </a:solidFill>
          <a:latin typeface="Arial Black" pitchFamily="34" charset="0"/>
          <a:ea typeface="Arial" charset="0"/>
          <a:cs typeface="Arial" charset="0"/>
        </a:defRPr>
      </a:lvl2pPr>
      <a:lvl3pPr algn="r" rtl="0" eaLnBrk="0" fontAlgn="base" hangingPunct="0">
        <a:spcBef>
          <a:spcPct val="0"/>
        </a:spcBef>
        <a:spcAft>
          <a:spcPct val="0"/>
        </a:spcAft>
        <a:defRPr sz="3600" b="1">
          <a:solidFill>
            <a:schemeClr val="tx2"/>
          </a:solidFill>
          <a:latin typeface="Arial Black" pitchFamily="34" charset="0"/>
          <a:ea typeface="Arial" charset="0"/>
          <a:cs typeface="Arial" charset="0"/>
        </a:defRPr>
      </a:lvl3pPr>
      <a:lvl4pPr algn="r" rtl="0" eaLnBrk="0" fontAlgn="base" hangingPunct="0">
        <a:spcBef>
          <a:spcPct val="0"/>
        </a:spcBef>
        <a:spcAft>
          <a:spcPct val="0"/>
        </a:spcAft>
        <a:defRPr sz="3600" b="1">
          <a:solidFill>
            <a:schemeClr val="tx2"/>
          </a:solidFill>
          <a:latin typeface="Arial Black" pitchFamily="34" charset="0"/>
          <a:ea typeface="Arial" charset="0"/>
          <a:cs typeface="Arial" charset="0"/>
        </a:defRPr>
      </a:lvl4pPr>
      <a:lvl5pPr algn="r" rtl="0" eaLnBrk="0" fontAlgn="base" hangingPunct="0">
        <a:spcBef>
          <a:spcPct val="0"/>
        </a:spcBef>
        <a:spcAft>
          <a:spcPct val="0"/>
        </a:spcAft>
        <a:defRPr sz="3600" b="1">
          <a:solidFill>
            <a:schemeClr val="tx2"/>
          </a:solidFill>
          <a:latin typeface="Arial Black" pitchFamily="34" charset="0"/>
          <a:ea typeface="Arial" charset="0"/>
          <a:cs typeface="Arial" charset="0"/>
        </a:defRPr>
      </a:lvl5pPr>
      <a:lvl6pPr marL="457200" algn="r" rtl="0" eaLnBrk="1" fontAlgn="base" hangingPunct="1">
        <a:spcBef>
          <a:spcPct val="0"/>
        </a:spcBef>
        <a:spcAft>
          <a:spcPct val="0"/>
        </a:spcAft>
        <a:defRPr sz="3600">
          <a:solidFill>
            <a:schemeClr val="tx2"/>
          </a:solidFill>
          <a:latin typeface="Humanst521 BT" pitchFamily="34" charset="0"/>
          <a:cs typeface="Arial" charset="0"/>
        </a:defRPr>
      </a:lvl6pPr>
      <a:lvl7pPr marL="914400" algn="r" rtl="0" eaLnBrk="1" fontAlgn="base" hangingPunct="1">
        <a:spcBef>
          <a:spcPct val="0"/>
        </a:spcBef>
        <a:spcAft>
          <a:spcPct val="0"/>
        </a:spcAft>
        <a:defRPr sz="3600">
          <a:solidFill>
            <a:schemeClr val="tx2"/>
          </a:solidFill>
          <a:latin typeface="Humanst521 BT" pitchFamily="34" charset="0"/>
          <a:cs typeface="Arial" charset="0"/>
        </a:defRPr>
      </a:lvl7pPr>
      <a:lvl8pPr marL="1371600" algn="r" rtl="0" eaLnBrk="1" fontAlgn="base" hangingPunct="1">
        <a:spcBef>
          <a:spcPct val="0"/>
        </a:spcBef>
        <a:spcAft>
          <a:spcPct val="0"/>
        </a:spcAft>
        <a:defRPr sz="3600">
          <a:solidFill>
            <a:schemeClr val="tx2"/>
          </a:solidFill>
          <a:latin typeface="Humanst521 BT" pitchFamily="34" charset="0"/>
          <a:cs typeface="Arial" charset="0"/>
        </a:defRPr>
      </a:lvl8pPr>
      <a:lvl9pPr marL="1828800" algn="r" rtl="0" eaLnBrk="1" fontAlgn="base" hangingPunct="1">
        <a:spcBef>
          <a:spcPct val="0"/>
        </a:spcBef>
        <a:spcAft>
          <a:spcPct val="0"/>
        </a:spcAft>
        <a:defRPr sz="3600">
          <a:solidFill>
            <a:schemeClr val="tx2"/>
          </a:solidFill>
          <a:latin typeface="Humanst521 BT" pitchFamily="34" charset="0"/>
          <a:cs typeface="Arial" charset="0"/>
        </a:defRPr>
      </a:lvl9pPr>
    </p:titleStyle>
    <p:bodyStyle>
      <a:lvl1pPr marL="342900" indent="-342900" algn="l" rtl="0" eaLnBrk="0" fontAlgn="base" hangingPunct="0">
        <a:spcBef>
          <a:spcPct val="20000"/>
        </a:spcBef>
        <a:spcAft>
          <a:spcPct val="0"/>
        </a:spcAft>
        <a:buClr>
          <a:srgbClr val="92D050"/>
        </a:buClr>
        <a:buFont typeface="Wingdings" pitchFamily="2" charset="2"/>
        <a:buChar char="§"/>
        <a:defRPr sz="3200">
          <a:solidFill>
            <a:schemeClr val="tx1"/>
          </a:solidFill>
          <a:latin typeface="Futura Lt BT" pitchFamily="34" charset="0"/>
          <a:ea typeface="Arial" charset="0"/>
          <a:cs typeface="+mn-cs"/>
        </a:defRPr>
      </a:lvl1pPr>
      <a:lvl2pPr marL="742950" indent="-285750" algn="l" rtl="0" eaLnBrk="0" fontAlgn="base" hangingPunct="0">
        <a:spcBef>
          <a:spcPct val="20000"/>
        </a:spcBef>
        <a:spcAft>
          <a:spcPct val="0"/>
        </a:spcAft>
        <a:buClr>
          <a:srgbClr val="9C9CDF"/>
        </a:buClr>
        <a:buFont typeface="Wingdings" pitchFamily="2" charset="2"/>
        <a:buChar char="§"/>
        <a:defRPr sz="2800">
          <a:solidFill>
            <a:schemeClr val="tx1"/>
          </a:solidFill>
          <a:latin typeface="Futura Lt BT" pitchFamily="34" charset="0"/>
          <a:ea typeface="Arial" charset="0"/>
          <a:cs typeface="+mn-cs"/>
        </a:defRPr>
      </a:lvl2pPr>
      <a:lvl3pPr marL="1143000" indent="-228600" algn="l" rtl="0" eaLnBrk="0" fontAlgn="base" hangingPunct="0">
        <a:spcBef>
          <a:spcPct val="20000"/>
        </a:spcBef>
        <a:spcAft>
          <a:spcPct val="0"/>
        </a:spcAft>
        <a:buClr>
          <a:srgbClr val="92D050"/>
        </a:buClr>
        <a:buFont typeface="Wingdings" pitchFamily="2" charset="2"/>
        <a:buChar char="§"/>
        <a:defRPr sz="2400">
          <a:solidFill>
            <a:schemeClr val="tx1"/>
          </a:solidFill>
          <a:latin typeface="Futura Lt BT" pitchFamily="34" charset="0"/>
          <a:ea typeface="Arial" charset="0"/>
          <a:cs typeface="+mn-cs"/>
        </a:defRPr>
      </a:lvl3pPr>
      <a:lvl4pPr marL="1600200" indent="-228600" algn="l" rtl="0" eaLnBrk="0" fontAlgn="base" hangingPunct="0">
        <a:spcBef>
          <a:spcPct val="20000"/>
        </a:spcBef>
        <a:spcAft>
          <a:spcPct val="0"/>
        </a:spcAft>
        <a:buClr>
          <a:srgbClr val="92D050"/>
        </a:buClr>
        <a:buFont typeface="Wingdings" pitchFamily="2" charset="2"/>
        <a:buChar char="§"/>
        <a:defRPr sz="2000">
          <a:solidFill>
            <a:schemeClr val="tx1"/>
          </a:solidFill>
          <a:latin typeface="Futura Lt BT" pitchFamily="34" charset="0"/>
          <a:ea typeface="Arial" charset="0"/>
          <a:cs typeface="+mn-cs"/>
        </a:defRPr>
      </a:lvl4pPr>
      <a:lvl5pPr marL="2057400" indent="-228600" algn="l" rtl="0" eaLnBrk="0" fontAlgn="base" hangingPunct="0">
        <a:spcBef>
          <a:spcPct val="20000"/>
        </a:spcBef>
        <a:spcAft>
          <a:spcPct val="0"/>
        </a:spcAft>
        <a:buClr>
          <a:srgbClr val="92D050"/>
        </a:buClr>
        <a:buFont typeface="Wingdings" pitchFamily="2" charset="2"/>
        <a:buChar char="§"/>
        <a:defRPr sz="2000">
          <a:solidFill>
            <a:schemeClr val="tx1"/>
          </a:solidFill>
          <a:latin typeface="Futura Lt BT" pitchFamily="34" charset="0"/>
          <a:ea typeface="Arial" charset="0"/>
          <a:cs typeface="+mn-cs"/>
        </a:defRPr>
      </a:lvl5pPr>
      <a:lvl6pPr marL="2514600" indent="-228600" algn="l" rtl="0" eaLnBrk="1" fontAlgn="base" hangingPunct="1">
        <a:spcBef>
          <a:spcPct val="20000"/>
        </a:spcBef>
        <a:spcAft>
          <a:spcPct val="0"/>
        </a:spcAft>
        <a:buClr>
          <a:srgbClr val="FF0000"/>
        </a:buClr>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rgbClr val="FF0000"/>
        </a:buClr>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rgbClr val="FF0000"/>
        </a:buClr>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rgbClr val="FF0000"/>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cdc.gov/mmwr/pdf/rr/rr6205.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8.jpeg"/><Relationship Id="rId4" Type="http://schemas.openxmlformats.org/officeDocument/2006/relationships/diagramLayout" Target="../diagrams/layout2.xml"/><Relationship Id="rId9"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Microsoft_Excel_97-2003_Worksheet1.xls"/></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26.png"/><Relationship Id="rId5" Type="http://schemas.openxmlformats.org/officeDocument/2006/relationships/oleObject" Target="../embeddings/oleObject1.bin"/><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hyperlink" Target="http://www.advocatesforyouth.org/" TargetMode="External"/><Relationship Id="rId13" Type="http://schemas.openxmlformats.org/officeDocument/2006/relationships/hyperlink" Target="http://www.arhp.org/" TargetMode="External"/><Relationship Id="rId3" Type="http://schemas.openxmlformats.org/officeDocument/2006/relationships/hyperlink" Target="http://www.prch.org/" TargetMode="External"/><Relationship Id="rId7" Type="http://schemas.openxmlformats.org/officeDocument/2006/relationships/hyperlink" Target="http://www.aclu.org/reproductiverights/" TargetMode="External"/><Relationship Id="rId12" Type="http://schemas.openxmlformats.org/officeDocument/2006/relationships/hyperlink" Target="http://www.siecus.org/"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www.adolescenthealth.org/" TargetMode="External"/><Relationship Id="rId11" Type="http://schemas.openxmlformats.org/officeDocument/2006/relationships/hyperlink" Target="http://www.gynob.emory.edu/centers/jfc.html" TargetMode="External"/><Relationship Id="rId5" Type="http://schemas.openxmlformats.org/officeDocument/2006/relationships/hyperlink" Target="http://www.acog.org--/" TargetMode="External"/><Relationship Id="rId10" Type="http://schemas.openxmlformats.org/officeDocument/2006/relationships/hyperlink" Target="http://www.cahl.org/" TargetMode="External"/><Relationship Id="rId4" Type="http://schemas.openxmlformats.org/officeDocument/2006/relationships/hyperlink" Target="http://www.aap.org/" TargetMode="External"/><Relationship Id="rId9" Type="http://schemas.openxmlformats.org/officeDocument/2006/relationships/hyperlink" Target="http://www.guttmacher.org/"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www.not-2-late.com/"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www.cdc.gov/mmwr/pdf/rr/rr6205.pdf" TargetMode="External"/><Relationship Id="rId5" Type="http://schemas.openxmlformats.org/officeDocument/2006/relationships/hyperlink" Target="http://www.aed.org/Publications/upload/ECtoolkit3283.pdf" TargetMode="External"/><Relationship Id="rId4" Type="http://schemas.openxmlformats.org/officeDocument/2006/relationships/hyperlink" Target="http://www.managingcontraception.com/"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Microsoft_Excel_97-2003_Worksheet2.xls"/></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ctrTitle"/>
          </p:nvPr>
        </p:nvSpPr>
        <p:spPr/>
        <p:txBody>
          <a:bodyPr/>
          <a:lstStyle/>
          <a:p>
            <a:pPr eaLnBrk="1" hangingPunct="1"/>
            <a:r>
              <a:rPr lang="en-US" dirty="0" smtClean="0"/>
              <a:t>The Essentials of Contraception and Adolescents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077200" cy="3810000"/>
          </a:xfrm>
        </p:spPr>
        <p:txBody>
          <a:bodyPr>
            <a:normAutofit fontScale="55000" lnSpcReduction="20000"/>
          </a:bodyPr>
          <a:lstStyle/>
          <a:p>
            <a:endParaRPr lang="en-US" dirty="0" smtClean="0"/>
          </a:p>
          <a:p>
            <a:r>
              <a:rPr lang="en-US" dirty="0" smtClean="0"/>
              <a:t>Identify most effective method appropriate and acceptable to patient</a:t>
            </a:r>
          </a:p>
          <a:p>
            <a:endParaRPr lang="en-US" dirty="0" smtClean="0"/>
          </a:p>
          <a:p>
            <a:r>
              <a:rPr lang="en-US" dirty="0" smtClean="0"/>
              <a:t>Discuss side effects up front</a:t>
            </a:r>
          </a:p>
          <a:p>
            <a:endParaRPr lang="en-US" dirty="0" smtClean="0"/>
          </a:p>
          <a:p>
            <a:r>
              <a:rPr lang="en-US" dirty="0" smtClean="0"/>
              <a:t>Provide practical strategies to address non-adherence</a:t>
            </a:r>
          </a:p>
          <a:p>
            <a:endParaRPr lang="en-US" dirty="0" smtClean="0"/>
          </a:p>
          <a:p>
            <a:r>
              <a:rPr lang="en-US" dirty="0" smtClean="0"/>
              <a:t>Ensure can use method correctly and consistently</a:t>
            </a:r>
          </a:p>
          <a:p>
            <a:endParaRPr lang="en-US" dirty="0" smtClean="0"/>
          </a:p>
          <a:p>
            <a:r>
              <a:rPr lang="en-US" dirty="0" smtClean="0"/>
              <a:t>Limit need to change – learning curve puts at risk non-adherence</a:t>
            </a:r>
          </a:p>
          <a:p>
            <a:endParaRPr lang="en-US" dirty="0" smtClean="0"/>
          </a:p>
          <a:p>
            <a:r>
              <a:rPr lang="en-US" dirty="0" smtClean="0"/>
              <a:t>Embrace Quick Start</a:t>
            </a:r>
          </a:p>
          <a:p>
            <a:endParaRPr lang="en-US" dirty="0" smtClean="0"/>
          </a:p>
        </p:txBody>
      </p:sp>
      <p:sp>
        <p:nvSpPr>
          <p:cNvPr id="2" name="Title 1"/>
          <p:cNvSpPr>
            <a:spLocks noGrp="1"/>
          </p:cNvSpPr>
          <p:nvPr>
            <p:ph type="title"/>
          </p:nvPr>
        </p:nvSpPr>
        <p:spPr>
          <a:xfrm>
            <a:off x="914400" y="685800"/>
            <a:ext cx="8229600" cy="780288"/>
          </a:xfrm>
        </p:spPr>
        <p:txBody>
          <a:bodyPr>
            <a:normAutofit/>
          </a:bodyPr>
          <a:lstStyle/>
          <a:p>
            <a:r>
              <a:rPr lang="en-US" sz="4000" smtClean="0"/>
              <a:t>Contraceptive Counseling</a:t>
            </a:r>
            <a:endParaRPr lang="en-US" sz="4000" dirty="0"/>
          </a:p>
        </p:txBody>
      </p:sp>
      <p:sp>
        <p:nvSpPr>
          <p:cNvPr id="4" name="TextBox 3"/>
          <p:cNvSpPr txBox="1"/>
          <p:nvPr/>
        </p:nvSpPr>
        <p:spPr>
          <a:xfrm>
            <a:off x="6019800" y="5715000"/>
            <a:ext cx="2743200" cy="523220"/>
          </a:xfrm>
          <a:prstGeom prst="rect">
            <a:avLst/>
          </a:prstGeom>
          <a:noFill/>
        </p:spPr>
        <p:txBody>
          <a:bodyPr wrap="square" rtlCol="0">
            <a:spAutoFit/>
          </a:bodyPr>
          <a:lstStyle/>
          <a:p>
            <a:r>
              <a:rPr lang="en-US" sz="1400" dirty="0" err="1"/>
              <a:t>Jaccard</a:t>
            </a:r>
            <a:r>
              <a:rPr lang="en-US" sz="1400" dirty="0"/>
              <a:t> J, Levitz N J Ad Health March 2013 supplement</a:t>
            </a:r>
          </a:p>
        </p:txBody>
      </p:sp>
    </p:spTree>
    <p:extLst>
      <p:ext uri="{BB962C8B-B14F-4D97-AF65-F5344CB8AC3E}">
        <p14:creationId xmlns:p14="http://schemas.microsoft.com/office/powerpoint/2010/main" val="841035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828800"/>
            <a:ext cx="7620000" cy="3657600"/>
          </a:xfrm>
        </p:spPr>
        <p:txBody>
          <a:bodyPr>
            <a:normAutofit fontScale="92500" lnSpcReduction="10000"/>
          </a:bodyPr>
          <a:lstStyle/>
          <a:p>
            <a:r>
              <a:rPr lang="en-US" dirty="0" smtClean="0"/>
              <a:t>Safety: Identify medical contraindications</a:t>
            </a:r>
          </a:p>
          <a:p>
            <a:pPr lvl="1"/>
            <a:r>
              <a:rPr lang="en-US" dirty="0" smtClean="0"/>
              <a:t>CDC medical eligibility table</a:t>
            </a:r>
          </a:p>
          <a:p>
            <a:pPr lvl="2"/>
            <a:r>
              <a:rPr lang="en-US" dirty="0" smtClean="0">
                <a:hlinkClick r:id="rId2"/>
              </a:rPr>
              <a:t>http://www.cdc.gov/mmwr/pdf/rr/rr6205.pdf</a:t>
            </a:r>
            <a:endParaRPr lang="en-US" dirty="0" smtClean="0"/>
          </a:p>
          <a:p>
            <a:r>
              <a:rPr lang="en-US" dirty="0" smtClean="0"/>
              <a:t>Fits lifestyle patient </a:t>
            </a:r>
          </a:p>
          <a:p>
            <a:r>
              <a:rPr lang="en-US" dirty="0" smtClean="0"/>
              <a:t>Effectiveness</a:t>
            </a:r>
          </a:p>
          <a:p>
            <a:pPr lvl="1"/>
            <a:r>
              <a:rPr lang="en-US" dirty="0" smtClean="0"/>
              <a:t>Tier 1: highly effective, not user dependent</a:t>
            </a:r>
          </a:p>
          <a:p>
            <a:pPr lvl="1"/>
            <a:r>
              <a:rPr lang="en-US" dirty="0" smtClean="0"/>
              <a:t>Tier 2:  highly effective, user dependent</a:t>
            </a:r>
          </a:p>
          <a:p>
            <a:pPr lvl="1"/>
            <a:r>
              <a:rPr lang="en-US" dirty="0" smtClean="0"/>
              <a:t>Tier 3:  less effective, user dependent</a:t>
            </a:r>
          </a:p>
          <a:p>
            <a:pPr lvl="1"/>
            <a:endParaRPr lang="en-US" dirty="0" smtClean="0"/>
          </a:p>
        </p:txBody>
      </p:sp>
      <p:sp>
        <p:nvSpPr>
          <p:cNvPr id="2" name="Title 1"/>
          <p:cNvSpPr>
            <a:spLocks noGrp="1"/>
          </p:cNvSpPr>
          <p:nvPr>
            <p:ph type="title"/>
          </p:nvPr>
        </p:nvSpPr>
        <p:spPr>
          <a:xfrm>
            <a:off x="914400" y="685800"/>
            <a:ext cx="6553200" cy="856488"/>
          </a:xfrm>
        </p:spPr>
        <p:txBody>
          <a:bodyPr>
            <a:normAutofit/>
          </a:bodyPr>
          <a:lstStyle/>
          <a:p>
            <a:r>
              <a:rPr lang="en-US" dirty="0" smtClean="0"/>
              <a:t>Contraception Selection</a:t>
            </a:r>
            <a:endParaRPr lang="en-US" dirty="0"/>
          </a:p>
        </p:txBody>
      </p:sp>
      <p:sp>
        <p:nvSpPr>
          <p:cNvPr id="4" name="TextBox 3"/>
          <p:cNvSpPr txBox="1"/>
          <p:nvPr/>
        </p:nvSpPr>
        <p:spPr>
          <a:xfrm>
            <a:off x="3505200" y="5943600"/>
            <a:ext cx="5410200" cy="307777"/>
          </a:xfrm>
          <a:prstGeom prst="rect">
            <a:avLst/>
          </a:prstGeom>
          <a:noFill/>
        </p:spPr>
        <p:txBody>
          <a:bodyPr wrap="square" rtlCol="0">
            <a:spAutoFit/>
          </a:bodyPr>
          <a:lstStyle/>
          <a:p>
            <a:r>
              <a:rPr lang="en-US" sz="1400" dirty="0" err="1"/>
              <a:t>Jaccard</a:t>
            </a:r>
            <a:r>
              <a:rPr lang="en-US" sz="1400" dirty="0"/>
              <a:t> J , Levitz N. </a:t>
            </a:r>
            <a:r>
              <a:rPr lang="en-US" sz="1400" dirty="0" smtClean="0"/>
              <a:t> </a:t>
            </a:r>
            <a:r>
              <a:rPr lang="en-US" sz="1400" dirty="0"/>
              <a:t>J Adolescent Health 52 (2013)S6-S13.</a:t>
            </a:r>
          </a:p>
        </p:txBody>
      </p:sp>
    </p:spTree>
    <p:extLst>
      <p:ext uri="{BB962C8B-B14F-4D97-AF65-F5344CB8AC3E}">
        <p14:creationId xmlns:p14="http://schemas.microsoft.com/office/powerpoint/2010/main" val="198539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496" y="609600"/>
            <a:ext cx="7851775" cy="685800"/>
          </a:xfrm>
        </p:spPr>
        <p:txBody>
          <a:bodyPr/>
          <a:lstStyle/>
          <a:p>
            <a:r>
              <a:rPr lang="en-US" sz="3200" b="1" dirty="0"/>
              <a:t>E</a:t>
            </a:r>
            <a:r>
              <a:rPr lang="en-US" sz="3200" b="1" dirty="0" smtClean="0"/>
              <a:t>ffectiveness </a:t>
            </a:r>
            <a:r>
              <a:rPr lang="en-US" sz="3200" dirty="0"/>
              <a:t>of family </a:t>
            </a:r>
            <a:br>
              <a:rPr lang="en-US" sz="3200" dirty="0"/>
            </a:br>
            <a:r>
              <a:rPr lang="en-US" sz="3200" dirty="0"/>
              <a:t>planning </a:t>
            </a:r>
            <a:r>
              <a:rPr lang="en-US" sz="3200" b="1" dirty="0"/>
              <a:t>methods</a:t>
            </a:r>
          </a:p>
        </p:txBody>
      </p:sp>
      <p:sp>
        <p:nvSpPr>
          <p:cNvPr id="5" name="Rectangle 4"/>
          <p:cNvSpPr/>
          <p:nvPr/>
        </p:nvSpPr>
        <p:spPr>
          <a:xfrm>
            <a:off x="450022" y="6443246"/>
            <a:ext cx="7550978" cy="338554"/>
          </a:xfrm>
          <a:prstGeom prst="rect">
            <a:avLst/>
          </a:prstGeom>
        </p:spPr>
        <p:txBody>
          <a:bodyPr wrap="none">
            <a:spAutoFit/>
          </a:bodyPr>
          <a:lstStyle/>
          <a:p>
            <a:pPr lvl="0"/>
            <a:r>
              <a:rPr lang="en-US" sz="1600" dirty="0">
                <a:cs typeface="Arial" pitchFamily="34" charset="0"/>
              </a:rPr>
              <a:t>http://www.cdc.gov/reproductivehealth/UnintendedPregnancy/Contraception.htm</a:t>
            </a:r>
          </a:p>
        </p:txBody>
      </p:sp>
      <p:sp>
        <p:nvSpPr>
          <p:cNvPr id="7" name="Text Box 4"/>
          <p:cNvSpPr txBox="1">
            <a:spLocks noChangeArrowheads="1"/>
          </p:cNvSpPr>
          <p:nvPr/>
        </p:nvSpPr>
        <p:spPr bwMode="auto">
          <a:xfrm>
            <a:off x="7706833" y="2057400"/>
            <a:ext cx="1143000" cy="519113"/>
          </a:xfrm>
          <a:prstGeom prst="rect">
            <a:avLst/>
          </a:prstGeom>
          <a:noFill/>
          <a:ln w="9525">
            <a:noFill/>
            <a:miter lim="800000"/>
            <a:headEnd/>
            <a:tailEnd/>
          </a:ln>
        </p:spPr>
        <p:txBody>
          <a:bodyPr>
            <a:spAutoFit/>
          </a:bodyPr>
          <a:lstStyle/>
          <a:p>
            <a:pPr>
              <a:spcBef>
                <a:spcPct val="50000"/>
              </a:spcBef>
            </a:pPr>
            <a:r>
              <a:rPr lang="en-US" sz="2800" b="1" dirty="0">
                <a:solidFill>
                  <a:schemeClr val="tx2"/>
                </a:solidFill>
              </a:rPr>
              <a:t>Tier 1</a:t>
            </a:r>
            <a:endParaRPr lang="en-US" b="1" dirty="0">
              <a:solidFill>
                <a:schemeClr val="tx2"/>
              </a:solidFill>
            </a:endParaRPr>
          </a:p>
        </p:txBody>
      </p:sp>
      <p:sp>
        <p:nvSpPr>
          <p:cNvPr id="8" name="Text Box 4"/>
          <p:cNvSpPr txBox="1">
            <a:spLocks noChangeArrowheads="1"/>
          </p:cNvSpPr>
          <p:nvPr/>
        </p:nvSpPr>
        <p:spPr bwMode="auto">
          <a:xfrm>
            <a:off x="7805893" y="2971800"/>
            <a:ext cx="1185707" cy="519113"/>
          </a:xfrm>
          <a:prstGeom prst="rect">
            <a:avLst/>
          </a:prstGeom>
          <a:noFill/>
          <a:ln w="9525">
            <a:noFill/>
            <a:miter lim="800000"/>
            <a:headEnd/>
            <a:tailEnd/>
          </a:ln>
        </p:spPr>
        <p:txBody>
          <a:bodyPr wrap="square">
            <a:spAutoFit/>
          </a:bodyPr>
          <a:lstStyle/>
          <a:p>
            <a:pPr>
              <a:spcBef>
                <a:spcPct val="50000"/>
              </a:spcBef>
            </a:pPr>
            <a:r>
              <a:rPr lang="en-US" sz="2800" b="1" dirty="0">
                <a:solidFill>
                  <a:schemeClr val="tx2"/>
                </a:solidFill>
              </a:rPr>
              <a:t>Tier </a:t>
            </a:r>
            <a:r>
              <a:rPr lang="en-US" sz="2800" b="1" dirty="0" smtClean="0">
                <a:solidFill>
                  <a:schemeClr val="tx2"/>
                </a:solidFill>
              </a:rPr>
              <a:t>2</a:t>
            </a:r>
            <a:endParaRPr lang="en-US" b="1" dirty="0">
              <a:solidFill>
                <a:schemeClr val="tx2"/>
              </a:solidFill>
            </a:endParaRPr>
          </a:p>
        </p:txBody>
      </p:sp>
      <p:sp>
        <p:nvSpPr>
          <p:cNvPr id="9" name="Text Box 4"/>
          <p:cNvSpPr txBox="1">
            <a:spLocks noChangeArrowheads="1"/>
          </p:cNvSpPr>
          <p:nvPr/>
        </p:nvSpPr>
        <p:spPr bwMode="auto">
          <a:xfrm>
            <a:off x="7805893" y="4343400"/>
            <a:ext cx="1143000" cy="519113"/>
          </a:xfrm>
          <a:prstGeom prst="rect">
            <a:avLst/>
          </a:prstGeom>
          <a:noFill/>
          <a:ln w="9525">
            <a:noFill/>
            <a:miter lim="800000"/>
            <a:headEnd/>
            <a:tailEnd/>
          </a:ln>
        </p:spPr>
        <p:txBody>
          <a:bodyPr>
            <a:spAutoFit/>
          </a:bodyPr>
          <a:lstStyle/>
          <a:p>
            <a:pPr>
              <a:spcBef>
                <a:spcPct val="50000"/>
              </a:spcBef>
            </a:pPr>
            <a:r>
              <a:rPr lang="en-US" sz="2800" b="1" dirty="0">
                <a:solidFill>
                  <a:schemeClr val="tx2"/>
                </a:solidFill>
              </a:rPr>
              <a:t>Tier </a:t>
            </a:r>
            <a:r>
              <a:rPr lang="en-US" sz="2800" b="1" dirty="0" smtClean="0">
                <a:solidFill>
                  <a:schemeClr val="tx2"/>
                </a:solidFill>
              </a:rPr>
              <a:t>3</a:t>
            </a:r>
            <a:endParaRPr lang="en-US" b="1" dirty="0">
              <a:solidFill>
                <a:schemeClr val="tx2"/>
              </a:solidFill>
            </a:endParaRPr>
          </a:p>
        </p:txBody>
      </p:sp>
      <p:pic>
        <p:nvPicPr>
          <p:cNvPr id="8194" name="Picture 2" descr="This figure shows currently available contraceptive methods, ranked by typical effectiveness, meaning how effective is the method at preventing pregnancy with real-world use.&#10;Incorrect or inconsistent use can impact the effectiveness of the contraceptive method. &#10;In tier 1 are the most effective methods, with less than 1 pregnancy occurring per 100 women per year.  The most effective reversible methods include implants and IUDs or intrauterine devices.&#10;Tier 2 methods include injectables, pills, patch, vaginal ring, and diaphragm; failure rates range from 6-12%.&#10;Tier 3 methods include condoms, withdrawal, sponge, spermicide, and fertility awareness based methods; failure rates range from 18-28%.&#10;The more commonly used method among teens, the pill and the condom, are listed in the second and third tier, respectively.&#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12057"/>
            <a:ext cx="6535251" cy="5419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5835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0"/>
            <a:ext cx="7620000" cy="3657600"/>
          </a:xfrm>
        </p:spPr>
        <p:txBody>
          <a:bodyPr>
            <a:normAutofit fontScale="32500" lnSpcReduction="20000"/>
          </a:bodyPr>
          <a:lstStyle/>
          <a:p>
            <a:pPr marL="0" indent="0" eaLnBrk="1" hangingPunct="1">
              <a:buClr>
                <a:schemeClr val="tx1"/>
              </a:buClr>
              <a:buSzPct val="70000"/>
              <a:buNone/>
              <a:defRPr/>
            </a:pPr>
            <a:endParaRPr lang="en-US" b="1" i="1" dirty="0" smtClean="0">
              <a:solidFill>
                <a:schemeClr val="bg1"/>
              </a:solidFill>
            </a:endParaRPr>
          </a:p>
          <a:p>
            <a:pPr marL="0" indent="0" eaLnBrk="1" hangingPunct="1">
              <a:buClr>
                <a:schemeClr val="tx1"/>
              </a:buClr>
              <a:buSzPct val="70000"/>
              <a:buNone/>
              <a:defRPr/>
            </a:pPr>
            <a:endParaRPr lang="en-US" b="1" i="1" dirty="0">
              <a:solidFill>
                <a:schemeClr val="bg1"/>
              </a:solidFill>
            </a:endParaRPr>
          </a:p>
          <a:p>
            <a:pPr eaLnBrk="1" hangingPunct="1">
              <a:buClr>
                <a:schemeClr val="tx1"/>
              </a:buClr>
              <a:buSzPct val="70000"/>
              <a:defRPr/>
            </a:pPr>
            <a:r>
              <a:rPr lang="en-US" sz="6400" b="1" i="1" dirty="0" smtClean="0">
                <a:solidFill>
                  <a:schemeClr val="bg1"/>
                </a:solidFill>
              </a:rPr>
              <a:t>Dysmenorrhea</a:t>
            </a:r>
            <a:r>
              <a:rPr lang="en-US" sz="6400" dirty="0" smtClean="0">
                <a:solidFill>
                  <a:schemeClr val="bg1"/>
                </a:solidFill>
              </a:rPr>
              <a:t>:   COCs, implant, LNG-IUD</a:t>
            </a:r>
            <a:endParaRPr lang="en-US" sz="6400" dirty="0">
              <a:solidFill>
                <a:schemeClr val="bg1"/>
              </a:solidFill>
            </a:endParaRPr>
          </a:p>
          <a:p>
            <a:pPr eaLnBrk="1" hangingPunct="1">
              <a:buClr>
                <a:schemeClr val="tx1"/>
              </a:buClr>
              <a:buSzPct val="70000"/>
              <a:defRPr/>
            </a:pPr>
            <a:r>
              <a:rPr lang="en-US" sz="6000" b="1" i="1" dirty="0">
                <a:solidFill>
                  <a:schemeClr val="bg1"/>
                </a:solidFill>
              </a:rPr>
              <a:t>Cycle Control</a:t>
            </a:r>
            <a:r>
              <a:rPr lang="en-US" sz="6000" b="1" dirty="0">
                <a:solidFill>
                  <a:schemeClr val="bg1"/>
                </a:solidFill>
              </a:rPr>
              <a:t>:   </a:t>
            </a:r>
            <a:r>
              <a:rPr lang="en-US" sz="6000" dirty="0">
                <a:solidFill>
                  <a:schemeClr val="bg1"/>
                </a:solidFill>
              </a:rPr>
              <a:t>LNG-IUD, DMPA, OCPs </a:t>
            </a:r>
          </a:p>
          <a:p>
            <a:pPr eaLnBrk="1" hangingPunct="1">
              <a:buClr>
                <a:schemeClr val="tx1"/>
              </a:buClr>
              <a:buSzPct val="70000"/>
              <a:defRPr/>
            </a:pPr>
            <a:r>
              <a:rPr lang="en-US" sz="6000" b="1" i="1" dirty="0">
                <a:solidFill>
                  <a:schemeClr val="bg1"/>
                </a:solidFill>
              </a:rPr>
              <a:t>Cancer protection</a:t>
            </a:r>
            <a:r>
              <a:rPr lang="en-US" sz="6000" dirty="0">
                <a:solidFill>
                  <a:schemeClr val="bg1"/>
                </a:solidFill>
              </a:rPr>
              <a:t>:  COCs protect against ovarian and endometrial cancer</a:t>
            </a:r>
          </a:p>
          <a:p>
            <a:pPr>
              <a:buClr>
                <a:schemeClr val="tx1"/>
              </a:buClr>
              <a:buSzPct val="70000"/>
              <a:defRPr/>
            </a:pPr>
            <a:r>
              <a:rPr lang="en-US" sz="6000" b="1" i="1" dirty="0">
                <a:solidFill>
                  <a:schemeClr val="bg1"/>
                </a:solidFill>
              </a:rPr>
              <a:t>Ectopic Pregnancy:  COCs</a:t>
            </a:r>
          </a:p>
          <a:p>
            <a:pPr>
              <a:buClr>
                <a:schemeClr val="tx1"/>
              </a:buClr>
              <a:buSzPct val="70000"/>
              <a:defRPr/>
            </a:pPr>
            <a:r>
              <a:rPr lang="en-US" sz="6000" b="1" i="1" dirty="0">
                <a:solidFill>
                  <a:schemeClr val="bg1"/>
                </a:solidFill>
              </a:rPr>
              <a:t>Acne</a:t>
            </a:r>
            <a:r>
              <a:rPr lang="en-US" sz="6000" dirty="0">
                <a:solidFill>
                  <a:schemeClr val="bg1"/>
                </a:solidFill>
              </a:rPr>
              <a:t>:  COCs and possibly patch and ring</a:t>
            </a:r>
          </a:p>
          <a:p>
            <a:pPr>
              <a:buClr>
                <a:schemeClr val="tx1"/>
              </a:buClr>
              <a:buSzPct val="70000"/>
              <a:defRPr/>
            </a:pPr>
            <a:r>
              <a:rPr lang="en-US" sz="6000" b="1" i="1" dirty="0">
                <a:solidFill>
                  <a:schemeClr val="bg1"/>
                </a:solidFill>
              </a:rPr>
              <a:t>Menstrual suppression</a:t>
            </a:r>
            <a:r>
              <a:rPr lang="en-US" sz="6000" dirty="0">
                <a:solidFill>
                  <a:schemeClr val="bg1"/>
                </a:solidFill>
              </a:rPr>
              <a:t>:   Continuous CHCs, DMPA, implants, LNG-IUD</a:t>
            </a:r>
          </a:p>
          <a:p>
            <a:pPr eaLnBrk="1" hangingPunct="1">
              <a:buClr>
                <a:schemeClr val="tx1"/>
              </a:buClr>
              <a:buSzPct val="70000"/>
              <a:defRPr/>
            </a:pPr>
            <a:r>
              <a:rPr lang="en-US" sz="6000" b="1" i="1" dirty="0">
                <a:solidFill>
                  <a:schemeClr val="bg1"/>
                </a:solidFill>
              </a:rPr>
              <a:t>Pain from Endometriosis</a:t>
            </a:r>
            <a:r>
              <a:rPr lang="en-US" sz="6000" dirty="0">
                <a:solidFill>
                  <a:schemeClr val="bg1"/>
                </a:solidFill>
              </a:rPr>
              <a:t>:   COCs, DMPA, implant, LNG-IUD</a:t>
            </a:r>
          </a:p>
          <a:p>
            <a:pPr eaLnBrk="1" hangingPunct="1">
              <a:buClr>
                <a:schemeClr val="tx1"/>
              </a:buClr>
              <a:buSzPct val="70000"/>
              <a:defRPr/>
            </a:pPr>
            <a:r>
              <a:rPr lang="en-US" sz="6000" b="1" i="1" dirty="0">
                <a:solidFill>
                  <a:schemeClr val="bg1"/>
                </a:solidFill>
              </a:rPr>
              <a:t>Premenstrual or menstrual-related  symptoms</a:t>
            </a:r>
            <a:r>
              <a:rPr lang="en-US" sz="6000" dirty="0">
                <a:solidFill>
                  <a:schemeClr val="bg1"/>
                </a:solidFill>
              </a:rPr>
              <a:t>:  extended or continuous use of CHCs, or any menstrual suppression</a:t>
            </a:r>
          </a:p>
          <a:p>
            <a:r>
              <a:rPr lang="en-US" sz="1600" dirty="0"/>
              <a:t>                                            </a:t>
            </a:r>
            <a:endParaRPr lang="en-US" dirty="0">
              <a:solidFill>
                <a:schemeClr val="bg1"/>
              </a:solidFill>
            </a:endParaRPr>
          </a:p>
          <a:p>
            <a:pPr eaLnBrk="1" hangingPunct="1">
              <a:buFont typeface="Arial" pitchFamily="-123" charset="0"/>
              <a:buChar char="•"/>
              <a:defRPr/>
            </a:pPr>
            <a:endParaRPr lang="en-US" dirty="0">
              <a:solidFill>
                <a:schemeClr val="bg1"/>
              </a:solidFill>
            </a:endParaRPr>
          </a:p>
          <a:p>
            <a:pPr eaLnBrk="1" hangingPunct="1">
              <a:buFont typeface="Arial" pitchFamily="-123" charset="0"/>
              <a:buChar char="•"/>
              <a:defRPr/>
            </a:pPr>
            <a:endParaRPr lang="en-US" dirty="0">
              <a:solidFill>
                <a:schemeClr val="bg1"/>
              </a:solidFill>
            </a:endParaRPr>
          </a:p>
          <a:p>
            <a:pPr lvl="1"/>
            <a:endParaRPr lang="en-US" dirty="0" smtClean="0"/>
          </a:p>
        </p:txBody>
      </p:sp>
      <p:sp>
        <p:nvSpPr>
          <p:cNvPr id="2" name="Title 1"/>
          <p:cNvSpPr>
            <a:spLocks noGrp="1"/>
          </p:cNvSpPr>
          <p:nvPr>
            <p:ph type="title"/>
          </p:nvPr>
        </p:nvSpPr>
        <p:spPr>
          <a:xfrm>
            <a:off x="914400" y="685800"/>
            <a:ext cx="6553200" cy="856488"/>
          </a:xfrm>
        </p:spPr>
        <p:txBody>
          <a:bodyPr>
            <a:normAutofit fontScale="90000"/>
          </a:bodyPr>
          <a:lstStyle/>
          <a:p>
            <a:r>
              <a:rPr lang="en-US" dirty="0" smtClean="0"/>
              <a:t>Non-Contraception Benefits</a:t>
            </a:r>
            <a:endParaRPr lang="en-US" dirty="0"/>
          </a:p>
        </p:txBody>
      </p:sp>
      <p:sp>
        <p:nvSpPr>
          <p:cNvPr id="4" name="TextBox 3"/>
          <p:cNvSpPr txBox="1"/>
          <p:nvPr/>
        </p:nvSpPr>
        <p:spPr>
          <a:xfrm>
            <a:off x="3505200" y="5943600"/>
            <a:ext cx="5410200" cy="523220"/>
          </a:xfrm>
          <a:prstGeom prst="rect">
            <a:avLst/>
          </a:prstGeom>
          <a:noFill/>
        </p:spPr>
        <p:txBody>
          <a:bodyPr wrap="square" rtlCol="0">
            <a:spAutoFit/>
          </a:bodyPr>
          <a:lstStyle/>
          <a:p>
            <a:r>
              <a:rPr lang="en-US" sz="1400" dirty="0" smtClean="0"/>
              <a:t>                                             Contraceptive </a:t>
            </a:r>
            <a:r>
              <a:rPr lang="en-US" sz="1400" dirty="0"/>
              <a:t>Technology, 20</a:t>
            </a:r>
            <a:r>
              <a:rPr lang="en-US" sz="1400" baseline="30000" dirty="0"/>
              <a:t>th</a:t>
            </a:r>
            <a:r>
              <a:rPr lang="en-US" sz="1400" dirty="0"/>
              <a:t> edition</a:t>
            </a:r>
          </a:p>
          <a:p>
            <a:r>
              <a:rPr lang="en-US" sz="1400" dirty="0"/>
              <a:t>                                             ACOG Practice Bulletin No 110, 2012</a:t>
            </a:r>
          </a:p>
        </p:txBody>
      </p:sp>
    </p:spTree>
    <p:extLst>
      <p:ext uri="{BB962C8B-B14F-4D97-AF65-F5344CB8AC3E}">
        <p14:creationId xmlns:p14="http://schemas.microsoft.com/office/powerpoint/2010/main" val="1382026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9" name="Rectangle 3"/>
          <p:cNvSpPr>
            <a:spLocks noGrp="1" noChangeArrowheads="1"/>
          </p:cNvSpPr>
          <p:nvPr>
            <p:ph idx="1"/>
          </p:nvPr>
        </p:nvSpPr>
        <p:spPr>
          <a:xfrm>
            <a:off x="609600" y="2667000"/>
            <a:ext cx="6705600" cy="3124200"/>
          </a:xfrm>
        </p:spPr>
        <p:txBody>
          <a:bodyPr/>
          <a:lstStyle/>
          <a:p>
            <a:pPr marL="396875" indent="-396875" eaLnBrk="1" hangingPunct="1"/>
            <a:r>
              <a:rPr lang="en-US" sz="3000" smtClean="0">
                <a:latin typeface="Futura Lt BT" charset="0"/>
              </a:rPr>
              <a:t>Angela is a 16-year-old young woman who makes an appointment to go on birth control.  </a:t>
            </a:r>
          </a:p>
          <a:p>
            <a:pPr marL="396875" indent="-396875" eaLnBrk="1" hangingPunct="1"/>
            <a:r>
              <a:rPr lang="en-US" sz="3000" smtClean="0">
                <a:latin typeface="Futura Lt BT" charset="0"/>
              </a:rPr>
              <a:t>Her intake form indicates that she uses condoms “most of the time.”</a:t>
            </a:r>
          </a:p>
          <a:p>
            <a:pPr marL="396875" indent="-396875" eaLnBrk="1" hangingPunct="1"/>
            <a:r>
              <a:rPr lang="en-US" sz="3000" smtClean="0">
                <a:latin typeface="Futura Lt BT" charset="0"/>
              </a:rPr>
              <a:t>What additional information do you need from this patient?</a:t>
            </a:r>
          </a:p>
          <a:p>
            <a:pPr marL="396875" indent="-396875" eaLnBrk="1" hangingPunct="1">
              <a:buFont typeface="Wingdings" pitchFamily="2" charset="2"/>
              <a:buNone/>
            </a:pPr>
            <a:endParaRPr lang="en-US" smtClean="0">
              <a:latin typeface="Futura Lt BT" charset="0"/>
            </a:endParaRPr>
          </a:p>
        </p:txBody>
      </p:sp>
      <p:sp>
        <p:nvSpPr>
          <p:cNvPr id="40962" name="Rectangle 2"/>
          <p:cNvSpPr>
            <a:spLocks noGrp="1" noRot="1" noChangeArrowheads="1"/>
          </p:cNvSpPr>
          <p:nvPr>
            <p:ph type="title"/>
          </p:nvPr>
        </p:nvSpPr>
        <p:spPr/>
        <p:txBody>
          <a:bodyPr/>
          <a:lstStyle/>
          <a:p>
            <a:pPr eaLnBrk="1" hangingPunct="1"/>
            <a:r>
              <a:rPr lang="en-US" smtClean="0"/>
              <a:t>Case 1: Angela</a:t>
            </a:r>
          </a:p>
        </p:txBody>
      </p:sp>
      <p:pic>
        <p:nvPicPr>
          <p:cNvPr id="19461" name="Picture 4" descr="Latina Female in Purple 1.jpg"/>
          <p:cNvPicPr>
            <a:picLocks noChangeAspect="1"/>
          </p:cNvPicPr>
          <p:nvPr/>
        </p:nvPicPr>
        <p:blipFill>
          <a:blip r:embed="rId3" cstate="print"/>
          <a:srcRect/>
          <a:stretch>
            <a:fillRect/>
          </a:stretch>
        </p:blipFill>
        <p:spPr bwMode="auto">
          <a:xfrm>
            <a:off x="7059498" y="3048000"/>
            <a:ext cx="1735189" cy="22098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82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b="1" dirty="0" smtClean="0">
                <a:ea typeface="+mj-ea"/>
              </a:rPr>
              <a:t>History Information</a:t>
            </a:r>
          </a:p>
        </p:txBody>
      </p:sp>
      <p:sp>
        <p:nvSpPr>
          <p:cNvPr id="21507" name="Content Placeholder 2"/>
          <p:cNvSpPr>
            <a:spLocks noGrp="1"/>
          </p:cNvSpPr>
          <p:nvPr>
            <p:ph idx="1"/>
          </p:nvPr>
        </p:nvSpPr>
        <p:spPr/>
        <p:txBody>
          <a:bodyPr/>
          <a:lstStyle/>
          <a:p>
            <a:pPr eaLnBrk="1" hangingPunct="1">
              <a:spcBef>
                <a:spcPts val="1800"/>
              </a:spcBef>
            </a:pPr>
            <a:r>
              <a:rPr lang="en-US" sz="3600" dirty="0">
                <a:solidFill>
                  <a:schemeClr val="bg1"/>
                </a:solidFill>
                <a:latin typeface="Futura Lt BT" charset="0"/>
              </a:rPr>
              <a:t>Health and Family </a:t>
            </a:r>
            <a:r>
              <a:rPr lang="en-US" sz="3600" dirty="0" smtClean="0">
                <a:solidFill>
                  <a:schemeClr val="bg1"/>
                </a:solidFill>
                <a:latin typeface="Futura Lt BT" charset="0"/>
              </a:rPr>
              <a:t>History  </a:t>
            </a:r>
            <a:endParaRPr lang="en-US" sz="3600" dirty="0">
              <a:solidFill>
                <a:schemeClr val="bg1"/>
              </a:solidFill>
              <a:latin typeface="Futura Lt BT" charset="0"/>
            </a:endParaRPr>
          </a:p>
          <a:p>
            <a:pPr eaLnBrk="1" hangingPunct="1"/>
            <a:r>
              <a:rPr lang="en-US" sz="3600" dirty="0" smtClean="0">
                <a:solidFill>
                  <a:schemeClr val="bg1"/>
                </a:solidFill>
                <a:latin typeface="Futura Lt BT" charset="0"/>
              </a:rPr>
              <a:t>Menstrual </a:t>
            </a:r>
            <a:r>
              <a:rPr lang="en-US" sz="3600" dirty="0" smtClean="0">
                <a:solidFill>
                  <a:schemeClr val="bg1"/>
                </a:solidFill>
                <a:latin typeface="Futura Lt BT" charset="0"/>
              </a:rPr>
              <a:t>History</a:t>
            </a:r>
          </a:p>
          <a:p>
            <a:pPr eaLnBrk="1" hangingPunct="1"/>
            <a:r>
              <a:rPr lang="en-US" sz="3600" dirty="0" smtClean="0">
                <a:solidFill>
                  <a:schemeClr val="bg1"/>
                </a:solidFill>
                <a:latin typeface="Futura Lt BT" charset="0"/>
              </a:rPr>
              <a:t>Sexual </a:t>
            </a:r>
            <a:r>
              <a:rPr lang="en-US" sz="3600" dirty="0" smtClean="0">
                <a:solidFill>
                  <a:schemeClr val="bg1"/>
                </a:solidFill>
                <a:latin typeface="Futura Lt BT" charset="0"/>
              </a:rPr>
              <a:t>History</a:t>
            </a:r>
          </a:p>
          <a:p>
            <a:pPr eaLnBrk="1" hangingPunct="1"/>
            <a:r>
              <a:rPr lang="en-US" sz="3600" dirty="0" smtClean="0">
                <a:solidFill>
                  <a:schemeClr val="bg1"/>
                </a:solidFill>
                <a:latin typeface="Futura Lt BT" charset="0"/>
              </a:rPr>
              <a:t>Lifestyle and Experiences</a:t>
            </a:r>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40868360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ea typeface="+mj-ea"/>
              </a:rPr>
              <a:t>Case: Angela </a:t>
            </a:r>
          </a:p>
        </p:txBody>
      </p:sp>
      <p:sp>
        <p:nvSpPr>
          <p:cNvPr id="22531" name="Content Placeholder 2"/>
          <p:cNvSpPr>
            <a:spLocks noGrp="1"/>
          </p:cNvSpPr>
          <p:nvPr>
            <p:ph sz="half" idx="1"/>
          </p:nvPr>
        </p:nvSpPr>
        <p:spPr>
          <a:xfrm>
            <a:off x="533400" y="1600200"/>
            <a:ext cx="4724400" cy="4373563"/>
          </a:xfrm>
        </p:spPr>
        <p:txBody>
          <a:bodyPr/>
          <a:lstStyle/>
          <a:p>
            <a:pPr eaLnBrk="1" hangingPunct="1"/>
            <a:r>
              <a:rPr lang="en-US" sz="3200" smtClean="0">
                <a:latin typeface="Futura Lt BT" charset="0"/>
              </a:rPr>
              <a:t>Angela is a little unsure of her medical history.</a:t>
            </a:r>
          </a:p>
          <a:p>
            <a:pPr eaLnBrk="1" hangingPunct="1"/>
            <a:endParaRPr lang="en-US" sz="3200" smtClean="0">
              <a:latin typeface="Futura Lt BT" charset="0"/>
            </a:endParaRPr>
          </a:p>
          <a:p>
            <a:pPr eaLnBrk="1" hangingPunct="1"/>
            <a:r>
              <a:rPr lang="en-US" sz="3200" smtClean="0">
                <a:latin typeface="Futura Lt BT" charset="0"/>
              </a:rPr>
              <a:t>She does not think anyone in her family has a history of blood clots.</a:t>
            </a:r>
          </a:p>
        </p:txBody>
      </p:sp>
      <p:pic>
        <p:nvPicPr>
          <p:cNvPr id="22532" name="Content Placeholder 5" descr="Latina Female in Purple 3.jpg"/>
          <p:cNvPicPr>
            <a:picLocks noGrp="1" noChangeAspect="1"/>
          </p:cNvPicPr>
          <p:nvPr>
            <p:ph sz="half" idx="2"/>
          </p:nvPr>
        </p:nvPicPr>
        <p:blipFill>
          <a:blip r:embed="rId3" cstate="print"/>
          <a:stretch>
            <a:fillRect/>
          </a:stretch>
        </p:blipFill>
        <p:spPr>
          <a:xfrm>
            <a:off x="5715000" y="1600200"/>
            <a:ext cx="3351491" cy="4267200"/>
          </a:xfrm>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ea typeface="+mj-ea"/>
              </a:rPr>
              <a:t>Case: Angela </a:t>
            </a:r>
          </a:p>
        </p:txBody>
      </p:sp>
      <p:sp>
        <p:nvSpPr>
          <p:cNvPr id="3" name="Content Placeholder 2"/>
          <p:cNvSpPr>
            <a:spLocks noGrp="1"/>
          </p:cNvSpPr>
          <p:nvPr>
            <p:ph sz="half" idx="1"/>
          </p:nvPr>
        </p:nvSpPr>
        <p:spPr>
          <a:xfrm>
            <a:off x="381000" y="1752600"/>
            <a:ext cx="5105400" cy="4297363"/>
          </a:xfrm>
        </p:spPr>
        <p:txBody>
          <a:bodyPr/>
          <a:lstStyle/>
          <a:p>
            <a:pPr eaLnBrk="1" hangingPunct="1"/>
            <a:r>
              <a:rPr lang="en-US" sz="2400" dirty="0" smtClean="0">
                <a:latin typeface="Futura Lt BT" charset="0"/>
              </a:rPr>
              <a:t>Angela has had sex three times with her current boyfriend and used condoms during two of those three encounters. </a:t>
            </a:r>
          </a:p>
          <a:p>
            <a:pPr eaLnBrk="1" hangingPunct="1"/>
            <a:r>
              <a:rPr lang="en-US" sz="2400" dirty="0" smtClean="0">
                <a:latin typeface="Futura Lt BT" charset="0"/>
              </a:rPr>
              <a:t>Before beginning contraception </a:t>
            </a:r>
            <a:r>
              <a:rPr lang="en-US" sz="2400" dirty="0">
                <a:latin typeface="Futura Lt BT" charset="0"/>
              </a:rPr>
              <a:t>counseling, </a:t>
            </a:r>
            <a:r>
              <a:rPr lang="en-US" sz="2400" dirty="0" smtClean="0">
                <a:latin typeface="Futura Lt BT" charset="0"/>
              </a:rPr>
              <a:t>you check when Angela </a:t>
            </a:r>
            <a:r>
              <a:rPr lang="en-US" sz="2400" dirty="0">
                <a:latin typeface="Futura Lt BT" charset="0"/>
              </a:rPr>
              <a:t>last had </a:t>
            </a:r>
            <a:r>
              <a:rPr lang="en-US" sz="2400" dirty="0" smtClean="0">
                <a:latin typeface="Futura Lt BT" charset="0"/>
              </a:rPr>
              <a:t>sex; she tells you over two </a:t>
            </a:r>
            <a:r>
              <a:rPr lang="en-US" sz="2400" dirty="0">
                <a:latin typeface="Futura Lt BT" charset="0"/>
              </a:rPr>
              <a:t>weeks </a:t>
            </a:r>
            <a:r>
              <a:rPr lang="en-US" sz="2400" dirty="0" smtClean="0">
                <a:latin typeface="Futura Lt BT" charset="0"/>
              </a:rPr>
              <a:t>ago without condoms.</a:t>
            </a:r>
          </a:p>
          <a:p>
            <a:pPr eaLnBrk="1" hangingPunct="1"/>
            <a:r>
              <a:rPr lang="en-US" sz="2400" dirty="0" smtClean="0">
                <a:latin typeface="Futura Lt BT" charset="0"/>
              </a:rPr>
              <a:t>You </a:t>
            </a:r>
            <a:r>
              <a:rPr lang="en-US" sz="2400" dirty="0">
                <a:latin typeface="Futura Lt BT" charset="0"/>
              </a:rPr>
              <a:t>do a urine pregnancy test. The result is negative.</a:t>
            </a:r>
          </a:p>
          <a:p>
            <a:pPr eaLnBrk="1" hangingPunct="1"/>
            <a:endParaRPr lang="en-US" dirty="0" smtClean="0">
              <a:latin typeface="Futura Lt BT" charset="0"/>
            </a:endParaRPr>
          </a:p>
        </p:txBody>
      </p:sp>
      <p:pic>
        <p:nvPicPr>
          <p:cNvPr id="26628" name="Content Placeholder 5" descr="Latina Female in Purple 3.jpg"/>
          <p:cNvPicPr>
            <a:picLocks noGrp="1" noChangeAspect="1"/>
          </p:cNvPicPr>
          <p:nvPr>
            <p:ph sz="half" idx="2"/>
          </p:nvPr>
        </p:nvPicPr>
        <p:blipFill>
          <a:blip r:embed="rId3" cstate="print"/>
          <a:srcRect/>
          <a:stretch>
            <a:fillRect/>
          </a:stretch>
        </p:blipFill>
        <p:spPr>
          <a:xfrm>
            <a:off x="5791200" y="1752600"/>
            <a:ext cx="2959100" cy="3767138"/>
          </a:xfrm>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b="1" smtClean="0">
                <a:ln>
                  <a:noFill/>
                </a:ln>
                <a:solidFill>
                  <a:schemeClr val="bg1"/>
                </a:solidFill>
              </a:rPr>
              <a:t>Case: Angela </a:t>
            </a:r>
          </a:p>
        </p:txBody>
      </p:sp>
      <p:sp>
        <p:nvSpPr>
          <p:cNvPr id="3" name="Content Placeholder 2"/>
          <p:cNvSpPr>
            <a:spLocks noGrp="1"/>
          </p:cNvSpPr>
          <p:nvPr>
            <p:ph sz="half" idx="1"/>
          </p:nvPr>
        </p:nvSpPr>
        <p:spPr>
          <a:xfrm>
            <a:off x="457200" y="1828800"/>
            <a:ext cx="8382000" cy="3733800"/>
          </a:xfrm>
        </p:spPr>
        <p:txBody>
          <a:bodyPr/>
          <a:lstStyle/>
          <a:p>
            <a:pPr eaLnBrk="1" hangingPunct="1"/>
            <a:r>
              <a:rPr lang="en-US" sz="3000" smtClean="0">
                <a:solidFill>
                  <a:schemeClr val="bg1"/>
                </a:solidFill>
                <a:latin typeface="Futura Lt BT" charset="0"/>
              </a:rPr>
              <a:t>You tell Angela that there are                            many contraceptive options                    available to her and you are                                            confident that you can help           her  find one if she likes. </a:t>
            </a:r>
          </a:p>
          <a:p>
            <a:pPr eaLnBrk="1" hangingPunct="1">
              <a:buFont typeface="Wingdings" pitchFamily="2" charset="2"/>
              <a:buNone/>
            </a:pPr>
            <a:endParaRPr lang="en-US" sz="3000" smtClean="0">
              <a:solidFill>
                <a:schemeClr val="bg1"/>
              </a:solidFill>
              <a:latin typeface="Futura Lt BT" charset="0"/>
            </a:endParaRPr>
          </a:p>
          <a:p>
            <a:pPr eaLnBrk="1" hangingPunct="1"/>
            <a:r>
              <a:rPr lang="en-US" sz="3000" smtClean="0">
                <a:solidFill>
                  <a:schemeClr val="bg1"/>
                </a:solidFill>
                <a:latin typeface="Futura Lt BT" charset="0"/>
              </a:rPr>
              <a:t>What additional questions do you ask before beginning contraception counseling</a:t>
            </a:r>
            <a:r>
              <a:rPr lang="en-US" sz="3200" smtClean="0">
                <a:solidFill>
                  <a:schemeClr val="bg1"/>
                </a:solidFill>
                <a:latin typeface="Futura Lt BT" charset="0"/>
              </a:rPr>
              <a:t>?</a:t>
            </a:r>
          </a:p>
        </p:txBody>
      </p:sp>
      <p:pic>
        <p:nvPicPr>
          <p:cNvPr id="54276" name="Content Placeholder 7" descr="Latina Female in Purple 7-1.jpg"/>
          <p:cNvPicPr>
            <a:picLocks noGrp="1" noChangeAspect="1"/>
          </p:cNvPicPr>
          <p:nvPr>
            <p:ph sz="half" idx="2"/>
          </p:nvPr>
        </p:nvPicPr>
        <p:blipFill>
          <a:blip r:embed="rId3" cstate="print"/>
          <a:srcRect/>
          <a:stretch>
            <a:fillRect/>
          </a:stretch>
        </p:blipFill>
        <p:spPr>
          <a:xfrm>
            <a:off x="6553200" y="1752600"/>
            <a:ext cx="2198688" cy="2798763"/>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ea typeface="+mj-ea"/>
              </a:rPr>
              <a:t>Case: Angela </a:t>
            </a:r>
          </a:p>
        </p:txBody>
      </p:sp>
      <p:sp>
        <p:nvSpPr>
          <p:cNvPr id="3" name="Content Placeholder 2"/>
          <p:cNvSpPr>
            <a:spLocks noGrp="1"/>
          </p:cNvSpPr>
          <p:nvPr>
            <p:ph sz="half" idx="1"/>
          </p:nvPr>
        </p:nvSpPr>
        <p:spPr>
          <a:xfrm>
            <a:off x="152400" y="1447800"/>
            <a:ext cx="7467600" cy="4678363"/>
          </a:xfrm>
        </p:spPr>
        <p:txBody>
          <a:bodyPr/>
          <a:lstStyle/>
          <a:p>
            <a:pPr eaLnBrk="1" hangingPunct="1"/>
            <a:r>
              <a:rPr lang="en-US" dirty="0" smtClean="0">
                <a:latin typeface="Futura Lt BT" charset="0"/>
              </a:rPr>
              <a:t>Angela tells you that her best friend just </a:t>
            </a:r>
          </a:p>
          <a:p>
            <a:pPr marL="0" indent="0" eaLnBrk="1" hangingPunct="1">
              <a:buNone/>
            </a:pPr>
            <a:r>
              <a:rPr lang="en-US" dirty="0">
                <a:latin typeface="Futura Lt BT" charset="0"/>
              </a:rPr>
              <a:t> </a:t>
            </a:r>
            <a:r>
              <a:rPr lang="en-US" dirty="0" smtClean="0">
                <a:latin typeface="Futura Lt BT" charset="0"/>
              </a:rPr>
              <a:t>   got a prescription for birth control pills</a:t>
            </a:r>
            <a:r>
              <a:rPr lang="en-US" dirty="0">
                <a:latin typeface="Futura Lt BT" charset="0"/>
              </a:rPr>
              <a:t>. </a:t>
            </a:r>
            <a:endParaRPr lang="en-US" dirty="0" smtClean="0">
              <a:latin typeface="Futura Lt BT" charset="0"/>
            </a:endParaRPr>
          </a:p>
          <a:p>
            <a:pPr marL="0" indent="0" eaLnBrk="1" hangingPunct="1">
              <a:buNone/>
            </a:pPr>
            <a:r>
              <a:rPr lang="en-US" dirty="0" smtClean="0">
                <a:latin typeface="Futura Lt BT" charset="0"/>
              </a:rPr>
              <a:t>    </a:t>
            </a:r>
          </a:p>
          <a:p>
            <a:pPr eaLnBrk="1" hangingPunct="1"/>
            <a:r>
              <a:rPr lang="en-US" dirty="0" smtClean="0">
                <a:latin typeface="Futura Lt BT" charset="0"/>
              </a:rPr>
              <a:t>Her </a:t>
            </a:r>
            <a:r>
              <a:rPr lang="en-US" dirty="0">
                <a:latin typeface="Futura Lt BT" charset="0"/>
              </a:rPr>
              <a:t>friend is having a hard </a:t>
            </a:r>
            <a:r>
              <a:rPr lang="en-US" dirty="0" smtClean="0">
                <a:latin typeface="Futura Lt BT" charset="0"/>
              </a:rPr>
              <a:t>time remembering to take “the pill” each day.</a:t>
            </a:r>
          </a:p>
          <a:p>
            <a:pPr marL="0" indent="0" eaLnBrk="1" hangingPunct="1">
              <a:buNone/>
            </a:pPr>
            <a:endParaRPr lang="en-US" dirty="0">
              <a:latin typeface="Futura Lt BT" charset="0"/>
            </a:endParaRPr>
          </a:p>
          <a:p>
            <a:pPr eaLnBrk="1" hangingPunct="1"/>
            <a:r>
              <a:rPr lang="en-US" dirty="0" smtClean="0">
                <a:latin typeface="Futura Lt BT" charset="0"/>
              </a:rPr>
              <a:t>She wonders is it really the best method we       have?  She’s seen TV ads for other methods but they seem a bit scary.   </a:t>
            </a:r>
          </a:p>
        </p:txBody>
      </p:sp>
      <p:pic>
        <p:nvPicPr>
          <p:cNvPr id="31748" name="Content Placeholder 6" descr="Latina female in purple 2.jpg"/>
          <p:cNvPicPr>
            <a:picLocks noGrp="1" noChangeAspect="1"/>
          </p:cNvPicPr>
          <p:nvPr>
            <p:ph sz="half" idx="2"/>
          </p:nvPr>
        </p:nvPicPr>
        <p:blipFill>
          <a:blip r:embed="rId3" cstate="print"/>
          <a:srcRect/>
          <a:stretch>
            <a:fillRect/>
          </a:stretch>
        </p:blipFill>
        <p:spPr>
          <a:xfrm>
            <a:off x="7162800" y="1752600"/>
            <a:ext cx="1828800" cy="2327275"/>
          </a:xfrm>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Dr. </a:t>
            </a:r>
            <a:r>
              <a:rPr lang="en-US" dirty="0" err="1" smtClean="0"/>
              <a:t>Gaebler-Uhing</a:t>
            </a:r>
            <a:r>
              <a:rPr lang="en-US" dirty="0" smtClean="0"/>
              <a:t> has no disclosures.</a:t>
            </a:r>
            <a:endParaRPr lang="en-US" dirty="0"/>
          </a:p>
        </p:txBody>
      </p:sp>
    </p:spTree>
    <p:extLst>
      <p:ext uri="{BB962C8B-B14F-4D97-AF65-F5344CB8AC3E}">
        <p14:creationId xmlns:p14="http://schemas.microsoft.com/office/powerpoint/2010/main" val="40453765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496" y="609600"/>
            <a:ext cx="7851775" cy="685800"/>
          </a:xfrm>
        </p:spPr>
        <p:txBody>
          <a:bodyPr/>
          <a:lstStyle/>
          <a:p>
            <a:r>
              <a:rPr lang="en-US" sz="3200" b="1" dirty="0"/>
              <a:t>E</a:t>
            </a:r>
            <a:r>
              <a:rPr lang="en-US" sz="3200" b="1" dirty="0" smtClean="0"/>
              <a:t>ffectiveness </a:t>
            </a:r>
            <a:r>
              <a:rPr lang="en-US" sz="3200" dirty="0"/>
              <a:t>of family </a:t>
            </a:r>
            <a:br>
              <a:rPr lang="en-US" sz="3200" dirty="0"/>
            </a:br>
            <a:r>
              <a:rPr lang="en-US" sz="3200" dirty="0"/>
              <a:t>planning </a:t>
            </a:r>
            <a:r>
              <a:rPr lang="en-US" sz="3200" b="1" dirty="0"/>
              <a:t>methods</a:t>
            </a:r>
          </a:p>
        </p:txBody>
      </p:sp>
      <p:sp>
        <p:nvSpPr>
          <p:cNvPr id="5" name="Rectangle 4"/>
          <p:cNvSpPr/>
          <p:nvPr/>
        </p:nvSpPr>
        <p:spPr>
          <a:xfrm>
            <a:off x="450022" y="6443246"/>
            <a:ext cx="7550978" cy="338554"/>
          </a:xfrm>
          <a:prstGeom prst="rect">
            <a:avLst/>
          </a:prstGeom>
        </p:spPr>
        <p:txBody>
          <a:bodyPr wrap="none">
            <a:spAutoFit/>
          </a:bodyPr>
          <a:lstStyle/>
          <a:p>
            <a:pPr lvl="0"/>
            <a:r>
              <a:rPr lang="en-US" sz="1600" dirty="0">
                <a:cs typeface="Arial" pitchFamily="34" charset="0"/>
              </a:rPr>
              <a:t>http://www.cdc.gov/reproductivehealth/UnintendedPregnancy/Contraception.htm</a:t>
            </a:r>
          </a:p>
        </p:txBody>
      </p:sp>
      <p:sp>
        <p:nvSpPr>
          <p:cNvPr id="7" name="Text Box 4"/>
          <p:cNvSpPr txBox="1">
            <a:spLocks noChangeArrowheads="1"/>
          </p:cNvSpPr>
          <p:nvPr/>
        </p:nvSpPr>
        <p:spPr bwMode="auto">
          <a:xfrm>
            <a:off x="7706833" y="2057400"/>
            <a:ext cx="1143000" cy="519113"/>
          </a:xfrm>
          <a:prstGeom prst="rect">
            <a:avLst/>
          </a:prstGeom>
          <a:noFill/>
          <a:ln w="9525">
            <a:noFill/>
            <a:miter lim="800000"/>
            <a:headEnd/>
            <a:tailEnd/>
          </a:ln>
        </p:spPr>
        <p:txBody>
          <a:bodyPr>
            <a:spAutoFit/>
          </a:bodyPr>
          <a:lstStyle/>
          <a:p>
            <a:pPr>
              <a:spcBef>
                <a:spcPct val="50000"/>
              </a:spcBef>
            </a:pPr>
            <a:r>
              <a:rPr lang="en-US" sz="2800" b="1" dirty="0">
                <a:solidFill>
                  <a:schemeClr val="tx2"/>
                </a:solidFill>
              </a:rPr>
              <a:t>Tier 1</a:t>
            </a:r>
            <a:endParaRPr lang="en-US" b="1" dirty="0">
              <a:solidFill>
                <a:schemeClr val="tx2"/>
              </a:solidFill>
            </a:endParaRPr>
          </a:p>
        </p:txBody>
      </p:sp>
      <p:sp>
        <p:nvSpPr>
          <p:cNvPr id="8" name="Text Box 4"/>
          <p:cNvSpPr txBox="1">
            <a:spLocks noChangeArrowheads="1"/>
          </p:cNvSpPr>
          <p:nvPr/>
        </p:nvSpPr>
        <p:spPr bwMode="auto">
          <a:xfrm>
            <a:off x="7805893" y="2971800"/>
            <a:ext cx="1185707" cy="519113"/>
          </a:xfrm>
          <a:prstGeom prst="rect">
            <a:avLst/>
          </a:prstGeom>
          <a:noFill/>
          <a:ln w="9525">
            <a:noFill/>
            <a:miter lim="800000"/>
            <a:headEnd/>
            <a:tailEnd/>
          </a:ln>
        </p:spPr>
        <p:txBody>
          <a:bodyPr wrap="square">
            <a:spAutoFit/>
          </a:bodyPr>
          <a:lstStyle/>
          <a:p>
            <a:pPr>
              <a:spcBef>
                <a:spcPct val="50000"/>
              </a:spcBef>
            </a:pPr>
            <a:r>
              <a:rPr lang="en-US" sz="2800" b="1" dirty="0">
                <a:solidFill>
                  <a:schemeClr val="tx2"/>
                </a:solidFill>
              </a:rPr>
              <a:t>Tier </a:t>
            </a:r>
            <a:r>
              <a:rPr lang="en-US" sz="2800" b="1" dirty="0" smtClean="0">
                <a:solidFill>
                  <a:schemeClr val="tx2"/>
                </a:solidFill>
              </a:rPr>
              <a:t>2</a:t>
            </a:r>
            <a:endParaRPr lang="en-US" b="1" dirty="0">
              <a:solidFill>
                <a:schemeClr val="tx2"/>
              </a:solidFill>
            </a:endParaRPr>
          </a:p>
        </p:txBody>
      </p:sp>
      <p:sp>
        <p:nvSpPr>
          <p:cNvPr id="9" name="Text Box 4"/>
          <p:cNvSpPr txBox="1">
            <a:spLocks noChangeArrowheads="1"/>
          </p:cNvSpPr>
          <p:nvPr/>
        </p:nvSpPr>
        <p:spPr bwMode="auto">
          <a:xfrm>
            <a:off x="7805893" y="4343400"/>
            <a:ext cx="1143000" cy="519113"/>
          </a:xfrm>
          <a:prstGeom prst="rect">
            <a:avLst/>
          </a:prstGeom>
          <a:noFill/>
          <a:ln w="9525">
            <a:noFill/>
            <a:miter lim="800000"/>
            <a:headEnd/>
            <a:tailEnd/>
          </a:ln>
        </p:spPr>
        <p:txBody>
          <a:bodyPr>
            <a:spAutoFit/>
          </a:bodyPr>
          <a:lstStyle/>
          <a:p>
            <a:pPr>
              <a:spcBef>
                <a:spcPct val="50000"/>
              </a:spcBef>
            </a:pPr>
            <a:r>
              <a:rPr lang="en-US" sz="2800" b="1" dirty="0">
                <a:solidFill>
                  <a:schemeClr val="tx2"/>
                </a:solidFill>
              </a:rPr>
              <a:t>Tier </a:t>
            </a:r>
            <a:r>
              <a:rPr lang="en-US" sz="2800" b="1" dirty="0" smtClean="0">
                <a:solidFill>
                  <a:schemeClr val="tx2"/>
                </a:solidFill>
              </a:rPr>
              <a:t>3</a:t>
            </a:r>
            <a:endParaRPr lang="en-US" b="1" dirty="0">
              <a:solidFill>
                <a:schemeClr val="tx2"/>
              </a:solidFill>
            </a:endParaRPr>
          </a:p>
        </p:txBody>
      </p:sp>
      <p:pic>
        <p:nvPicPr>
          <p:cNvPr id="8194" name="Picture 2" descr="This figure shows currently available contraceptive methods, ranked by typical effectiveness, meaning how effective is the method at preventing pregnancy with real-world use.&#10;Incorrect or inconsistent use can impact the effectiveness of the contraceptive method. &#10;In tier 1 are the most effective methods, with less than 1 pregnancy occurring per 100 women per year.  The most effective reversible methods include implants and IUDs or intrauterine devices.&#10;Tier 2 methods include injectables, pills, patch, vaginal ring, and diaphragm; failure rates range from 6-12%.&#10;Tier 3 methods include condoms, withdrawal, sponge, spermicide, and fertility awareness based methods; failure rates range from 18-28%.&#10;The more commonly used method among teens, the pill and the condom, are listed in the second and third tier, respectively.&#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12057"/>
            <a:ext cx="6535251" cy="5419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895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1"/>
            <p:extLst>
              <p:ext uri="{D42A27DB-BD31-4B8C-83A1-F6EECF244321}">
                <p14:modId xmlns:p14="http://schemas.microsoft.com/office/powerpoint/2010/main" val="2033128652"/>
              </p:ext>
            </p:extLst>
          </p:nvPr>
        </p:nvGraphicFramePr>
        <p:xfrm>
          <a:off x="0" y="1752600"/>
          <a:ext cx="8839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3796" name="Picture 6" descr="MD002357.jpg"/>
          <p:cNvPicPr>
            <a:picLocks noChangeAspect="1"/>
          </p:cNvPicPr>
          <p:nvPr/>
        </p:nvPicPr>
        <p:blipFill>
          <a:blip r:embed="rId8" cstate="print"/>
          <a:srcRect/>
          <a:stretch>
            <a:fillRect/>
          </a:stretch>
        </p:blipFill>
        <p:spPr bwMode="auto">
          <a:xfrm>
            <a:off x="3505200" y="3048000"/>
            <a:ext cx="1828800" cy="1828800"/>
          </a:xfrm>
          <a:prstGeom prst="rect">
            <a:avLst/>
          </a:prstGeom>
          <a:ln>
            <a:noFill/>
          </a:ln>
          <a:effectLst>
            <a:softEdge rad="112500"/>
          </a:effectLst>
        </p:spPr>
      </p:pic>
      <p:sp>
        <p:nvSpPr>
          <p:cNvPr id="57348" name="TextBox 6"/>
          <p:cNvSpPr txBox="1">
            <a:spLocks noChangeArrowheads="1"/>
          </p:cNvSpPr>
          <p:nvPr/>
        </p:nvSpPr>
        <p:spPr bwMode="auto">
          <a:xfrm>
            <a:off x="3124200" y="381000"/>
            <a:ext cx="5745163" cy="1200329"/>
          </a:xfrm>
          <a:prstGeom prst="rect">
            <a:avLst/>
          </a:prstGeom>
          <a:noFill/>
          <a:ln w="9525">
            <a:noFill/>
            <a:miter lim="800000"/>
            <a:headEnd/>
            <a:tailEnd/>
          </a:ln>
        </p:spPr>
        <p:txBody>
          <a:bodyPr>
            <a:spAutoFit/>
          </a:bodyPr>
          <a:lstStyle/>
          <a:p>
            <a:pPr algn="r"/>
            <a:r>
              <a:rPr lang="en-US" sz="3600" b="1" dirty="0" smtClean="0">
                <a:solidFill>
                  <a:srgbClr val="FFFFFF"/>
                </a:solidFill>
                <a:latin typeface="Arial Black" pitchFamily="34" charset="0"/>
              </a:rPr>
              <a:t>Combined Hormones Pills, Patch and Ring</a:t>
            </a:r>
            <a:endParaRPr lang="en-US" sz="3600" b="1" dirty="0">
              <a:solidFill>
                <a:srgbClr val="FFFFFF"/>
              </a:solidFill>
              <a:latin typeface="Arial Black" pitchFamily="34" charset="0"/>
            </a:endParaRPr>
          </a:p>
        </p:txBody>
      </p:sp>
      <p:pic>
        <p:nvPicPr>
          <p:cNvPr id="614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3667125"/>
            <a:ext cx="1219200" cy="109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5410200" y="3775097"/>
            <a:ext cx="990600" cy="874667"/>
          </a:xfrm>
          <a:prstGeom prst="ellipse">
            <a:avLst/>
          </a:prstGeom>
          <a:blipFill rotWithShape="0">
            <a:blip r:embed="rId10"/>
            <a:stretch>
              <a:fillRect/>
            </a:stretch>
          </a:blip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sz="half" idx="1"/>
          </p:nvPr>
        </p:nvSpPr>
        <p:spPr>
          <a:xfrm>
            <a:off x="3124200" y="1752600"/>
            <a:ext cx="5791200" cy="4525963"/>
          </a:xfrm>
        </p:spPr>
        <p:txBody>
          <a:bodyPr/>
          <a:lstStyle/>
          <a:p>
            <a:pPr eaLnBrk="1" hangingPunct="1"/>
            <a:r>
              <a:rPr lang="en-US" sz="3200" dirty="0" smtClean="0">
                <a:solidFill>
                  <a:srgbClr val="F8F8F8"/>
                </a:solidFill>
                <a:latin typeface="Futura Lt BT" charset="0"/>
              </a:rPr>
              <a:t>Clotting disorders</a:t>
            </a:r>
          </a:p>
          <a:p>
            <a:pPr eaLnBrk="1" hangingPunct="1"/>
            <a:r>
              <a:rPr lang="en-US" sz="3200" dirty="0" smtClean="0">
                <a:solidFill>
                  <a:srgbClr val="F8F8F8"/>
                </a:solidFill>
                <a:latin typeface="Futura Lt BT" charset="0"/>
              </a:rPr>
              <a:t>History of DVT or PE </a:t>
            </a:r>
          </a:p>
          <a:p>
            <a:pPr eaLnBrk="1" hangingPunct="1"/>
            <a:r>
              <a:rPr lang="en-US" sz="3200" dirty="0" smtClean="0">
                <a:solidFill>
                  <a:srgbClr val="F8F8F8"/>
                </a:solidFill>
                <a:latin typeface="Futura Lt BT" charset="0"/>
              </a:rPr>
              <a:t>Migraine with aura or focal neurological deficit</a:t>
            </a:r>
          </a:p>
          <a:p>
            <a:pPr eaLnBrk="1" hangingPunct="1"/>
            <a:r>
              <a:rPr lang="en-US" sz="3200" dirty="0" smtClean="0">
                <a:solidFill>
                  <a:srgbClr val="F8F8F8"/>
                </a:solidFill>
                <a:latin typeface="Futura Lt BT" charset="0"/>
              </a:rPr>
              <a:t>Well controlled hypertension/vascular disease</a:t>
            </a:r>
          </a:p>
          <a:p>
            <a:pPr eaLnBrk="1" hangingPunct="1"/>
            <a:r>
              <a:rPr lang="en-US" sz="3200" dirty="0" smtClean="0">
                <a:solidFill>
                  <a:srgbClr val="F8F8F8"/>
                </a:solidFill>
                <a:latin typeface="Futura Lt BT" charset="0"/>
              </a:rPr>
              <a:t>Lupus + </a:t>
            </a:r>
            <a:r>
              <a:rPr lang="en-US" sz="3200" dirty="0" err="1" smtClean="0">
                <a:solidFill>
                  <a:srgbClr val="F8F8F8"/>
                </a:solidFill>
                <a:latin typeface="Futura Lt BT" charset="0"/>
              </a:rPr>
              <a:t>antiphospholipid</a:t>
            </a:r>
            <a:r>
              <a:rPr lang="en-US" sz="3200" dirty="0" smtClean="0">
                <a:solidFill>
                  <a:srgbClr val="F8F8F8"/>
                </a:solidFill>
                <a:latin typeface="Futura Lt BT" charset="0"/>
              </a:rPr>
              <a:t> antibodies</a:t>
            </a:r>
          </a:p>
        </p:txBody>
      </p:sp>
      <p:sp>
        <p:nvSpPr>
          <p:cNvPr id="58371" name="TextBox 8"/>
          <p:cNvSpPr txBox="1">
            <a:spLocks noChangeArrowheads="1"/>
          </p:cNvSpPr>
          <p:nvPr/>
        </p:nvSpPr>
        <p:spPr bwMode="auto">
          <a:xfrm>
            <a:off x="2438400" y="381000"/>
            <a:ext cx="6705600" cy="1077218"/>
          </a:xfrm>
          <a:prstGeom prst="rect">
            <a:avLst/>
          </a:prstGeom>
          <a:noFill/>
          <a:ln w="9525">
            <a:noFill/>
            <a:miter lim="800000"/>
            <a:headEnd/>
            <a:tailEnd/>
          </a:ln>
        </p:spPr>
        <p:txBody>
          <a:bodyPr>
            <a:spAutoFit/>
          </a:bodyPr>
          <a:lstStyle/>
          <a:p>
            <a:pPr algn="r"/>
            <a:r>
              <a:rPr lang="en-US" sz="3200" b="1" dirty="0" smtClean="0">
                <a:solidFill>
                  <a:srgbClr val="FFFFFF"/>
                </a:solidFill>
                <a:latin typeface="Arial Black" pitchFamily="34" charset="0"/>
              </a:rPr>
              <a:t>Combined Hormone  Contraindications</a:t>
            </a:r>
            <a:endParaRPr lang="en-US" sz="3200" b="1" dirty="0">
              <a:solidFill>
                <a:srgbClr val="FFFFFF"/>
              </a:solidFill>
              <a:latin typeface="Arial Black" pitchFamily="34" charset="0"/>
            </a:endParaRPr>
          </a:p>
        </p:txBody>
      </p:sp>
      <p:grpSp>
        <p:nvGrpSpPr>
          <p:cNvPr id="2" name="Group 5"/>
          <p:cNvGrpSpPr>
            <a:grpSpLocks/>
          </p:cNvGrpSpPr>
          <p:nvPr/>
        </p:nvGrpSpPr>
        <p:grpSpPr bwMode="auto">
          <a:xfrm>
            <a:off x="228600" y="1905000"/>
            <a:ext cx="2971800" cy="2971800"/>
            <a:chOff x="3657607" y="304801"/>
            <a:chExt cx="2401536" cy="2583501"/>
          </a:xfrm>
          <a:effectLst>
            <a:glow rad="63500">
              <a:schemeClr val="accent1">
                <a:satMod val="175000"/>
                <a:alpha val="40000"/>
              </a:schemeClr>
            </a:glow>
          </a:effectLst>
          <a:scene3d>
            <a:camera prst="perspectiveBelow"/>
            <a:lightRig rig="threePt" dir="t"/>
          </a:scene3d>
        </p:grpSpPr>
        <p:sp>
          <p:nvSpPr>
            <p:cNvPr id="14" name="Oval 13"/>
            <p:cNvSpPr/>
            <p:nvPr/>
          </p:nvSpPr>
          <p:spPr>
            <a:xfrm>
              <a:off x="3657607" y="304801"/>
              <a:ext cx="2401536" cy="2583501"/>
            </a:xfrm>
            <a:prstGeom prst="ellipse">
              <a:avLst/>
            </a:prstGeom>
            <a:solidFill>
              <a:schemeClr val="accent6">
                <a:lumMod val="75000"/>
              </a:schemeClr>
            </a:solidFill>
            <a:sp3d extrusionH="76200">
              <a:bevelT w="152400" prst="artDeco"/>
              <a:extrusionClr>
                <a:schemeClr val="accent6">
                  <a:lumMod val="60000"/>
                  <a:lumOff val="40000"/>
                </a:schemeClr>
              </a:extrusion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4"/>
            <p:cNvSpPr/>
            <p:nvPr/>
          </p:nvSpPr>
          <p:spPr>
            <a:xfrm>
              <a:off x="4009980" y="682719"/>
              <a:ext cx="1696789" cy="1827664"/>
            </a:xfrm>
            <a:prstGeom prst="rect">
              <a:avLst/>
            </a:prstGeom>
            <a:sp3d extrusionH="76200">
              <a:bevelT w="152400" prst="artDeco"/>
              <a:extrusionClr>
                <a:schemeClr val="accent6">
                  <a:lumMod val="60000"/>
                  <a:lumOff val="40000"/>
                </a:schemeClr>
              </a:extrusionClr>
            </a:sp3d>
          </p:spPr>
          <p:style>
            <a:lnRef idx="0">
              <a:scrgbClr r="0" g="0" b="0"/>
            </a:lnRef>
            <a:fillRef idx="0">
              <a:scrgbClr r="0" g="0" b="0"/>
            </a:fillRef>
            <a:effectRef idx="0">
              <a:scrgbClr r="0" g="0" b="0"/>
            </a:effectRef>
            <a:fontRef idx="minor">
              <a:schemeClr val="lt1"/>
            </a:fontRef>
          </p:style>
          <p:txBody>
            <a:bodyPr lIns="25400" tIns="25400" rIns="25400" bIns="25400" spcCol="1270" anchor="ctr">
              <a:sp3d extrusionH="57150">
                <a:bevelT w="38100" h="38100"/>
              </a:sp3d>
            </a:bodyPr>
            <a:lstStyle/>
            <a:p>
              <a:pPr algn="ctr" defTabSz="1778000">
                <a:lnSpc>
                  <a:spcPct val="90000"/>
                </a:lnSpc>
                <a:spcAft>
                  <a:spcPct val="35000"/>
                </a:spcAft>
                <a:defRPr/>
              </a:pPr>
              <a:r>
                <a:rPr lang="en-US" sz="3800" dirty="0">
                  <a:solidFill>
                    <a:srgbClr val="FFFFFF"/>
                  </a:solidFill>
                </a:rPr>
                <a:t>COCs are Safe</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3"/>
          <p:cNvSpPr>
            <a:spLocks noGrp="1"/>
          </p:cNvSpPr>
          <p:nvPr>
            <p:ph sz="half" idx="1"/>
          </p:nvPr>
        </p:nvSpPr>
        <p:spPr>
          <a:xfrm>
            <a:off x="3657600" y="1371600"/>
            <a:ext cx="5181600" cy="4525963"/>
          </a:xfrm>
        </p:spPr>
        <p:txBody>
          <a:bodyPr/>
          <a:lstStyle/>
          <a:p>
            <a:pPr eaLnBrk="1" hangingPunct="1">
              <a:buFont typeface="Wingdings" pitchFamily="2" charset="2"/>
              <a:buNone/>
            </a:pPr>
            <a:endParaRPr lang="en-US" sz="3200" dirty="0" smtClean="0">
              <a:latin typeface="Futura Lt BT" charset="0"/>
            </a:endParaRPr>
          </a:p>
          <a:p>
            <a:pPr eaLnBrk="1" hangingPunct="1"/>
            <a:r>
              <a:rPr lang="en-US" sz="3200" dirty="0" smtClean="0">
                <a:latin typeface="Futura Lt BT" charset="0"/>
              </a:rPr>
              <a:t>Perfect use: 0.3%</a:t>
            </a:r>
          </a:p>
          <a:p>
            <a:pPr eaLnBrk="1" hangingPunct="1"/>
            <a:endParaRPr lang="en-US" sz="3200" dirty="0" smtClean="0">
              <a:latin typeface="Futura Lt BT" charset="0"/>
            </a:endParaRPr>
          </a:p>
          <a:p>
            <a:pPr eaLnBrk="1" hangingPunct="1"/>
            <a:r>
              <a:rPr lang="en-US" sz="3200" dirty="0" smtClean="0">
                <a:latin typeface="Futura Lt BT" charset="0"/>
              </a:rPr>
              <a:t>Typical adult use: 9%</a:t>
            </a:r>
          </a:p>
          <a:p>
            <a:pPr eaLnBrk="1" hangingPunct="1"/>
            <a:endParaRPr lang="en-US" sz="3200" dirty="0" smtClean="0">
              <a:latin typeface="Futura Lt BT" charset="0"/>
            </a:endParaRPr>
          </a:p>
          <a:p>
            <a:pPr eaLnBrk="1" hangingPunct="1"/>
            <a:r>
              <a:rPr lang="en-US" sz="3200" dirty="0" smtClean="0">
                <a:latin typeface="Futura Lt BT" charset="0"/>
              </a:rPr>
              <a:t>Typical adolescent use: 5%–25%</a:t>
            </a:r>
          </a:p>
          <a:p>
            <a:pPr lvl="1" eaLnBrk="1" hangingPunct="1"/>
            <a:r>
              <a:rPr lang="en-US" dirty="0" smtClean="0">
                <a:latin typeface="Futura Lt BT" charset="0"/>
              </a:rPr>
              <a:t>mainly due to poor adherence</a:t>
            </a:r>
          </a:p>
        </p:txBody>
      </p:sp>
      <p:grpSp>
        <p:nvGrpSpPr>
          <p:cNvPr id="2" name="Group 5"/>
          <p:cNvGrpSpPr>
            <a:grpSpLocks/>
          </p:cNvGrpSpPr>
          <p:nvPr/>
        </p:nvGrpSpPr>
        <p:grpSpPr bwMode="auto">
          <a:xfrm>
            <a:off x="381000" y="1905000"/>
            <a:ext cx="3200400" cy="3276600"/>
            <a:chOff x="3657607" y="304801"/>
            <a:chExt cx="2401536" cy="2583501"/>
          </a:xfrm>
          <a:effectLst>
            <a:glow rad="63500">
              <a:schemeClr val="accent1">
                <a:satMod val="175000"/>
                <a:alpha val="40000"/>
              </a:schemeClr>
            </a:glow>
          </a:effectLst>
          <a:scene3d>
            <a:camera prst="perspectiveBelow"/>
            <a:lightRig rig="threePt" dir="t"/>
          </a:scene3d>
        </p:grpSpPr>
        <p:sp>
          <p:nvSpPr>
            <p:cNvPr id="10" name="Oval 9"/>
            <p:cNvSpPr/>
            <p:nvPr/>
          </p:nvSpPr>
          <p:spPr>
            <a:xfrm>
              <a:off x="3657607" y="304801"/>
              <a:ext cx="2401536" cy="2583501"/>
            </a:xfrm>
            <a:prstGeom prst="ellipse">
              <a:avLst/>
            </a:prstGeom>
            <a:solidFill>
              <a:schemeClr val="accent6">
                <a:lumMod val="75000"/>
              </a:schemeClr>
            </a:solidFill>
            <a:sp3d extrusionH="76200">
              <a:bevelT w="152400" prst="artDeco"/>
              <a:extrusionClr>
                <a:schemeClr val="accent6">
                  <a:lumMod val="60000"/>
                  <a:lumOff val="40000"/>
                </a:schemeClr>
              </a:extrusion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4"/>
            <p:cNvSpPr/>
            <p:nvPr/>
          </p:nvSpPr>
          <p:spPr>
            <a:xfrm>
              <a:off x="4009980" y="682719"/>
              <a:ext cx="1696789" cy="1827664"/>
            </a:xfrm>
            <a:prstGeom prst="rect">
              <a:avLst/>
            </a:prstGeom>
            <a:sp3d extrusionH="76200">
              <a:bevelT w="152400" prst="artDeco"/>
              <a:extrusionClr>
                <a:schemeClr val="accent6">
                  <a:lumMod val="60000"/>
                  <a:lumOff val="40000"/>
                </a:schemeClr>
              </a:extrusionClr>
            </a:sp3d>
          </p:spPr>
          <p:style>
            <a:lnRef idx="0">
              <a:scrgbClr r="0" g="0" b="0"/>
            </a:lnRef>
            <a:fillRef idx="0">
              <a:scrgbClr r="0" g="0" b="0"/>
            </a:fillRef>
            <a:effectRef idx="0">
              <a:scrgbClr r="0" g="0" b="0"/>
            </a:effectRef>
            <a:fontRef idx="minor">
              <a:schemeClr val="lt1"/>
            </a:fontRef>
          </p:style>
          <p:txBody>
            <a:bodyPr lIns="25400" tIns="25400" rIns="25400" bIns="25400" spcCol="1270" anchor="ctr">
              <a:sp3d extrusionH="57150">
                <a:bevelT w="38100" h="38100"/>
              </a:sp3d>
            </a:bodyPr>
            <a:lstStyle/>
            <a:p>
              <a:pPr algn="ctr" defTabSz="1778000">
                <a:lnSpc>
                  <a:spcPct val="90000"/>
                </a:lnSpc>
                <a:spcAft>
                  <a:spcPct val="35000"/>
                </a:spcAft>
                <a:defRPr/>
              </a:pPr>
              <a:r>
                <a:rPr lang="en-US" sz="3800" dirty="0">
                  <a:solidFill>
                    <a:srgbClr val="FFFFFF"/>
                  </a:solidFill>
                </a:rPr>
                <a:t>COCs are </a:t>
              </a:r>
              <a:r>
                <a:rPr lang="en-US" sz="3800" dirty="0" smtClean="0">
                  <a:solidFill>
                    <a:srgbClr val="FFFFFF"/>
                  </a:solidFill>
                </a:rPr>
                <a:t>Effective</a:t>
              </a:r>
            </a:p>
            <a:p>
              <a:pPr algn="ctr" defTabSz="1778000">
                <a:lnSpc>
                  <a:spcPct val="90000"/>
                </a:lnSpc>
                <a:spcAft>
                  <a:spcPct val="35000"/>
                </a:spcAft>
                <a:defRPr/>
              </a:pPr>
              <a:r>
                <a:rPr lang="en-US" sz="3800" dirty="0" smtClean="0">
                  <a:solidFill>
                    <a:srgbClr val="FFFFFF"/>
                  </a:solidFill>
                </a:rPr>
                <a:t>Tier 2</a:t>
              </a:r>
              <a:endParaRPr lang="en-US" sz="3800" dirty="0">
                <a:solidFill>
                  <a:srgbClr val="FFFFFF"/>
                </a:solidFill>
              </a:endParaRPr>
            </a:p>
          </p:txBody>
        </p:sp>
      </p:grpSp>
      <p:sp>
        <p:nvSpPr>
          <p:cNvPr id="59396" name="TextBox 6"/>
          <p:cNvSpPr txBox="1">
            <a:spLocks noChangeArrowheads="1"/>
          </p:cNvSpPr>
          <p:nvPr/>
        </p:nvSpPr>
        <p:spPr bwMode="auto">
          <a:xfrm>
            <a:off x="2438400" y="617538"/>
            <a:ext cx="6705600" cy="677862"/>
          </a:xfrm>
          <a:prstGeom prst="rect">
            <a:avLst/>
          </a:prstGeom>
          <a:noFill/>
          <a:ln w="9525">
            <a:noFill/>
            <a:miter lim="800000"/>
            <a:headEnd/>
            <a:tailEnd/>
          </a:ln>
        </p:spPr>
        <p:txBody>
          <a:bodyPr>
            <a:spAutoFit/>
          </a:bodyPr>
          <a:lstStyle/>
          <a:p>
            <a:pPr algn="r"/>
            <a:r>
              <a:rPr lang="en-US" sz="3800" b="1" dirty="0">
                <a:solidFill>
                  <a:srgbClr val="FFFFFF"/>
                </a:solidFill>
                <a:latin typeface="Arial Black" pitchFamily="34" charset="0"/>
              </a:rPr>
              <a:t>Failure Rates of </a:t>
            </a:r>
            <a:r>
              <a:rPr lang="en-US" sz="3800" b="1" dirty="0" smtClean="0">
                <a:solidFill>
                  <a:srgbClr val="FFFFFF"/>
                </a:solidFill>
                <a:latin typeface="Arial Black" pitchFamily="34" charset="0"/>
              </a:rPr>
              <a:t>Pills</a:t>
            </a:r>
            <a:endParaRPr lang="en-US" sz="3800" b="1" dirty="0">
              <a:solidFill>
                <a:srgbClr val="FFFFFF"/>
              </a:solidFill>
              <a:latin typeface="Arial Black"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Placeholder 2"/>
          <p:cNvSpPr>
            <a:spLocks noGrp="1"/>
          </p:cNvSpPr>
          <p:nvPr>
            <p:ph type="body" sz="half" idx="1"/>
          </p:nvPr>
        </p:nvSpPr>
        <p:spPr>
          <a:xfrm>
            <a:off x="3048000" y="1905000"/>
            <a:ext cx="6096000" cy="4343400"/>
          </a:xfrm>
        </p:spPr>
        <p:txBody>
          <a:bodyPr/>
          <a:lstStyle/>
          <a:p>
            <a:pPr eaLnBrk="1" hangingPunct="1">
              <a:buFont typeface="Wingdings" pitchFamily="2" charset="2"/>
              <a:buNone/>
            </a:pPr>
            <a:endParaRPr lang="en-US" dirty="0" smtClean="0">
              <a:latin typeface="Futura Lt BT" charset="0"/>
            </a:endParaRPr>
          </a:p>
          <a:p>
            <a:pPr eaLnBrk="1" hangingPunct="1">
              <a:spcAft>
                <a:spcPts val="1200"/>
              </a:spcAft>
            </a:pPr>
            <a:r>
              <a:rPr lang="en-US" sz="3000" dirty="0" smtClean="0">
                <a:latin typeface="Futura Lt BT" charset="0"/>
              </a:rPr>
              <a:t>Failure rates similar to pills</a:t>
            </a:r>
          </a:p>
          <a:p>
            <a:pPr eaLnBrk="1" hangingPunct="1">
              <a:spcAft>
                <a:spcPts val="1200"/>
              </a:spcAft>
            </a:pPr>
            <a:r>
              <a:rPr lang="en-US" sz="3000" dirty="0" smtClean="0">
                <a:latin typeface="Futura Lt BT" charset="0"/>
              </a:rPr>
              <a:t>Forgiving of delayed reapplication</a:t>
            </a:r>
          </a:p>
          <a:p>
            <a:pPr eaLnBrk="1" hangingPunct="1">
              <a:spcAft>
                <a:spcPts val="1200"/>
              </a:spcAft>
            </a:pPr>
            <a:r>
              <a:rPr lang="en-US" sz="3000" dirty="0" smtClean="0">
                <a:latin typeface="Futura Lt BT" charset="0"/>
              </a:rPr>
              <a:t>Improved adolescent compliance </a:t>
            </a:r>
          </a:p>
          <a:p>
            <a:pPr eaLnBrk="1" hangingPunct="1">
              <a:spcAft>
                <a:spcPts val="1200"/>
              </a:spcAft>
            </a:pPr>
            <a:r>
              <a:rPr lang="en-US" sz="3000" dirty="0" smtClean="0">
                <a:latin typeface="Futura Lt BT" charset="0"/>
              </a:rPr>
              <a:t>Higher detachment rate Patch with teens (up to 35%)</a:t>
            </a:r>
          </a:p>
          <a:p>
            <a:pPr eaLnBrk="1" hangingPunct="1">
              <a:spcAft>
                <a:spcPts val="1200"/>
              </a:spcAft>
            </a:pPr>
            <a:r>
              <a:rPr lang="en-US" sz="3000" dirty="0" smtClean="0">
                <a:latin typeface="Futura Lt BT" charset="0"/>
              </a:rPr>
              <a:t>Higher failure rate among women who weigh 198 </a:t>
            </a:r>
            <a:r>
              <a:rPr lang="en-US" sz="3000" dirty="0" err="1" smtClean="0">
                <a:latin typeface="Futura Lt BT" charset="0"/>
              </a:rPr>
              <a:t>lbs</a:t>
            </a:r>
            <a:endParaRPr lang="en-US" sz="3000" dirty="0" smtClean="0">
              <a:latin typeface="Futura Lt BT" charset="0"/>
            </a:endParaRPr>
          </a:p>
          <a:p>
            <a:pPr lvl="1" eaLnBrk="1" hangingPunct="1"/>
            <a:endParaRPr lang="en-US" dirty="0" smtClean="0">
              <a:latin typeface="Futura Lt BT" charset="0"/>
            </a:endParaRPr>
          </a:p>
        </p:txBody>
      </p:sp>
      <p:grpSp>
        <p:nvGrpSpPr>
          <p:cNvPr id="2" name="Group 5"/>
          <p:cNvGrpSpPr>
            <a:grpSpLocks/>
          </p:cNvGrpSpPr>
          <p:nvPr/>
        </p:nvGrpSpPr>
        <p:grpSpPr bwMode="auto">
          <a:xfrm>
            <a:off x="304800" y="1828800"/>
            <a:ext cx="2743200" cy="2895600"/>
            <a:chOff x="3657607" y="304801"/>
            <a:chExt cx="2401536" cy="2583501"/>
          </a:xfrm>
          <a:effectLst>
            <a:glow rad="63500">
              <a:schemeClr val="accent1">
                <a:satMod val="175000"/>
                <a:alpha val="40000"/>
              </a:schemeClr>
            </a:glow>
          </a:effectLst>
          <a:scene3d>
            <a:camera prst="perspectiveBelow"/>
            <a:lightRig rig="threePt" dir="t"/>
          </a:scene3d>
        </p:grpSpPr>
        <p:sp>
          <p:nvSpPr>
            <p:cNvPr id="11" name="Oval 10"/>
            <p:cNvSpPr/>
            <p:nvPr/>
          </p:nvSpPr>
          <p:spPr>
            <a:xfrm>
              <a:off x="3657607" y="304801"/>
              <a:ext cx="2401536" cy="2583501"/>
            </a:xfrm>
            <a:prstGeom prst="ellipse">
              <a:avLst/>
            </a:prstGeom>
            <a:solidFill>
              <a:schemeClr val="accent6">
                <a:lumMod val="75000"/>
              </a:schemeClr>
            </a:solidFill>
            <a:sp3d extrusionH="76200">
              <a:bevelT w="152400" prst="artDeco"/>
              <a:extrusionClr>
                <a:schemeClr val="accent6">
                  <a:lumMod val="60000"/>
                  <a:lumOff val="40000"/>
                </a:schemeClr>
              </a:extrusion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4"/>
            <p:cNvSpPr/>
            <p:nvPr/>
          </p:nvSpPr>
          <p:spPr>
            <a:xfrm>
              <a:off x="4009980" y="682719"/>
              <a:ext cx="1696789" cy="1827664"/>
            </a:xfrm>
            <a:prstGeom prst="rect">
              <a:avLst/>
            </a:prstGeom>
            <a:sp3d extrusionH="76200">
              <a:bevelT w="152400" prst="artDeco"/>
              <a:extrusionClr>
                <a:schemeClr val="accent6">
                  <a:lumMod val="60000"/>
                  <a:lumOff val="40000"/>
                </a:schemeClr>
              </a:extrusionClr>
            </a:sp3d>
          </p:spPr>
          <p:style>
            <a:lnRef idx="0">
              <a:scrgbClr r="0" g="0" b="0"/>
            </a:lnRef>
            <a:fillRef idx="0">
              <a:scrgbClr r="0" g="0" b="0"/>
            </a:fillRef>
            <a:effectRef idx="0">
              <a:scrgbClr r="0" g="0" b="0"/>
            </a:effectRef>
            <a:fontRef idx="minor">
              <a:schemeClr val="lt1"/>
            </a:fontRef>
          </p:style>
          <p:txBody>
            <a:bodyPr lIns="25400" tIns="25400" rIns="25400" bIns="25400" spcCol="1270" anchor="ctr">
              <a:sp3d extrusionH="57150">
                <a:bevelT w="38100" h="38100"/>
              </a:sp3d>
            </a:bodyPr>
            <a:lstStyle/>
            <a:p>
              <a:pPr algn="ctr" defTabSz="1778000">
                <a:lnSpc>
                  <a:spcPct val="90000"/>
                </a:lnSpc>
                <a:spcAft>
                  <a:spcPct val="35000"/>
                </a:spcAft>
                <a:defRPr/>
              </a:pPr>
              <a:r>
                <a:rPr lang="en-US" sz="3800" dirty="0">
                  <a:solidFill>
                    <a:srgbClr val="FFFFFF"/>
                  </a:solidFill>
                </a:rPr>
                <a:t>The </a:t>
              </a:r>
              <a:r>
                <a:rPr lang="en-US" sz="3800" dirty="0" smtClean="0">
                  <a:solidFill>
                    <a:srgbClr val="FFFFFF"/>
                  </a:solidFill>
                </a:rPr>
                <a:t>Patch and Ring</a:t>
              </a:r>
              <a:endParaRPr lang="en-US" sz="3800" dirty="0">
                <a:solidFill>
                  <a:srgbClr val="FFFFFF"/>
                </a:solidFill>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3581400" y="1600200"/>
            <a:ext cx="5257800" cy="5257800"/>
          </a:xfrm>
        </p:spPr>
        <p:txBody>
          <a:bodyPr/>
          <a:lstStyle/>
          <a:p>
            <a:pPr eaLnBrk="1" hangingPunct="1"/>
            <a:r>
              <a:rPr lang="en-US" smtClean="0">
                <a:latin typeface="Futura Lt BT" charset="0"/>
              </a:rPr>
              <a:t>Menstrual-related health benefits:</a:t>
            </a:r>
          </a:p>
          <a:p>
            <a:pPr lvl="1" eaLnBrk="1" hangingPunct="1"/>
            <a:r>
              <a:rPr lang="en-US" sz="3200" smtClean="0">
                <a:latin typeface="Futura Lt BT" charset="0"/>
              </a:rPr>
              <a:t>Decreased dysmenorrhea</a:t>
            </a:r>
          </a:p>
          <a:p>
            <a:pPr lvl="1" eaLnBrk="1" hangingPunct="1"/>
            <a:r>
              <a:rPr lang="en-US" sz="3200" smtClean="0">
                <a:latin typeface="Futura Lt BT" charset="0"/>
              </a:rPr>
              <a:t>Decreased menstrual blood loss</a:t>
            </a:r>
          </a:p>
          <a:p>
            <a:pPr lvl="1" eaLnBrk="1" hangingPunct="1"/>
            <a:r>
              <a:rPr lang="en-US" sz="3200" smtClean="0">
                <a:latin typeface="Futura Lt BT" charset="0"/>
              </a:rPr>
              <a:t>May reduce menstrual-related PMS symptoms</a:t>
            </a:r>
          </a:p>
          <a:p>
            <a:pPr eaLnBrk="1" hangingPunct="1"/>
            <a:r>
              <a:rPr lang="en-US" smtClean="0">
                <a:latin typeface="Futura Lt BT" charset="0"/>
              </a:rPr>
              <a:t>Decreased anemia </a:t>
            </a:r>
          </a:p>
          <a:p>
            <a:pPr eaLnBrk="1" hangingPunct="1">
              <a:buFont typeface="Wingdings" pitchFamily="2" charset="2"/>
              <a:buNone/>
            </a:pPr>
            <a:endParaRPr lang="en-US" sz="2600" smtClean="0">
              <a:latin typeface="Futura Lt BT" charset="0"/>
            </a:endParaRPr>
          </a:p>
        </p:txBody>
      </p:sp>
      <p:sp>
        <p:nvSpPr>
          <p:cNvPr id="61443" name="Title 5"/>
          <p:cNvSpPr>
            <a:spLocks noGrp="1"/>
          </p:cNvSpPr>
          <p:nvPr>
            <p:ph type="title"/>
          </p:nvPr>
        </p:nvSpPr>
        <p:spPr/>
        <p:txBody>
          <a:bodyPr/>
          <a:lstStyle/>
          <a:p>
            <a:r>
              <a:rPr lang="en-US" smtClean="0"/>
              <a:t>Menstrual-Related Benefits</a:t>
            </a:r>
          </a:p>
        </p:txBody>
      </p:sp>
      <p:grpSp>
        <p:nvGrpSpPr>
          <p:cNvPr id="2" name="Group 5"/>
          <p:cNvGrpSpPr>
            <a:grpSpLocks/>
          </p:cNvGrpSpPr>
          <p:nvPr/>
        </p:nvGrpSpPr>
        <p:grpSpPr bwMode="auto">
          <a:xfrm>
            <a:off x="152400" y="1905000"/>
            <a:ext cx="3505200" cy="3352800"/>
            <a:chOff x="3657607" y="304801"/>
            <a:chExt cx="2401536" cy="2583501"/>
          </a:xfrm>
          <a:solidFill>
            <a:schemeClr val="accent6">
              <a:lumMod val="75000"/>
            </a:schemeClr>
          </a:solidFill>
          <a:effectLst>
            <a:glow rad="63500">
              <a:schemeClr val="accent1">
                <a:satMod val="175000"/>
                <a:alpha val="40000"/>
              </a:schemeClr>
            </a:glow>
          </a:effectLst>
          <a:scene3d>
            <a:camera prst="perspectiveBelow"/>
            <a:lightRig rig="threePt" dir="t"/>
          </a:scene3d>
        </p:grpSpPr>
        <p:sp>
          <p:nvSpPr>
            <p:cNvPr id="7" name="Oval 6"/>
            <p:cNvSpPr/>
            <p:nvPr/>
          </p:nvSpPr>
          <p:spPr>
            <a:xfrm>
              <a:off x="3657607" y="304801"/>
              <a:ext cx="2401536" cy="2583501"/>
            </a:xfrm>
            <a:prstGeom prst="ellipse">
              <a:avLst/>
            </a:prstGeom>
            <a:grpFill/>
            <a:sp3d extrusionH="76200">
              <a:bevelT w="152400" prst="artDeco"/>
              <a:extrusionClr>
                <a:schemeClr val="accent6">
                  <a:lumMod val="60000"/>
                  <a:lumOff val="40000"/>
                </a:schemeClr>
              </a:extrusion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p:cNvSpPr/>
            <p:nvPr/>
          </p:nvSpPr>
          <p:spPr>
            <a:xfrm>
              <a:off x="4009980" y="682719"/>
              <a:ext cx="1696789" cy="1827664"/>
            </a:xfrm>
            <a:prstGeom prst="rect">
              <a:avLst/>
            </a:prstGeom>
            <a:grpFill/>
            <a:sp3d extrusionH="76200">
              <a:bevelT w="152400" prst="artDeco"/>
              <a:extrusionClr>
                <a:schemeClr val="accent6">
                  <a:lumMod val="60000"/>
                  <a:lumOff val="40000"/>
                </a:schemeClr>
              </a:extrusionClr>
            </a:sp3d>
          </p:spPr>
          <p:style>
            <a:lnRef idx="0">
              <a:scrgbClr r="0" g="0" b="0"/>
            </a:lnRef>
            <a:fillRef idx="0">
              <a:scrgbClr r="0" g="0" b="0"/>
            </a:fillRef>
            <a:effectRef idx="0">
              <a:scrgbClr r="0" g="0" b="0"/>
            </a:effectRef>
            <a:fontRef idx="minor">
              <a:schemeClr val="lt1"/>
            </a:fontRef>
          </p:style>
          <p:txBody>
            <a:bodyPr lIns="25400" tIns="25400" rIns="25400" bIns="25400" spcCol="1270" anchor="ctr">
              <a:sp3d extrusionH="57150">
                <a:bevelT w="38100" h="38100"/>
              </a:sp3d>
            </a:bodyPr>
            <a:lstStyle/>
            <a:p>
              <a:pPr algn="ctr" defTabSz="1778000">
                <a:lnSpc>
                  <a:spcPct val="90000"/>
                </a:lnSpc>
                <a:spcAft>
                  <a:spcPct val="35000"/>
                </a:spcAft>
                <a:defRPr/>
              </a:pPr>
              <a:r>
                <a:rPr lang="en-US" sz="3800" dirty="0">
                  <a:solidFill>
                    <a:srgbClr val="FFFFFF"/>
                  </a:solidFill>
                </a:rPr>
                <a:t>Health Benefits</a:t>
              </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752600"/>
          <a:ext cx="83820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9634" name="Title 1"/>
          <p:cNvSpPr>
            <a:spLocks noGrp="1"/>
          </p:cNvSpPr>
          <p:nvPr>
            <p:ph type="title"/>
          </p:nvPr>
        </p:nvSpPr>
        <p:spPr/>
        <p:txBody>
          <a:bodyPr/>
          <a:lstStyle/>
          <a:p>
            <a:pPr eaLnBrk="1" hangingPunct="1"/>
            <a:r>
              <a:rPr lang="en-US" dirty="0" smtClean="0"/>
              <a:t>Methods of Cycling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a:xfrm>
            <a:off x="2362200" y="381000"/>
            <a:ext cx="6781800" cy="1143000"/>
          </a:xfrm>
        </p:spPr>
        <p:txBody>
          <a:bodyPr/>
          <a:lstStyle/>
          <a:p>
            <a:pPr eaLnBrk="1" hangingPunct="1"/>
            <a:r>
              <a:rPr lang="en-US" smtClean="0">
                <a:solidFill>
                  <a:schemeClr val="tx1"/>
                </a:solidFill>
              </a:rPr>
              <a:t>Estrogen-Related Side Effects</a:t>
            </a:r>
          </a:p>
        </p:txBody>
      </p:sp>
      <p:sp>
        <p:nvSpPr>
          <p:cNvPr id="537603" name="Rectangle 3"/>
          <p:cNvSpPr>
            <a:spLocks noGrp="1" noChangeArrowheads="1"/>
          </p:cNvSpPr>
          <p:nvPr>
            <p:ph type="body" sz="half" idx="1"/>
          </p:nvPr>
        </p:nvSpPr>
        <p:spPr>
          <a:xfrm>
            <a:off x="685800" y="1828800"/>
            <a:ext cx="8229600" cy="4724400"/>
          </a:xfrm>
        </p:spPr>
        <p:txBody>
          <a:bodyPr/>
          <a:lstStyle/>
          <a:p>
            <a:pPr eaLnBrk="1" hangingPunct="1"/>
            <a:r>
              <a:rPr lang="en-US" sz="3000" smtClean="0">
                <a:latin typeface="Futura Lt BT" charset="0"/>
              </a:rPr>
              <a:t>Rare but serious health risks, including blood clots, heart attack, and stroke</a:t>
            </a:r>
          </a:p>
          <a:p>
            <a:pPr eaLnBrk="1" hangingPunct="1"/>
            <a:r>
              <a:rPr lang="en-US" sz="3000" smtClean="0">
                <a:latin typeface="Futura Lt BT" charset="0"/>
              </a:rPr>
              <a:t>Patients should contact their medical provider immediately if they experience</a:t>
            </a:r>
            <a:r>
              <a:rPr lang="en-US" sz="2800" smtClean="0">
                <a:latin typeface="Futura Lt BT" charset="0"/>
              </a:rPr>
              <a:t> </a:t>
            </a:r>
            <a:r>
              <a:rPr lang="en-US" b="1" smtClean="0">
                <a:solidFill>
                  <a:srgbClr val="BADDE1"/>
                </a:solidFill>
                <a:latin typeface="Futura Lt BT" charset="0"/>
              </a:rPr>
              <a:t>ACHES:</a:t>
            </a:r>
            <a:r>
              <a:rPr lang="en-US" sz="2800" b="1" smtClean="0">
                <a:solidFill>
                  <a:srgbClr val="BADDE1"/>
                </a:solidFill>
                <a:latin typeface="Futura Lt BT" charset="0"/>
              </a:rPr>
              <a:t> </a:t>
            </a:r>
          </a:p>
          <a:p>
            <a:pPr lvl="1" eaLnBrk="1" hangingPunct="1"/>
            <a:r>
              <a:rPr lang="en-US" sz="3000" b="1" smtClean="0">
                <a:solidFill>
                  <a:srgbClr val="BADDE1"/>
                </a:solidFill>
                <a:latin typeface="Futura Lt BT" charset="0"/>
              </a:rPr>
              <a:t>A</a:t>
            </a:r>
            <a:r>
              <a:rPr lang="en-US" sz="3000" smtClean="0">
                <a:latin typeface="Futura Lt BT" charset="0"/>
              </a:rPr>
              <a:t>bdominal pain</a:t>
            </a:r>
          </a:p>
          <a:p>
            <a:pPr lvl="1" eaLnBrk="1" hangingPunct="1"/>
            <a:r>
              <a:rPr lang="en-US" sz="3000" b="1" smtClean="0">
                <a:solidFill>
                  <a:srgbClr val="BADDE1"/>
                </a:solidFill>
                <a:latin typeface="Futura Lt BT" charset="0"/>
              </a:rPr>
              <a:t>C</a:t>
            </a:r>
            <a:r>
              <a:rPr lang="en-US" sz="3000" smtClean="0">
                <a:latin typeface="Futura Lt BT" charset="0"/>
              </a:rPr>
              <a:t>hest pain</a:t>
            </a:r>
          </a:p>
          <a:p>
            <a:pPr lvl="1" eaLnBrk="1" hangingPunct="1"/>
            <a:r>
              <a:rPr lang="en-US" sz="3000" b="1" smtClean="0">
                <a:solidFill>
                  <a:srgbClr val="BADDE1"/>
                </a:solidFill>
                <a:latin typeface="Futura Lt BT" charset="0"/>
              </a:rPr>
              <a:t>H</a:t>
            </a:r>
            <a:r>
              <a:rPr lang="en-US" sz="3000" smtClean="0">
                <a:latin typeface="Futura Lt BT" charset="0"/>
              </a:rPr>
              <a:t>eadaches</a:t>
            </a:r>
          </a:p>
          <a:p>
            <a:pPr lvl="1" eaLnBrk="1" hangingPunct="1"/>
            <a:r>
              <a:rPr lang="en-US" sz="3000" b="1" smtClean="0">
                <a:solidFill>
                  <a:srgbClr val="BADDE1"/>
                </a:solidFill>
                <a:latin typeface="Futura Lt BT" charset="0"/>
              </a:rPr>
              <a:t>E</a:t>
            </a:r>
            <a:r>
              <a:rPr lang="en-US" sz="3000" smtClean="0">
                <a:latin typeface="Futura Lt BT" charset="0"/>
              </a:rPr>
              <a:t>ye or visual changes</a:t>
            </a:r>
          </a:p>
          <a:p>
            <a:pPr lvl="1" eaLnBrk="1" hangingPunct="1"/>
            <a:r>
              <a:rPr lang="en-US" sz="3000" b="1" smtClean="0">
                <a:solidFill>
                  <a:srgbClr val="BADDE1"/>
                </a:solidFill>
                <a:latin typeface="Futura Lt BT" charset="0"/>
              </a:rPr>
              <a:t>S</a:t>
            </a:r>
            <a:r>
              <a:rPr lang="en-US" sz="3000" smtClean="0">
                <a:latin typeface="Futura Lt BT" charset="0"/>
              </a:rPr>
              <a:t>evere leg pain or swelling </a:t>
            </a:r>
          </a:p>
          <a:p>
            <a:pPr eaLnBrk="1" hangingPunct="1"/>
            <a:endParaRPr lang="en-US" sz="3000" smtClean="0">
              <a:latin typeface="Futura Lt BT" charset="0"/>
            </a:endParaRPr>
          </a:p>
        </p:txBody>
      </p:sp>
      <p:pic>
        <p:nvPicPr>
          <p:cNvPr id="64516" name="Picture 4"/>
          <p:cNvPicPr>
            <a:picLocks noGrp="1" noChangeAspect="1" noChangeArrowheads="1"/>
          </p:cNvPicPr>
          <p:nvPr>
            <p:ph sz="half" idx="2"/>
          </p:nvPr>
        </p:nvPicPr>
        <p:blipFill>
          <a:blip r:embed="rId3" cstate="print"/>
          <a:stretch>
            <a:fillRect/>
          </a:stretch>
        </p:blipFill>
        <p:spPr>
          <a:xfrm>
            <a:off x="5791200" y="3657600"/>
            <a:ext cx="1457325" cy="19050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p:txBody>
          <a:bodyPr/>
          <a:lstStyle/>
          <a:p>
            <a:pPr eaLnBrk="1" hangingPunct="1"/>
            <a:r>
              <a:rPr lang="en-US" smtClean="0"/>
              <a:t>VTE Risk in Context</a:t>
            </a:r>
          </a:p>
        </p:txBody>
      </p:sp>
      <p:sp>
        <p:nvSpPr>
          <p:cNvPr id="4" name="TextBox 3"/>
          <p:cNvSpPr txBox="1">
            <a:spLocks noChangeArrowheads="1"/>
          </p:cNvSpPr>
          <p:nvPr/>
        </p:nvSpPr>
        <p:spPr bwMode="auto">
          <a:xfrm>
            <a:off x="533400" y="2286000"/>
            <a:ext cx="2438400" cy="1200150"/>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400">
                <a:solidFill>
                  <a:srgbClr val="FFFFFF"/>
                </a:solidFill>
                <a:latin typeface="Humanst521 Lt BT" charset="0"/>
              </a:rPr>
              <a:t>Risk in General Population</a:t>
            </a:r>
          </a:p>
          <a:p>
            <a:pPr algn="ctr">
              <a:defRPr/>
            </a:pPr>
            <a:endParaRPr lang="en-US" sz="2400">
              <a:solidFill>
                <a:srgbClr val="FFFFFF"/>
              </a:solidFill>
              <a:latin typeface="Humanst521 Lt BT" charset="0"/>
            </a:endParaRPr>
          </a:p>
        </p:txBody>
      </p:sp>
      <p:sp>
        <p:nvSpPr>
          <p:cNvPr id="6" name="TextBox 5"/>
          <p:cNvSpPr txBox="1">
            <a:spLocks noChangeArrowheads="1"/>
          </p:cNvSpPr>
          <p:nvPr/>
        </p:nvSpPr>
        <p:spPr bwMode="auto">
          <a:xfrm>
            <a:off x="533400" y="3429000"/>
            <a:ext cx="2438400" cy="1570038"/>
          </a:xfrm>
          <a:prstGeom prst="rect">
            <a:avLst/>
          </a:prstGeom>
          <a:solidFill>
            <a:srgbClr val="0070C0"/>
          </a:soli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400">
                <a:solidFill>
                  <a:srgbClr val="FFFFFF"/>
                </a:solidFill>
                <a:latin typeface="Humanst521 Lt BT" charset="0"/>
              </a:rPr>
              <a:t>0.8 per 10,000 women per year</a:t>
            </a:r>
          </a:p>
          <a:p>
            <a:pPr algn="ctr">
              <a:defRPr/>
            </a:pPr>
            <a:endParaRPr lang="en-US" sz="2400">
              <a:solidFill>
                <a:srgbClr val="FFFFFF"/>
              </a:solidFill>
              <a:latin typeface="Humanst521 Lt BT" charset="0"/>
            </a:endParaRPr>
          </a:p>
          <a:p>
            <a:pPr algn="ctr">
              <a:defRPr/>
            </a:pPr>
            <a:endParaRPr lang="en-US" sz="2400">
              <a:solidFill>
                <a:srgbClr val="FFFFFF"/>
              </a:solidFill>
              <a:latin typeface="Humanst521 Lt BT" charset="0"/>
            </a:endParaRPr>
          </a:p>
        </p:txBody>
      </p:sp>
      <p:sp>
        <p:nvSpPr>
          <p:cNvPr id="7" name="TextBox 6"/>
          <p:cNvSpPr txBox="1">
            <a:spLocks noChangeArrowheads="1"/>
          </p:cNvSpPr>
          <p:nvPr/>
        </p:nvSpPr>
        <p:spPr bwMode="auto">
          <a:xfrm>
            <a:off x="3200400" y="2286000"/>
            <a:ext cx="2438400" cy="1200150"/>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400">
                <a:solidFill>
                  <a:srgbClr val="FFFFFF"/>
                </a:solidFill>
                <a:latin typeface="Humanst521 Lt BT" charset="0"/>
              </a:rPr>
              <a:t>Risk in COC Users</a:t>
            </a:r>
          </a:p>
          <a:p>
            <a:pPr algn="ctr">
              <a:defRPr/>
            </a:pPr>
            <a:endParaRPr lang="en-US" sz="2400">
              <a:solidFill>
                <a:srgbClr val="FFFFFF"/>
              </a:solidFill>
              <a:latin typeface="Humanst521 Lt BT" charset="0"/>
            </a:endParaRPr>
          </a:p>
        </p:txBody>
      </p:sp>
      <p:sp>
        <p:nvSpPr>
          <p:cNvPr id="8" name="TextBox 7"/>
          <p:cNvSpPr txBox="1">
            <a:spLocks noChangeArrowheads="1"/>
          </p:cNvSpPr>
          <p:nvPr/>
        </p:nvSpPr>
        <p:spPr bwMode="auto">
          <a:xfrm>
            <a:off x="3200400" y="3429000"/>
            <a:ext cx="2438400" cy="1570038"/>
          </a:xfrm>
          <a:prstGeom prst="rect">
            <a:avLst/>
          </a:prstGeom>
          <a:solidFill>
            <a:srgbClr val="0070C0"/>
          </a:soli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400" dirty="0">
                <a:solidFill>
                  <a:srgbClr val="FFFFFF"/>
                </a:solidFill>
                <a:latin typeface="Humanst521 Lt BT" charset="0"/>
              </a:rPr>
              <a:t>Three to four per 10,000 women per year</a:t>
            </a:r>
          </a:p>
          <a:p>
            <a:pPr algn="ctr">
              <a:defRPr/>
            </a:pPr>
            <a:endParaRPr lang="en-US" sz="2400" dirty="0">
              <a:solidFill>
                <a:srgbClr val="FFFFFF"/>
              </a:solidFill>
              <a:latin typeface="Humanst521 Lt BT" charset="0"/>
            </a:endParaRPr>
          </a:p>
        </p:txBody>
      </p:sp>
      <p:sp>
        <p:nvSpPr>
          <p:cNvPr id="9" name="TextBox 8"/>
          <p:cNvSpPr txBox="1">
            <a:spLocks noChangeArrowheads="1"/>
          </p:cNvSpPr>
          <p:nvPr/>
        </p:nvSpPr>
        <p:spPr bwMode="auto">
          <a:xfrm>
            <a:off x="5943600" y="2286000"/>
            <a:ext cx="2438400" cy="1200150"/>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400" dirty="0">
                <a:solidFill>
                  <a:srgbClr val="FFFFFF"/>
                </a:solidFill>
                <a:latin typeface="+mn-lt"/>
                <a:cs typeface="+mn-cs"/>
              </a:rPr>
              <a:t>Pregnancy and Postpartum Period</a:t>
            </a:r>
          </a:p>
        </p:txBody>
      </p:sp>
      <p:sp>
        <p:nvSpPr>
          <p:cNvPr id="10" name="TextBox 9"/>
          <p:cNvSpPr txBox="1">
            <a:spLocks noChangeArrowheads="1"/>
          </p:cNvSpPr>
          <p:nvPr/>
        </p:nvSpPr>
        <p:spPr bwMode="auto">
          <a:xfrm>
            <a:off x="5943600" y="3429000"/>
            <a:ext cx="2438400" cy="1570038"/>
          </a:xfrm>
          <a:prstGeom prst="rect">
            <a:avLst/>
          </a:prstGeom>
          <a:solidFill>
            <a:srgbClr val="0070C0"/>
          </a:soli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400">
                <a:solidFill>
                  <a:srgbClr val="FFFFFF"/>
                </a:solidFill>
                <a:latin typeface="Humanst521 Lt BT" charset="0"/>
              </a:rPr>
              <a:t>Six to twelve per 10,000 women per year</a:t>
            </a:r>
          </a:p>
          <a:p>
            <a:pPr algn="ctr">
              <a:buFont typeface="Arial" pitchFamily="34" charset="0"/>
              <a:buChar char="•"/>
              <a:defRPr/>
            </a:pPr>
            <a:endParaRPr lang="en-US" sz="2400">
              <a:solidFill>
                <a:srgbClr val="FFFFFF"/>
              </a:solidFill>
              <a:latin typeface="Humanst521 Lt BT"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Are CHM the </a:t>
            </a:r>
            <a:br>
              <a:rPr lang="en-US" dirty="0"/>
            </a:br>
            <a:r>
              <a:rPr lang="en-US" dirty="0"/>
              <a:t>right choice?</a:t>
            </a:r>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1676400"/>
            <a:ext cx="685887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979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609600" y="1752600"/>
            <a:ext cx="8229600" cy="5105400"/>
          </a:xfrm>
        </p:spPr>
        <p:txBody>
          <a:bodyPr/>
          <a:lstStyle/>
          <a:p>
            <a:pPr eaLnBrk="1" hangingPunct="1"/>
            <a:r>
              <a:rPr lang="en-US" dirty="0" smtClean="0">
                <a:latin typeface="Futura Lt BT" charset="0"/>
              </a:rPr>
              <a:t>By the end of this presentation, participants will be able to:</a:t>
            </a:r>
          </a:p>
          <a:p>
            <a:pPr lvl="1" eaLnBrk="1" hangingPunct="1"/>
            <a:r>
              <a:rPr lang="en-US" dirty="0" smtClean="0">
                <a:latin typeface="Futura Lt BT" charset="0"/>
              </a:rPr>
              <a:t>Describe the hormonal methods available to young women. </a:t>
            </a:r>
          </a:p>
          <a:p>
            <a:pPr lvl="1" eaLnBrk="1" hangingPunct="1"/>
            <a:r>
              <a:rPr lang="en-US" dirty="0" smtClean="0">
                <a:latin typeface="Futura Lt BT" charset="0"/>
              </a:rPr>
              <a:t>Provide evidence based counseling addressing the advantages and disadvantages of each method.</a:t>
            </a:r>
          </a:p>
          <a:p>
            <a:pPr lvl="1" eaLnBrk="1" hangingPunct="1"/>
            <a:endParaRPr lang="en-US" sz="3200" dirty="0" smtClean="0">
              <a:latin typeface="Futura Lt BT" charset="0"/>
            </a:endParaRPr>
          </a:p>
          <a:p>
            <a:pPr lvl="2" eaLnBrk="1" hangingPunct="1">
              <a:buFont typeface="Wingdings" pitchFamily="2" charset="2"/>
              <a:buNone/>
            </a:pPr>
            <a:endParaRPr lang="en-US" dirty="0" smtClean="0">
              <a:latin typeface="Futura Lt BT" charset="0"/>
            </a:endParaRPr>
          </a:p>
        </p:txBody>
      </p:sp>
      <p:sp>
        <p:nvSpPr>
          <p:cNvPr id="36866" name="Rectangle 2"/>
          <p:cNvSpPr>
            <a:spLocks noGrp="1" noRot="1" noChangeArrowheads="1"/>
          </p:cNvSpPr>
          <p:nvPr>
            <p:ph type="title"/>
          </p:nvPr>
        </p:nvSpPr>
        <p:spPr/>
        <p:txBody>
          <a:bodyPr/>
          <a:lstStyle/>
          <a:p>
            <a:pPr eaLnBrk="1" hangingPunct="1"/>
            <a:r>
              <a:rPr lang="en-US" dirty="0" smtClean="0"/>
              <a:t>Objectives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Rot="1" noChangeArrowheads="1"/>
          </p:cNvSpPr>
          <p:nvPr>
            <p:ph type="title"/>
          </p:nvPr>
        </p:nvSpPr>
        <p:spPr>
          <a:xfrm>
            <a:off x="2819400" y="381000"/>
            <a:ext cx="5867400" cy="685800"/>
          </a:xfrm>
        </p:spPr>
        <p:txBody>
          <a:bodyPr/>
          <a:lstStyle/>
          <a:p>
            <a:pPr eaLnBrk="1" hangingPunct="1">
              <a:defRPr/>
            </a:pPr>
            <a:r>
              <a:rPr lang="en-US" sz="3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j-ea"/>
              </a:rPr>
              <a:t/>
            </a:r>
            <a:br>
              <a:rPr lang="en-US" sz="3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j-ea"/>
              </a:rPr>
            </a:br>
            <a:r>
              <a:rPr lang="en-US" b="1" dirty="0" smtClean="0">
                <a:ea typeface="+mj-ea"/>
              </a:rPr>
              <a:t>Counseling Issues and Facilitating Use</a:t>
            </a:r>
            <a:endParaRPr lang="en-US" b="1" dirty="0" smtClean="0">
              <a:ln w="12700">
                <a:solidFill>
                  <a:schemeClr val="tx2">
                    <a:satMod val="155000"/>
                  </a:schemeClr>
                </a:solidFill>
                <a:prstDash val="solid"/>
              </a:ln>
              <a:effectLst>
                <a:outerShdw blurRad="41275" dist="20320" dir="1800000" algn="tl" rotWithShape="0">
                  <a:srgbClr val="000000">
                    <a:alpha val="40000"/>
                  </a:srgbClr>
                </a:outerShdw>
              </a:effectLst>
              <a:ea typeface="+mj-ea"/>
            </a:endParaRPr>
          </a:p>
        </p:txBody>
      </p:sp>
      <p:sp>
        <p:nvSpPr>
          <p:cNvPr id="5" name="TextBox 4"/>
          <p:cNvSpPr txBox="1"/>
          <p:nvPr/>
        </p:nvSpPr>
        <p:spPr>
          <a:xfrm>
            <a:off x="3886200" y="1600200"/>
            <a:ext cx="4953000" cy="1531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buFont typeface="Arial" pitchFamily="34" charset="0"/>
              <a:buChar char="•"/>
              <a:defRPr/>
            </a:pPr>
            <a:r>
              <a:rPr lang="en-US" sz="2800" dirty="0">
                <a:solidFill>
                  <a:srgbClr val="000000"/>
                </a:solidFill>
              </a:rPr>
              <a:t>Establish a time each day to take the pill (when brushing teeth, etc.)</a:t>
            </a:r>
          </a:p>
        </p:txBody>
      </p:sp>
      <p:sp>
        <p:nvSpPr>
          <p:cNvPr id="7" name="Rounded Rectangle 6"/>
          <p:cNvSpPr/>
          <p:nvPr/>
        </p:nvSpPr>
        <p:spPr>
          <a:xfrm>
            <a:off x="1524000" y="1524000"/>
            <a:ext cx="2438400" cy="1600200"/>
          </a:xfrm>
          <a:prstGeom prst="roundRect">
            <a:avLst/>
          </a:prstGeom>
          <a:solidFill>
            <a:srgbClr val="0070C0"/>
          </a:solidFill>
          <a:ln>
            <a:noFill/>
          </a:ln>
          <a:effectLst/>
          <a:scene3d>
            <a:camera prst="orthographicFront">
              <a:rot lat="0" lon="0" rev="0"/>
            </a:camera>
            <a:lightRig rig="contrasting" dir="t">
              <a:rot lat="0" lon="0" rev="7800000"/>
            </a:lightRig>
          </a:scene3d>
          <a:sp3d>
            <a:bevelT w="139700" h="1397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F8F8F8"/>
                </a:solidFill>
              </a:rPr>
              <a:t>Adherence</a:t>
            </a:r>
          </a:p>
        </p:txBody>
      </p:sp>
      <p:sp>
        <p:nvSpPr>
          <p:cNvPr id="9" name="TextBox 8"/>
          <p:cNvSpPr txBox="1"/>
          <p:nvPr/>
        </p:nvSpPr>
        <p:spPr>
          <a:xfrm>
            <a:off x="3962400" y="3276600"/>
            <a:ext cx="4876800" cy="153193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buFont typeface="Arial" pitchFamily="34" charset="0"/>
              <a:buChar char="•"/>
              <a:defRPr/>
            </a:pPr>
            <a:r>
              <a:rPr lang="en-US" sz="2800" dirty="0">
                <a:solidFill>
                  <a:srgbClr val="000000"/>
                </a:solidFill>
              </a:rPr>
              <a:t>Usually transient</a:t>
            </a:r>
          </a:p>
          <a:p>
            <a:pPr>
              <a:buFont typeface="Arial" pitchFamily="34" charset="0"/>
              <a:buChar char="•"/>
              <a:defRPr/>
            </a:pPr>
            <a:r>
              <a:rPr lang="en-US" sz="2800" dirty="0">
                <a:solidFill>
                  <a:srgbClr val="000000"/>
                </a:solidFill>
              </a:rPr>
              <a:t>If persist, many other brands available</a:t>
            </a:r>
          </a:p>
        </p:txBody>
      </p:sp>
      <p:sp>
        <p:nvSpPr>
          <p:cNvPr id="10" name="TextBox 9"/>
          <p:cNvSpPr txBox="1"/>
          <p:nvPr/>
        </p:nvSpPr>
        <p:spPr>
          <a:xfrm>
            <a:off x="3962400" y="4953000"/>
            <a:ext cx="4800600" cy="1532334"/>
          </a:xfrm>
          <a:prstGeom prst="roundRect">
            <a:avLst/>
          </a:prstGeom>
          <a:solidFill>
            <a:schemeClr val="accent5">
              <a:lumMod val="75000"/>
            </a:schemeClr>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spAutoFit/>
          </a:bodyPr>
          <a:lstStyle/>
          <a:p>
            <a:pPr>
              <a:buFont typeface="Arial" charset="0"/>
              <a:buChar char="•"/>
              <a:defRPr/>
            </a:pPr>
            <a:r>
              <a:rPr lang="en-US" sz="2800">
                <a:solidFill>
                  <a:srgbClr val="000000"/>
                </a:solidFill>
                <a:ea typeface="Arial" charset="0"/>
              </a:rPr>
              <a:t>If &gt; two pills missed, use other method</a:t>
            </a:r>
          </a:p>
          <a:p>
            <a:pPr>
              <a:buFont typeface="Arial" charset="0"/>
              <a:buChar char="•"/>
              <a:defRPr/>
            </a:pPr>
            <a:r>
              <a:rPr lang="en-US" sz="2800">
                <a:solidFill>
                  <a:srgbClr val="000000"/>
                </a:solidFill>
                <a:ea typeface="Arial" charset="0"/>
              </a:rPr>
              <a:t>Recommend/Prescribe EC</a:t>
            </a:r>
          </a:p>
        </p:txBody>
      </p:sp>
      <p:sp>
        <p:nvSpPr>
          <p:cNvPr id="12" name="Rounded Rectangle 11"/>
          <p:cNvSpPr/>
          <p:nvPr/>
        </p:nvSpPr>
        <p:spPr>
          <a:xfrm>
            <a:off x="1524000" y="4876800"/>
            <a:ext cx="2514600" cy="1600200"/>
          </a:xfrm>
          <a:prstGeom prst="roundRect">
            <a:avLst/>
          </a:prstGeom>
          <a:solidFill>
            <a:srgbClr val="000099"/>
          </a:solidFill>
          <a:scene3d>
            <a:camera prst="orthographicFront"/>
            <a:lightRig rig="threePt" dir="t"/>
          </a:scene3d>
          <a:sp3d>
            <a:bevelT/>
            <a:bevelB/>
          </a:sp3d>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sz="3200" dirty="0">
                <a:solidFill>
                  <a:srgbClr val="F8F8F8"/>
                </a:solidFill>
              </a:rPr>
              <a:t>Missed Pills</a:t>
            </a:r>
          </a:p>
        </p:txBody>
      </p:sp>
      <p:sp>
        <p:nvSpPr>
          <p:cNvPr id="13" name="Rounded Rectangle 12"/>
          <p:cNvSpPr/>
          <p:nvPr/>
        </p:nvSpPr>
        <p:spPr>
          <a:xfrm>
            <a:off x="1524000" y="3200400"/>
            <a:ext cx="2514600" cy="1600200"/>
          </a:xfrm>
          <a:prstGeom prst="roundRect">
            <a:avLst/>
          </a:prstGeom>
          <a:solidFill>
            <a:srgbClr val="6666FF"/>
          </a:solidFill>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sz="3200" dirty="0" smtClean="0">
                <a:solidFill>
                  <a:srgbClr val="F8F8F8"/>
                </a:solidFill>
              </a:rPr>
              <a:t>Estrogen &amp; Progestin Side </a:t>
            </a:r>
            <a:r>
              <a:rPr lang="en-US" sz="3200" dirty="0">
                <a:solidFill>
                  <a:srgbClr val="F8F8F8"/>
                </a:solidFill>
              </a:rPr>
              <a:t>Effects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ea typeface="+mj-ea"/>
              </a:rPr>
              <a:t>Case: Angela </a:t>
            </a:r>
          </a:p>
        </p:txBody>
      </p:sp>
      <p:sp>
        <p:nvSpPr>
          <p:cNvPr id="3" name="Content Placeholder 2"/>
          <p:cNvSpPr>
            <a:spLocks noGrp="1"/>
          </p:cNvSpPr>
          <p:nvPr>
            <p:ph sz="half" idx="1"/>
          </p:nvPr>
        </p:nvSpPr>
        <p:spPr>
          <a:xfrm>
            <a:off x="457200" y="1447800"/>
            <a:ext cx="6400800" cy="4678363"/>
          </a:xfrm>
        </p:spPr>
        <p:txBody>
          <a:bodyPr/>
          <a:lstStyle/>
          <a:p>
            <a:pPr eaLnBrk="1" hangingPunct="1"/>
            <a:r>
              <a:rPr lang="en-US" sz="3200" dirty="0" smtClean="0">
                <a:latin typeface="Futura Lt BT" charset="0"/>
              </a:rPr>
              <a:t>Angela says she is concerned she will not remember to take the pill every day. </a:t>
            </a:r>
          </a:p>
          <a:p>
            <a:pPr eaLnBrk="1" hangingPunct="1">
              <a:buFont typeface="Wingdings" pitchFamily="2" charset="2"/>
              <a:buNone/>
            </a:pPr>
            <a:endParaRPr lang="en-US" sz="3200" dirty="0" smtClean="0">
              <a:latin typeface="Futura Lt BT" charset="0"/>
            </a:endParaRPr>
          </a:p>
          <a:p>
            <a:pPr eaLnBrk="1" hangingPunct="1"/>
            <a:r>
              <a:rPr lang="en-US" sz="3200" dirty="0" smtClean="0">
                <a:latin typeface="Futura Lt BT" charset="0"/>
              </a:rPr>
              <a:t>She’s seen ads for the “patch” and “Ring” and would like to hear about them. What do you tell her?                                                   </a:t>
            </a:r>
          </a:p>
        </p:txBody>
      </p:sp>
      <p:pic>
        <p:nvPicPr>
          <p:cNvPr id="51204" name="Content Placeholder 6" descr="Latina female in purple 2.jpg"/>
          <p:cNvPicPr>
            <a:picLocks noGrp="1" noChangeAspect="1"/>
          </p:cNvPicPr>
          <p:nvPr>
            <p:ph sz="half" idx="2"/>
          </p:nvPr>
        </p:nvPicPr>
        <p:blipFill>
          <a:blip r:embed="rId3" cstate="print"/>
          <a:srcRect/>
          <a:stretch>
            <a:fillRect/>
          </a:stretch>
        </p:blipFill>
        <p:spPr>
          <a:xfrm>
            <a:off x="6858000" y="1828800"/>
            <a:ext cx="2133600" cy="2716213"/>
          </a:xfrm>
          <a:effectLst>
            <a:softEdge rad="1125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219200" y="1828800"/>
          <a:ext cx="7543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7827" name="Picture 6" descr="http://www.cbc.ca/gfx/pix/evra_ap_3622483.jpg"/>
          <p:cNvPicPr>
            <a:picLocks noChangeAspect="1" noChangeArrowheads="1"/>
          </p:cNvPicPr>
          <p:nvPr/>
        </p:nvPicPr>
        <p:blipFill>
          <a:blip r:embed="rId8" cstate="print"/>
          <a:srcRect/>
          <a:stretch>
            <a:fillRect/>
          </a:stretch>
        </p:blipFill>
        <p:spPr bwMode="auto">
          <a:xfrm>
            <a:off x="1676400" y="2057400"/>
            <a:ext cx="1066800" cy="1668463"/>
          </a:xfrm>
          <a:prstGeom prst="rect">
            <a:avLst/>
          </a:prstGeom>
          <a:noFill/>
          <a:ln w="9525">
            <a:noFill/>
            <a:miter lim="800000"/>
            <a:headEnd/>
            <a:tailEnd/>
          </a:ln>
        </p:spPr>
      </p:pic>
      <p:sp>
        <p:nvSpPr>
          <p:cNvPr id="77828" name="Title 1"/>
          <p:cNvSpPr>
            <a:spLocks noGrp="1"/>
          </p:cNvSpPr>
          <p:nvPr>
            <p:ph type="title"/>
          </p:nvPr>
        </p:nvSpPr>
        <p:spPr>
          <a:xfrm>
            <a:off x="914400" y="381000"/>
            <a:ext cx="8229600" cy="1143000"/>
          </a:xfrm>
        </p:spPr>
        <p:txBody>
          <a:bodyPr/>
          <a:lstStyle/>
          <a:p>
            <a:pPr eaLnBrk="1" hangingPunct="1"/>
            <a:r>
              <a:rPr lang="en-US" smtClean="0"/>
              <a:t>The Transdermal Patch</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en-US" smtClean="0">
                <a:solidFill>
                  <a:srgbClr val="EAEAEA"/>
                </a:solidFill>
              </a:rPr>
              <a:t>Counseling Issues and Facilitating Use</a:t>
            </a:r>
            <a:endParaRPr lang="en-US" smtClean="0"/>
          </a:p>
        </p:txBody>
      </p:sp>
      <p:sp>
        <p:nvSpPr>
          <p:cNvPr id="4" name="TextBox 3"/>
          <p:cNvSpPr txBox="1">
            <a:spLocks noChangeArrowheads="1"/>
          </p:cNvSpPr>
          <p:nvPr/>
        </p:nvSpPr>
        <p:spPr bwMode="auto">
          <a:xfrm>
            <a:off x="304800" y="1676400"/>
            <a:ext cx="2743200" cy="954088"/>
          </a:xfrm>
          <a:prstGeom prst="rect">
            <a:avLst/>
          </a:prstGeom>
          <a:solidFill>
            <a:schemeClr val="accent1">
              <a:lumMod val="50000"/>
            </a:schemeClr>
          </a:solidFill>
          <a:ln w="9525">
            <a:noFill/>
            <a:miter lim="800000"/>
            <a:headEnd/>
            <a:tailEnd/>
          </a:ln>
        </p:spPr>
        <p:txBody>
          <a:bodyPr>
            <a:spAutoFit/>
          </a:bodyPr>
          <a:lstStyle/>
          <a:p>
            <a:pPr algn="ctr">
              <a:defRPr/>
            </a:pPr>
            <a:r>
              <a:rPr lang="en-US" sz="2800">
                <a:solidFill>
                  <a:srgbClr val="F8F8F8"/>
                </a:solidFill>
              </a:rPr>
              <a:t>Application</a:t>
            </a:r>
          </a:p>
          <a:p>
            <a:pPr algn="ctr">
              <a:defRPr/>
            </a:pPr>
            <a:endParaRPr lang="en-US" sz="2800">
              <a:solidFill>
                <a:srgbClr val="F8F8F8"/>
              </a:solidFill>
            </a:endParaRPr>
          </a:p>
        </p:txBody>
      </p:sp>
      <p:sp>
        <p:nvSpPr>
          <p:cNvPr id="6" name="TextBox 5"/>
          <p:cNvSpPr txBox="1">
            <a:spLocks noChangeArrowheads="1"/>
          </p:cNvSpPr>
          <p:nvPr/>
        </p:nvSpPr>
        <p:spPr bwMode="auto">
          <a:xfrm>
            <a:off x="304800" y="2590800"/>
            <a:ext cx="2743200" cy="3046413"/>
          </a:xfrm>
          <a:prstGeom prst="rect">
            <a:avLst/>
          </a:prstGeom>
          <a:solidFill>
            <a:schemeClr val="accent1">
              <a:lumMod val="75000"/>
            </a:schemeClr>
          </a:solidFill>
          <a:ln w="9525">
            <a:noFill/>
            <a:miter lim="800000"/>
            <a:headEnd/>
            <a:tailEnd/>
          </a:ln>
        </p:spPr>
        <p:txBody>
          <a:bodyPr>
            <a:spAutoFit/>
          </a:bodyPr>
          <a:lstStyle/>
          <a:p>
            <a:pPr>
              <a:buFont typeface="Arial" pitchFamily="34" charset="0"/>
              <a:buChar char="•"/>
              <a:defRPr/>
            </a:pPr>
            <a:r>
              <a:rPr lang="en-US" sz="2400">
                <a:solidFill>
                  <a:srgbClr val="000000"/>
                </a:solidFill>
              </a:rPr>
              <a:t>Place on clean, dry skin on arm, torso, buttocks, or stomach, NOT the breast</a:t>
            </a:r>
          </a:p>
          <a:p>
            <a:pPr>
              <a:buFont typeface="Arial" pitchFamily="34" charset="0"/>
              <a:buChar char="•"/>
              <a:defRPr/>
            </a:pPr>
            <a:r>
              <a:rPr lang="en-US" sz="2400">
                <a:solidFill>
                  <a:srgbClr val="000000"/>
                </a:solidFill>
              </a:rPr>
              <a:t>Must stick directly to skin</a:t>
            </a:r>
          </a:p>
          <a:p>
            <a:pPr>
              <a:buFont typeface="Arial" pitchFamily="34" charset="0"/>
              <a:buChar char="•"/>
              <a:defRPr/>
            </a:pPr>
            <a:endParaRPr lang="en-US" sz="2400">
              <a:solidFill>
                <a:srgbClr val="000000"/>
              </a:solidFill>
            </a:endParaRPr>
          </a:p>
        </p:txBody>
      </p:sp>
      <p:sp>
        <p:nvSpPr>
          <p:cNvPr id="7" name="TextBox 6"/>
          <p:cNvSpPr txBox="1"/>
          <p:nvPr/>
        </p:nvSpPr>
        <p:spPr>
          <a:xfrm>
            <a:off x="3276600" y="2590800"/>
            <a:ext cx="2743200" cy="3046413"/>
          </a:xfrm>
          <a:prstGeom prst="rect">
            <a:avLst/>
          </a:prstGeom>
          <a:solidFill>
            <a:schemeClr val="accent6">
              <a:lumMod val="40000"/>
              <a:lumOff val="60000"/>
            </a:schemeClr>
          </a:solidFill>
        </p:spPr>
        <p:txBody>
          <a:bodyPr>
            <a:spAutoFit/>
          </a:bodyPr>
          <a:lstStyle/>
          <a:p>
            <a:pPr>
              <a:buFont typeface="Arial" pitchFamily="34" charset="0"/>
              <a:buChar char="•"/>
              <a:defRPr/>
            </a:pPr>
            <a:r>
              <a:rPr lang="en-US" sz="2400">
                <a:solidFill>
                  <a:srgbClr val="000000"/>
                </a:solidFill>
              </a:rPr>
              <a:t>No patch during the fourth week</a:t>
            </a:r>
          </a:p>
          <a:p>
            <a:pPr>
              <a:buFont typeface="Arial" pitchFamily="34" charset="0"/>
              <a:buChar char="•"/>
              <a:defRPr/>
            </a:pPr>
            <a:r>
              <a:rPr lang="en-US" sz="2400">
                <a:solidFill>
                  <a:srgbClr val="000000"/>
                </a:solidFill>
              </a:rPr>
              <a:t>Apply a new patch after day seven even if still bleeding</a:t>
            </a:r>
            <a:endParaRPr lang="en-US" sz="2200">
              <a:solidFill>
                <a:srgbClr val="000000"/>
              </a:solidFill>
            </a:endParaRPr>
          </a:p>
          <a:p>
            <a:pPr>
              <a:defRPr/>
            </a:pPr>
            <a:endParaRPr lang="en-US" sz="2400">
              <a:solidFill>
                <a:srgbClr val="000000"/>
              </a:solidFill>
            </a:endParaRPr>
          </a:p>
          <a:p>
            <a:pPr>
              <a:defRPr/>
            </a:pPr>
            <a:endParaRPr lang="en-US" sz="2400">
              <a:solidFill>
                <a:srgbClr val="000000"/>
              </a:solidFill>
            </a:endParaRPr>
          </a:p>
        </p:txBody>
      </p:sp>
      <p:sp>
        <p:nvSpPr>
          <p:cNvPr id="8" name="TextBox 7"/>
          <p:cNvSpPr txBox="1">
            <a:spLocks noChangeArrowheads="1"/>
          </p:cNvSpPr>
          <p:nvPr/>
        </p:nvSpPr>
        <p:spPr bwMode="auto">
          <a:xfrm>
            <a:off x="3276600" y="1676400"/>
            <a:ext cx="2743200" cy="954088"/>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800">
                <a:solidFill>
                  <a:srgbClr val="FFFFFF"/>
                </a:solidFill>
                <a:latin typeface="Humanst521 Lt BT" charset="0"/>
              </a:rPr>
              <a:t>Reapplication</a:t>
            </a:r>
          </a:p>
          <a:p>
            <a:pPr algn="ctr">
              <a:defRPr/>
            </a:pPr>
            <a:endParaRPr lang="en-US" sz="2800">
              <a:solidFill>
                <a:srgbClr val="FFFFFF"/>
              </a:solidFill>
              <a:latin typeface="Humanst521 Lt BT" charset="0"/>
            </a:endParaRPr>
          </a:p>
        </p:txBody>
      </p:sp>
      <p:sp>
        <p:nvSpPr>
          <p:cNvPr id="9" name="TextBox 8"/>
          <p:cNvSpPr txBox="1">
            <a:spLocks noChangeArrowheads="1"/>
          </p:cNvSpPr>
          <p:nvPr/>
        </p:nvSpPr>
        <p:spPr bwMode="auto">
          <a:xfrm>
            <a:off x="6172200" y="1676400"/>
            <a:ext cx="2743200" cy="954088"/>
          </a:xfrm>
          <a:prstGeom prst="rect">
            <a:avLst/>
          </a:prstGeom>
          <a:solidFill>
            <a:srgbClr val="002060"/>
          </a:solidFill>
          <a:ln w="9525">
            <a:noFill/>
            <a:miter lim="800000"/>
            <a:headEnd/>
            <a:tailEnd/>
          </a:ln>
        </p:spPr>
        <p:txBody>
          <a:bodyPr>
            <a:spAutoFit/>
          </a:bodyPr>
          <a:lstStyle/>
          <a:p>
            <a:pPr algn="ctr"/>
            <a:r>
              <a:rPr lang="en-US" sz="2800">
                <a:solidFill>
                  <a:srgbClr val="FFFFFF"/>
                </a:solidFill>
              </a:rPr>
              <a:t>Missed or Late Patch</a:t>
            </a:r>
          </a:p>
        </p:txBody>
      </p:sp>
      <p:sp>
        <p:nvSpPr>
          <p:cNvPr id="10" name="TextBox 9"/>
          <p:cNvSpPr txBox="1">
            <a:spLocks noChangeArrowheads="1"/>
          </p:cNvSpPr>
          <p:nvPr/>
        </p:nvSpPr>
        <p:spPr bwMode="auto">
          <a:xfrm>
            <a:off x="6172200" y="2590800"/>
            <a:ext cx="2743200" cy="3046413"/>
          </a:xfrm>
          <a:prstGeom prst="rect">
            <a:avLst/>
          </a:prstGeom>
          <a:solidFill>
            <a:srgbClr val="0070C0"/>
          </a:solidFill>
          <a:ln w="9525">
            <a:noFill/>
            <a:miter lim="800000"/>
            <a:headEnd/>
            <a:tailEnd/>
          </a:ln>
        </p:spPr>
        <p:txBody>
          <a:bodyPr>
            <a:spAutoFit/>
          </a:bodyPr>
          <a:lstStyle/>
          <a:p>
            <a:pPr>
              <a:buFont typeface="Arial" pitchFamily="34" charset="0"/>
              <a:buChar char="•"/>
            </a:pPr>
            <a:r>
              <a:rPr lang="en-US" sz="2400" dirty="0">
                <a:solidFill>
                  <a:srgbClr val="000000"/>
                </a:solidFill>
              </a:rPr>
              <a:t>Use back-up method if:</a:t>
            </a:r>
          </a:p>
          <a:p>
            <a:pPr>
              <a:buFont typeface="Arial" pitchFamily="34" charset="0"/>
              <a:buChar char="•"/>
            </a:pPr>
            <a:r>
              <a:rPr lang="en-US" sz="2400" dirty="0">
                <a:solidFill>
                  <a:srgbClr val="000000"/>
                </a:solidFill>
              </a:rPr>
              <a:t>patch left on for &gt; than nine days, </a:t>
            </a:r>
          </a:p>
          <a:p>
            <a:pPr>
              <a:buFont typeface="Arial" pitchFamily="34" charset="0"/>
              <a:buChar char="•"/>
            </a:pPr>
            <a:r>
              <a:rPr lang="en-US" sz="2400" dirty="0">
                <a:solidFill>
                  <a:srgbClr val="000000"/>
                </a:solidFill>
              </a:rPr>
              <a:t>off for &gt; than seven days, or </a:t>
            </a:r>
          </a:p>
          <a:p>
            <a:pPr>
              <a:buFont typeface="Arial" pitchFamily="34" charset="0"/>
              <a:buChar char="•"/>
            </a:pPr>
            <a:r>
              <a:rPr lang="en-US" sz="2400" dirty="0">
                <a:solidFill>
                  <a:srgbClr val="000000"/>
                </a:solidFill>
              </a:rPr>
              <a:t>detached for </a:t>
            </a:r>
            <a:r>
              <a:rPr lang="en-US" sz="2400" dirty="0" smtClean="0">
                <a:solidFill>
                  <a:srgbClr val="000000"/>
                </a:solidFill>
              </a:rPr>
              <a:t>&gt;48 </a:t>
            </a:r>
            <a:r>
              <a:rPr lang="en-US" sz="2400" dirty="0">
                <a:solidFill>
                  <a:srgbClr val="000000"/>
                </a:solidFill>
              </a:rPr>
              <a:t>hours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ea typeface="+mj-ea"/>
              </a:rPr>
              <a:t>Case: Angela </a:t>
            </a:r>
          </a:p>
        </p:txBody>
      </p:sp>
      <p:sp>
        <p:nvSpPr>
          <p:cNvPr id="3" name="Content Placeholder 2"/>
          <p:cNvSpPr>
            <a:spLocks noGrp="1"/>
          </p:cNvSpPr>
          <p:nvPr>
            <p:ph sz="half" idx="1"/>
          </p:nvPr>
        </p:nvSpPr>
        <p:spPr>
          <a:xfrm>
            <a:off x="304800" y="1447800"/>
            <a:ext cx="6400800" cy="4678363"/>
          </a:xfrm>
        </p:spPr>
        <p:txBody>
          <a:bodyPr/>
          <a:lstStyle/>
          <a:p>
            <a:pPr eaLnBrk="1" hangingPunct="1"/>
            <a:r>
              <a:rPr lang="en-US" sz="3200" dirty="0" smtClean="0">
                <a:latin typeface="Futura Lt BT" charset="0"/>
              </a:rPr>
              <a:t>Angela tells you she is worried that someone at school might see it.</a:t>
            </a:r>
          </a:p>
          <a:p>
            <a:pPr eaLnBrk="1" hangingPunct="1"/>
            <a:r>
              <a:rPr lang="en-US" sz="3200" dirty="0" smtClean="0">
                <a:latin typeface="Futura Lt BT" charset="0"/>
              </a:rPr>
              <a:t>She continues to be interested        in learning about “the Ring.”  </a:t>
            </a:r>
          </a:p>
          <a:p>
            <a:pPr eaLnBrk="1" hangingPunct="1"/>
            <a:r>
              <a:rPr lang="en-US" sz="3200" dirty="0" smtClean="0">
                <a:latin typeface="Futura Lt BT" charset="0"/>
              </a:rPr>
              <a:t>What do you tell her?                                             </a:t>
            </a:r>
          </a:p>
        </p:txBody>
      </p:sp>
      <p:pic>
        <p:nvPicPr>
          <p:cNvPr id="87044" name="Content Placeholder 6" descr="Latina Female in Purple 5.jpg"/>
          <p:cNvPicPr>
            <a:picLocks noGrp="1" noChangeAspect="1"/>
          </p:cNvPicPr>
          <p:nvPr>
            <p:ph sz="half" idx="2"/>
          </p:nvPr>
        </p:nvPicPr>
        <p:blipFill>
          <a:blip r:embed="rId3" cstate="print"/>
          <a:srcRect/>
          <a:stretch>
            <a:fillRect/>
          </a:stretch>
        </p:blipFill>
        <p:spPr>
          <a:xfrm>
            <a:off x="6705600" y="1905000"/>
            <a:ext cx="2286000" cy="29114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2569576693"/>
              </p:ext>
            </p:extLst>
          </p:nvPr>
        </p:nvGraphicFramePr>
        <p:xfrm>
          <a:off x="838200" y="1600200"/>
          <a:ext cx="77724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a:spLocks noChangeArrowheads="1"/>
          </p:cNvSpPr>
          <p:nvPr/>
        </p:nvSpPr>
        <p:spPr bwMode="auto">
          <a:xfrm>
            <a:off x="304800" y="1600200"/>
            <a:ext cx="2438400" cy="1200150"/>
          </a:xfrm>
          <a:prstGeom prst="rect">
            <a:avLst/>
          </a:prstGeom>
          <a:solidFill>
            <a:schemeClr val="accent1">
              <a:lumMod val="90000"/>
            </a:schemeClr>
          </a:solidFill>
          <a:ln w="9525">
            <a:noFill/>
            <a:miter lim="800000"/>
            <a:headEnd/>
            <a:tailEnd/>
          </a:ln>
        </p:spPr>
        <p:txBody>
          <a:bodyPr>
            <a:spAutoFit/>
          </a:bodyPr>
          <a:lstStyle/>
          <a:p>
            <a:pPr algn="ctr">
              <a:defRPr/>
            </a:pPr>
            <a:r>
              <a:rPr lang="en-US" sz="2400" dirty="0">
                <a:solidFill>
                  <a:srgbClr val="000000"/>
                </a:solidFill>
                <a:cs typeface="Arial" charset="0"/>
              </a:rPr>
              <a:t>15 mcg EE</a:t>
            </a:r>
          </a:p>
          <a:p>
            <a:pPr algn="ctr">
              <a:defRPr/>
            </a:pPr>
            <a:r>
              <a:rPr lang="en-US" sz="2400" dirty="0">
                <a:solidFill>
                  <a:srgbClr val="000000"/>
                </a:solidFill>
                <a:cs typeface="Arial" charset="0"/>
              </a:rPr>
              <a:t>1.2 mg </a:t>
            </a:r>
            <a:r>
              <a:rPr lang="en-US" sz="2400" dirty="0" err="1">
                <a:solidFill>
                  <a:srgbClr val="000000"/>
                </a:solidFill>
                <a:cs typeface="Arial" charset="0"/>
              </a:rPr>
              <a:t>etonogestrel</a:t>
            </a:r>
            <a:endParaRPr lang="en-US" sz="2400" dirty="0">
              <a:solidFill>
                <a:srgbClr val="000000"/>
              </a:solidFill>
              <a:cs typeface="Arial" charset="0"/>
            </a:endParaRPr>
          </a:p>
        </p:txBody>
      </p:sp>
      <p:sp>
        <p:nvSpPr>
          <p:cNvPr id="11" name="TextBox 10"/>
          <p:cNvSpPr txBox="1"/>
          <p:nvPr/>
        </p:nvSpPr>
        <p:spPr>
          <a:xfrm>
            <a:off x="6705600" y="1676400"/>
            <a:ext cx="2209800" cy="2678113"/>
          </a:xfrm>
          <a:prstGeom prst="rect">
            <a:avLst/>
          </a:prstGeom>
          <a:solidFill>
            <a:schemeClr val="accent1">
              <a:lumMod val="90000"/>
            </a:schemeClr>
          </a:solidFill>
        </p:spPr>
        <p:txBody>
          <a:bodyPr>
            <a:spAutoFit/>
          </a:bodyPr>
          <a:lstStyle/>
          <a:p>
            <a:pPr algn="ctr">
              <a:defRPr/>
            </a:pPr>
            <a:r>
              <a:rPr lang="en-US" sz="2400">
                <a:solidFill>
                  <a:srgbClr val="000000"/>
                </a:solidFill>
                <a:latin typeface="Arial" charset="0"/>
                <a:ea typeface="Arial" charset="0"/>
                <a:cs typeface="Arial" charset="0"/>
              </a:rPr>
              <a:t>Ring in three weeks and out for one week (or for four weeks with no ring-free week)</a:t>
            </a:r>
          </a:p>
        </p:txBody>
      </p:sp>
      <p:sp>
        <p:nvSpPr>
          <p:cNvPr id="12" name="TextBox 11"/>
          <p:cNvSpPr txBox="1"/>
          <p:nvPr/>
        </p:nvSpPr>
        <p:spPr>
          <a:xfrm>
            <a:off x="6553200" y="4495800"/>
            <a:ext cx="2362200" cy="1570038"/>
          </a:xfrm>
          <a:prstGeom prst="rect">
            <a:avLst/>
          </a:prstGeom>
          <a:solidFill>
            <a:schemeClr val="accent1">
              <a:lumMod val="90000"/>
            </a:schemeClr>
          </a:solidFill>
        </p:spPr>
        <p:txBody>
          <a:bodyPr>
            <a:spAutoFit/>
          </a:bodyPr>
          <a:lstStyle/>
          <a:p>
            <a:pPr algn="ctr">
              <a:defRPr/>
            </a:pPr>
            <a:r>
              <a:rPr lang="en-US" sz="2400">
                <a:solidFill>
                  <a:srgbClr val="000000"/>
                </a:solidFill>
                <a:latin typeface="Humanst521 BT" charset="0"/>
                <a:ea typeface="Arial" charset="0"/>
                <a:cs typeface="Arial" charset="0"/>
              </a:rPr>
              <a:t>Only evident to patients and sometimes sexual partners</a:t>
            </a:r>
          </a:p>
        </p:txBody>
      </p:sp>
      <p:sp>
        <p:nvSpPr>
          <p:cNvPr id="13" name="TextBox 12"/>
          <p:cNvSpPr txBox="1"/>
          <p:nvPr/>
        </p:nvSpPr>
        <p:spPr>
          <a:xfrm>
            <a:off x="381000" y="3581400"/>
            <a:ext cx="1676400" cy="1785104"/>
          </a:xfrm>
          <a:prstGeom prst="rect">
            <a:avLst/>
          </a:prstGeom>
          <a:solidFill>
            <a:schemeClr val="accent1"/>
          </a:solidFill>
          <a:ln>
            <a:solidFill>
              <a:schemeClr val="accent5">
                <a:lumMod val="50000"/>
              </a:schemeClr>
            </a:solidFill>
          </a:ln>
        </p:spPr>
        <p:txBody>
          <a:bodyPr>
            <a:spAutoFit/>
          </a:bodyPr>
          <a:lstStyle/>
          <a:p>
            <a:pPr algn="ctr">
              <a:defRPr/>
            </a:pPr>
            <a:r>
              <a:rPr lang="en-US" sz="2200" dirty="0">
                <a:solidFill>
                  <a:srgbClr val="000000"/>
                </a:solidFill>
                <a:latin typeface="Humanst521 BT"/>
                <a:cs typeface="Arial" charset="0"/>
              </a:rPr>
              <a:t>Same safety/ efficacy profile as </a:t>
            </a:r>
            <a:r>
              <a:rPr lang="en-US" sz="2200" dirty="0" smtClean="0">
                <a:solidFill>
                  <a:srgbClr val="000000"/>
                </a:solidFill>
                <a:latin typeface="Humanst521 BT"/>
                <a:cs typeface="Arial" charset="0"/>
              </a:rPr>
              <a:t>Pills</a:t>
            </a:r>
            <a:endParaRPr lang="en-US" sz="2200" dirty="0">
              <a:solidFill>
                <a:srgbClr val="000000"/>
              </a:solidFill>
              <a:latin typeface="Humanst521 BT"/>
              <a:cs typeface="Arial" charset="0"/>
            </a:endParaRPr>
          </a:p>
        </p:txBody>
      </p:sp>
      <p:sp>
        <p:nvSpPr>
          <p:cNvPr id="88071" name="Title 6"/>
          <p:cNvSpPr>
            <a:spLocks noGrp="1"/>
          </p:cNvSpPr>
          <p:nvPr>
            <p:ph type="title"/>
          </p:nvPr>
        </p:nvSpPr>
        <p:spPr/>
        <p:txBody>
          <a:bodyPr/>
          <a:lstStyle/>
          <a:p>
            <a:pPr eaLnBrk="1" hangingPunct="1"/>
            <a:r>
              <a:rPr lang="en-US" smtClean="0"/>
              <a:t>The Vaginal Ring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smtClean="0">
                <a:solidFill>
                  <a:srgbClr val="EAEAEA"/>
                </a:solidFill>
              </a:rPr>
              <a:t>Counseling Issues and Facilitating Use</a:t>
            </a:r>
            <a:endParaRPr lang="en-US" smtClean="0"/>
          </a:p>
        </p:txBody>
      </p:sp>
      <p:sp>
        <p:nvSpPr>
          <p:cNvPr id="4" name="TextBox 3"/>
          <p:cNvSpPr txBox="1">
            <a:spLocks noChangeArrowheads="1"/>
          </p:cNvSpPr>
          <p:nvPr/>
        </p:nvSpPr>
        <p:spPr bwMode="auto">
          <a:xfrm>
            <a:off x="304800" y="1676400"/>
            <a:ext cx="2743200" cy="954088"/>
          </a:xfrm>
          <a:prstGeom prst="rect">
            <a:avLst/>
          </a:prstGeom>
          <a:solidFill>
            <a:schemeClr val="accent1">
              <a:lumMod val="50000"/>
            </a:schemeClr>
          </a:solidFill>
          <a:ln w="9525">
            <a:noFill/>
            <a:miter lim="800000"/>
            <a:headEnd/>
            <a:tailEnd/>
          </a:ln>
        </p:spPr>
        <p:txBody>
          <a:bodyPr>
            <a:spAutoFit/>
          </a:bodyPr>
          <a:lstStyle/>
          <a:p>
            <a:pPr algn="ctr">
              <a:defRPr/>
            </a:pPr>
            <a:r>
              <a:rPr lang="en-US" sz="2800">
                <a:solidFill>
                  <a:srgbClr val="F8F8F8"/>
                </a:solidFill>
              </a:rPr>
              <a:t>Insertion</a:t>
            </a:r>
          </a:p>
          <a:p>
            <a:pPr algn="ctr">
              <a:defRPr/>
            </a:pPr>
            <a:endParaRPr lang="en-US" sz="2800">
              <a:solidFill>
                <a:srgbClr val="F8F8F8"/>
              </a:solidFill>
            </a:endParaRPr>
          </a:p>
        </p:txBody>
      </p:sp>
      <p:sp>
        <p:nvSpPr>
          <p:cNvPr id="6" name="TextBox 5"/>
          <p:cNvSpPr txBox="1">
            <a:spLocks noChangeArrowheads="1"/>
          </p:cNvSpPr>
          <p:nvPr/>
        </p:nvSpPr>
        <p:spPr bwMode="auto">
          <a:xfrm>
            <a:off x="304800" y="2590800"/>
            <a:ext cx="2743200" cy="2800767"/>
          </a:xfrm>
          <a:prstGeom prst="rect">
            <a:avLst/>
          </a:prstGeom>
          <a:solidFill>
            <a:schemeClr val="accent1">
              <a:lumMod val="75000"/>
            </a:schemeClr>
          </a:solidFill>
          <a:ln w="9525">
            <a:noFill/>
            <a:miter lim="800000"/>
            <a:headEnd/>
            <a:tailEnd/>
          </a:ln>
        </p:spPr>
        <p:txBody>
          <a:bodyPr>
            <a:spAutoFit/>
          </a:bodyPr>
          <a:lstStyle/>
          <a:p>
            <a:pPr>
              <a:buFont typeface="Arial" pitchFamily="34" charset="0"/>
              <a:buChar char="•"/>
              <a:defRPr/>
            </a:pPr>
            <a:r>
              <a:rPr lang="en-US" sz="2200" dirty="0">
                <a:solidFill>
                  <a:srgbClr val="000000"/>
                </a:solidFill>
              </a:rPr>
              <a:t>Provider can place the ring in patient’s vagina in the office/clinic and have patient remove it and practice inserting it again </a:t>
            </a:r>
            <a:r>
              <a:rPr lang="en-US" sz="2200" dirty="0" smtClean="0">
                <a:solidFill>
                  <a:srgbClr val="000000"/>
                </a:solidFill>
              </a:rPr>
              <a:t>herself. </a:t>
            </a:r>
          </a:p>
        </p:txBody>
      </p:sp>
      <p:sp>
        <p:nvSpPr>
          <p:cNvPr id="7" name="TextBox 6"/>
          <p:cNvSpPr txBox="1"/>
          <p:nvPr/>
        </p:nvSpPr>
        <p:spPr>
          <a:xfrm>
            <a:off x="3276600" y="2590800"/>
            <a:ext cx="2743200" cy="2862263"/>
          </a:xfrm>
          <a:prstGeom prst="rect">
            <a:avLst/>
          </a:prstGeom>
          <a:solidFill>
            <a:schemeClr val="accent6">
              <a:lumMod val="40000"/>
              <a:lumOff val="60000"/>
            </a:schemeClr>
          </a:solidFill>
        </p:spPr>
        <p:txBody>
          <a:bodyPr>
            <a:spAutoFit/>
          </a:bodyPr>
          <a:lstStyle/>
          <a:p>
            <a:pPr>
              <a:buFont typeface="Arial" pitchFamily="34" charset="0"/>
              <a:buChar char="•"/>
              <a:defRPr/>
            </a:pPr>
            <a:r>
              <a:rPr lang="en-US" sz="2200">
                <a:solidFill>
                  <a:srgbClr val="000000"/>
                </a:solidFill>
              </a:rPr>
              <a:t>Advise patients to reinsert ring on the same day every month to increase compliance</a:t>
            </a:r>
          </a:p>
          <a:p>
            <a:pPr>
              <a:buFont typeface="Arial" pitchFamily="34" charset="0"/>
              <a:buChar char="•"/>
              <a:defRPr/>
            </a:pPr>
            <a:endParaRPr lang="en-US" sz="2200">
              <a:solidFill>
                <a:srgbClr val="000000"/>
              </a:solidFill>
            </a:endParaRPr>
          </a:p>
          <a:p>
            <a:pPr>
              <a:defRPr/>
            </a:pPr>
            <a:endParaRPr lang="en-US" sz="2400">
              <a:solidFill>
                <a:srgbClr val="000000"/>
              </a:solidFill>
            </a:endParaRPr>
          </a:p>
          <a:p>
            <a:pPr>
              <a:defRPr/>
            </a:pPr>
            <a:endParaRPr lang="en-US" sz="2400">
              <a:solidFill>
                <a:srgbClr val="000000"/>
              </a:solidFill>
            </a:endParaRPr>
          </a:p>
        </p:txBody>
      </p:sp>
      <p:sp>
        <p:nvSpPr>
          <p:cNvPr id="8" name="TextBox 7"/>
          <p:cNvSpPr txBox="1">
            <a:spLocks noChangeArrowheads="1"/>
          </p:cNvSpPr>
          <p:nvPr/>
        </p:nvSpPr>
        <p:spPr bwMode="auto">
          <a:xfrm>
            <a:off x="3276600" y="1676400"/>
            <a:ext cx="2743200" cy="954088"/>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800">
                <a:solidFill>
                  <a:srgbClr val="FFFFFF"/>
                </a:solidFill>
                <a:latin typeface="Humanst521 Lt BT" charset="0"/>
              </a:rPr>
              <a:t>Reinsertion</a:t>
            </a:r>
          </a:p>
          <a:p>
            <a:pPr algn="ctr">
              <a:defRPr/>
            </a:pPr>
            <a:endParaRPr lang="en-US" sz="2800">
              <a:solidFill>
                <a:srgbClr val="FFFFFF"/>
              </a:solidFill>
              <a:latin typeface="Humanst521 Lt BT" charset="0"/>
            </a:endParaRPr>
          </a:p>
        </p:txBody>
      </p:sp>
      <p:sp>
        <p:nvSpPr>
          <p:cNvPr id="9" name="TextBox 8"/>
          <p:cNvSpPr txBox="1">
            <a:spLocks noChangeArrowheads="1"/>
          </p:cNvSpPr>
          <p:nvPr/>
        </p:nvSpPr>
        <p:spPr bwMode="auto">
          <a:xfrm>
            <a:off x="6172200" y="1676400"/>
            <a:ext cx="2819400" cy="954088"/>
          </a:xfrm>
          <a:prstGeom prst="rect">
            <a:avLst/>
          </a:prstGeom>
          <a:solidFill>
            <a:srgbClr val="002060"/>
          </a:solidFill>
          <a:ln w="9525">
            <a:noFill/>
            <a:miter lim="800000"/>
            <a:headEnd/>
            <a:tailEnd/>
          </a:ln>
        </p:spPr>
        <p:txBody>
          <a:bodyPr>
            <a:spAutoFit/>
          </a:bodyPr>
          <a:lstStyle/>
          <a:p>
            <a:pPr algn="ctr"/>
            <a:r>
              <a:rPr lang="en-US" sz="2800">
                <a:solidFill>
                  <a:srgbClr val="FFFFFF"/>
                </a:solidFill>
              </a:rPr>
              <a:t>If Ring Falls Out</a:t>
            </a:r>
          </a:p>
          <a:p>
            <a:pPr algn="ctr"/>
            <a:endParaRPr lang="en-US" sz="2800">
              <a:solidFill>
                <a:srgbClr val="FFFFFF"/>
              </a:solidFill>
            </a:endParaRPr>
          </a:p>
        </p:txBody>
      </p:sp>
      <p:sp>
        <p:nvSpPr>
          <p:cNvPr id="10" name="TextBox 9"/>
          <p:cNvSpPr txBox="1">
            <a:spLocks noChangeArrowheads="1"/>
          </p:cNvSpPr>
          <p:nvPr/>
        </p:nvSpPr>
        <p:spPr bwMode="auto">
          <a:xfrm>
            <a:off x="6172200" y="2667000"/>
            <a:ext cx="2819400" cy="4154984"/>
          </a:xfrm>
          <a:prstGeom prst="rect">
            <a:avLst/>
          </a:prstGeom>
          <a:solidFill>
            <a:srgbClr val="0070C0"/>
          </a:solidFill>
          <a:ln w="9525">
            <a:noFill/>
            <a:miter lim="800000"/>
            <a:headEnd/>
            <a:tailEnd/>
          </a:ln>
        </p:spPr>
        <p:txBody>
          <a:bodyPr>
            <a:spAutoFit/>
          </a:bodyPr>
          <a:lstStyle/>
          <a:p>
            <a:pPr>
              <a:buFont typeface="Arial" pitchFamily="34" charset="0"/>
              <a:buChar char="•"/>
            </a:pPr>
            <a:r>
              <a:rPr lang="en-US" sz="2200" dirty="0">
                <a:solidFill>
                  <a:schemeClr val="bg2"/>
                </a:solidFill>
              </a:rPr>
              <a:t>During week one &amp; two, reinsert ring</a:t>
            </a:r>
          </a:p>
          <a:p>
            <a:pPr>
              <a:buFont typeface="Arial" pitchFamily="34" charset="0"/>
              <a:buChar char="•"/>
            </a:pPr>
            <a:r>
              <a:rPr lang="en-US" sz="2200" dirty="0">
                <a:solidFill>
                  <a:schemeClr val="bg2"/>
                </a:solidFill>
              </a:rPr>
              <a:t>During week three, insert NEW ring OR have withdrawal bleed and insert NEW ring after seven days </a:t>
            </a:r>
          </a:p>
          <a:p>
            <a:pPr>
              <a:buFont typeface="Arial" pitchFamily="34" charset="0"/>
              <a:buChar char="•"/>
            </a:pPr>
            <a:r>
              <a:rPr lang="en-US" sz="2200" dirty="0" smtClean="0">
                <a:solidFill>
                  <a:schemeClr val="bg2"/>
                </a:solidFill>
              </a:rPr>
              <a:t>If during week one or </a:t>
            </a:r>
            <a:r>
              <a:rPr lang="en-US" sz="2200" u="sng" dirty="0" smtClean="0">
                <a:solidFill>
                  <a:schemeClr val="bg2"/>
                </a:solidFill>
              </a:rPr>
              <a:t>&gt;</a:t>
            </a:r>
            <a:r>
              <a:rPr lang="en-US" sz="2200" dirty="0" smtClean="0">
                <a:solidFill>
                  <a:schemeClr val="bg2"/>
                </a:solidFill>
              </a:rPr>
              <a:t> 48 hours use EC &amp; back up method </a:t>
            </a:r>
            <a:endParaRPr lang="en-US" sz="2200" u="sng" dirty="0">
              <a:solidFill>
                <a:schemeClr val="bg2"/>
              </a:solidFill>
            </a:endParaRPr>
          </a:p>
        </p:txBody>
      </p:sp>
      <p:sp>
        <p:nvSpPr>
          <p:cNvPr id="11" name="TextBox 10"/>
          <p:cNvSpPr txBox="1"/>
          <p:nvPr/>
        </p:nvSpPr>
        <p:spPr>
          <a:xfrm>
            <a:off x="685800" y="6107113"/>
            <a:ext cx="5486400" cy="369887"/>
          </a:xfrm>
          <a:prstGeom prst="rect">
            <a:avLst/>
          </a:prstGeom>
          <a:solidFill>
            <a:schemeClr val="accent5"/>
          </a:solidFill>
        </p:spPr>
        <p:txBody>
          <a:bodyPr>
            <a:spAutoFit/>
          </a:bodyPr>
          <a:lstStyle/>
          <a:p>
            <a:pPr>
              <a:defRPr/>
            </a:pPr>
            <a:r>
              <a:rPr lang="en-US" dirty="0" smtClean="0">
                <a:solidFill>
                  <a:schemeClr val="bg2"/>
                </a:solidFill>
                <a:latin typeface="Arial" charset="0"/>
                <a:ea typeface="Arial" charset="0"/>
                <a:cs typeface="Arial" charset="0"/>
              </a:rPr>
              <a:t>Weeks 2 &amp; 3, </a:t>
            </a:r>
            <a:r>
              <a:rPr lang="en-US" dirty="0">
                <a:solidFill>
                  <a:schemeClr val="bg2"/>
                </a:solidFill>
                <a:latin typeface="Arial" charset="0"/>
                <a:ea typeface="Arial" charset="0"/>
                <a:cs typeface="Arial" charset="0"/>
              </a:rPr>
              <a:t>r</a:t>
            </a:r>
            <a:r>
              <a:rPr lang="en-US" dirty="0" smtClean="0">
                <a:solidFill>
                  <a:schemeClr val="bg2"/>
                </a:solidFill>
                <a:latin typeface="Arial" charset="0"/>
                <a:ea typeface="Arial" charset="0"/>
                <a:cs typeface="Arial" charset="0"/>
              </a:rPr>
              <a:t>ing </a:t>
            </a:r>
            <a:r>
              <a:rPr lang="en-US" dirty="0">
                <a:solidFill>
                  <a:schemeClr val="bg2"/>
                </a:solidFill>
                <a:latin typeface="Arial" charset="0"/>
                <a:ea typeface="Arial" charset="0"/>
                <a:cs typeface="Arial" charset="0"/>
              </a:rPr>
              <a:t>can be </a:t>
            </a:r>
            <a:r>
              <a:rPr lang="en-US" dirty="0" smtClean="0">
                <a:solidFill>
                  <a:schemeClr val="bg2"/>
                </a:solidFill>
                <a:latin typeface="Arial" charset="0"/>
                <a:ea typeface="Arial" charset="0"/>
                <a:cs typeface="Arial" charset="0"/>
              </a:rPr>
              <a:t>out for &lt; 48 hours  </a:t>
            </a:r>
            <a:endParaRPr lang="en-US" dirty="0">
              <a:solidFill>
                <a:schemeClr val="bg2"/>
              </a:solidFill>
              <a:latin typeface="Arial" charset="0"/>
              <a:ea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mj-ea"/>
              </a:rPr>
              <a:t>Case: Angela </a:t>
            </a:r>
          </a:p>
        </p:txBody>
      </p:sp>
      <p:sp>
        <p:nvSpPr>
          <p:cNvPr id="3" name="Content Placeholder 2"/>
          <p:cNvSpPr>
            <a:spLocks noGrp="1"/>
          </p:cNvSpPr>
          <p:nvPr>
            <p:ph sz="half" idx="1"/>
          </p:nvPr>
        </p:nvSpPr>
        <p:spPr>
          <a:xfrm>
            <a:off x="457200" y="1447800"/>
            <a:ext cx="6553200" cy="4678363"/>
          </a:xfrm>
        </p:spPr>
        <p:txBody>
          <a:bodyPr/>
          <a:lstStyle/>
          <a:p>
            <a:pPr eaLnBrk="1" hangingPunct="1"/>
            <a:r>
              <a:rPr lang="en-US" sz="3200" dirty="0" smtClean="0">
                <a:latin typeface="Futura Lt BT" charset="0"/>
              </a:rPr>
              <a:t>Angela likes the idea of the ring but she is a little put off by the idea of touching her own vagina.</a:t>
            </a:r>
          </a:p>
          <a:p>
            <a:pPr eaLnBrk="1" hangingPunct="1">
              <a:buFont typeface="Wingdings" pitchFamily="2" charset="2"/>
              <a:buNone/>
            </a:pPr>
            <a:endParaRPr lang="en-US" sz="3200" dirty="0" smtClean="0">
              <a:latin typeface="Futura Lt BT" charset="0"/>
            </a:endParaRPr>
          </a:p>
          <a:p>
            <a:pPr eaLnBrk="1" hangingPunct="1"/>
            <a:r>
              <a:rPr lang="en-US" sz="3200" dirty="0" smtClean="0">
                <a:latin typeface="Futura Lt BT" charset="0"/>
              </a:rPr>
              <a:t>Some of her friends get “the </a:t>
            </a:r>
            <a:r>
              <a:rPr lang="en-US" sz="3200" dirty="0" err="1" smtClean="0">
                <a:latin typeface="Futura Lt BT" charset="0"/>
              </a:rPr>
              <a:t>depo</a:t>
            </a:r>
            <a:r>
              <a:rPr lang="en-US" sz="3200" dirty="0" smtClean="0">
                <a:latin typeface="Futura Lt BT" charset="0"/>
              </a:rPr>
              <a:t> shot.” What do you tell her about this method?                                                   </a:t>
            </a:r>
          </a:p>
        </p:txBody>
      </p:sp>
      <p:pic>
        <p:nvPicPr>
          <p:cNvPr id="66565" name="Content Placeholder 7" descr="Latina female in purple 2.jpg"/>
          <p:cNvPicPr>
            <a:picLocks noGrp="1" noChangeAspect="1"/>
          </p:cNvPicPr>
          <p:nvPr>
            <p:ph sz="half" idx="2"/>
          </p:nvPr>
        </p:nvPicPr>
        <p:blipFill>
          <a:blip r:embed="rId3" cstate="print"/>
          <a:srcRect/>
          <a:stretch>
            <a:fillRect/>
          </a:stretch>
        </p:blipFill>
        <p:spPr>
          <a:xfrm>
            <a:off x="6934200" y="1828800"/>
            <a:ext cx="1795463" cy="2286000"/>
          </a:xfrm>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407810858"/>
              </p:ext>
            </p:extLst>
          </p:nvPr>
        </p:nvGraphicFramePr>
        <p:xfrm>
          <a:off x="0" y="1752600"/>
          <a:ext cx="9144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163" name="Title 7"/>
          <p:cNvSpPr>
            <a:spLocks noGrp="1"/>
          </p:cNvSpPr>
          <p:nvPr>
            <p:ph type="title"/>
          </p:nvPr>
        </p:nvSpPr>
        <p:spPr/>
        <p:txBody>
          <a:bodyPr/>
          <a:lstStyle/>
          <a:p>
            <a:pPr eaLnBrk="1" hangingPunct="1"/>
            <a:r>
              <a:rPr lang="en-US" smtClean="0"/>
              <a:t>Injectable Contraception</a:t>
            </a:r>
          </a:p>
        </p:txBody>
      </p:sp>
      <p:sp>
        <p:nvSpPr>
          <p:cNvPr id="11" name="TextBox 10"/>
          <p:cNvSpPr txBox="1">
            <a:spLocks noChangeArrowheads="1"/>
          </p:cNvSpPr>
          <p:nvPr/>
        </p:nvSpPr>
        <p:spPr bwMode="auto">
          <a:xfrm>
            <a:off x="0" y="1676400"/>
            <a:ext cx="3200400" cy="954088"/>
          </a:xfrm>
          <a:prstGeom prst="rect">
            <a:avLst/>
          </a:prstGeom>
          <a:noFill/>
          <a:ln w="9525">
            <a:noFill/>
            <a:miter lim="800000"/>
            <a:headEnd/>
            <a:tailEnd/>
          </a:ln>
        </p:spPr>
        <p:txBody>
          <a:bodyPr>
            <a:spAutoFit/>
          </a:bodyPr>
          <a:lstStyle/>
          <a:p>
            <a:pPr algn="ctr"/>
            <a:r>
              <a:rPr lang="en-US" sz="2700" dirty="0">
                <a:solidFill>
                  <a:srgbClr val="F8F8F8"/>
                </a:solidFill>
                <a:latin typeface="Humanst521 BT" charset="0"/>
              </a:rPr>
              <a:t>Perfect Use: 0.3%</a:t>
            </a:r>
          </a:p>
          <a:p>
            <a:pPr algn="ctr"/>
            <a:r>
              <a:rPr lang="en-US" sz="2700" dirty="0">
                <a:solidFill>
                  <a:srgbClr val="F8F8F8"/>
                </a:solidFill>
                <a:latin typeface="Humanst521 BT" charset="0"/>
              </a:rPr>
              <a:t>Typical Use</a:t>
            </a:r>
            <a:r>
              <a:rPr lang="en-US" sz="2700" dirty="0" smtClean="0">
                <a:solidFill>
                  <a:srgbClr val="F8F8F8"/>
                </a:solidFill>
                <a:latin typeface="Humanst521 BT" charset="0"/>
              </a:rPr>
              <a:t>: 6% </a:t>
            </a:r>
            <a:endParaRPr lang="en-US" sz="2700" dirty="0">
              <a:solidFill>
                <a:srgbClr val="F8F8F8"/>
              </a:solidFill>
            </a:endParaRPr>
          </a:p>
        </p:txBody>
      </p:sp>
      <p:sp>
        <p:nvSpPr>
          <p:cNvPr id="12" name="TextBox 11"/>
          <p:cNvSpPr txBox="1">
            <a:spLocks noChangeArrowheads="1"/>
          </p:cNvSpPr>
          <p:nvPr/>
        </p:nvSpPr>
        <p:spPr bwMode="auto">
          <a:xfrm>
            <a:off x="5257800" y="1600200"/>
            <a:ext cx="3886200" cy="1244600"/>
          </a:xfrm>
          <a:prstGeom prst="rect">
            <a:avLst/>
          </a:prstGeom>
          <a:noFill/>
          <a:ln w="9525">
            <a:noFill/>
            <a:miter lim="800000"/>
            <a:headEnd/>
            <a:tailEnd/>
          </a:ln>
        </p:spPr>
        <p:txBody>
          <a:bodyPr>
            <a:spAutoFit/>
          </a:bodyPr>
          <a:lstStyle/>
          <a:p>
            <a:pPr lvl="1" algn="ctr">
              <a:lnSpc>
                <a:spcPct val="90000"/>
              </a:lnSpc>
            </a:pPr>
            <a:r>
              <a:rPr lang="en-US" sz="2700">
                <a:solidFill>
                  <a:srgbClr val="F8F8F8"/>
                </a:solidFill>
              </a:rPr>
              <a:t>Injected in deltoid or gluteus muscle every three months</a:t>
            </a:r>
          </a:p>
        </p:txBody>
      </p:sp>
      <p:sp>
        <p:nvSpPr>
          <p:cNvPr id="13" name="TextBox 12"/>
          <p:cNvSpPr txBox="1">
            <a:spLocks noChangeArrowheads="1"/>
          </p:cNvSpPr>
          <p:nvPr/>
        </p:nvSpPr>
        <p:spPr bwMode="auto">
          <a:xfrm>
            <a:off x="6858000" y="4876800"/>
            <a:ext cx="2590800" cy="954088"/>
          </a:xfrm>
          <a:prstGeom prst="rect">
            <a:avLst/>
          </a:prstGeom>
          <a:noFill/>
          <a:ln w="9525">
            <a:noFill/>
            <a:miter lim="800000"/>
            <a:headEnd/>
            <a:tailEnd/>
          </a:ln>
        </p:spPr>
        <p:txBody>
          <a:bodyPr>
            <a:spAutoFit/>
          </a:bodyPr>
          <a:lstStyle/>
          <a:p>
            <a:pPr algn="ctr"/>
            <a:r>
              <a:rPr lang="en-US" sz="2700">
                <a:solidFill>
                  <a:srgbClr val="FFFFFF"/>
                </a:solidFill>
                <a:latin typeface="Humanst521 BT" charset="0"/>
              </a:rPr>
              <a:t>150 mg of DMPA</a:t>
            </a:r>
          </a:p>
        </p:txBody>
      </p:sp>
      <p:pic>
        <p:nvPicPr>
          <p:cNvPr id="67591" name="Picture 14" descr="200413268-001.jpg"/>
          <p:cNvPicPr>
            <a:picLocks noChangeAspect="1"/>
          </p:cNvPicPr>
          <p:nvPr/>
        </p:nvPicPr>
        <p:blipFill>
          <a:blip r:embed="rId8" cstate="print"/>
          <a:srcRect/>
          <a:stretch>
            <a:fillRect/>
          </a:stretch>
        </p:blipFill>
        <p:spPr bwMode="auto">
          <a:xfrm>
            <a:off x="3581400" y="3276600"/>
            <a:ext cx="2133600" cy="2133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p:cNvSpPr>
            <a:spLocks noGrp="1"/>
          </p:cNvSpPr>
          <p:nvPr>
            <p:ph idx="1"/>
          </p:nvPr>
        </p:nvSpPr>
        <p:spPr>
          <a:xfrm>
            <a:off x="990600" y="1828800"/>
            <a:ext cx="7696200" cy="4038600"/>
          </a:xfrm>
        </p:spPr>
        <p:txBody>
          <a:bodyPr/>
          <a:lstStyle/>
          <a:p>
            <a:pPr eaLnBrk="1" hangingPunct="1">
              <a:spcBef>
                <a:spcPts val="1800"/>
              </a:spcBef>
            </a:pPr>
            <a:r>
              <a:rPr lang="en-US" smtClean="0">
                <a:latin typeface="Futura Lt BT" charset="0"/>
              </a:rPr>
              <a:t>Decreases ovulation pain, mood changes, headaches, breast tenderness, and nausea</a:t>
            </a:r>
          </a:p>
          <a:p>
            <a:pPr eaLnBrk="1" hangingPunct="1">
              <a:spcBef>
                <a:spcPts val="1800"/>
              </a:spcBef>
            </a:pPr>
            <a:r>
              <a:rPr lang="en-US" smtClean="0">
                <a:latin typeface="Futura Lt BT" charset="0"/>
              </a:rPr>
              <a:t>Decreases risk of PID</a:t>
            </a:r>
          </a:p>
          <a:p>
            <a:pPr eaLnBrk="1" hangingPunct="1">
              <a:spcBef>
                <a:spcPts val="1800"/>
              </a:spcBef>
            </a:pPr>
            <a:r>
              <a:rPr lang="en-US" smtClean="0">
                <a:latin typeface="Futura Lt BT" charset="0"/>
              </a:rPr>
              <a:t>Decrease frequency of grand mal seizures</a:t>
            </a:r>
          </a:p>
          <a:p>
            <a:pPr eaLnBrk="1" hangingPunct="1">
              <a:spcBef>
                <a:spcPts val="1800"/>
              </a:spcBef>
            </a:pPr>
            <a:r>
              <a:rPr lang="en-US" smtClean="0">
                <a:latin typeface="Futura Lt BT" charset="0"/>
              </a:rPr>
              <a:t>Reduces frequency of sickle cell crises</a:t>
            </a:r>
          </a:p>
        </p:txBody>
      </p:sp>
      <p:sp>
        <p:nvSpPr>
          <p:cNvPr id="94210" name="Title 1"/>
          <p:cNvSpPr>
            <a:spLocks noGrp="1"/>
          </p:cNvSpPr>
          <p:nvPr>
            <p:ph type="title"/>
          </p:nvPr>
        </p:nvSpPr>
        <p:spPr>
          <a:xfrm>
            <a:off x="2781300" y="381000"/>
            <a:ext cx="6362700" cy="1143000"/>
          </a:xfrm>
        </p:spPr>
        <p:txBody>
          <a:bodyPr/>
          <a:lstStyle/>
          <a:p>
            <a:pPr eaLnBrk="1" hangingPunct="1"/>
            <a:r>
              <a:rPr lang="en-US" smtClean="0"/>
              <a:t>Non-Contraceptive Benefits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Content Placeholder 6"/>
          <p:cNvGraphicFramePr>
            <a:graphicFrameLocks noGrp="1"/>
          </p:cNvGraphicFramePr>
          <p:nvPr>
            <p:ph idx="1"/>
          </p:nvPr>
        </p:nvGraphicFramePr>
        <p:xfrm>
          <a:off x="463550" y="1597025"/>
          <a:ext cx="7997825" cy="4408488"/>
        </p:xfrm>
        <a:graphic>
          <a:graphicData uri="http://schemas.openxmlformats.org/presentationml/2006/ole">
            <mc:AlternateContent xmlns:mc="http://schemas.openxmlformats.org/markup-compatibility/2006">
              <mc:Choice xmlns:v="urn:schemas-microsoft-com:vml" Requires="v">
                <p:oleObj spid="_x0000_s5205" name="Chart" r:id="rId4" imgW="8086573" imgH="4457594" progId="Excel.Sheet.8">
                  <p:embed/>
                </p:oleObj>
              </mc:Choice>
              <mc:Fallback>
                <p:oleObj name="Chart" r:id="rId4" imgW="8086573" imgH="4457594"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50" y="1597025"/>
                        <a:ext cx="7997825" cy="440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Title 4"/>
          <p:cNvSpPr>
            <a:spLocks noGrp="1"/>
          </p:cNvSpPr>
          <p:nvPr>
            <p:ph type="title"/>
          </p:nvPr>
        </p:nvSpPr>
        <p:spPr/>
        <p:txBody>
          <a:bodyPr/>
          <a:lstStyle/>
          <a:p>
            <a:r>
              <a:rPr lang="en-US" dirty="0" smtClean="0"/>
              <a:t>Teen Pregnancies Declined Over Time</a:t>
            </a:r>
          </a:p>
        </p:txBody>
      </p:sp>
    </p:spTree>
    <p:extLst>
      <p:ext uri="{BB962C8B-B14F-4D97-AF65-F5344CB8AC3E}">
        <p14:creationId xmlns:p14="http://schemas.microsoft.com/office/powerpoint/2010/main" val="27033236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Content Placeholder 2"/>
          <p:cNvSpPr>
            <a:spLocks noGrp="1"/>
          </p:cNvSpPr>
          <p:nvPr>
            <p:ph idx="1"/>
          </p:nvPr>
        </p:nvSpPr>
        <p:spPr>
          <a:xfrm>
            <a:off x="457200" y="1371600"/>
            <a:ext cx="8229600" cy="4754563"/>
          </a:xfrm>
        </p:spPr>
        <p:txBody>
          <a:bodyPr/>
          <a:lstStyle/>
          <a:p>
            <a:pPr eaLnBrk="1" hangingPunct="1"/>
            <a:r>
              <a:rPr lang="en-US" dirty="0" smtClean="0">
                <a:latin typeface="Futura Lt BT" charset="0"/>
              </a:rPr>
              <a:t>First several months: unpredictable or prolonged spotting</a:t>
            </a:r>
          </a:p>
          <a:p>
            <a:pPr eaLnBrk="1" hangingPunct="1"/>
            <a:r>
              <a:rPr lang="en-US" dirty="0" smtClean="0">
                <a:latin typeface="Futura Lt BT" charset="0"/>
              </a:rPr>
              <a:t>After one year: 40%–50% have amenorrhea</a:t>
            </a:r>
          </a:p>
          <a:p>
            <a:pPr eaLnBrk="1" hangingPunct="1"/>
            <a:r>
              <a:rPr lang="en-US" dirty="0" smtClean="0">
                <a:latin typeface="Futura Lt BT" charset="0"/>
              </a:rPr>
              <a:t>20%–25% of women discontinue use because of menstrual issues</a:t>
            </a:r>
            <a:endParaRPr lang="en-US" dirty="0">
              <a:latin typeface="Futura Lt BT" charset="0"/>
            </a:endParaRPr>
          </a:p>
          <a:p>
            <a:pPr eaLnBrk="1" hangingPunct="1"/>
            <a:r>
              <a:rPr lang="en-US" dirty="0" smtClean="0">
                <a:latin typeface="Futura Lt BT" charset="0"/>
              </a:rPr>
              <a:t>Return to fertility between 9-18 months</a:t>
            </a:r>
          </a:p>
          <a:p>
            <a:pPr eaLnBrk="1" hangingPunct="1"/>
            <a:r>
              <a:rPr lang="en-US" dirty="0" smtClean="0">
                <a:latin typeface="Futura Lt BT" charset="0"/>
              </a:rPr>
              <a:t>Can experience hair loss</a:t>
            </a:r>
          </a:p>
        </p:txBody>
      </p:sp>
      <p:sp>
        <p:nvSpPr>
          <p:cNvPr id="95234" name="Title 1"/>
          <p:cNvSpPr>
            <a:spLocks noGrp="1"/>
          </p:cNvSpPr>
          <p:nvPr>
            <p:ph type="title"/>
          </p:nvPr>
        </p:nvSpPr>
        <p:spPr/>
        <p:txBody>
          <a:bodyPr/>
          <a:lstStyle/>
          <a:p>
            <a:pPr eaLnBrk="1" hangingPunct="1"/>
            <a:r>
              <a:rPr lang="en-US" smtClean="0"/>
              <a:t>Side Effects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2"/>
          <p:cNvSpPr>
            <a:spLocks noGrp="1"/>
          </p:cNvSpPr>
          <p:nvPr>
            <p:ph type="title"/>
          </p:nvPr>
        </p:nvSpPr>
        <p:spPr/>
        <p:txBody>
          <a:bodyPr/>
          <a:lstStyle/>
          <a:p>
            <a:r>
              <a:rPr lang="en-US" smtClean="0"/>
              <a:t>DMPA and Bone Loss</a:t>
            </a:r>
          </a:p>
        </p:txBody>
      </p:sp>
      <p:sp>
        <p:nvSpPr>
          <p:cNvPr id="5" name="TextBox 4"/>
          <p:cNvSpPr txBox="1">
            <a:spLocks noChangeArrowheads="1"/>
          </p:cNvSpPr>
          <p:nvPr/>
        </p:nvSpPr>
        <p:spPr bwMode="auto">
          <a:xfrm>
            <a:off x="990600" y="1676400"/>
            <a:ext cx="7162800" cy="523875"/>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800">
                <a:solidFill>
                  <a:srgbClr val="FFFFFF"/>
                </a:solidFill>
                <a:latin typeface="Humanst521 Lt BT" charset="0"/>
              </a:rPr>
              <a:t>Women lose 1%–3% of BMD/year of use </a:t>
            </a:r>
          </a:p>
        </p:txBody>
      </p:sp>
      <p:sp>
        <p:nvSpPr>
          <p:cNvPr id="6" name="TextBox 5"/>
          <p:cNvSpPr txBox="1">
            <a:spLocks noChangeArrowheads="1"/>
          </p:cNvSpPr>
          <p:nvPr/>
        </p:nvSpPr>
        <p:spPr bwMode="auto">
          <a:xfrm>
            <a:off x="990600" y="2362200"/>
            <a:ext cx="7086600" cy="954088"/>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800" dirty="0">
                <a:solidFill>
                  <a:srgbClr val="FFFFFF"/>
                </a:solidFill>
                <a:latin typeface="+mn-lt"/>
                <a:cs typeface="+mn-cs"/>
              </a:rPr>
              <a:t>In 2004: FDA added a black box warning to address DMPA and BMD</a:t>
            </a:r>
          </a:p>
        </p:txBody>
      </p:sp>
      <p:sp>
        <p:nvSpPr>
          <p:cNvPr id="7" name="TextBox 6"/>
          <p:cNvSpPr txBox="1">
            <a:spLocks noChangeArrowheads="1"/>
          </p:cNvSpPr>
          <p:nvPr/>
        </p:nvSpPr>
        <p:spPr bwMode="auto">
          <a:xfrm>
            <a:off x="990600" y="3810000"/>
            <a:ext cx="2286000" cy="1108075"/>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200" dirty="0">
                <a:solidFill>
                  <a:srgbClr val="FFFFFF"/>
                </a:solidFill>
                <a:latin typeface="+mn-lt"/>
                <a:cs typeface="+mn-cs"/>
              </a:rPr>
              <a:t>Loss appears to be transient.</a:t>
            </a:r>
          </a:p>
          <a:p>
            <a:pPr algn="ctr">
              <a:defRPr/>
            </a:pPr>
            <a:r>
              <a:rPr lang="en-US" sz="2200" dirty="0">
                <a:solidFill>
                  <a:srgbClr val="FFFFFF"/>
                </a:solidFill>
                <a:latin typeface="+mn-lt"/>
                <a:cs typeface="+mn-cs"/>
              </a:rPr>
              <a:t>2008 Review: </a:t>
            </a:r>
          </a:p>
        </p:txBody>
      </p:sp>
      <p:sp>
        <p:nvSpPr>
          <p:cNvPr id="21" name="TextBox 20"/>
          <p:cNvSpPr txBox="1"/>
          <p:nvPr/>
        </p:nvSpPr>
        <p:spPr>
          <a:xfrm>
            <a:off x="4191000" y="3505200"/>
            <a:ext cx="3962400" cy="769441"/>
          </a:xfrm>
          <a:prstGeom prst="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a:spAutoFit/>
          </a:bodyPr>
          <a:lstStyle/>
          <a:p>
            <a:pPr algn="ctr">
              <a:defRPr/>
            </a:pPr>
            <a:r>
              <a:rPr lang="en-US" sz="2200" dirty="0">
                <a:solidFill>
                  <a:srgbClr val="FFFFFF"/>
                </a:solidFill>
              </a:rPr>
              <a:t>BMD consistently returned to baseline after discontinuation</a:t>
            </a:r>
          </a:p>
        </p:txBody>
      </p:sp>
      <p:sp>
        <p:nvSpPr>
          <p:cNvPr id="22" name="TextBox 21"/>
          <p:cNvSpPr txBox="1"/>
          <p:nvPr/>
        </p:nvSpPr>
        <p:spPr>
          <a:xfrm>
            <a:off x="4191000" y="5410200"/>
            <a:ext cx="3962400" cy="769441"/>
          </a:xfrm>
          <a:prstGeom prst="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a:spAutoFit/>
          </a:bodyPr>
          <a:lstStyle/>
          <a:p>
            <a:pPr algn="ctr">
              <a:defRPr/>
            </a:pPr>
            <a:r>
              <a:rPr lang="en-US" sz="2200" dirty="0">
                <a:solidFill>
                  <a:srgbClr val="FFFFFF"/>
                </a:solidFill>
              </a:rPr>
              <a:t>Duration of use did not affect reversal of BMD decline</a:t>
            </a:r>
          </a:p>
        </p:txBody>
      </p:sp>
      <p:sp>
        <p:nvSpPr>
          <p:cNvPr id="23" name="TextBox 5"/>
          <p:cNvSpPr txBox="1">
            <a:spLocks noChangeArrowheads="1"/>
          </p:cNvSpPr>
          <p:nvPr/>
        </p:nvSpPr>
        <p:spPr bwMode="auto">
          <a:xfrm>
            <a:off x="1219200" y="6248400"/>
            <a:ext cx="6858000" cy="369888"/>
          </a:xfrm>
          <a:prstGeom prst="rect">
            <a:avLst/>
          </a:prstGeom>
          <a:noFill/>
          <a:ln w="9525">
            <a:noFill/>
            <a:miter lim="800000"/>
            <a:headEnd/>
            <a:tailEnd/>
          </a:ln>
        </p:spPr>
        <p:txBody>
          <a:bodyPr>
            <a:spAutoFit/>
          </a:bodyPr>
          <a:lstStyle/>
          <a:p>
            <a:r>
              <a:rPr lang="en-US">
                <a:solidFill>
                  <a:srgbClr val="F8F8F8"/>
                </a:solidFill>
              </a:rPr>
              <a:t>Kaunitz AM,  et al. </a:t>
            </a:r>
            <a:r>
              <a:rPr lang="en-US" i="1">
                <a:solidFill>
                  <a:srgbClr val="F8F8F8"/>
                </a:solidFill>
              </a:rPr>
              <a:t>Contraception</a:t>
            </a:r>
            <a:r>
              <a:rPr lang="en-US">
                <a:solidFill>
                  <a:srgbClr val="F8F8F8"/>
                </a:solidFill>
              </a:rPr>
              <a:t> 2008 Feb;77(2):67-76.</a:t>
            </a:r>
          </a:p>
        </p:txBody>
      </p:sp>
      <p:cxnSp>
        <p:nvCxnSpPr>
          <p:cNvPr id="25" name="Straight Connector 24"/>
          <p:cNvCxnSpPr>
            <a:stCxn id="7" idx="3"/>
            <a:endCxn id="0" idx="1"/>
          </p:cNvCxnSpPr>
          <p:nvPr/>
        </p:nvCxnSpPr>
        <p:spPr>
          <a:xfrm flipV="1">
            <a:off x="3276600" y="3889375"/>
            <a:ext cx="914400" cy="4746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7" idx="3"/>
          </p:cNvCxnSpPr>
          <p:nvPr/>
        </p:nvCxnSpPr>
        <p:spPr>
          <a:xfrm>
            <a:off x="3276600" y="4364038"/>
            <a:ext cx="914400" cy="1274762"/>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191000" y="4495800"/>
            <a:ext cx="3962400" cy="769441"/>
          </a:xfrm>
          <a:prstGeom prst="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a:spAutoFit/>
          </a:bodyPr>
          <a:lstStyle/>
          <a:p>
            <a:pPr algn="ctr">
              <a:defRPr/>
            </a:pPr>
            <a:r>
              <a:rPr lang="en-US" sz="2200" dirty="0">
                <a:solidFill>
                  <a:srgbClr val="FFFFFF"/>
                </a:solidFill>
              </a:rPr>
              <a:t>Reversal began as early as 24 weeks after discontinuation</a:t>
            </a:r>
          </a:p>
        </p:txBody>
      </p:sp>
      <p:cxnSp>
        <p:nvCxnSpPr>
          <p:cNvPr id="24" name="Straight Connector 23"/>
          <p:cNvCxnSpPr>
            <a:stCxn id="7" idx="3"/>
            <a:endCxn id="0" idx="1"/>
          </p:cNvCxnSpPr>
          <p:nvPr/>
        </p:nvCxnSpPr>
        <p:spPr>
          <a:xfrm>
            <a:off x="3276600" y="4364038"/>
            <a:ext cx="914400" cy="51593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Content Placeholder 7"/>
          <p:cNvSpPr>
            <a:spLocks noGrp="1"/>
          </p:cNvSpPr>
          <p:nvPr>
            <p:ph idx="1"/>
          </p:nvPr>
        </p:nvSpPr>
        <p:spPr>
          <a:xfrm>
            <a:off x="533400" y="1981200"/>
            <a:ext cx="8229600" cy="3581400"/>
          </a:xfrm>
        </p:spPr>
        <p:txBody>
          <a:bodyPr/>
          <a:lstStyle/>
          <a:p>
            <a:pPr eaLnBrk="1" hangingPunct="1">
              <a:lnSpc>
                <a:spcPct val="90000"/>
              </a:lnSpc>
              <a:spcBef>
                <a:spcPct val="35000"/>
              </a:spcBef>
            </a:pPr>
            <a:endParaRPr lang="en-US" dirty="0">
              <a:latin typeface="Futura Lt BT" charset="0"/>
            </a:endParaRPr>
          </a:p>
          <a:p>
            <a:pPr eaLnBrk="1" hangingPunct="1">
              <a:lnSpc>
                <a:spcPct val="90000"/>
              </a:lnSpc>
              <a:spcBef>
                <a:spcPct val="35000"/>
              </a:spcBef>
            </a:pPr>
            <a:r>
              <a:rPr lang="en-US" dirty="0" smtClean="0">
                <a:latin typeface="Futura Lt BT" charset="0"/>
              </a:rPr>
              <a:t>Subset of patients found to have significant weight gain</a:t>
            </a:r>
          </a:p>
          <a:p>
            <a:pPr lvl="1" eaLnBrk="1" hangingPunct="1">
              <a:lnSpc>
                <a:spcPct val="90000"/>
              </a:lnSpc>
              <a:spcBef>
                <a:spcPct val="35000"/>
              </a:spcBef>
            </a:pPr>
            <a:r>
              <a:rPr lang="en-US" dirty="0" smtClean="0">
                <a:latin typeface="Futura Lt BT" charset="0"/>
              </a:rPr>
              <a:t>First 3 months with weight gain &gt; 5% over baseline weight, likely to continue to gain</a:t>
            </a:r>
          </a:p>
          <a:p>
            <a:pPr lvl="1" eaLnBrk="1" hangingPunct="1">
              <a:lnSpc>
                <a:spcPct val="90000"/>
              </a:lnSpc>
              <a:spcBef>
                <a:spcPct val="35000"/>
              </a:spcBef>
            </a:pPr>
            <a:r>
              <a:rPr lang="en-US" dirty="0" smtClean="0">
                <a:latin typeface="Futura Lt BT" charset="0"/>
              </a:rPr>
              <a:t>Obese girls greater weight gain than </a:t>
            </a:r>
            <a:r>
              <a:rPr lang="en-US" dirty="0" err="1" smtClean="0">
                <a:latin typeface="Futura Lt BT" charset="0"/>
              </a:rPr>
              <a:t>nonobese</a:t>
            </a:r>
            <a:r>
              <a:rPr lang="en-US" dirty="0" smtClean="0">
                <a:latin typeface="Futura Lt BT" charset="0"/>
              </a:rPr>
              <a:t> 9.4 kg vs 4.0 kg</a:t>
            </a:r>
          </a:p>
          <a:p>
            <a:pPr lvl="1" eaLnBrk="1" hangingPunct="1">
              <a:lnSpc>
                <a:spcPct val="90000"/>
              </a:lnSpc>
              <a:spcBef>
                <a:spcPct val="35000"/>
              </a:spcBef>
            </a:pPr>
            <a:r>
              <a:rPr lang="en-US" dirty="0" smtClean="0">
                <a:latin typeface="Futura Lt BT" charset="0"/>
              </a:rPr>
              <a:t>Attempt diet and exercise intervention, but if not effective consider switching method</a:t>
            </a:r>
          </a:p>
          <a:p>
            <a:pPr lvl="8">
              <a:lnSpc>
                <a:spcPct val="90000"/>
              </a:lnSpc>
              <a:spcBef>
                <a:spcPct val="35000"/>
              </a:spcBef>
            </a:pPr>
            <a:r>
              <a:rPr lang="en-US" sz="1000" dirty="0" err="1" smtClean="0">
                <a:latin typeface="Futura Lt BT" charset="0"/>
              </a:rPr>
              <a:t>Risser</a:t>
            </a:r>
            <a:r>
              <a:rPr lang="en-US" sz="1000" dirty="0" smtClean="0">
                <a:latin typeface="Futura Lt BT" charset="0"/>
              </a:rPr>
              <a:t> WI, et al.  J </a:t>
            </a:r>
            <a:r>
              <a:rPr lang="en-US" sz="1000" dirty="0" err="1" smtClean="0">
                <a:latin typeface="Futura Lt BT" charset="0"/>
              </a:rPr>
              <a:t>Adolesc</a:t>
            </a:r>
            <a:r>
              <a:rPr lang="en-US" sz="1000" dirty="0" smtClean="0">
                <a:latin typeface="Futura Lt BT" charset="0"/>
              </a:rPr>
              <a:t> Health 1999;24:433.</a:t>
            </a:r>
          </a:p>
          <a:p>
            <a:pPr lvl="8">
              <a:lnSpc>
                <a:spcPct val="90000"/>
              </a:lnSpc>
              <a:spcBef>
                <a:spcPct val="35000"/>
              </a:spcBef>
            </a:pPr>
            <a:r>
              <a:rPr lang="en-US" sz="1000" dirty="0" smtClean="0">
                <a:latin typeface="Futura Lt BT" charset="0"/>
              </a:rPr>
              <a:t>Bonny AE, et al. Arch </a:t>
            </a:r>
            <a:r>
              <a:rPr lang="en-US" sz="1000" dirty="0" err="1" smtClean="0">
                <a:latin typeface="Futura Lt BT" charset="0"/>
              </a:rPr>
              <a:t>Pediatr</a:t>
            </a:r>
            <a:r>
              <a:rPr lang="en-US" sz="1000" dirty="0" smtClean="0">
                <a:latin typeface="Futura Lt BT" charset="0"/>
              </a:rPr>
              <a:t> </a:t>
            </a:r>
            <a:r>
              <a:rPr lang="en-US" sz="1000" dirty="0" err="1" smtClean="0">
                <a:latin typeface="Futura Lt BT" charset="0"/>
              </a:rPr>
              <a:t>Adolesc</a:t>
            </a:r>
            <a:r>
              <a:rPr lang="en-US" sz="1000" dirty="0" smtClean="0">
                <a:latin typeface="Futura Lt BT" charset="0"/>
              </a:rPr>
              <a:t> Med 2006;160:40.</a:t>
            </a:r>
          </a:p>
        </p:txBody>
      </p:sp>
      <p:sp>
        <p:nvSpPr>
          <p:cNvPr id="99330" name="Title 6"/>
          <p:cNvSpPr>
            <a:spLocks noGrp="1"/>
          </p:cNvSpPr>
          <p:nvPr>
            <p:ph type="title"/>
          </p:nvPr>
        </p:nvSpPr>
        <p:spPr/>
        <p:txBody>
          <a:bodyPr/>
          <a:lstStyle/>
          <a:p>
            <a:pPr eaLnBrk="1" hangingPunct="1"/>
            <a:r>
              <a:rPr lang="en-US" smtClean="0"/>
              <a:t>DMPA and Weight Gain</a:t>
            </a:r>
          </a:p>
        </p:txBody>
      </p:sp>
    </p:spTree>
    <p:extLst>
      <p:ext uri="{BB962C8B-B14F-4D97-AF65-F5344CB8AC3E}">
        <p14:creationId xmlns:p14="http://schemas.microsoft.com/office/powerpoint/2010/main" val="10069300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idx="1"/>
          </p:nvPr>
        </p:nvSpPr>
        <p:spPr>
          <a:xfrm>
            <a:off x="533400" y="1600200"/>
            <a:ext cx="8610600" cy="5029200"/>
          </a:xfrm>
        </p:spPr>
        <p:txBody>
          <a:bodyPr/>
          <a:lstStyle/>
          <a:p>
            <a:pPr eaLnBrk="1" hangingPunct="1"/>
            <a:r>
              <a:rPr lang="en-US" dirty="0" smtClean="0">
                <a:latin typeface="Futura Lt BT" charset="0"/>
              </a:rPr>
              <a:t>Discuss side effects </a:t>
            </a:r>
          </a:p>
          <a:p>
            <a:pPr lvl="1" eaLnBrk="1" hangingPunct="1"/>
            <a:r>
              <a:rPr lang="en-US" dirty="0" smtClean="0">
                <a:latin typeface="Futura Lt BT" charset="0"/>
              </a:rPr>
              <a:t>Irregular bleeding and weight gain: most common side effects and reasons for discontinuing use</a:t>
            </a:r>
          </a:p>
          <a:p>
            <a:pPr eaLnBrk="1" hangingPunct="1"/>
            <a:r>
              <a:rPr lang="en-US" dirty="0" smtClean="0">
                <a:latin typeface="Futura Lt BT" charset="0"/>
              </a:rPr>
              <a:t>Patients should be encouraged to:</a:t>
            </a:r>
          </a:p>
          <a:p>
            <a:pPr lvl="1" eaLnBrk="1" hangingPunct="1"/>
            <a:r>
              <a:rPr lang="en-US" dirty="0" smtClean="0">
                <a:latin typeface="Futura Lt BT" charset="0"/>
              </a:rPr>
              <a:t>Get adequate calcium and vitamin D daily</a:t>
            </a:r>
          </a:p>
          <a:p>
            <a:pPr lvl="1" eaLnBrk="1" hangingPunct="1"/>
            <a:r>
              <a:rPr lang="en-US" dirty="0" smtClean="0">
                <a:latin typeface="Futura Lt BT" charset="0"/>
              </a:rPr>
              <a:t>Participate in regular weight bearing activity </a:t>
            </a:r>
          </a:p>
          <a:p>
            <a:pPr lvl="1" eaLnBrk="1" hangingPunct="1"/>
            <a:r>
              <a:rPr lang="en-US" dirty="0" smtClean="0">
                <a:latin typeface="Futura Lt BT" charset="0"/>
              </a:rPr>
              <a:t>Avoid alcohol, tobacco, and other drugs</a:t>
            </a:r>
          </a:p>
          <a:p>
            <a:pPr eaLnBrk="1" hangingPunct="1"/>
            <a:r>
              <a:rPr lang="en-US" dirty="0" smtClean="0">
                <a:latin typeface="Futura Lt BT" charset="0"/>
              </a:rPr>
              <a:t>Create plan to ensure return next injection </a:t>
            </a:r>
          </a:p>
          <a:p>
            <a:pPr lvl="1" eaLnBrk="1" hangingPunct="1"/>
            <a:endParaRPr lang="en-US" sz="3200" dirty="0" smtClean="0">
              <a:latin typeface="Futura Lt BT" charset="0"/>
            </a:endParaRPr>
          </a:p>
        </p:txBody>
      </p:sp>
      <p:sp>
        <p:nvSpPr>
          <p:cNvPr id="101378" name="Rectangle 2"/>
          <p:cNvSpPr>
            <a:spLocks noGrp="1" noRot="1" noChangeArrowheads="1"/>
          </p:cNvSpPr>
          <p:nvPr>
            <p:ph type="title"/>
          </p:nvPr>
        </p:nvSpPr>
        <p:spPr>
          <a:xfrm>
            <a:off x="2514600" y="457200"/>
            <a:ext cx="6362700" cy="1066800"/>
          </a:xfrm>
        </p:spPr>
        <p:txBody>
          <a:bodyPr/>
          <a:lstStyle/>
          <a:p>
            <a:pPr eaLnBrk="1" hangingPunct="1"/>
            <a:r>
              <a:rPr lang="en-US" smtClean="0"/>
              <a:t>DMPA: Counseling Issues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ea typeface="+mj-ea"/>
              </a:rPr>
              <a:t>Case: Angela </a:t>
            </a:r>
          </a:p>
        </p:txBody>
      </p:sp>
      <p:sp>
        <p:nvSpPr>
          <p:cNvPr id="3" name="Content Placeholder 2"/>
          <p:cNvSpPr>
            <a:spLocks noGrp="1"/>
          </p:cNvSpPr>
          <p:nvPr>
            <p:ph sz="half" idx="1"/>
          </p:nvPr>
        </p:nvSpPr>
        <p:spPr>
          <a:xfrm>
            <a:off x="457200" y="1447800"/>
            <a:ext cx="6248400" cy="4678363"/>
          </a:xfrm>
        </p:spPr>
        <p:txBody>
          <a:bodyPr/>
          <a:lstStyle/>
          <a:p>
            <a:pPr eaLnBrk="1" hangingPunct="1"/>
            <a:r>
              <a:rPr lang="en-US" sz="3200" dirty="0" smtClean="0">
                <a:latin typeface="Futura Lt BT" charset="0"/>
              </a:rPr>
              <a:t>Angela isn’t so certain she wants to risk gaining weight on DMPA. </a:t>
            </a:r>
            <a:r>
              <a:rPr lang="en-US" sz="3200" dirty="0">
                <a:latin typeface="Futura Lt BT" charset="0"/>
              </a:rPr>
              <a:t> </a:t>
            </a:r>
            <a:endParaRPr lang="en-US" sz="3200" dirty="0" smtClean="0">
              <a:latin typeface="Futura Lt BT" charset="0"/>
            </a:endParaRPr>
          </a:p>
          <a:p>
            <a:pPr eaLnBrk="1" hangingPunct="1"/>
            <a:r>
              <a:rPr lang="en-US" sz="3200" dirty="0">
                <a:latin typeface="Futura Lt BT" charset="0"/>
              </a:rPr>
              <a:t>Also since she really doesn’t want to get pregnant she wants to learn about Tier 1 methods.</a:t>
            </a:r>
          </a:p>
          <a:p>
            <a:pPr eaLnBrk="1" hangingPunct="1"/>
            <a:r>
              <a:rPr lang="en-US" sz="3200" dirty="0" smtClean="0">
                <a:latin typeface="Futura Lt BT" charset="0"/>
              </a:rPr>
              <a:t>What do you tell her?</a:t>
            </a:r>
          </a:p>
        </p:txBody>
      </p:sp>
      <p:pic>
        <p:nvPicPr>
          <p:cNvPr id="77828" name="Content Placeholder 7" descr="Latina female in purple 2.jpg"/>
          <p:cNvPicPr>
            <a:picLocks noGrp="1" noChangeAspect="1"/>
          </p:cNvPicPr>
          <p:nvPr>
            <p:ph sz="half" idx="2"/>
          </p:nvPr>
        </p:nvPicPr>
        <p:blipFill>
          <a:blip r:embed="rId3" cstate="print"/>
          <a:srcRect/>
          <a:stretch>
            <a:fillRect/>
          </a:stretch>
        </p:blipFill>
        <p:spPr>
          <a:xfrm>
            <a:off x="6934200" y="1981200"/>
            <a:ext cx="1735138" cy="2209800"/>
          </a:xfrm>
          <a:effectLst>
            <a:softEdge rad="112500"/>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3"/>
          <p:cNvSpPr>
            <a:spLocks noGrp="1" noChangeArrowheads="1"/>
          </p:cNvSpPr>
          <p:nvPr>
            <p:ph type="body" sz="half" idx="4294967295"/>
          </p:nvPr>
        </p:nvSpPr>
        <p:spPr>
          <a:xfrm>
            <a:off x="0" y="2590800"/>
            <a:ext cx="7620000" cy="3657600"/>
          </a:xfrm>
        </p:spPr>
        <p:txBody>
          <a:bodyPr/>
          <a:lstStyle/>
          <a:p>
            <a:pPr eaLnBrk="1" hangingPunct="1">
              <a:lnSpc>
                <a:spcPct val="50000"/>
              </a:lnSpc>
              <a:spcBef>
                <a:spcPct val="85000"/>
              </a:spcBef>
              <a:buFont typeface="Wingdings" pitchFamily="2" charset="2"/>
              <a:buNone/>
            </a:pPr>
            <a:endParaRPr lang="en-US" sz="1600" b="1" smtClean="0">
              <a:solidFill>
                <a:schemeClr val="folHlink"/>
              </a:solidFill>
              <a:latin typeface="Futura Lt BT" charset="0"/>
            </a:endParaRPr>
          </a:p>
          <a:p>
            <a:pPr eaLnBrk="1" hangingPunct="1">
              <a:spcBef>
                <a:spcPts val="1200"/>
              </a:spcBef>
            </a:pPr>
            <a:r>
              <a:rPr lang="en-US" smtClean="0">
                <a:latin typeface="Futura Lt BT" charset="0"/>
              </a:rPr>
              <a:t>A single 4 cm long implant with            time-released etonogestrel</a:t>
            </a:r>
          </a:p>
          <a:p>
            <a:pPr eaLnBrk="1" hangingPunct="1">
              <a:spcBef>
                <a:spcPts val="1200"/>
              </a:spcBef>
            </a:pPr>
            <a:r>
              <a:rPr lang="en-US" smtClean="0">
                <a:latin typeface="Futura Lt BT" charset="0"/>
              </a:rPr>
              <a:t>FDA approved in 2006</a:t>
            </a:r>
          </a:p>
          <a:p>
            <a:pPr eaLnBrk="1" hangingPunct="1">
              <a:spcBef>
                <a:spcPts val="1200"/>
              </a:spcBef>
            </a:pPr>
            <a:r>
              <a:rPr lang="en-US" smtClean="0">
                <a:latin typeface="Futura Lt BT" charset="0"/>
              </a:rPr>
              <a:t>Implanted in the upper arm</a:t>
            </a:r>
          </a:p>
          <a:p>
            <a:pPr eaLnBrk="1" hangingPunct="1">
              <a:spcBef>
                <a:spcPts val="1200"/>
              </a:spcBef>
            </a:pPr>
            <a:r>
              <a:rPr lang="en-US" smtClean="0">
                <a:latin typeface="Futura Lt BT" charset="0"/>
              </a:rPr>
              <a:t>Inserted and removed by a clinician</a:t>
            </a:r>
          </a:p>
          <a:p>
            <a:pPr eaLnBrk="1" hangingPunct="1">
              <a:spcBef>
                <a:spcPts val="1200"/>
              </a:spcBef>
            </a:pPr>
            <a:r>
              <a:rPr lang="en-US" smtClean="0">
                <a:latin typeface="Futura Lt BT" charset="0"/>
              </a:rPr>
              <a:t>Provides up to three years of protection against pregnancy</a:t>
            </a:r>
          </a:p>
          <a:p>
            <a:pPr eaLnBrk="1" hangingPunct="1">
              <a:spcBef>
                <a:spcPct val="85000"/>
              </a:spcBef>
            </a:pPr>
            <a:endParaRPr lang="en-US" sz="2400" smtClean="0">
              <a:latin typeface="Futura Lt BT" charset="0"/>
            </a:endParaRPr>
          </a:p>
          <a:p>
            <a:pPr eaLnBrk="1" hangingPunct="1">
              <a:buFont typeface="Wingdings" pitchFamily="2" charset="2"/>
              <a:buNone/>
            </a:pPr>
            <a:endParaRPr lang="en-US" sz="2400" smtClean="0">
              <a:latin typeface="Futura Lt BT" charset="0"/>
            </a:endParaRPr>
          </a:p>
        </p:txBody>
      </p:sp>
      <p:sp>
        <p:nvSpPr>
          <p:cNvPr id="110595" name="Rectangle 4"/>
          <p:cNvSpPr>
            <a:spLocks noChangeArrowheads="1"/>
          </p:cNvSpPr>
          <p:nvPr/>
        </p:nvSpPr>
        <p:spPr bwMode="auto">
          <a:xfrm>
            <a:off x="381000" y="4038600"/>
            <a:ext cx="3962400" cy="1447800"/>
          </a:xfrm>
          <a:prstGeom prst="rect">
            <a:avLst/>
          </a:prstGeom>
          <a:noFill/>
          <a:ln w="9525">
            <a:noFill/>
            <a:miter lim="800000"/>
            <a:headEnd/>
            <a:tailEnd/>
          </a:ln>
        </p:spPr>
        <p:txBody>
          <a:bodyPr anchor="ctr"/>
          <a:lstStyle/>
          <a:p>
            <a:endParaRPr lang="en-US" sz="2500">
              <a:solidFill>
                <a:srgbClr val="F8F8F8"/>
              </a:solidFill>
              <a:latin typeface="Times New Roman" pitchFamily="18" charset="0"/>
            </a:endParaRPr>
          </a:p>
        </p:txBody>
      </p:sp>
      <p:pic>
        <p:nvPicPr>
          <p:cNvPr id="110596" name="Picture 5"/>
          <p:cNvPicPr>
            <a:picLocks noChangeAspect="1" noChangeArrowheads="1"/>
          </p:cNvPicPr>
          <p:nvPr/>
        </p:nvPicPr>
        <p:blipFill>
          <a:blip r:embed="rId3" cstate="print"/>
          <a:srcRect/>
          <a:stretch>
            <a:fillRect/>
          </a:stretch>
        </p:blipFill>
        <p:spPr bwMode="auto">
          <a:xfrm>
            <a:off x="7315200" y="1905000"/>
            <a:ext cx="1447800" cy="1693863"/>
          </a:xfrm>
          <a:prstGeom prst="rect">
            <a:avLst/>
          </a:prstGeom>
          <a:noFill/>
          <a:ln w="9525">
            <a:noFill/>
            <a:miter lim="800000"/>
            <a:headEnd/>
            <a:tailEnd/>
          </a:ln>
        </p:spPr>
      </p:pic>
      <p:sp>
        <p:nvSpPr>
          <p:cNvPr id="110597" name="Rectangle 5"/>
          <p:cNvSpPr>
            <a:spLocks noChangeArrowheads="1"/>
          </p:cNvSpPr>
          <p:nvPr/>
        </p:nvSpPr>
        <p:spPr bwMode="auto">
          <a:xfrm>
            <a:off x="1905000" y="573088"/>
            <a:ext cx="7010400" cy="646112"/>
          </a:xfrm>
          <a:prstGeom prst="rect">
            <a:avLst/>
          </a:prstGeom>
          <a:noFill/>
          <a:ln w="9525">
            <a:noFill/>
            <a:miter lim="800000"/>
            <a:headEnd/>
            <a:tailEnd/>
          </a:ln>
        </p:spPr>
        <p:txBody>
          <a:bodyPr>
            <a:spAutoFit/>
          </a:bodyPr>
          <a:lstStyle/>
          <a:p>
            <a:pPr algn="r"/>
            <a:r>
              <a:rPr lang="en-US" sz="3600">
                <a:solidFill>
                  <a:srgbClr val="F8F8F8"/>
                </a:solidFill>
                <a:latin typeface="Arial Black" pitchFamily="34" charset="0"/>
              </a:rPr>
              <a:t>Implantable Contraception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Rot="1" noChangeArrowheads="1"/>
          </p:cNvSpPr>
          <p:nvPr>
            <p:ph type="title"/>
          </p:nvPr>
        </p:nvSpPr>
        <p:spPr/>
        <p:txBody>
          <a:bodyPr/>
          <a:lstStyle/>
          <a:p>
            <a:pPr eaLnBrk="1" hangingPunct="1"/>
            <a:r>
              <a:rPr lang="en-US" b="1" dirty="0">
                <a:ln>
                  <a:noFill/>
                </a:ln>
                <a:solidFill>
                  <a:schemeClr val="tx1"/>
                </a:solidFill>
              </a:rPr>
              <a:t>Benefits </a:t>
            </a:r>
            <a:r>
              <a:rPr lang="en-US" b="1" dirty="0" smtClean="0">
                <a:ln>
                  <a:noFill/>
                </a:ln>
                <a:solidFill>
                  <a:schemeClr val="tx1"/>
                </a:solidFill>
              </a:rPr>
              <a:t>of Implant</a:t>
            </a:r>
            <a:endParaRPr lang="en-US" b="1" dirty="0" smtClean="0">
              <a:ln>
                <a:noFill/>
              </a:ln>
              <a:solidFill>
                <a:schemeClr val="hlink"/>
              </a:solidFill>
            </a:endParaRPr>
          </a:p>
        </p:txBody>
      </p:sp>
      <p:sp>
        <p:nvSpPr>
          <p:cNvPr id="84995" name="Rectangle 2"/>
          <p:cNvSpPr>
            <a:spLocks noGrp="1" noChangeArrowheads="1"/>
          </p:cNvSpPr>
          <p:nvPr>
            <p:ph sz="half" idx="1"/>
          </p:nvPr>
        </p:nvSpPr>
        <p:spPr>
          <a:xfrm>
            <a:off x="914400" y="1676400"/>
            <a:ext cx="8001000" cy="4572000"/>
          </a:xfrm>
        </p:spPr>
        <p:txBody>
          <a:bodyPr/>
          <a:lstStyle/>
          <a:p>
            <a:pPr eaLnBrk="1" hangingPunct="1"/>
            <a:r>
              <a:rPr lang="en-US" dirty="0" smtClean="0">
                <a:latin typeface="Futura Lt BT" charset="0"/>
              </a:rPr>
              <a:t>Highly </a:t>
            </a:r>
            <a:r>
              <a:rPr lang="en-US" dirty="0">
                <a:latin typeface="Futura Lt BT" charset="0"/>
              </a:rPr>
              <a:t>effective </a:t>
            </a:r>
            <a:r>
              <a:rPr lang="en-US" dirty="0" smtClean="0">
                <a:latin typeface="Futura Lt BT" charset="0"/>
              </a:rPr>
              <a:t>– Tier 1</a:t>
            </a:r>
            <a:endParaRPr lang="en-US" dirty="0">
              <a:latin typeface="Futura Lt BT" charset="0"/>
            </a:endParaRPr>
          </a:p>
          <a:p>
            <a:pPr lvl="1" eaLnBrk="1" hangingPunct="1"/>
            <a:r>
              <a:rPr lang="en-US" sz="2800" dirty="0">
                <a:latin typeface="Futura Lt BT" charset="0"/>
              </a:rPr>
              <a:t>Perfect and typical failure rate 0.1% </a:t>
            </a:r>
            <a:endParaRPr lang="en-US" sz="2800" dirty="0" smtClean="0">
              <a:latin typeface="Futura Lt BT" charset="0"/>
            </a:endParaRPr>
          </a:p>
          <a:p>
            <a:r>
              <a:rPr lang="en-US" dirty="0"/>
              <a:t>F</a:t>
            </a:r>
            <a:r>
              <a:rPr lang="en-US" dirty="0" smtClean="0"/>
              <a:t>ollicle and estrogen production continue  </a:t>
            </a:r>
          </a:p>
          <a:p>
            <a:pPr lvl="1"/>
            <a:r>
              <a:rPr lang="en-US" dirty="0"/>
              <a:t>N</a:t>
            </a:r>
            <a:r>
              <a:rPr lang="en-US" dirty="0" smtClean="0"/>
              <a:t>o </a:t>
            </a:r>
            <a:r>
              <a:rPr lang="en-US" dirty="0"/>
              <a:t>change bone </a:t>
            </a:r>
            <a:r>
              <a:rPr lang="en-US" dirty="0" smtClean="0"/>
              <a:t>density</a:t>
            </a:r>
          </a:p>
          <a:p>
            <a:r>
              <a:rPr lang="en-US" dirty="0" smtClean="0"/>
              <a:t>Small weight gain</a:t>
            </a:r>
          </a:p>
          <a:p>
            <a:pPr lvl="1"/>
            <a:r>
              <a:rPr lang="en-US" sz="2800" dirty="0">
                <a:latin typeface="Futura Lt BT" charset="0"/>
              </a:rPr>
              <a:t>2.8 lbs in year one, and 3.7 lbs. year </a:t>
            </a:r>
            <a:r>
              <a:rPr lang="en-US" sz="2800" dirty="0" smtClean="0">
                <a:latin typeface="Futura Lt BT" charset="0"/>
              </a:rPr>
              <a:t>two</a:t>
            </a:r>
          </a:p>
          <a:p>
            <a:r>
              <a:rPr lang="en-US" sz="3200" dirty="0" smtClean="0"/>
              <a:t>80</a:t>
            </a:r>
            <a:r>
              <a:rPr lang="en-US" sz="3200" dirty="0"/>
              <a:t>% cycles inhibits </a:t>
            </a:r>
            <a:r>
              <a:rPr lang="en-US" sz="3200" dirty="0" smtClean="0"/>
              <a:t>ovulation </a:t>
            </a:r>
            <a:endParaRPr lang="en-US" sz="3200" dirty="0"/>
          </a:p>
          <a:p>
            <a:pPr lvl="1"/>
            <a:r>
              <a:rPr lang="en-US" dirty="0" smtClean="0"/>
              <a:t>Dysmenorrhea </a:t>
            </a:r>
            <a:r>
              <a:rPr lang="en-US" dirty="0"/>
              <a:t>&amp; pelvic pain reduced</a:t>
            </a:r>
          </a:p>
          <a:p>
            <a:pPr lvl="1"/>
            <a:r>
              <a:rPr lang="en-US" dirty="0" smtClean="0"/>
              <a:t>Improves Hematocrit</a:t>
            </a:r>
            <a:endParaRPr lang="en-US" dirty="0"/>
          </a:p>
        </p:txBody>
      </p:sp>
      <p:pic>
        <p:nvPicPr>
          <p:cNvPr id="111620" name="Picture 4"/>
          <p:cNvPicPr>
            <a:picLocks noChangeAspect="1" noChangeArrowheads="1"/>
          </p:cNvPicPr>
          <p:nvPr/>
        </p:nvPicPr>
        <p:blipFill>
          <a:blip r:embed="rId3" cstate="print"/>
          <a:srcRect/>
          <a:stretch>
            <a:fillRect/>
          </a:stretch>
        </p:blipFill>
        <p:spPr bwMode="auto">
          <a:xfrm>
            <a:off x="7848600" y="1676400"/>
            <a:ext cx="1074738" cy="1255713"/>
          </a:xfrm>
          <a:prstGeom prst="rect">
            <a:avLst/>
          </a:prstGeom>
          <a:noFill/>
          <a:ln w="9525">
            <a:noFill/>
            <a:miter lim="800000"/>
            <a:headEnd/>
            <a:tailEnd/>
          </a:ln>
        </p:spPr>
      </p:pic>
    </p:spTree>
    <p:extLst>
      <p:ext uri="{BB962C8B-B14F-4D97-AF65-F5344CB8AC3E}">
        <p14:creationId xmlns:p14="http://schemas.microsoft.com/office/powerpoint/2010/main" val="40097289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Rot="1" noChangeArrowheads="1"/>
          </p:cNvSpPr>
          <p:nvPr>
            <p:ph type="title"/>
          </p:nvPr>
        </p:nvSpPr>
        <p:spPr/>
        <p:txBody>
          <a:bodyPr/>
          <a:lstStyle/>
          <a:p>
            <a:pPr eaLnBrk="1" hangingPunct="1"/>
            <a:r>
              <a:rPr lang="en-US" dirty="0" smtClean="0">
                <a:solidFill>
                  <a:schemeClr val="tx1"/>
                </a:solidFill>
              </a:rPr>
              <a:t>Benefits </a:t>
            </a:r>
            <a:r>
              <a:rPr lang="en-US" dirty="0">
                <a:solidFill>
                  <a:schemeClr val="tx1"/>
                </a:solidFill>
              </a:rPr>
              <a:t>for Teens</a:t>
            </a:r>
            <a:endParaRPr lang="en-US" b="1" dirty="0" smtClean="0">
              <a:ln>
                <a:noFill/>
              </a:ln>
              <a:solidFill>
                <a:schemeClr val="hlink"/>
              </a:solidFill>
            </a:endParaRPr>
          </a:p>
        </p:txBody>
      </p:sp>
      <p:sp>
        <p:nvSpPr>
          <p:cNvPr id="84995" name="Rectangle 2"/>
          <p:cNvSpPr>
            <a:spLocks noGrp="1" noChangeArrowheads="1"/>
          </p:cNvSpPr>
          <p:nvPr>
            <p:ph sz="half" idx="1"/>
          </p:nvPr>
        </p:nvSpPr>
        <p:spPr>
          <a:xfrm>
            <a:off x="914400" y="2133600"/>
            <a:ext cx="8001000" cy="4114800"/>
          </a:xfrm>
        </p:spPr>
        <p:txBody>
          <a:bodyPr/>
          <a:lstStyle/>
          <a:p>
            <a:pPr eaLnBrk="1" hangingPunct="1"/>
            <a:r>
              <a:rPr lang="en-US" sz="3200" dirty="0" smtClean="0">
                <a:latin typeface="Futura Lt BT" charset="0"/>
              </a:rPr>
              <a:t>Cost effective over time</a:t>
            </a:r>
          </a:p>
          <a:p>
            <a:pPr lvl="1" eaLnBrk="1" hangingPunct="1">
              <a:spcBef>
                <a:spcPct val="45000"/>
              </a:spcBef>
            </a:pPr>
            <a:r>
              <a:rPr lang="en-US" sz="3200" dirty="0" smtClean="0">
                <a:latin typeface="Futura Lt BT" charset="0"/>
              </a:rPr>
              <a:t>$350–$600</a:t>
            </a:r>
          </a:p>
          <a:p>
            <a:pPr lvl="1" eaLnBrk="1" hangingPunct="1">
              <a:spcBef>
                <a:spcPct val="45000"/>
              </a:spcBef>
            </a:pPr>
            <a:r>
              <a:rPr lang="en-US" sz="3200" dirty="0" smtClean="0">
                <a:latin typeface="Futura Lt BT" charset="0"/>
              </a:rPr>
              <a:t>Insurance coverage may affect ability to choose this method</a:t>
            </a:r>
          </a:p>
          <a:p>
            <a:pPr eaLnBrk="1" hangingPunct="1"/>
            <a:r>
              <a:rPr lang="en-US" sz="3200" dirty="0" smtClean="0">
                <a:latin typeface="Futura Lt BT" charset="0"/>
              </a:rPr>
              <a:t>Discreet  (concerns exist about visibility)</a:t>
            </a:r>
          </a:p>
          <a:p>
            <a:pPr eaLnBrk="1" hangingPunct="1"/>
            <a:endParaRPr lang="en-US" sz="3200" dirty="0" smtClean="0">
              <a:latin typeface="Futura Lt BT" charset="0"/>
            </a:endParaRPr>
          </a:p>
        </p:txBody>
      </p:sp>
      <p:pic>
        <p:nvPicPr>
          <p:cNvPr id="111620" name="Picture 4"/>
          <p:cNvPicPr>
            <a:picLocks noChangeAspect="1" noChangeArrowheads="1"/>
          </p:cNvPicPr>
          <p:nvPr/>
        </p:nvPicPr>
        <p:blipFill>
          <a:blip r:embed="rId3" cstate="print"/>
          <a:srcRect/>
          <a:stretch>
            <a:fillRect/>
          </a:stretch>
        </p:blipFill>
        <p:spPr bwMode="auto">
          <a:xfrm>
            <a:off x="7623969" y="1828800"/>
            <a:ext cx="1074738"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3"/>
          <p:cNvSpPr>
            <a:spLocks noGrp="1" noChangeArrowheads="1"/>
          </p:cNvSpPr>
          <p:nvPr>
            <p:ph idx="1"/>
          </p:nvPr>
        </p:nvSpPr>
        <p:spPr>
          <a:xfrm>
            <a:off x="1066800" y="1752600"/>
            <a:ext cx="7620000" cy="4144963"/>
          </a:xfrm>
        </p:spPr>
        <p:txBody>
          <a:bodyPr/>
          <a:lstStyle/>
          <a:p>
            <a:pPr eaLnBrk="1" hangingPunct="1"/>
            <a:endParaRPr lang="en-US" sz="3600" dirty="0" smtClean="0">
              <a:latin typeface="Futura Lt BT" charset="0"/>
            </a:endParaRPr>
          </a:p>
          <a:p>
            <a:pPr eaLnBrk="1" hangingPunct="1"/>
            <a:endParaRPr lang="en-US" sz="3600" dirty="0">
              <a:latin typeface="Futura Lt BT" charset="0"/>
            </a:endParaRPr>
          </a:p>
          <a:p>
            <a:pPr eaLnBrk="1" hangingPunct="1"/>
            <a:endParaRPr lang="en-US" sz="3600" dirty="0" smtClean="0">
              <a:latin typeface="Futura Lt BT" charset="0"/>
            </a:endParaRPr>
          </a:p>
          <a:p>
            <a:pPr eaLnBrk="1" hangingPunct="1"/>
            <a:endParaRPr lang="en-US" sz="3600" dirty="0">
              <a:latin typeface="Futura Lt BT" charset="0"/>
            </a:endParaRPr>
          </a:p>
          <a:p>
            <a:pPr marL="0" indent="0" eaLnBrk="1" hangingPunct="1">
              <a:buNone/>
            </a:pPr>
            <a:endParaRPr lang="en-US" sz="3600" dirty="0" smtClean="0">
              <a:latin typeface="Futura Lt BT" charset="0"/>
            </a:endParaRPr>
          </a:p>
          <a:p>
            <a:pPr eaLnBrk="1" hangingPunct="1"/>
            <a:endParaRPr lang="en-US" sz="3600" dirty="0" smtClean="0">
              <a:latin typeface="Futura Lt BT" charset="0"/>
            </a:endParaRPr>
          </a:p>
          <a:p>
            <a:pPr eaLnBrk="1" hangingPunct="1"/>
            <a:endParaRPr lang="en-US" dirty="0" smtClean="0">
              <a:latin typeface="Futura Lt BT" charset="0"/>
            </a:endParaRPr>
          </a:p>
          <a:p>
            <a:pPr eaLnBrk="1" hangingPunct="1"/>
            <a:endParaRPr lang="en-US" dirty="0">
              <a:latin typeface="Futura Lt BT" charset="0"/>
            </a:endParaRPr>
          </a:p>
          <a:p>
            <a:pPr eaLnBrk="1" hangingPunct="1"/>
            <a:endParaRPr lang="en-US" dirty="0" smtClean="0">
              <a:latin typeface="Futura Lt BT" charset="0"/>
            </a:endParaRPr>
          </a:p>
          <a:p>
            <a:pPr eaLnBrk="1" hangingPunct="1"/>
            <a:r>
              <a:rPr lang="en-US" dirty="0" smtClean="0">
                <a:latin typeface="Futura Lt BT" charset="0"/>
              </a:rPr>
              <a:t>Insertion</a:t>
            </a:r>
          </a:p>
          <a:p>
            <a:pPr eaLnBrk="1" hangingPunct="1"/>
            <a:r>
              <a:rPr lang="en-US" dirty="0" smtClean="0">
                <a:latin typeface="Futura Lt BT" charset="0"/>
              </a:rPr>
              <a:t>Change in menstrual bleeding pattern</a:t>
            </a:r>
          </a:p>
          <a:p>
            <a:pPr lvl="1" eaLnBrk="1" hangingPunct="1"/>
            <a:r>
              <a:rPr lang="en-US" sz="3200" dirty="0" smtClean="0">
                <a:latin typeface="Futura Lt BT" charset="0"/>
              </a:rPr>
              <a:t>33% infrequent unpredictable</a:t>
            </a:r>
          </a:p>
          <a:p>
            <a:pPr lvl="1" eaLnBrk="1" hangingPunct="1"/>
            <a:r>
              <a:rPr lang="en-US" sz="3200" dirty="0" smtClean="0">
                <a:latin typeface="Futura Lt BT" charset="0"/>
              </a:rPr>
              <a:t>20% amenorrhea</a:t>
            </a:r>
          </a:p>
          <a:p>
            <a:pPr lvl="1" eaLnBrk="1" hangingPunct="1"/>
            <a:r>
              <a:rPr lang="en-US" sz="3200" dirty="0" smtClean="0">
                <a:latin typeface="Futura Lt BT" charset="0"/>
              </a:rPr>
              <a:t>20% frequent or prolonged</a:t>
            </a:r>
          </a:p>
          <a:p>
            <a:pPr eaLnBrk="1" hangingPunct="1"/>
            <a:r>
              <a:rPr lang="en-US" dirty="0" smtClean="0">
                <a:latin typeface="Futura Lt BT" charset="0"/>
              </a:rPr>
              <a:t>Bleeding pattern first 3 months predictive future bleeding pattern</a:t>
            </a:r>
          </a:p>
          <a:p>
            <a:pPr marL="457200" lvl="1" indent="0" eaLnBrk="1" hangingPunct="1">
              <a:buNone/>
            </a:pPr>
            <a:r>
              <a:rPr lang="en-US" sz="3200" dirty="0" smtClean="0">
                <a:latin typeface="Futura Lt BT" charset="0"/>
              </a:rPr>
              <a:t>		</a:t>
            </a:r>
            <a:r>
              <a:rPr lang="en-US" sz="1200" dirty="0" smtClean="0">
                <a:latin typeface="Futura Lt BT" charset="0"/>
              </a:rPr>
              <a:t>ACOG Committee on Adolescent Health Care  Number 539 October 2012</a:t>
            </a:r>
          </a:p>
          <a:p>
            <a:pPr lvl="1" eaLnBrk="1" hangingPunct="1"/>
            <a:endParaRPr lang="en-US" sz="3200" dirty="0" smtClean="0">
              <a:latin typeface="Futura Lt BT" charset="0"/>
            </a:endParaRPr>
          </a:p>
          <a:p>
            <a:pPr lvl="1" eaLnBrk="1" hangingPunct="1"/>
            <a:endParaRPr lang="en-US" sz="3200" dirty="0" smtClean="0">
              <a:latin typeface="Futura Lt BT" charset="0"/>
            </a:endParaRPr>
          </a:p>
          <a:p>
            <a:pPr lvl="1" eaLnBrk="1" hangingPunct="1"/>
            <a:endParaRPr lang="en-US" sz="3200" dirty="0" smtClean="0">
              <a:latin typeface="Futura Lt BT" charset="0"/>
            </a:endParaRPr>
          </a:p>
          <a:p>
            <a:pPr lvl="1" eaLnBrk="1" hangingPunct="1"/>
            <a:endParaRPr lang="en-US" sz="3200" dirty="0" smtClean="0">
              <a:latin typeface="Futura Lt BT" charset="0"/>
            </a:endParaRPr>
          </a:p>
          <a:p>
            <a:pPr eaLnBrk="1" hangingPunct="1"/>
            <a:r>
              <a:rPr lang="en-US" sz="3600" dirty="0" smtClean="0">
                <a:latin typeface="Futura Lt BT" charset="0"/>
              </a:rPr>
              <a:t>Insertion and removal requires office visits</a:t>
            </a:r>
          </a:p>
          <a:p>
            <a:pPr eaLnBrk="1" hangingPunct="1"/>
            <a:r>
              <a:rPr lang="en-US" sz="3600" dirty="0" smtClean="0">
                <a:latin typeface="Futura Lt BT" charset="0"/>
              </a:rPr>
              <a:t>Initial expense</a:t>
            </a:r>
          </a:p>
          <a:p>
            <a:pPr eaLnBrk="1" hangingPunct="1">
              <a:buFont typeface="Wingdings" pitchFamily="2" charset="2"/>
              <a:buNone/>
            </a:pPr>
            <a:endParaRPr lang="en-US" sz="3600" b="1" dirty="0" smtClean="0">
              <a:solidFill>
                <a:schemeClr val="hlink"/>
              </a:solidFill>
              <a:latin typeface="Futura Lt BT" charset="0"/>
            </a:endParaRPr>
          </a:p>
        </p:txBody>
      </p:sp>
      <p:sp>
        <p:nvSpPr>
          <p:cNvPr id="112642" name="Rectangle 2"/>
          <p:cNvSpPr>
            <a:spLocks noGrp="1" noRot="1" noChangeArrowheads="1"/>
          </p:cNvSpPr>
          <p:nvPr>
            <p:ph type="title"/>
          </p:nvPr>
        </p:nvSpPr>
        <p:spPr/>
        <p:txBody>
          <a:bodyPr/>
          <a:lstStyle/>
          <a:p>
            <a:pPr eaLnBrk="1" hangingPunct="1"/>
            <a:r>
              <a:rPr lang="en-US" dirty="0" smtClean="0">
                <a:solidFill>
                  <a:schemeClr val="tx1"/>
                </a:solidFill>
              </a:rPr>
              <a:t>Concerns for Teens</a:t>
            </a:r>
            <a:endParaRPr lang="en-US" dirty="0" smtClean="0">
              <a:solidFill>
                <a:schemeClr val="hlink"/>
              </a:solidFill>
            </a:endParaRPr>
          </a:p>
        </p:txBody>
      </p:sp>
    </p:spTree>
    <p:extLst>
      <p:ext uri="{BB962C8B-B14F-4D97-AF65-F5344CB8AC3E}">
        <p14:creationId xmlns:p14="http://schemas.microsoft.com/office/powerpoint/2010/main" val="16337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20">
                                            <p:txEl>
                                              <p:pRg st="20" end="2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020">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3"/>
          <p:cNvSpPr>
            <a:spLocks noGrp="1" noChangeArrowheads="1"/>
          </p:cNvSpPr>
          <p:nvPr>
            <p:ph idx="1"/>
          </p:nvPr>
        </p:nvSpPr>
        <p:spPr>
          <a:xfrm>
            <a:off x="1066800" y="2438400"/>
            <a:ext cx="7620000" cy="3611563"/>
          </a:xfrm>
        </p:spPr>
        <p:txBody>
          <a:bodyPr/>
          <a:lstStyle/>
          <a:p>
            <a:pPr eaLnBrk="1" hangingPunct="1"/>
            <a:endParaRPr lang="en-US" sz="3600" dirty="0" smtClean="0">
              <a:latin typeface="Futura Lt BT" charset="0"/>
            </a:endParaRPr>
          </a:p>
          <a:p>
            <a:pPr eaLnBrk="1" hangingPunct="1"/>
            <a:endParaRPr lang="en-US" sz="3600" dirty="0">
              <a:latin typeface="Futura Lt BT" charset="0"/>
            </a:endParaRPr>
          </a:p>
          <a:p>
            <a:pPr eaLnBrk="1" hangingPunct="1"/>
            <a:endParaRPr lang="en-US" sz="3600" dirty="0" smtClean="0">
              <a:latin typeface="Futura Lt BT" charset="0"/>
            </a:endParaRPr>
          </a:p>
          <a:p>
            <a:pPr eaLnBrk="1" hangingPunct="1"/>
            <a:endParaRPr lang="en-US" sz="3600" dirty="0">
              <a:latin typeface="Futura Lt BT" charset="0"/>
            </a:endParaRPr>
          </a:p>
          <a:p>
            <a:pPr eaLnBrk="1" hangingPunct="1"/>
            <a:endParaRPr lang="en-US" sz="3600" dirty="0" smtClean="0">
              <a:latin typeface="Futura Lt BT" charset="0"/>
            </a:endParaRPr>
          </a:p>
          <a:p>
            <a:pPr eaLnBrk="1" hangingPunct="1"/>
            <a:endParaRPr lang="en-US" sz="3600" dirty="0" smtClean="0">
              <a:latin typeface="Futura Lt BT" charset="0"/>
            </a:endParaRPr>
          </a:p>
          <a:p>
            <a:pPr eaLnBrk="1" hangingPunct="1"/>
            <a:endParaRPr lang="en-US" sz="3600" dirty="0" smtClean="0">
              <a:latin typeface="Futura Lt BT" charset="0"/>
            </a:endParaRPr>
          </a:p>
          <a:p>
            <a:pPr eaLnBrk="1" hangingPunct="1"/>
            <a:endParaRPr lang="en-US" sz="3600" dirty="0" smtClean="0">
              <a:latin typeface="Futura Lt BT" charset="0"/>
            </a:endParaRPr>
          </a:p>
          <a:p>
            <a:pPr eaLnBrk="1" hangingPunct="1"/>
            <a:endParaRPr lang="en-US" sz="3600" dirty="0">
              <a:latin typeface="Futura Lt BT" charset="0"/>
            </a:endParaRPr>
          </a:p>
          <a:p>
            <a:pPr eaLnBrk="1" hangingPunct="1"/>
            <a:r>
              <a:rPr lang="en-US" sz="2800" dirty="0" smtClean="0">
                <a:latin typeface="Futura Lt BT" charset="0"/>
              </a:rPr>
              <a:t>Bleeding </a:t>
            </a:r>
            <a:r>
              <a:rPr lang="en-US" sz="2800" dirty="0">
                <a:latin typeface="Futura Lt BT" charset="0"/>
              </a:rPr>
              <a:t>pattern most common reason for </a:t>
            </a:r>
            <a:r>
              <a:rPr lang="en-US" sz="2800" dirty="0" smtClean="0">
                <a:latin typeface="Futura Lt BT" charset="0"/>
              </a:rPr>
              <a:t>discontinuation</a:t>
            </a:r>
          </a:p>
          <a:p>
            <a:pPr eaLnBrk="1" hangingPunct="1"/>
            <a:r>
              <a:rPr lang="en-US" sz="2800" dirty="0" smtClean="0">
                <a:latin typeface="Futura Lt BT" charset="0"/>
              </a:rPr>
              <a:t>Multiple treatment strategies for bleeding</a:t>
            </a:r>
          </a:p>
          <a:p>
            <a:pPr lvl="1" eaLnBrk="1" hangingPunct="1"/>
            <a:r>
              <a:rPr lang="en-US" dirty="0" smtClean="0">
                <a:latin typeface="Futura Lt BT" charset="0"/>
              </a:rPr>
              <a:t>No studies supporting one over another</a:t>
            </a:r>
          </a:p>
          <a:p>
            <a:pPr lvl="1" eaLnBrk="1" hangingPunct="1"/>
            <a:r>
              <a:rPr lang="en-US" dirty="0" smtClean="0">
                <a:latin typeface="Futura Lt BT" charset="0"/>
              </a:rPr>
              <a:t>NSAIDS, COC’s, </a:t>
            </a:r>
            <a:r>
              <a:rPr lang="en-US" dirty="0" err="1" smtClean="0">
                <a:latin typeface="Futura Lt BT" charset="0"/>
              </a:rPr>
              <a:t>progestins</a:t>
            </a:r>
            <a:r>
              <a:rPr lang="en-US" dirty="0" smtClean="0">
                <a:latin typeface="Futura Lt BT" charset="0"/>
              </a:rPr>
              <a:t>, or doxycycline</a:t>
            </a:r>
          </a:p>
          <a:p>
            <a:pPr eaLnBrk="1" hangingPunct="1"/>
            <a:r>
              <a:rPr lang="en-US" sz="2800" dirty="0" smtClean="0">
                <a:latin typeface="Futura Lt BT" charset="0"/>
              </a:rPr>
              <a:t>Once removed may not be able to access other LARC methods for 3 years</a:t>
            </a:r>
          </a:p>
          <a:p>
            <a:pPr marL="3200400" lvl="7" indent="0">
              <a:buNone/>
            </a:pPr>
            <a:r>
              <a:rPr lang="en-US" sz="1000" dirty="0" err="1" smtClean="0">
                <a:latin typeface="Futura Lt BT" charset="0"/>
              </a:rPr>
              <a:t>Emans</a:t>
            </a:r>
            <a:r>
              <a:rPr lang="en-US" sz="1000" dirty="0">
                <a:latin typeface="Futura Lt BT" charset="0"/>
              </a:rPr>
              <a:t>, </a:t>
            </a:r>
            <a:r>
              <a:rPr lang="en-US" sz="1000" dirty="0" err="1">
                <a:latin typeface="Futura Lt BT" charset="0"/>
              </a:rPr>
              <a:t>Laufer</a:t>
            </a:r>
            <a:r>
              <a:rPr lang="en-US" sz="1000" dirty="0">
                <a:latin typeface="Futura Lt BT" charset="0"/>
              </a:rPr>
              <a:t>, </a:t>
            </a:r>
            <a:r>
              <a:rPr lang="en-US" sz="1000" dirty="0" err="1">
                <a:latin typeface="Futura Lt BT" charset="0"/>
              </a:rPr>
              <a:t>Goldstien’s</a:t>
            </a:r>
            <a:r>
              <a:rPr lang="en-US" sz="1000" dirty="0">
                <a:latin typeface="Futura Lt BT" charset="0"/>
              </a:rPr>
              <a:t> Pediatric &amp; </a:t>
            </a:r>
            <a:r>
              <a:rPr lang="en-US" sz="1000" dirty="0" smtClean="0">
                <a:latin typeface="Futura Lt BT" charset="0"/>
              </a:rPr>
              <a:t>AdolescentGynecology:464-465</a:t>
            </a:r>
          </a:p>
          <a:p>
            <a:pPr marL="3200400" lvl="7" indent="0">
              <a:buNone/>
            </a:pPr>
            <a:r>
              <a:rPr lang="en-US" sz="1000" dirty="0">
                <a:latin typeface="Futura Lt BT" charset="0"/>
              </a:rPr>
              <a:t>ACOG Committee on Adolescent Health Care  Number 539 October 2012</a:t>
            </a:r>
            <a:r>
              <a:rPr lang="en-US" sz="600" dirty="0" smtClean="0">
                <a:latin typeface="Futura Lt BT" charset="0"/>
              </a:rPr>
              <a:t> </a:t>
            </a:r>
            <a:endParaRPr lang="en-US" sz="600" dirty="0">
              <a:latin typeface="Futura Lt BT" charset="0"/>
            </a:endParaRPr>
          </a:p>
          <a:p>
            <a:pPr eaLnBrk="1" hangingPunct="1"/>
            <a:endParaRPr lang="en-US" dirty="0" smtClean="0">
              <a:latin typeface="Futura Lt BT" charset="0"/>
            </a:endParaRPr>
          </a:p>
          <a:p>
            <a:pPr lvl="1" eaLnBrk="1" hangingPunct="1"/>
            <a:endParaRPr lang="en-US" sz="3200" dirty="0" smtClean="0">
              <a:latin typeface="Futura Lt BT" charset="0"/>
            </a:endParaRPr>
          </a:p>
          <a:p>
            <a:pPr eaLnBrk="1" hangingPunct="1"/>
            <a:endParaRPr lang="en-US" dirty="0" smtClean="0">
              <a:latin typeface="Futura Lt BT" charset="0"/>
            </a:endParaRPr>
          </a:p>
          <a:p>
            <a:pPr marL="0" indent="0" eaLnBrk="1" hangingPunct="1">
              <a:buNone/>
            </a:pPr>
            <a:endParaRPr lang="en-US" dirty="0" smtClean="0">
              <a:latin typeface="Futura Lt BT" charset="0"/>
            </a:endParaRPr>
          </a:p>
          <a:p>
            <a:pPr lvl="1" eaLnBrk="1" hangingPunct="1"/>
            <a:endParaRPr lang="en-US" sz="3200" dirty="0" smtClean="0">
              <a:latin typeface="Futura Lt BT" charset="0"/>
            </a:endParaRPr>
          </a:p>
          <a:p>
            <a:pPr lvl="1" eaLnBrk="1" hangingPunct="1"/>
            <a:endParaRPr lang="en-US" sz="3200" dirty="0" smtClean="0">
              <a:latin typeface="Futura Lt BT" charset="0"/>
            </a:endParaRPr>
          </a:p>
          <a:p>
            <a:pPr lvl="1" eaLnBrk="1" hangingPunct="1"/>
            <a:endParaRPr lang="en-US" sz="3200" dirty="0" smtClean="0">
              <a:latin typeface="Futura Lt BT" charset="0"/>
            </a:endParaRPr>
          </a:p>
          <a:p>
            <a:pPr lvl="1" eaLnBrk="1" hangingPunct="1"/>
            <a:endParaRPr lang="en-US" sz="3200" dirty="0" smtClean="0">
              <a:latin typeface="Futura Lt BT" charset="0"/>
            </a:endParaRPr>
          </a:p>
          <a:p>
            <a:pPr marL="0" indent="0" eaLnBrk="1" hangingPunct="1">
              <a:buNone/>
            </a:pPr>
            <a:endParaRPr lang="en-US" dirty="0" smtClean="0">
              <a:latin typeface="Futura Lt BT" charset="0"/>
            </a:endParaRPr>
          </a:p>
          <a:p>
            <a:pPr eaLnBrk="1" hangingPunct="1">
              <a:buFont typeface="Wingdings" pitchFamily="2" charset="2"/>
              <a:buNone/>
            </a:pPr>
            <a:endParaRPr lang="en-US" sz="3600" b="1" dirty="0" smtClean="0">
              <a:solidFill>
                <a:schemeClr val="hlink"/>
              </a:solidFill>
              <a:latin typeface="Futura Lt BT" charset="0"/>
            </a:endParaRPr>
          </a:p>
        </p:txBody>
      </p:sp>
      <p:sp>
        <p:nvSpPr>
          <p:cNvPr id="112642" name="Rectangle 2"/>
          <p:cNvSpPr>
            <a:spLocks noGrp="1" noRot="1" noChangeArrowheads="1"/>
          </p:cNvSpPr>
          <p:nvPr>
            <p:ph type="title"/>
          </p:nvPr>
        </p:nvSpPr>
        <p:spPr/>
        <p:txBody>
          <a:bodyPr/>
          <a:lstStyle/>
          <a:p>
            <a:pPr eaLnBrk="1" hangingPunct="1"/>
            <a:r>
              <a:rPr lang="en-US" smtClean="0">
                <a:solidFill>
                  <a:schemeClr val="tx1"/>
                </a:solidFill>
              </a:rPr>
              <a:t>Concerns for Teens</a:t>
            </a:r>
            <a:endParaRPr lang="en-US" smtClean="0">
              <a:solidFill>
                <a:schemeClr val="hlink"/>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304800" y="1371600"/>
            <a:ext cx="8839200" cy="1295400"/>
          </a:xfrm>
        </p:spPr>
        <p:txBody>
          <a:bodyPr/>
          <a:lstStyle/>
          <a:p>
            <a:pPr eaLnBrk="1" hangingPunct="1">
              <a:spcBef>
                <a:spcPct val="80000"/>
              </a:spcBef>
            </a:pPr>
            <a:r>
              <a:rPr lang="en-US" sz="2900" smtClean="0">
                <a:latin typeface="Futura Lt BT" charset="0"/>
              </a:rPr>
              <a:t>2006 analysis concluded that for 15–19 year olds:</a:t>
            </a:r>
          </a:p>
        </p:txBody>
      </p:sp>
      <p:sp>
        <p:nvSpPr>
          <p:cNvPr id="37890" name="Rectangle 2"/>
          <p:cNvSpPr>
            <a:spLocks noGrp="1" noRot="1" noChangeArrowheads="1"/>
          </p:cNvSpPr>
          <p:nvPr>
            <p:ph type="title"/>
          </p:nvPr>
        </p:nvSpPr>
        <p:spPr>
          <a:xfrm>
            <a:off x="2133600" y="381000"/>
            <a:ext cx="7010400" cy="1143000"/>
          </a:xfrm>
        </p:spPr>
        <p:txBody>
          <a:bodyPr/>
          <a:lstStyle/>
          <a:p>
            <a:pPr eaLnBrk="1" hangingPunct="1"/>
            <a:r>
              <a:rPr lang="en-US" smtClean="0"/>
              <a:t>Causes of Recent Decline in Teen Pregnancy</a:t>
            </a:r>
          </a:p>
        </p:txBody>
      </p:sp>
      <p:graphicFrame>
        <p:nvGraphicFramePr>
          <p:cNvPr id="5" name="Diagram 4"/>
          <p:cNvGraphicFramePr/>
          <p:nvPr/>
        </p:nvGraphicFramePr>
        <p:xfrm>
          <a:off x="1219200" y="2286000"/>
          <a:ext cx="7239000"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3" name="TextBox 5"/>
          <p:cNvSpPr txBox="1">
            <a:spLocks noChangeArrowheads="1"/>
          </p:cNvSpPr>
          <p:nvPr/>
        </p:nvSpPr>
        <p:spPr bwMode="auto">
          <a:xfrm>
            <a:off x="1219200" y="6488113"/>
            <a:ext cx="5570538" cy="369887"/>
          </a:xfrm>
          <a:prstGeom prst="rect">
            <a:avLst/>
          </a:prstGeom>
          <a:noFill/>
          <a:ln w="9525">
            <a:noFill/>
            <a:miter lim="800000"/>
            <a:headEnd/>
            <a:tailEnd/>
          </a:ln>
        </p:spPr>
        <p:txBody>
          <a:bodyPr wrap="none">
            <a:spAutoFit/>
          </a:bodyPr>
          <a:lstStyle/>
          <a:p>
            <a:r>
              <a:rPr lang="en-US" sz="1600">
                <a:solidFill>
                  <a:srgbClr val="FFFFFF"/>
                </a:solidFill>
              </a:rPr>
              <a:t>Santelli J, et al. </a:t>
            </a:r>
            <a:r>
              <a:rPr lang="en-US" sz="1600" i="1">
                <a:solidFill>
                  <a:srgbClr val="FFFFFF"/>
                </a:solidFill>
              </a:rPr>
              <a:t>Am J Public Health. </a:t>
            </a:r>
            <a:r>
              <a:rPr lang="en-US" sz="1600">
                <a:solidFill>
                  <a:srgbClr val="FFFFFF"/>
                </a:solidFill>
              </a:rPr>
              <a:t>2007 Jan;97(1):150–6</a:t>
            </a:r>
            <a:r>
              <a:rPr lang="en-US"/>
              <a:t>.</a:t>
            </a:r>
            <a:r>
              <a:rPr lang="en-US">
                <a:solidFill>
                  <a:srgbClr val="F8F8F8"/>
                </a:solidFill>
              </a:rPr>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r>
              <a:rPr lang="en-US" b="1" smtClean="0">
                <a:ln>
                  <a:noFill/>
                </a:ln>
                <a:solidFill>
                  <a:srgbClr val="F2F2F2"/>
                </a:solidFill>
              </a:rPr>
              <a:t>Intrauterine Contraception (IUC)</a:t>
            </a:r>
            <a:endParaRPr lang="en-US" smtClean="0">
              <a:ln>
                <a:noFill/>
              </a:ln>
              <a:solidFill>
                <a:srgbClr val="F2F2F2"/>
              </a:solidFill>
            </a:endParaRPr>
          </a:p>
        </p:txBody>
      </p:sp>
      <p:pic>
        <p:nvPicPr>
          <p:cNvPr id="11" name="Picture 4"/>
          <p:cNvPicPr>
            <a:picLocks noGrp="1" noChangeAspect="1" noChangeArrowheads="1"/>
          </p:cNvPicPr>
          <p:nvPr>
            <p:ph sz="half" idx="1"/>
          </p:nvPr>
        </p:nvPicPr>
        <p:blipFill>
          <a:blip r:embed="rId4" cstate="print"/>
          <a:srcRect/>
          <a:stretch>
            <a:fillRect/>
          </a:stretch>
        </p:blipFill>
        <p:spPr>
          <a:xfrm>
            <a:off x="457200" y="2514600"/>
            <a:ext cx="762000" cy="762000"/>
          </a:xfrm>
        </p:spPr>
      </p:pic>
      <p:sp>
        <p:nvSpPr>
          <p:cNvPr id="6" name="TextBox 5"/>
          <p:cNvSpPr txBox="1">
            <a:spLocks noChangeArrowheads="1"/>
          </p:cNvSpPr>
          <p:nvPr/>
        </p:nvSpPr>
        <p:spPr bwMode="auto">
          <a:xfrm>
            <a:off x="1600200" y="2362200"/>
            <a:ext cx="1981200" cy="954088"/>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defRPr/>
            </a:pPr>
            <a:r>
              <a:rPr lang="en-US" sz="2800">
                <a:solidFill>
                  <a:srgbClr val="FFFFFF"/>
                </a:solidFill>
                <a:latin typeface="Humanst521 Lt BT" charset="0"/>
                <a:ea typeface="Arial" charset="0"/>
                <a:cs typeface="Arial" charset="0"/>
              </a:rPr>
              <a:t>TCu 380A </a:t>
            </a:r>
          </a:p>
          <a:p>
            <a:pPr>
              <a:defRPr/>
            </a:pPr>
            <a:r>
              <a:rPr lang="en-US" sz="2800">
                <a:solidFill>
                  <a:srgbClr val="FFFFFF"/>
                </a:solidFill>
                <a:latin typeface="Humanst521 Lt BT" charset="0"/>
                <a:ea typeface="Arial" charset="0"/>
                <a:cs typeface="Arial" charset="0"/>
              </a:rPr>
              <a:t>(Copper T) </a:t>
            </a:r>
          </a:p>
        </p:txBody>
      </p:sp>
      <p:sp>
        <p:nvSpPr>
          <p:cNvPr id="7" name="TextBox 6"/>
          <p:cNvSpPr txBox="1"/>
          <p:nvPr/>
        </p:nvSpPr>
        <p:spPr>
          <a:xfrm>
            <a:off x="4419600" y="1958370"/>
            <a:ext cx="4191000" cy="2308324"/>
          </a:xfrm>
          <a:prstGeom prst="rect">
            <a:avLst/>
          </a:prstGeom>
          <a:solidFill>
            <a:srgbClr val="0070C0"/>
          </a:solidFill>
          <a:ln>
            <a:noFill/>
          </a:ln>
          <a:effectLst/>
          <a:scene3d>
            <a:camera prst="orthographicFront">
              <a:rot lat="0" lon="0" rev="0"/>
            </a:camera>
            <a:lightRig rig="contrasting" dir="t">
              <a:rot lat="0" lon="0" rev="7800000"/>
            </a:lightRig>
          </a:scene3d>
          <a:sp3d>
            <a:bevelT w="139700" h="139700"/>
          </a:sp3d>
        </p:spPr>
        <p:txBody>
          <a:bodyPr>
            <a:spAutoFit/>
          </a:bodyPr>
          <a:lstStyle/>
          <a:p>
            <a:pPr marL="342900" indent="-342900">
              <a:buFont typeface="Arial" panose="020B0604020202020204" pitchFamily="34" charset="0"/>
              <a:buChar char="•"/>
              <a:defRPr/>
            </a:pPr>
            <a:r>
              <a:rPr lang="en-US" sz="2400" dirty="0">
                <a:solidFill>
                  <a:srgbClr val="F8F8F8"/>
                </a:solidFill>
              </a:rPr>
              <a:t>Made of polyethylene with barium </a:t>
            </a:r>
            <a:r>
              <a:rPr lang="en-US" sz="2400" dirty="0" smtClean="0">
                <a:solidFill>
                  <a:srgbClr val="F8F8F8"/>
                </a:solidFill>
              </a:rPr>
              <a:t>sulfate and Copper</a:t>
            </a:r>
          </a:p>
          <a:p>
            <a:pPr marL="342900" indent="-342900">
              <a:buFont typeface="Arial" panose="020B0604020202020204" pitchFamily="34" charset="0"/>
              <a:buChar char="•"/>
              <a:defRPr/>
            </a:pPr>
            <a:r>
              <a:rPr lang="en-US" sz="2400" dirty="0" smtClean="0">
                <a:solidFill>
                  <a:srgbClr val="F8F8F8"/>
                </a:solidFill>
              </a:rPr>
              <a:t>Tier 1 - highly effective 0.8% failure </a:t>
            </a:r>
          </a:p>
          <a:p>
            <a:pPr marL="342900" indent="-342900">
              <a:buFont typeface="Arial" panose="020B0604020202020204" pitchFamily="34" charset="0"/>
              <a:buChar char="•"/>
              <a:defRPr/>
            </a:pPr>
            <a:r>
              <a:rPr lang="en-US" sz="2400" dirty="0" smtClean="0">
                <a:solidFill>
                  <a:srgbClr val="F8F8F8"/>
                </a:solidFill>
              </a:rPr>
              <a:t>Approved 10 years; likely effective for 12 years</a:t>
            </a:r>
            <a:endParaRPr lang="en-US" sz="2400" dirty="0">
              <a:solidFill>
                <a:srgbClr val="F8F8F8"/>
              </a:solidFill>
            </a:endParaRPr>
          </a:p>
        </p:txBody>
      </p:sp>
      <p:sp>
        <p:nvSpPr>
          <p:cNvPr id="9" name="TextBox 8"/>
          <p:cNvSpPr txBox="1">
            <a:spLocks noChangeArrowheads="1"/>
          </p:cNvSpPr>
          <p:nvPr/>
        </p:nvSpPr>
        <p:spPr bwMode="auto">
          <a:xfrm>
            <a:off x="1676400" y="4572000"/>
            <a:ext cx="1981200" cy="830997"/>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defRPr/>
            </a:pPr>
            <a:r>
              <a:rPr lang="en-US" sz="2800" dirty="0">
                <a:solidFill>
                  <a:srgbClr val="FFFFFF"/>
                </a:solidFill>
                <a:latin typeface="+mn-lt"/>
                <a:cs typeface="+mn-cs"/>
              </a:rPr>
              <a:t>LNG-IUS</a:t>
            </a:r>
          </a:p>
          <a:p>
            <a:pPr>
              <a:defRPr/>
            </a:pPr>
            <a:r>
              <a:rPr lang="en-US" sz="2000" dirty="0">
                <a:solidFill>
                  <a:srgbClr val="FFFFFF"/>
                </a:solidFill>
                <a:latin typeface="+mn-lt"/>
                <a:cs typeface="+mn-cs"/>
              </a:rPr>
              <a:t>(</a:t>
            </a:r>
            <a:r>
              <a:rPr lang="en-US" sz="2000" dirty="0" err="1" smtClean="0">
                <a:solidFill>
                  <a:srgbClr val="FFFFFF"/>
                </a:solidFill>
                <a:latin typeface="+mn-lt"/>
                <a:cs typeface="+mn-cs"/>
              </a:rPr>
              <a:t>Mirena</a:t>
            </a:r>
            <a:r>
              <a:rPr lang="en-US" sz="2000" dirty="0" smtClean="0">
                <a:solidFill>
                  <a:srgbClr val="FFFFFF"/>
                </a:solidFill>
                <a:latin typeface="+mn-lt"/>
                <a:cs typeface="+mn-cs"/>
              </a:rPr>
              <a:t>/Skyla)</a:t>
            </a:r>
            <a:endParaRPr lang="en-US" sz="2000" dirty="0">
              <a:solidFill>
                <a:srgbClr val="FFFFFF"/>
              </a:solidFill>
              <a:latin typeface="+mn-lt"/>
              <a:cs typeface="+mn-cs"/>
            </a:endParaRPr>
          </a:p>
        </p:txBody>
      </p:sp>
      <p:sp>
        <p:nvSpPr>
          <p:cNvPr id="10" name="TextBox 9"/>
          <p:cNvSpPr txBox="1"/>
          <p:nvPr/>
        </p:nvSpPr>
        <p:spPr>
          <a:xfrm>
            <a:off x="4419600" y="4267200"/>
            <a:ext cx="4267200" cy="2308324"/>
          </a:xfrm>
          <a:prstGeom prst="rect">
            <a:avLst/>
          </a:prstGeom>
          <a:solidFill>
            <a:srgbClr val="0070C0"/>
          </a:solidFill>
          <a:ln>
            <a:noFill/>
          </a:ln>
          <a:effectLst/>
          <a:scene3d>
            <a:camera prst="orthographicFront">
              <a:rot lat="0" lon="0" rev="0"/>
            </a:camera>
            <a:lightRig rig="contrasting" dir="t">
              <a:rot lat="0" lon="0" rev="7800000"/>
            </a:lightRig>
          </a:scene3d>
          <a:sp3d>
            <a:bevelT w="139700" h="139700"/>
          </a:sp3d>
        </p:spPr>
        <p:txBody>
          <a:bodyPr>
            <a:spAutoFit/>
          </a:bodyPr>
          <a:lstStyle/>
          <a:p>
            <a:pPr marL="342900" indent="-342900">
              <a:buFont typeface="Arial" panose="020B0604020202020204" pitchFamily="34" charset="0"/>
              <a:buChar char="•"/>
              <a:defRPr/>
            </a:pPr>
            <a:r>
              <a:rPr lang="en-US" sz="2400" dirty="0">
                <a:solidFill>
                  <a:srgbClr val="F8F8F8"/>
                </a:solidFill>
              </a:rPr>
              <a:t>Release </a:t>
            </a:r>
            <a:r>
              <a:rPr lang="en-US" sz="2400" dirty="0" err="1">
                <a:solidFill>
                  <a:srgbClr val="F8F8F8"/>
                </a:solidFill>
              </a:rPr>
              <a:t>levonorgestrel</a:t>
            </a:r>
            <a:r>
              <a:rPr lang="en-US" sz="2400" dirty="0">
                <a:solidFill>
                  <a:srgbClr val="F8F8F8"/>
                </a:solidFill>
              </a:rPr>
              <a:t> directly into </a:t>
            </a:r>
            <a:r>
              <a:rPr lang="en-US" sz="2400" dirty="0" smtClean="0">
                <a:solidFill>
                  <a:srgbClr val="F8F8F8"/>
                </a:solidFill>
              </a:rPr>
              <a:t>endometrium </a:t>
            </a:r>
          </a:p>
          <a:p>
            <a:pPr marL="342900" indent="-342900">
              <a:buFont typeface="Arial" panose="020B0604020202020204" pitchFamily="34" charset="0"/>
              <a:buChar char="•"/>
              <a:defRPr/>
            </a:pPr>
            <a:r>
              <a:rPr lang="en-US" sz="2400" dirty="0" smtClean="0">
                <a:solidFill>
                  <a:srgbClr val="F8F8F8"/>
                </a:solidFill>
              </a:rPr>
              <a:t>Tier 1 - highly effective 0.2% failure </a:t>
            </a:r>
            <a:endParaRPr lang="en-US" sz="2400" dirty="0">
              <a:solidFill>
                <a:srgbClr val="F8F8F8"/>
              </a:solidFill>
            </a:endParaRPr>
          </a:p>
          <a:p>
            <a:pPr marL="342900" indent="-342900">
              <a:buFont typeface="Arial" panose="020B0604020202020204" pitchFamily="34" charset="0"/>
              <a:buChar char="•"/>
              <a:defRPr/>
            </a:pPr>
            <a:r>
              <a:rPr lang="en-US" sz="2400" dirty="0" smtClean="0">
                <a:solidFill>
                  <a:srgbClr val="F8F8F8"/>
                </a:solidFill>
              </a:rPr>
              <a:t>Approved 5 years; likely effective 7 years</a:t>
            </a:r>
            <a:endParaRPr lang="en-US" sz="2400" dirty="0">
              <a:solidFill>
                <a:srgbClr val="F8F8F8"/>
              </a:solidFill>
            </a:endParaRPr>
          </a:p>
        </p:txBody>
      </p:sp>
      <p:graphicFrame>
        <p:nvGraphicFramePr>
          <p:cNvPr id="1026" name="Object 2"/>
          <p:cNvGraphicFramePr>
            <a:graphicFrameLocks noChangeAspect="1"/>
          </p:cNvGraphicFramePr>
          <p:nvPr/>
        </p:nvGraphicFramePr>
        <p:xfrm>
          <a:off x="609600" y="4572000"/>
          <a:ext cx="742950" cy="838200"/>
        </p:xfrm>
        <a:graphic>
          <a:graphicData uri="http://schemas.openxmlformats.org/presentationml/2006/ole">
            <mc:AlternateContent xmlns:mc="http://schemas.openxmlformats.org/markup-compatibility/2006">
              <mc:Choice xmlns:v="urn:schemas-microsoft-com:vml" Requires="v">
                <p:oleObj spid="_x0000_s4206" name="Photo Editor Photo" r:id="rId5" imgW="3315163" imgH="3723810" progId="">
                  <p:embed/>
                </p:oleObj>
              </mc:Choice>
              <mc:Fallback>
                <p:oleObj name="Photo Editor Photo" r:id="rId5" imgW="3315163" imgH="3723810"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572000"/>
                        <a:ext cx="7429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4" name="Straight Connector 13"/>
          <p:cNvCxnSpPr/>
          <p:nvPr/>
        </p:nvCxnSpPr>
        <p:spPr>
          <a:xfrm>
            <a:off x="3657600" y="2743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noChangeShapeType="1"/>
            <a:stCxn id="9" idx="3"/>
          </p:cNvCxnSpPr>
          <p:nvPr/>
        </p:nvCxnSpPr>
        <p:spPr bwMode="auto">
          <a:xfrm>
            <a:off x="3657600" y="4987499"/>
            <a:ext cx="665163" cy="60751"/>
          </a:xfrm>
          <a:prstGeom prst="line">
            <a:avLst/>
          </a:prstGeom>
          <a:noFill/>
          <a:ln w="9525">
            <a:solidFill>
              <a:srgbClr val="B6DCDF"/>
            </a:solidFill>
            <a:round/>
            <a:headEnd/>
            <a:tailEnd/>
          </a:ln>
        </p:spPr>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99952178"/>
              </p:ext>
            </p:extLst>
          </p:nvPr>
        </p:nvGraphicFramePr>
        <p:xfrm>
          <a:off x="1447800" y="1752600"/>
          <a:ext cx="6781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4450" name="Rectangle 2"/>
          <p:cNvSpPr>
            <a:spLocks noGrp="1" noRot="1" noChangeArrowheads="1"/>
          </p:cNvSpPr>
          <p:nvPr>
            <p:ph type="title"/>
          </p:nvPr>
        </p:nvSpPr>
        <p:spPr>
          <a:xfrm>
            <a:off x="914400" y="533400"/>
            <a:ext cx="8229600" cy="944563"/>
          </a:xfrm>
        </p:spPr>
        <p:txBody>
          <a:bodyPr/>
          <a:lstStyle/>
          <a:p>
            <a:pPr eaLnBrk="1" hangingPunct="1"/>
            <a:r>
              <a:rPr lang="en-US" smtClean="0"/>
              <a:t>IUC Mechanism of   </a:t>
            </a:r>
            <a:br>
              <a:rPr lang="en-US" smtClean="0"/>
            </a:br>
            <a:r>
              <a:rPr lang="en-US" smtClean="0"/>
              <a:t>Action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23472780"/>
              </p:ext>
            </p:extLst>
          </p:nvPr>
        </p:nvGraphicFramePr>
        <p:xfrm>
          <a:off x="1501186" y="1752574"/>
          <a:ext cx="7189274" cy="4645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6498" name="Rectangle 2"/>
          <p:cNvSpPr>
            <a:spLocks noGrp="1" noRot="1" noChangeArrowheads="1"/>
          </p:cNvSpPr>
          <p:nvPr>
            <p:ph type="title"/>
          </p:nvPr>
        </p:nvSpPr>
        <p:spPr>
          <a:xfrm>
            <a:off x="685800" y="533400"/>
            <a:ext cx="8229600" cy="868363"/>
          </a:xfrm>
        </p:spPr>
        <p:txBody>
          <a:bodyPr/>
          <a:lstStyle/>
          <a:p>
            <a:pPr eaLnBrk="1" hangingPunct="1"/>
            <a:r>
              <a:rPr lang="en-US" smtClean="0"/>
              <a:t>IUC and Adolescents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a:xfrm>
            <a:off x="1066800" y="1828800"/>
            <a:ext cx="7772400" cy="4038600"/>
          </a:xfrm>
        </p:spPr>
        <p:txBody>
          <a:bodyPr/>
          <a:lstStyle/>
          <a:p>
            <a:pPr eaLnBrk="1" hangingPunct="1">
              <a:spcBef>
                <a:spcPct val="90000"/>
              </a:spcBef>
            </a:pPr>
            <a:endParaRPr lang="en-US" sz="2800" dirty="0" smtClean="0">
              <a:latin typeface="Futura Lt BT" charset="0"/>
            </a:endParaRPr>
          </a:p>
          <a:p>
            <a:pPr eaLnBrk="1" hangingPunct="1">
              <a:spcBef>
                <a:spcPct val="90000"/>
              </a:spcBef>
            </a:pPr>
            <a:r>
              <a:rPr lang="en-US" sz="2800" dirty="0" smtClean="0">
                <a:latin typeface="Futura Lt BT" charset="0"/>
              </a:rPr>
              <a:t>Randomized controlled trials found that risk of infection among IUC users is low</a:t>
            </a:r>
          </a:p>
          <a:p>
            <a:pPr eaLnBrk="1" hangingPunct="1">
              <a:spcBef>
                <a:spcPct val="90000"/>
              </a:spcBef>
            </a:pPr>
            <a:r>
              <a:rPr lang="en-US" sz="2800" dirty="0" smtClean="0">
                <a:latin typeface="Futura Lt BT" charset="0"/>
              </a:rPr>
              <a:t>Insertion process, not the device, poses a transient risk of infection for 20 days post-insertion</a:t>
            </a:r>
          </a:p>
          <a:p>
            <a:pPr lvl="1" eaLnBrk="1" hangingPunct="1">
              <a:spcBef>
                <a:spcPct val="90000"/>
              </a:spcBef>
            </a:pPr>
            <a:r>
              <a:rPr lang="en-US" sz="2400" dirty="0" smtClean="0">
                <a:latin typeface="Futura Lt BT" charset="0"/>
              </a:rPr>
              <a:t>0-2% risk if no STI at insertion</a:t>
            </a:r>
          </a:p>
          <a:p>
            <a:pPr lvl="1" eaLnBrk="1" hangingPunct="1">
              <a:spcBef>
                <a:spcPct val="90000"/>
              </a:spcBef>
            </a:pPr>
            <a:r>
              <a:rPr lang="en-US" sz="2400" dirty="0" smtClean="0">
                <a:latin typeface="Futura Lt BT" charset="0"/>
              </a:rPr>
              <a:t>0-5% risk if STI at insertion</a:t>
            </a:r>
          </a:p>
          <a:p>
            <a:pPr lvl="7">
              <a:spcBef>
                <a:spcPct val="90000"/>
              </a:spcBef>
            </a:pPr>
            <a:r>
              <a:rPr lang="en-US" sz="1000" dirty="0" err="1">
                <a:latin typeface="Futura Lt BT" charset="0"/>
              </a:rPr>
              <a:t>Emans</a:t>
            </a:r>
            <a:r>
              <a:rPr lang="en-US" sz="1000" dirty="0">
                <a:latin typeface="Futura Lt BT" charset="0"/>
              </a:rPr>
              <a:t>, </a:t>
            </a:r>
            <a:r>
              <a:rPr lang="en-US" sz="1000" dirty="0" err="1">
                <a:latin typeface="Futura Lt BT" charset="0"/>
              </a:rPr>
              <a:t>Laufer</a:t>
            </a:r>
            <a:r>
              <a:rPr lang="en-US" sz="1000" dirty="0">
                <a:latin typeface="Futura Lt BT" charset="0"/>
              </a:rPr>
              <a:t>, </a:t>
            </a:r>
            <a:r>
              <a:rPr lang="en-US" sz="1000" dirty="0" err="1">
                <a:latin typeface="Futura Lt BT" charset="0"/>
              </a:rPr>
              <a:t>Goldstien’s</a:t>
            </a:r>
            <a:r>
              <a:rPr lang="en-US" sz="1000" dirty="0">
                <a:latin typeface="Futura Lt BT" charset="0"/>
              </a:rPr>
              <a:t> Pediatric &amp; </a:t>
            </a:r>
            <a:r>
              <a:rPr lang="en-US" sz="1000" dirty="0" smtClean="0">
                <a:latin typeface="Futura Lt BT" charset="0"/>
              </a:rPr>
              <a:t>AdolescentGynecology:465-467.</a:t>
            </a:r>
          </a:p>
          <a:p>
            <a:pPr lvl="1" eaLnBrk="1" hangingPunct="1">
              <a:spcBef>
                <a:spcPct val="90000"/>
              </a:spcBef>
            </a:pPr>
            <a:endParaRPr lang="en-US" sz="2400" dirty="0" smtClean="0">
              <a:latin typeface="Futura Lt BT" charset="0"/>
            </a:endParaRPr>
          </a:p>
        </p:txBody>
      </p:sp>
      <p:sp>
        <p:nvSpPr>
          <p:cNvPr id="107522" name="Rectangle 2"/>
          <p:cNvSpPr>
            <a:spLocks noGrp="1" noRot="1" noChangeArrowheads="1"/>
          </p:cNvSpPr>
          <p:nvPr>
            <p:ph type="title"/>
          </p:nvPr>
        </p:nvSpPr>
        <p:spPr/>
        <p:txBody>
          <a:bodyPr/>
          <a:lstStyle/>
          <a:p>
            <a:pPr eaLnBrk="1" hangingPunct="1"/>
            <a:r>
              <a:rPr lang="en-US" smtClean="0"/>
              <a:t>IUC and PID</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Rot="1" noChangeArrowheads="1"/>
          </p:cNvSpPr>
          <p:nvPr>
            <p:ph type="title"/>
          </p:nvPr>
        </p:nvSpPr>
        <p:spPr>
          <a:xfrm>
            <a:off x="2590800" y="838200"/>
            <a:ext cx="6362700" cy="838200"/>
          </a:xfrm>
        </p:spPr>
        <p:txBody>
          <a:bodyPr/>
          <a:lstStyle/>
          <a:p>
            <a:pPr lvl="0" eaLnBrk="1" hangingPunct="1"/>
            <a:r>
              <a:rPr lang="en-US" sz="4000" b="1" dirty="0" smtClean="0">
                <a:ln>
                  <a:noFill/>
                </a:ln>
                <a:solidFill>
                  <a:schemeClr val="tx1"/>
                </a:solidFill>
              </a:rPr>
              <a:t>Benefits of </a:t>
            </a:r>
            <a:r>
              <a:rPr lang="en-US" sz="4000" b="1" dirty="0"/>
              <a:t>LNG-IUS</a:t>
            </a:r>
            <a:r>
              <a:rPr lang="en-US" dirty="0"/>
              <a:t/>
            </a:r>
            <a:br>
              <a:rPr lang="en-US" dirty="0"/>
            </a:br>
            <a:endParaRPr lang="en-US" b="1" dirty="0" smtClean="0">
              <a:ln>
                <a:noFill/>
              </a:ln>
              <a:solidFill>
                <a:schemeClr val="hlink"/>
              </a:solidFill>
            </a:endParaRPr>
          </a:p>
        </p:txBody>
      </p:sp>
      <p:sp>
        <p:nvSpPr>
          <p:cNvPr id="84995" name="Rectangle 2"/>
          <p:cNvSpPr>
            <a:spLocks noGrp="1" noChangeArrowheads="1"/>
          </p:cNvSpPr>
          <p:nvPr>
            <p:ph sz="half" idx="1"/>
          </p:nvPr>
        </p:nvSpPr>
        <p:spPr>
          <a:xfrm>
            <a:off x="914400" y="2133600"/>
            <a:ext cx="8001000" cy="4114800"/>
          </a:xfrm>
        </p:spPr>
        <p:txBody>
          <a:bodyPr/>
          <a:lstStyle/>
          <a:p>
            <a:pPr eaLnBrk="1" hangingPunct="1"/>
            <a:r>
              <a:rPr lang="en-US" sz="3200" dirty="0" smtClean="0">
                <a:latin typeface="Futura Lt BT" charset="0"/>
              </a:rPr>
              <a:t>Post insertion</a:t>
            </a:r>
          </a:p>
          <a:p>
            <a:pPr lvl="1" eaLnBrk="1" hangingPunct="1"/>
            <a:r>
              <a:rPr lang="en-US" dirty="0" smtClean="0">
                <a:latin typeface="Futura Lt BT" charset="0"/>
              </a:rPr>
              <a:t>First month increased cramping and bleeding</a:t>
            </a:r>
          </a:p>
          <a:p>
            <a:pPr lvl="1" eaLnBrk="1" hangingPunct="1"/>
            <a:r>
              <a:rPr lang="en-US" dirty="0" smtClean="0">
                <a:latin typeface="Futura Lt BT" charset="0"/>
              </a:rPr>
              <a:t>Spotting continues first 3-6 months</a:t>
            </a:r>
          </a:p>
          <a:p>
            <a:pPr lvl="1" eaLnBrk="1" hangingPunct="1"/>
            <a:r>
              <a:rPr lang="en-US" dirty="0" smtClean="0">
                <a:latin typeface="Futura Lt BT" charset="0"/>
              </a:rPr>
              <a:t>By 8 months decreased bleeding; 20% amenorrhea at 1 year</a:t>
            </a:r>
          </a:p>
          <a:p>
            <a:pPr eaLnBrk="1" hangingPunct="1"/>
            <a:r>
              <a:rPr lang="en-US" sz="3200" dirty="0" smtClean="0">
                <a:latin typeface="Futura Lt BT" charset="0"/>
              </a:rPr>
              <a:t>Blood loss decreased by 90%</a:t>
            </a:r>
          </a:p>
          <a:p>
            <a:pPr lvl="1" eaLnBrk="1" hangingPunct="1"/>
            <a:r>
              <a:rPr lang="en-US" dirty="0" smtClean="0">
                <a:latin typeface="Futura Lt BT" charset="0"/>
              </a:rPr>
              <a:t>Treatment menorrhagia</a:t>
            </a:r>
          </a:p>
          <a:p>
            <a:pPr eaLnBrk="1" hangingPunct="1"/>
            <a:r>
              <a:rPr lang="en-US" dirty="0" smtClean="0">
                <a:latin typeface="Futura Lt BT" charset="0"/>
              </a:rPr>
              <a:t>Limited to no systemic hormone exposure</a:t>
            </a:r>
          </a:p>
          <a:p>
            <a:pPr lvl="1" eaLnBrk="1" hangingPunct="1"/>
            <a:r>
              <a:rPr lang="en-US" dirty="0" smtClean="0">
                <a:latin typeface="Futura Lt BT" charset="0"/>
              </a:rPr>
              <a:t>Only 10% users experience hormone side effects</a:t>
            </a:r>
          </a:p>
          <a:p>
            <a:pPr eaLnBrk="1" hangingPunct="1"/>
            <a:r>
              <a:rPr lang="en-US" dirty="0" smtClean="0">
                <a:latin typeface="Futura Lt BT" charset="0"/>
              </a:rPr>
              <a:t>No associated weight gain</a:t>
            </a:r>
          </a:p>
          <a:p>
            <a:pPr eaLnBrk="1" hangingPunct="1"/>
            <a:r>
              <a:rPr lang="en-US" sz="1200" dirty="0">
                <a:latin typeface="Futura Lt BT" charset="0"/>
              </a:rPr>
              <a:t> </a:t>
            </a:r>
            <a:r>
              <a:rPr lang="en-US" sz="1200" dirty="0" smtClean="0">
                <a:latin typeface="Futura Lt BT" charset="0"/>
              </a:rPr>
              <a:t>                                                                          </a:t>
            </a:r>
            <a:r>
              <a:rPr lang="en-US" sz="1000" dirty="0" err="1" smtClean="0">
                <a:latin typeface="Futura Lt BT" charset="0"/>
              </a:rPr>
              <a:t>Emans</a:t>
            </a:r>
            <a:r>
              <a:rPr lang="en-US" sz="1000" dirty="0" smtClean="0">
                <a:latin typeface="Futura Lt BT" charset="0"/>
              </a:rPr>
              <a:t>, </a:t>
            </a:r>
            <a:r>
              <a:rPr lang="en-US" sz="1000" dirty="0" err="1" smtClean="0">
                <a:latin typeface="Futura Lt BT" charset="0"/>
              </a:rPr>
              <a:t>Laufer</a:t>
            </a:r>
            <a:r>
              <a:rPr lang="en-US" sz="1000" dirty="0" smtClean="0">
                <a:latin typeface="Futura Lt BT" charset="0"/>
              </a:rPr>
              <a:t>, </a:t>
            </a:r>
            <a:r>
              <a:rPr lang="en-US" sz="1000" dirty="0" err="1" smtClean="0">
                <a:latin typeface="Futura Lt BT" charset="0"/>
              </a:rPr>
              <a:t>Goldstien’s</a:t>
            </a:r>
            <a:r>
              <a:rPr lang="en-US" sz="1000" dirty="0" smtClean="0">
                <a:latin typeface="Futura Lt BT" charset="0"/>
              </a:rPr>
              <a:t> Pediatric &amp; AdolescentGynecology:466-467.</a:t>
            </a:r>
          </a:p>
        </p:txBody>
      </p:sp>
    </p:spTree>
    <p:extLst>
      <p:ext uri="{BB962C8B-B14F-4D97-AF65-F5344CB8AC3E}">
        <p14:creationId xmlns:p14="http://schemas.microsoft.com/office/powerpoint/2010/main" val="23106748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140619713"/>
              </p:ext>
            </p:extLst>
          </p:nvPr>
        </p:nvGraphicFramePr>
        <p:xfrm>
          <a:off x="1371600" y="1828800"/>
          <a:ext cx="7315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8547" name="Title 2"/>
          <p:cNvSpPr>
            <a:spLocks noGrp="1"/>
          </p:cNvSpPr>
          <p:nvPr>
            <p:ph type="title"/>
          </p:nvPr>
        </p:nvSpPr>
        <p:spPr/>
        <p:txBody>
          <a:bodyPr/>
          <a:lstStyle/>
          <a:p>
            <a:pPr eaLnBrk="1" hangingPunct="1"/>
            <a:r>
              <a:rPr lang="en-US" smtClean="0"/>
              <a:t>IUC: Additional Concerns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3"/>
          <p:cNvSpPr>
            <a:spLocks noGrp="1" noChangeArrowheads="1"/>
          </p:cNvSpPr>
          <p:nvPr>
            <p:ph idx="1"/>
          </p:nvPr>
        </p:nvSpPr>
        <p:spPr>
          <a:xfrm>
            <a:off x="1066800" y="1752600"/>
            <a:ext cx="7620000" cy="4144963"/>
          </a:xfrm>
        </p:spPr>
        <p:txBody>
          <a:bodyPr/>
          <a:lstStyle/>
          <a:p>
            <a:pPr eaLnBrk="1" hangingPunct="1"/>
            <a:endParaRPr lang="en-US" sz="3600" dirty="0" smtClean="0">
              <a:latin typeface="Futura Lt BT" charset="0"/>
            </a:endParaRPr>
          </a:p>
          <a:p>
            <a:pPr eaLnBrk="1" hangingPunct="1"/>
            <a:endParaRPr lang="en-US" sz="3600" dirty="0">
              <a:latin typeface="Futura Lt BT" charset="0"/>
            </a:endParaRPr>
          </a:p>
          <a:p>
            <a:pPr eaLnBrk="1" hangingPunct="1"/>
            <a:endParaRPr lang="en-US" sz="3600" dirty="0" smtClean="0">
              <a:latin typeface="Futura Lt BT" charset="0"/>
            </a:endParaRPr>
          </a:p>
          <a:p>
            <a:pPr eaLnBrk="1" hangingPunct="1"/>
            <a:endParaRPr lang="en-US" sz="3600" dirty="0">
              <a:latin typeface="Futura Lt BT" charset="0"/>
            </a:endParaRPr>
          </a:p>
          <a:p>
            <a:pPr marL="0" indent="0" eaLnBrk="1" hangingPunct="1">
              <a:buNone/>
            </a:pPr>
            <a:endParaRPr lang="en-US" sz="3600" dirty="0" smtClean="0">
              <a:latin typeface="Futura Lt BT" charset="0"/>
            </a:endParaRPr>
          </a:p>
          <a:p>
            <a:pPr eaLnBrk="1" hangingPunct="1"/>
            <a:endParaRPr lang="en-US" sz="3600" dirty="0" smtClean="0">
              <a:latin typeface="Futura Lt BT" charset="0"/>
            </a:endParaRPr>
          </a:p>
          <a:p>
            <a:pPr eaLnBrk="1" hangingPunct="1"/>
            <a:r>
              <a:rPr lang="en-US" dirty="0" smtClean="0">
                <a:latin typeface="Futura Lt BT" charset="0"/>
              </a:rPr>
              <a:t>Insertion</a:t>
            </a:r>
          </a:p>
          <a:p>
            <a:pPr lvl="1" eaLnBrk="1" hangingPunct="1"/>
            <a:r>
              <a:rPr lang="en-US" sz="3200" dirty="0" smtClean="0">
                <a:latin typeface="Futura Lt BT" charset="0"/>
              </a:rPr>
              <a:t>No prior experience with pelvic exam</a:t>
            </a:r>
          </a:p>
          <a:p>
            <a:pPr lvl="1" eaLnBrk="1" hangingPunct="1"/>
            <a:r>
              <a:rPr lang="en-US" sz="3200" dirty="0" smtClean="0">
                <a:latin typeface="Futura Lt BT" charset="0"/>
              </a:rPr>
              <a:t>Discomfort associated with insertion</a:t>
            </a:r>
          </a:p>
          <a:p>
            <a:pPr eaLnBrk="1" hangingPunct="1"/>
            <a:r>
              <a:rPr lang="en-US" sz="3600" dirty="0" smtClean="0">
                <a:latin typeface="Futura Lt BT" charset="0"/>
              </a:rPr>
              <a:t>Up Front Cost</a:t>
            </a:r>
          </a:p>
          <a:p>
            <a:pPr lvl="1" eaLnBrk="1" hangingPunct="1"/>
            <a:r>
              <a:rPr lang="en-US" dirty="0" smtClean="0">
                <a:latin typeface="Futura Lt BT" charset="0"/>
              </a:rPr>
              <a:t>Approximately $900</a:t>
            </a:r>
          </a:p>
          <a:p>
            <a:pPr lvl="1" eaLnBrk="1" hangingPunct="1"/>
            <a:r>
              <a:rPr lang="en-US" dirty="0" smtClean="0">
                <a:latin typeface="Futura Lt BT" charset="0"/>
              </a:rPr>
              <a:t>Insurance coverage may affect ability to access </a:t>
            </a:r>
          </a:p>
          <a:p>
            <a:pPr lvl="1" eaLnBrk="1" hangingPunct="1"/>
            <a:endParaRPr lang="en-US" dirty="0" smtClean="0">
              <a:latin typeface="Futura Lt BT" charset="0"/>
            </a:endParaRPr>
          </a:p>
          <a:p>
            <a:pPr lvl="1" eaLnBrk="1" hangingPunct="1"/>
            <a:endParaRPr lang="en-US" sz="3200" dirty="0" smtClean="0">
              <a:latin typeface="Futura Lt BT" charset="0"/>
            </a:endParaRPr>
          </a:p>
          <a:p>
            <a:pPr lvl="1" eaLnBrk="1" hangingPunct="1"/>
            <a:endParaRPr lang="en-US" sz="3200" dirty="0" smtClean="0">
              <a:latin typeface="Futura Lt BT" charset="0"/>
            </a:endParaRPr>
          </a:p>
          <a:p>
            <a:pPr lvl="1" eaLnBrk="1" hangingPunct="1"/>
            <a:endParaRPr lang="en-US" sz="3200" dirty="0" smtClean="0">
              <a:latin typeface="Futura Lt BT" charset="0"/>
            </a:endParaRPr>
          </a:p>
          <a:p>
            <a:pPr eaLnBrk="1" hangingPunct="1"/>
            <a:r>
              <a:rPr lang="en-US" sz="3600" dirty="0" smtClean="0">
                <a:latin typeface="Futura Lt BT" charset="0"/>
              </a:rPr>
              <a:t>Insertion and removal requires office visits</a:t>
            </a:r>
          </a:p>
          <a:p>
            <a:pPr eaLnBrk="1" hangingPunct="1"/>
            <a:r>
              <a:rPr lang="en-US" sz="3600" dirty="0" smtClean="0">
                <a:latin typeface="Futura Lt BT" charset="0"/>
              </a:rPr>
              <a:t>Initial expense</a:t>
            </a:r>
          </a:p>
          <a:p>
            <a:pPr eaLnBrk="1" hangingPunct="1">
              <a:buFont typeface="Wingdings" pitchFamily="2" charset="2"/>
              <a:buNone/>
            </a:pPr>
            <a:endParaRPr lang="en-US" sz="3600" b="1" dirty="0" smtClean="0">
              <a:solidFill>
                <a:schemeClr val="hlink"/>
              </a:solidFill>
              <a:latin typeface="Futura Lt BT" charset="0"/>
            </a:endParaRPr>
          </a:p>
        </p:txBody>
      </p:sp>
      <p:sp>
        <p:nvSpPr>
          <p:cNvPr id="112642" name="Rectangle 2"/>
          <p:cNvSpPr>
            <a:spLocks noGrp="1" noRot="1" noChangeArrowheads="1"/>
          </p:cNvSpPr>
          <p:nvPr>
            <p:ph type="title"/>
          </p:nvPr>
        </p:nvSpPr>
        <p:spPr/>
        <p:txBody>
          <a:bodyPr/>
          <a:lstStyle/>
          <a:p>
            <a:pPr eaLnBrk="1" hangingPunct="1"/>
            <a:r>
              <a:rPr lang="en-US" dirty="0" smtClean="0">
                <a:solidFill>
                  <a:schemeClr val="tx1"/>
                </a:solidFill>
              </a:rPr>
              <a:t>Concerns for Teens</a:t>
            </a:r>
            <a:endParaRPr lang="en-US" dirty="0" smtClean="0">
              <a:solidFill>
                <a:schemeClr val="hlink"/>
              </a:solidFill>
            </a:endParaRPr>
          </a:p>
        </p:txBody>
      </p:sp>
    </p:spTree>
    <p:extLst>
      <p:ext uri="{BB962C8B-B14F-4D97-AF65-F5344CB8AC3E}">
        <p14:creationId xmlns:p14="http://schemas.microsoft.com/office/powerpoint/2010/main" val="91423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20">
                                            <p:txEl>
                                              <p:pRg st="16" end="1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020">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rrowheads="1"/>
          </p:cNvSpPr>
          <p:nvPr>
            <p:ph type="title"/>
          </p:nvPr>
        </p:nvSpPr>
        <p:spPr>
          <a:xfrm>
            <a:off x="2895600" y="457200"/>
            <a:ext cx="5791200" cy="1036638"/>
          </a:xfrm>
        </p:spPr>
        <p:txBody>
          <a:bodyPr/>
          <a:lstStyle/>
          <a:p>
            <a:pPr eaLnBrk="1" hangingPunct="1">
              <a:lnSpc>
                <a:spcPct val="85000"/>
              </a:lnSpc>
            </a:pPr>
            <a:r>
              <a:rPr lang="en-US" smtClean="0"/>
              <a:t>Counseling Issues and Facilitating Use</a:t>
            </a:r>
          </a:p>
        </p:txBody>
      </p:sp>
      <p:sp>
        <p:nvSpPr>
          <p:cNvPr id="4" name="TextBox 3"/>
          <p:cNvSpPr txBox="1">
            <a:spLocks noChangeArrowheads="1"/>
          </p:cNvSpPr>
          <p:nvPr/>
        </p:nvSpPr>
        <p:spPr bwMode="auto">
          <a:xfrm>
            <a:off x="1143000" y="1828800"/>
            <a:ext cx="7620000" cy="523875"/>
          </a:xfrm>
          <a:prstGeom prst="rect">
            <a:avLst/>
          </a:prstGeom>
          <a:solidFill>
            <a:srgbClr val="002060"/>
          </a:solidFill>
          <a:ln w="9525">
            <a:noFill/>
            <a:miter lim="800000"/>
            <a:headEnd/>
            <a:tailEnd/>
          </a:ln>
        </p:spPr>
        <p:txBody>
          <a:bodyPr>
            <a:spAutoFit/>
          </a:bodyPr>
          <a:lstStyle/>
          <a:p>
            <a:r>
              <a:rPr lang="en-US" sz="2800">
                <a:solidFill>
                  <a:srgbClr val="F8F8F8"/>
                </a:solidFill>
              </a:rPr>
              <a:t>Counsel regarding myths and misconceptions</a:t>
            </a:r>
          </a:p>
        </p:txBody>
      </p:sp>
      <p:sp>
        <p:nvSpPr>
          <p:cNvPr id="6" name="TextBox 5"/>
          <p:cNvSpPr txBox="1">
            <a:spLocks noChangeArrowheads="1"/>
          </p:cNvSpPr>
          <p:nvPr/>
        </p:nvSpPr>
        <p:spPr bwMode="auto">
          <a:xfrm>
            <a:off x="1219200" y="3200400"/>
            <a:ext cx="2143125" cy="954088"/>
          </a:xfrm>
          <a:prstGeom prst="rect">
            <a:avLst/>
          </a:prstGeom>
          <a:solidFill>
            <a:srgbClr val="002060"/>
          </a:solidFill>
          <a:ln w="9525">
            <a:noFill/>
            <a:miter lim="800000"/>
            <a:headEnd/>
            <a:tailEnd/>
          </a:ln>
        </p:spPr>
        <p:txBody>
          <a:bodyPr>
            <a:spAutoFit/>
          </a:bodyPr>
          <a:lstStyle/>
          <a:p>
            <a:pPr algn="ctr"/>
            <a:r>
              <a:rPr lang="en-US" sz="2800">
                <a:solidFill>
                  <a:srgbClr val="F8F8F8"/>
                </a:solidFill>
              </a:rPr>
              <a:t>To reduce risk </a:t>
            </a:r>
          </a:p>
        </p:txBody>
      </p:sp>
      <p:sp>
        <p:nvSpPr>
          <p:cNvPr id="7" name="TextBox 6"/>
          <p:cNvSpPr txBox="1">
            <a:spLocks noChangeArrowheads="1"/>
          </p:cNvSpPr>
          <p:nvPr/>
        </p:nvSpPr>
        <p:spPr bwMode="auto">
          <a:xfrm>
            <a:off x="3886200" y="2667000"/>
            <a:ext cx="4953000" cy="954088"/>
          </a:xfrm>
          <a:prstGeom prst="rect">
            <a:avLst/>
          </a:prstGeom>
          <a:solidFill>
            <a:srgbClr val="0070C0"/>
          </a:solidFill>
          <a:ln w="9525">
            <a:noFill/>
            <a:miter lim="800000"/>
            <a:headEnd/>
            <a:tailEnd/>
          </a:ln>
        </p:spPr>
        <p:txBody>
          <a:bodyPr>
            <a:spAutoFit/>
          </a:bodyPr>
          <a:lstStyle/>
          <a:p>
            <a:pPr algn="ctr"/>
            <a:r>
              <a:rPr lang="en-US" sz="2800">
                <a:solidFill>
                  <a:srgbClr val="F8F8F8"/>
                </a:solidFill>
              </a:rPr>
              <a:t>Remove and replace only  when necessary</a:t>
            </a:r>
          </a:p>
        </p:txBody>
      </p:sp>
      <p:sp>
        <p:nvSpPr>
          <p:cNvPr id="8" name="TextBox 7"/>
          <p:cNvSpPr txBox="1">
            <a:spLocks noChangeArrowheads="1"/>
          </p:cNvSpPr>
          <p:nvPr/>
        </p:nvSpPr>
        <p:spPr bwMode="auto">
          <a:xfrm>
            <a:off x="3886200" y="3810000"/>
            <a:ext cx="4953000" cy="954088"/>
          </a:xfrm>
          <a:prstGeom prst="rect">
            <a:avLst/>
          </a:prstGeom>
          <a:solidFill>
            <a:srgbClr val="0070C0"/>
          </a:solidFill>
          <a:ln w="9525">
            <a:noFill/>
            <a:miter lim="800000"/>
            <a:headEnd/>
            <a:tailEnd/>
          </a:ln>
        </p:spPr>
        <p:txBody>
          <a:bodyPr>
            <a:spAutoFit/>
          </a:bodyPr>
          <a:lstStyle/>
          <a:p>
            <a:pPr algn="ctr"/>
            <a:r>
              <a:rPr lang="en-US" sz="2800">
                <a:solidFill>
                  <a:srgbClr val="F8F8F8"/>
                </a:solidFill>
              </a:rPr>
              <a:t>Counsel regarding symptoms of PID and expulsion</a:t>
            </a:r>
          </a:p>
        </p:txBody>
      </p:sp>
      <p:sp>
        <p:nvSpPr>
          <p:cNvPr id="9" name="TextBox 8"/>
          <p:cNvSpPr txBox="1">
            <a:spLocks noChangeArrowheads="1"/>
          </p:cNvSpPr>
          <p:nvPr/>
        </p:nvSpPr>
        <p:spPr bwMode="auto">
          <a:xfrm>
            <a:off x="1295400" y="5105400"/>
            <a:ext cx="7543800" cy="1384300"/>
          </a:xfrm>
          <a:prstGeom prst="rect">
            <a:avLst/>
          </a:prstGeom>
          <a:solidFill>
            <a:srgbClr val="002060"/>
          </a:solidFill>
          <a:ln w="9525">
            <a:noFill/>
            <a:miter lim="800000"/>
            <a:headEnd/>
            <a:tailEnd/>
          </a:ln>
        </p:spPr>
        <p:txBody>
          <a:bodyPr>
            <a:spAutoFit/>
          </a:bodyPr>
          <a:lstStyle/>
          <a:p>
            <a:pPr algn="ctr"/>
            <a:r>
              <a:rPr lang="en-US" sz="2800">
                <a:solidFill>
                  <a:srgbClr val="F8F8F8"/>
                </a:solidFill>
              </a:rPr>
              <a:t>Give each woman an ID card with IUC name, a picture of the IUC, as well as insertion and recommended removal dates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ea typeface="+mj-ea"/>
              </a:rPr>
              <a:t>Case: Angela </a:t>
            </a:r>
          </a:p>
        </p:txBody>
      </p:sp>
      <p:sp>
        <p:nvSpPr>
          <p:cNvPr id="3" name="Content Placeholder 2"/>
          <p:cNvSpPr>
            <a:spLocks noGrp="1"/>
          </p:cNvSpPr>
          <p:nvPr>
            <p:ph sz="half" idx="1"/>
          </p:nvPr>
        </p:nvSpPr>
        <p:spPr>
          <a:xfrm>
            <a:off x="457200" y="1447800"/>
            <a:ext cx="5562600" cy="4678363"/>
          </a:xfrm>
        </p:spPr>
        <p:txBody>
          <a:bodyPr/>
          <a:lstStyle/>
          <a:p>
            <a:pPr eaLnBrk="1" hangingPunct="1"/>
            <a:r>
              <a:rPr lang="en-US" sz="3200" dirty="0" smtClean="0">
                <a:latin typeface="Futura Lt BT" charset="0"/>
              </a:rPr>
              <a:t>She’s never had a pelvic exam so she doesn’t want an IUD, but really likes the effectiveness of the </a:t>
            </a:r>
            <a:r>
              <a:rPr lang="en-US" sz="3200" dirty="0" smtClean="0"/>
              <a:t>implantable rod. </a:t>
            </a:r>
            <a:r>
              <a:rPr lang="en-US" sz="3200" dirty="0" smtClean="0">
                <a:latin typeface="Futura Lt BT" charset="0"/>
              </a:rPr>
              <a:t>  </a:t>
            </a:r>
          </a:p>
          <a:p>
            <a:pPr eaLnBrk="1" hangingPunct="1">
              <a:buFont typeface="Wingdings" pitchFamily="2" charset="2"/>
              <a:buNone/>
            </a:pPr>
            <a:endParaRPr lang="en-US" sz="3200" dirty="0" smtClean="0">
              <a:latin typeface="Futura Lt BT" charset="0"/>
            </a:endParaRPr>
          </a:p>
          <a:p>
            <a:pPr eaLnBrk="1" hangingPunct="1"/>
            <a:r>
              <a:rPr lang="en-US" sz="3200" dirty="0" smtClean="0">
                <a:latin typeface="Futura Lt BT" charset="0"/>
              </a:rPr>
              <a:t>She wants to know can she get it today?</a:t>
            </a:r>
          </a:p>
        </p:txBody>
      </p:sp>
      <p:pic>
        <p:nvPicPr>
          <p:cNvPr id="87045" name="Content Placeholder 7" descr="Latina female in purple 2.jpg"/>
          <p:cNvPicPr>
            <a:picLocks noGrp="1" noChangeAspect="1"/>
          </p:cNvPicPr>
          <p:nvPr>
            <p:ph sz="half" idx="2"/>
          </p:nvPr>
        </p:nvPicPr>
        <p:blipFill>
          <a:blip r:embed="rId3" cstate="print"/>
          <a:srcRect/>
          <a:stretch>
            <a:fillRect/>
          </a:stretch>
        </p:blipFill>
        <p:spPr>
          <a:xfrm>
            <a:off x="6101566" y="1981200"/>
            <a:ext cx="2518560" cy="3206750"/>
          </a:xfrm>
          <a:effectLst>
            <a:softEdge rad="112500"/>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3"/>
          <p:cNvSpPr>
            <a:spLocks noGrp="1" noChangeArrowheads="1"/>
          </p:cNvSpPr>
          <p:nvPr>
            <p:ph idx="1"/>
          </p:nvPr>
        </p:nvSpPr>
        <p:spPr>
          <a:xfrm>
            <a:off x="685800" y="1981200"/>
            <a:ext cx="8458200" cy="3886200"/>
          </a:xfrm>
        </p:spPr>
        <p:txBody>
          <a:bodyPr/>
          <a:lstStyle/>
          <a:p>
            <a:pPr eaLnBrk="1" hangingPunct="1">
              <a:lnSpc>
                <a:spcPct val="85000"/>
              </a:lnSpc>
              <a:spcBef>
                <a:spcPct val="25000"/>
              </a:spcBef>
              <a:buFont typeface="Wingdings" pitchFamily="2" charset="2"/>
              <a:buNone/>
              <a:defRPr/>
            </a:pPr>
            <a:r>
              <a:rPr lang="en-US" b="1" dirty="0" smtClean="0">
                <a:solidFill>
                  <a:schemeClr val="accent1">
                    <a:lumMod val="75000"/>
                  </a:schemeClr>
                </a:solidFill>
                <a:ea typeface="+mn-ea"/>
              </a:rPr>
              <a:t>Quick Start Method: </a:t>
            </a:r>
          </a:p>
          <a:p>
            <a:pPr eaLnBrk="1" hangingPunct="1">
              <a:lnSpc>
                <a:spcPct val="85000"/>
              </a:lnSpc>
              <a:spcBef>
                <a:spcPct val="25000"/>
              </a:spcBef>
              <a:buFont typeface="Wingdings" pitchFamily="2" charset="2"/>
              <a:buNone/>
              <a:defRPr/>
            </a:pPr>
            <a:r>
              <a:rPr lang="en-US" dirty="0" smtClean="0">
                <a:ea typeface="+mn-ea"/>
              </a:rPr>
              <a:t>  Method is initiated day of appointment.  </a:t>
            </a:r>
            <a:endParaRPr lang="en-US" dirty="0" smtClean="0">
              <a:solidFill>
                <a:schemeClr val="hlink"/>
              </a:solidFill>
              <a:ea typeface="+mn-ea"/>
            </a:endParaRPr>
          </a:p>
          <a:p>
            <a:pPr lvl="1" eaLnBrk="1" hangingPunct="1">
              <a:lnSpc>
                <a:spcPct val="85000"/>
              </a:lnSpc>
              <a:spcBef>
                <a:spcPct val="25000"/>
              </a:spcBef>
              <a:buClr>
                <a:schemeClr val="accent6">
                  <a:lumMod val="40000"/>
                  <a:lumOff val="60000"/>
                </a:schemeClr>
              </a:buClr>
              <a:defRPr/>
            </a:pPr>
            <a:r>
              <a:rPr lang="en-US" sz="3200" dirty="0" smtClean="0"/>
              <a:t>Ensure that she:</a:t>
            </a:r>
          </a:p>
          <a:p>
            <a:pPr lvl="2" eaLnBrk="1" hangingPunct="1">
              <a:lnSpc>
                <a:spcPct val="85000"/>
              </a:lnSpc>
              <a:spcBef>
                <a:spcPct val="25000"/>
              </a:spcBef>
              <a:defRPr/>
            </a:pPr>
            <a:r>
              <a:rPr lang="en-US" sz="3200" dirty="0" smtClean="0"/>
              <a:t> Is not pregnant</a:t>
            </a:r>
          </a:p>
          <a:p>
            <a:pPr lvl="2" eaLnBrk="1" hangingPunct="1">
              <a:lnSpc>
                <a:spcPct val="85000"/>
              </a:lnSpc>
              <a:spcBef>
                <a:spcPct val="25000"/>
              </a:spcBef>
              <a:defRPr/>
            </a:pPr>
            <a:r>
              <a:rPr lang="en-US" sz="3200" dirty="0" smtClean="0"/>
              <a:t> Understands risks and benefits of                              method and when protected</a:t>
            </a:r>
          </a:p>
          <a:p>
            <a:pPr marL="0" indent="0" eaLnBrk="1" hangingPunct="1">
              <a:lnSpc>
                <a:spcPct val="85000"/>
              </a:lnSpc>
              <a:spcBef>
                <a:spcPct val="25000"/>
              </a:spcBef>
              <a:buNone/>
              <a:defRPr/>
            </a:pPr>
            <a:r>
              <a:rPr lang="en-US" dirty="0" smtClean="0"/>
              <a:t>All methods can be initiated as Quick Start</a:t>
            </a:r>
          </a:p>
        </p:txBody>
      </p:sp>
      <p:sp>
        <p:nvSpPr>
          <p:cNvPr id="114690" name="Rectangle 2"/>
          <p:cNvSpPr>
            <a:spLocks noGrp="1" noRot="1" noChangeArrowheads="1"/>
          </p:cNvSpPr>
          <p:nvPr>
            <p:ph type="title"/>
          </p:nvPr>
        </p:nvSpPr>
        <p:spPr>
          <a:xfrm>
            <a:off x="2895600" y="533400"/>
            <a:ext cx="6248400" cy="914400"/>
          </a:xfrm>
        </p:spPr>
        <p:txBody>
          <a:bodyPr/>
          <a:lstStyle/>
          <a:p>
            <a:pPr eaLnBrk="1" hangingPunct="1">
              <a:lnSpc>
                <a:spcPct val="85000"/>
              </a:lnSpc>
            </a:pPr>
            <a:r>
              <a:rPr lang="en-US" dirty="0" smtClean="0"/>
              <a:t>Quick Start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2" y="533400"/>
            <a:ext cx="7848597" cy="990600"/>
          </a:xfrm>
        </p:spPr>
        <p:txBody>
          <a:bodyPr>
            <a:noAutofit/>
          </a:bodyPr>
          <a:lstStyle/>
          <a:p>
            <a:r>
              <a:rPr lang="en-US" sz="3200" dirty="0" smtClean="0"/>
              <a:t>Intended vs. Unintended </a:t>
            </a:r>
            <a:br>
              <a:rPr lang="en-US" sz="3200" dirty="0" smtClean="0"/>
            </a:br>
            <a:r>
              <a:rPr lang="en-US" sz="3200" dirty="0" smtClean="0"/>
              <a:t>Teen Pregnancy</a:t>
            </a:r>
            <a:endParaRPr lang="en-US" sz="3200" dirty="0"/>
          </a:p>
        </p:txBody>
      </p:sp>
      <p:grpSp>
        <p:nvGrpSpPr>
          <p:cNvPr id="6" name="Group 5"/>
          <p:cNvGrpSpPr/>
          <p:nvPr/>
        </p:nvGrpSpPr>
        <p:grpSpPr>
          <a:xfrm>
            <a:off x="1295400" y="2133600"/>
            <a:ext cx="7278655" cy="4267199"/>
            <a:chOff x="914401" y="1828800"/>
            <a:chExt cx="7278655" cy="4267199"/>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8044" t="9719" r="8791" b="4880"/>
            <a:stretch/>
          </p:blipFill>
          <p:spPr>
            <a:xfrm rot="16200000">
              <a:off x="3144027" y="-400826"/>
              <a:ext cx="2819400" cy="7278652"/>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4377" t="12630" r="67343" b="15303"/>
            <a:stretch/>
          </p:blipFill>
          <p:spPr>
            <a:xfrm rot="16200000">
              <a:off x="3829829" y="1732772"/>
              <a:ext cx="1447800" cy="7278654"/>
            </a:xfrm>
            <a:prstGeom prst="rect">
              <a:avLst/>
            </a:prstGeom>
          </p:spPr>
        </p:pic>
      </p:grpSp>
    </p:spTree>
    <p:extLst>
      <p:ext uri="{BB962C8B-B14F-4D97-AF65-F5344CB8AC3E}">
        <p14:creationId xmlns:p14="http://schemas.microsoft.com/office/powerpoint/2010/main" val="5381514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685800"/>
            <a:ext cx="7848600" cy="704088"/>
          </a:xfrm>
        </p:spPr>
        <p:txBody>
          <a:bodyPr>
            <a:noAutofit/>
          </a:bodyPr>
          <a:lstStyle/>
          <a:p>
            <a:r>
              <a:rPr lang="en-US" sz="4000" dirty="0" smtClean="0"/>
              <a:t>Reliably Not Pregnant</a:t>
            </a:r>
            <a:endParaRPr lang="en-US" sz="4000" dirty="0"/>
          </a:p>
        </p:txBody>
      </p:sp>
      <p:sp>
        <p:nvSpPr>
          <p:cNvPr id="5" name="Content Placeholder 4"/>
          <p:cNvSpPr>
            <a:spLocks noGrp="1"/>
          </p:cNvSpPr>
          <p:nvPr>
            <p:ph idx="1"/>
          </p:nvPr>
        </p:nvSpPr>
        <p:spPr>
          <a:xfrm>
            <a:off x="838200" y="1828800"/>
            <a:ext cx="8229600" cy="3657600"/>
          </a:xfrm>
        </p:spPr>
        <p:txBody>
          <a:bodyPr>
            <a:normAutofit fontScale="25000" lnSpcReduction="20000"/>
          </a:bodyPr>
          <a:lstStyle/>
          <a:p>
            <a:r>
              <a:rPr lang="en-US" sz="7200" u="sng" dirty="0"/>
              <a:t>&lt;</a:t>
            </a:r>
            <a:r>
              <a:rPr lang="en-US" sz="7200" dirty="0"/>
              <a:t> 7 days start normal </a:t>
            </a:r>
            <a:r>
              <a:rPr lang="en-US" sz="7200" dirty="0" smtClean="0"/>
              <a:t>menses</a:t>
            </a:r>
          </a:p>
          <a:p>
            <a:endParaRPr lang="en-US" sz="7200" dirty="0"/>
          </a:p>
          <a:p>
            <a:r>
              <a:rPr lang="en-US" sz="7200" dirty="0"/>
              <a:t>No sex since start last </a:t>
            </a:r>
            <a:r>
              <a:rPr lang="en-US" sz="7200" dirty="0" smtClean="0"/>
              <a:t>menses</a:t>
            </a:r>
          </a:p>
          <a:p>
            <a:endParaRPr lang="en-US" sz="7200" dirty="0" smtClean="0"/>
          </a:p>
          <a:p>
            <a:r>
              <a:rPr lang="en-US" sz="7200" dirty="0" smtClean="0"/>
              <a:t>Correctly and consistently using </a:t>
            </a:r>
            <a:r>
              <a:rPr lang="en-US" sz="7200" dirty="0"/>
              <a:t>reliable method </a:t>
            </a:r>
            <a:r>
              <a:rPr lang="en-US" sz="7200" dirty="0" smtClean="0"/>
              <a:t>contraception</a:t>
            </a:r>
          </a:p>
          <a:p>
            <a:endParaRPr lang="en-US" sz="7200" dirty="0"/>
          </a:p>
          <a:p>
            <a:r>
              <a:rPr lang="en-US" sz="7200" u="sng" dirty="0"/>
              <a:t>&lt;</a:t>
            </a:r>
            <a:r>
              <a:rPr lang="en-US" sz="7200" dirty="0"/>
              <a:t> 7 days spontaneous or induced </a:t>
            </a:r>
            <a:r>
              <a:rPr lang="en-US" sz="7200" dirty="0" smtClean="0"/>
              <a:t>abortion</a:t>
            </a:r>
          </a:p>
          <a:p>
            <a:endParaRPr lang="en-US" sz="7200" dirty="0"/>
          </a:p>
          <a:p>
            <a:r>
              <a:rPr lang="en-US" sz="7200" dirty="0" smtClean="0"/>
              <a:t>4 weeks within postpartum</a:t>
            </a:r>
          </a:p>
          <a:p>
            <a:endParaRPr lang="en-US" sz="7200" dirty="0"/>
          </a:p>
          <a:p>
            <a:r>
              <a:rPr lang="en-US" sz="7200" dirty="0"/>
              <a:t>Exclusively </a:t>
            </a:r>
            <a:r>
              <a:rPr lang="en-US" sz="7200" dirty="0" smtClean="0"/>
              <a:t>breastfeeding</a:t>
            </a:r>
            <a:r>
              <a:rPr lang="en-US" sz="7200" dirty="0"/>
              <a:t> </a:t>
            </a:r>
            <a:r>
              <a:rPr lang="en-US" sz="7200" dirty="0" smtClean="0"/>
              <a:t>(</a:t>
            </a:r>
            <a:r>
              <a:rPr lang="en-US" sz="7200" u="sng" dirty="0" smtClean="0"/>
              <a:t>&gt;</a:t>
            </a:r>
            <a:r>
              <a:rPr lang="en-US" sz="7200" dirty="0" smtClean="0"/>
              <a:t> 85% feeds BF), </a:t>
            </a:r>
            <a:r>
              <a:rPr lang="en-US" sz="7200" dirty="0" err="1" smtClean="0"/>
              <a:t>amenorrheic</a:t>
            </a:r>
            <a:r>
              <a:rPr lang="en-US" sz="7200" dirty="0" smtClean="0"/>
              <a:t> </a:t>
            </a:r>
          </a:p>
          <a:p>
            <a:r>
              <a:rPr lang="en-US" sz="7200" dirty="0" smtClean="0"/>
              <a:t>and &lt; </a:t>
            </a:r>
            <a:r>
              <a:rPr lang="en-US" sz="7200" dirty="0"/>
              <a:t>6 months post </a:t>
            </a:r>
            <a:r>
              <a:rPr lang="en-US" sz="7200" dirty="0" smtClean="0"/>
              <a:t>partum</a:t>
            </a:r>
          </a:p>
          <a:p>
            <a:endParaRPr lang="en-US" dirty="0"/>
          </a:p>
          <a:p>
            <a:pPr lvl="3"/>
            <a:r>
              <a:rPr lang="en-US" sz="1600" dirty="0" smtClean="0"/>
              <a:t>US Selected Practice Recommendations for Contraceptive Use 2013 MMWR 6/21/2013</a:t>
            </a:r>
            <a:endParaRPr lang="en-US" dirty="0"/>
          </a:p>
        </p:txBody>
      </p:sp>
    </p:spTree>
    <p:extLst>
      <p:ext uri="{BB962C8B-B14F-4D97-AF65-F5344CB8AC3E}">
        <p14:creationId xmlns:p14="http://schemas.microsoft.com/office/powerpoint/2010/main" val="36419576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200" dirty="0" smtClean="0"/>
              <a:t>US SPR</a:t>
            </a:r>
            <a:endParaRPr lang="en-US" sz="3200"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quarter" idx="10"/>
          </p:nvPr>
        </p:nvSpPr>
        <p:spPr/>
        <p:txBody>
          <a:bodyPr/>
          <a:lstStyle/>
          <a:p>
            <a:r>
              <a:rPr lang="en-US" dirty="0" smtClean="0"/>
              <a:t> </a:t>
            </a:r>
            <a:endParaRPr lang="en-US" dirty="0"/>
          </a:p>
        </p:txBody>
      </p:sp>
      <p:pic>
        <p:nvPicPr>
          <p:cNvPr id="6" name="Picture 2" descr="The US SPR provides guidance both within the document and summarized in a user-friendly chart to guide providers on when to start a method and how to counsel patients on backup needs for all method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32704"/>
            <a:ext cx="8534400" cy="5320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2864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ea typeface="+mj-ea"/>
              </a:rPr>
              <a:t>Case: Angela </a:t>
            </a:r>
          </a:p>
        </p:txBody>
      </p:sp>
      <p:sp>
        <p:nvSpPr>
          <p:cNvPr id="3" name="Content Placeholder 2"/>
          <p:cNvSpPr>
            <a:spLocks noGrp="1"/>
          </p:cNvSpPr>
          <p:nvPr>
            <p:ph sz="half" idx="1"/>
          </p:nvPr>
        </p:nvSpPr>
        <p:spPr>
          <a:xfrm>
            <a:off x="533400" y="1447800"/>
            <a:ext cx="7848600" cy="4678363"/>
          </a:xfrm>
        </p:spPr>
        <p:txBody>
          <a:bodyPr/>
          <a:lstStyle/>
          <a:p>
            <a:pPr eaLnBrk="1" hangingPunct="1"/>
            <a:endParaRPr lang="en-US" dirty="0" smtClean="0">
              <a:latin typeface="Futura Lt BT" charset="0"/>
            </a:endParaRPr>
          </a:p>
          <a:p>
            <a:pPr eaLnBrk="1" hangingPunct="1"/>
            <a:r>
              <a:rPr lang="en-US" dirty="0" smtClean="0">
                <a:latin typeface="Futura Lt BT" charset="0"/>
              </a:rPr>
              <a:t>Angela’s pregnancy test is negative.  </a:t>
            </a:r>
          </a:p>
          <a:p>
            <a:pPr marL="0" indent="0" eaLnBrk="1" hangingPunct="1">
              <a:buNone/>
            </a:pPr>
            <a:r>
              <a:rPr lang="en-US" dirty="0">
                <a:latin typeface="Futura Lt BT" charset="0"/>
              </a:rPr>
              <a:t> </a:t>
            </a:r>
            <a:r>
              <a:rPr lang="en-US" dirty="0" smtClean="0">
                <a:latin typeface="Futura Lt BT" charset="0"/>
              </a:rPr>
              <a:t>   Last unprotected sex was 2 weeks</a:t>
            </a:r>
          </a:p>
          <a:p>
            <a:pPr marL="0" indent="0" eaLnBrk="1" hangingPunct="1">
              <a:buNone/>
            </a:pPr>
            <a:r>
              <a:rPr lang="en-US" dirty="0">
                <a:latin typeface="Futura Lt BT" charset="0"/>
              </a:rPr>
              <a:t> </a:t>
            </a:r>
            <a:r>
              <a:rPr lang="en-US" dirty="0" smtClean="0">
                <a:latin typeface="Futura Lt BT" charset="0"/>
              </a:rPr>
              <a:t>    LMP 9 days ago. </a:t>
            </a:r>
          </a:p>
          <a:p>
            <a:pPr marL="0" indent="0" eaLnBrk="1" hangingPunct="1">
              <a:buNone/>
            </a:pPr>
            <a:r>
              <a:rPr lang="en-US" dirty="0" smtClean="0">
                <a:latin typeface="Futura Lt BT" charset="0"/>
              </a:rPr>
              <a:t> </a:t>
            </a:r>
            <a:endParaRPr lang="en-US" dirty="0">
              <a:latin typeface="Futura Lt BT" charset="0"/>
            </a:endParaRPr>
          </a:p>
          <a:p>
            <a:pPr eaLnBrk="1" hangingPunct="1"/>
            <a:r>
              <a:rPr lang="en-US" dirty="0" smtClean="0">
                <a:latin typeface="Futura Lt BT" charset="0"/>
              </a:rPr>
              <a:t>Is she reliably not pregnant?</a:t>
            </a:r>
          </a:p>
          <a:p>
            <a:pPr marL="0" indent="0" eaLnBrk="1" hangingPunct="1">
              <a:buNone/>
            </a:pPr>
            <a:endParaRPr lang="en-US" dirty="0">
              <a:latin typeface="Futura Lt BT" charset="0"/>
            </a:endParaRPr>
          </a:p>
          <a:p>
            <a:pPr eaLnBrk="1" hangingPunct="1"/>
            <a:r>
              <a:rPr lang="en-US" dirty="0" smtClean="0">
                <a:latin typeface="Futura Lt BT" charset="0"/>
              </a:rPr>
              <a:t>Since you just completed an implantable rod </a:t>
            </a:r>
            <a:r>
              <a:rPr lang="en-US" sz="3200" dirty="0" smtClean="0">
                <a:latin typeface="Futura Lt BT" charset="0"/>
              </a:rPr>
              <a:t> </a:t>
            </a:r>
            <a:r>
              <a:rPr lang="en-US" dirty="0" smtClean="0">
                <a:latin typeface="Futura Lt BT" charset="0"/>
              </a:rPr>
              <a:t>training session, you insert the implant. Instruct her to use back up method for 7 days.</a:t>
            </a:r>
          </a:p>
          <a:p>
            <a:pPr eaLnBrk="1" hangingPunct="1"/>
            <a:endParaRPr lang="en-US" sz="3200" dirty="0" smtClean="0">
              <a:latin typeface="Futura Lt BT" charset="0"/>
            </a:endParaRPr>
          </a:p>
        </p:txBody>
      </p:sp>
      <p:pic>
        <p:nvPicPr>
          <p:cNvPr id="116740" name="Content Placeholder 7" descr="Latina female in purple 2.jpg"/>
          <p:cNvPicPr>
            <a:picLocks noGrp="1" noChangeAspect="1"/>
          </p:cNvPicPr>
          <p:nvPr>
            <p:ph sz="half" idx="2"/>
          </p:nvPr>
        </p:nvPicPr>
        <p:blipFill>
          <a:blip r:embed="rId3" cstate="print"/>
          <a:srcRect/>
          <a:stretch>
            <a:fillRect/>
          </a:stretch>
        </p:blipFill>
        <p:spPr>
          <a:xfrm>
            <a:off x="6858000" y="2133600"/>
            <a:ext cx="1676400" cy="2133600"/>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ea typeface="+mj-ea"/>
              </a:rPr>
              <a:t>Case: Angela </a:t>
            </a:r>
          </a:p>
        </p:txBody>
      </p:sp>
      <p:sp>
        <p:nvSpPr>
          <p:cNvPr id="3" name="Content Placeholder 2"/>
          <p:cNvSpPr>
            <a:spLocks noGrp="1"/>
          </p:cNvSpPr>
          <p:nvPr>
            <p:ph sz="half" idx="1"/>
          </p:nvPr>
        </p:nvSpPr>
        <p:spPr>
          <a:xfrm>
            <a:off x="533400" y="1447800"/>
            <a:ext cx="7848600" cy="4678363"/>
          </a:xfrm>
        </p:spPr>
        <p:txBody>
          <a:bodyPr/>
          <a:lstStyle/>
          <a:p>
            <a:pPr eaLnBrk="1" hangingPunct="1"/>
            <a:r>
              <a:rPr lang="en-US" dirty="0" smtClean="0">
                <a:latin typeface="Futura Lt BT" charset="0"/>
              </a:rPr>
              <a:t>What if Angela’s LMP was 9 days</a:t>
            </a:r>
          </a:p>
          <a:p>
            <a:pPr marL="0" indent="0" eaLnBrk="1" hangingPunct="1">
              <a:buNone/>
            </a:pPr>
            <a:r>
              <a:rPr lang="en-US" dirty="0">
                <a:latin typeface="Futura Lt BT" charset="0"/>
              </a:rPr>
              <a:t> </a:t>
            </a:r>
            <a:r>
              <a:rPr lang="en-US" dirty="0" smtClean="0">
                <a:latin typeface="Futura Lt BT" charset="0"/>
              </a:rPr>
              <a:t>   ago and her last unprotected sex </a:t>
            </a:r>
          </a:p>
          <a:p>
            <a:pPr marL="0" indent="0" eaLnBrk="1" hangingPunct="1">
              <a:buNone/>
            </a:pPr>
            <a:r>
              <a:rPr lang="en-US" dirty="0">
                <a:latin typeface="Futura Lt BT" charset="0"/>
              </a:rPr>
              <a:t> </a:t>
            </a:r>
            <a:r>
              <a:rPr lang="en-US" dirty="0" smtClean="0">
                <a:latin typeface="Futura Lt BT" charset="0"/>
              </a:rPr>
              <a:t>   was 3 days ago and her pregnancy</a:t>
            </a:r>
          </a:p>
          <a:p>
            <a:pPr marL="0" indent="0" eaLnBrk="1" hangingPunct="1">
              <a:buNone/>
            </a:pPr>
            <a:r>
              <a:rPr lang="en-US" dirty="0">
                <a:latin typeface="Futura Lt BT" charset="0"/>
              </a:rPr>
              <a:t> </a:t>
            </a:r>
            <a:r>
              <a:rPr lang="en-US" dirty="0" smtClean="0">
                <a:latin typeface="Futura Lt BT" charset="0"/>
              </a:rPr>
              <a:t>   test is negative.</a:t>
            </a:r>
          </a:p>
          <a:p>
            <a:pPr marL="0" indent="0" eaLnBrk="1" hangingPunct="1">
              <a:buNone/>
            </a:pPr>
            <a:r>
              <a:rPr lang="en-US" dirty="0" smtClean="0">
                <a:latin typeface="Futura Lt BT" charset="0"/>
              </a:rPr>
              <a:t> </a:t>
            </a:r>
            <a:endParaRPr lang="en-US" dirty="0">
              <a:latin typeface="Futura Lt BT" charset="0"/>
            </a:endParaRPr>
          </a:p>
          <a:p>
            <a:pPr eaLnBrk="1" hangingPunct="1"/>
            <a:r>
              <a:rPr lang="en-US" dirty="0" smtClean="0">
                <a:latin typeface="Futura Lt BT" charset="0"/>
              </a:rPr>
              <a:t>Is she reliably not pregnant?</a:t>
            </a:r>
          </a:p>
          <a:p>
            <a:pPr marL="0" indent="0" eaLnBrk="1" hangingPunct="1">
              <a:buNone/>
            </a:pPr>
            <a:endParaRPr lang="en-US" dirty="0">
              <a:latin typeface="Futura Lt BT" charset="0"/>
            </a:endParaRPr>
          </a:p>
          <a:p>
            <a:pPr eaLnBrk="1" hangingPunct="1"/>
            <a:r>
              <a:rPr lang="en-US" dirty="0" smtClean="0">
                <a:latin typeface="Futura Lt BT" charset="0"/>
              </a:rPr>
              <a:t>What do you do?</a:t>
            </a:r>
          </a:p>
        </p:txBody>
      </p:sp>
      <p:pic>
        <p:nvPicPr>
          <p:cNvPr id="116740" name="Content Placeholder 7" descr="Latina female in purple 2.jpg"/>
          <p:cNvPicPr>
            <a:picLocks noGrp="1" noChangeAspect="1"/>
          </p:cNvPicPr>
          <p:nvPr>
            <p:ph sz="half" idx="2"/>
          </p:nvPr>
        </p:nvPicPr>
        <p:blipFill>
          <a:blip r:embed="rId3" cstate="print"/>
          <a:srcRect/>
          <a:stretch>
            <a:fillRect/>
          </a:stretch>
        </p:blipFill>
        <p:spPr>
          <a:xfrm>
            <a:off x="6705600" y="3352800"/>
            <a:ext cx="1676400" cy="2133600"/>
          </a:xfrm>
        </p:spPr>
      </p:pic>
    </p:spTree>
    <p:extLst>
      <p:ext uri="{BB962C8B-B14F-4D97-AF65-F5344CB8AC3E}">
        <p14:creationId xmlns:p14="http://schemas.microsoft.com/office/powerpoint/2010/main" val="27830871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smtClean="0"/>
              <a:t>Emergency Contraception</a:t>
            </a:r>
          </a:p>
        </p:txBody>
      </p:sp>
      <p:pic>
        <p:nvPicPr>
          <p:cNvPr id="20484" name="Picture 4"/>
          <p:cNvPicPr>
            <a:picLocks noChangeAspect="1" noChangeArrowheads="1"/>
          </p:cNvPicPr>
          <p:nvPr/>
        </p:nvPicPr>
        <p:blipFill>
          <a:blip r:embed="rId3" cstate="print"/>
          <a:srcRect/>
          <a:stretch>
            <a:fillRect/>
          </a:stretch>
        </p:blipFill>
        <p:spPr bwMode="auto">
          <a:xfrm>
            <a:off x="6238875" y="3276600"/>
            <a:ext cx="1524000" cy="1524000"/>
          </a:xfrm>
          <a:prstGeom prst="rect">
            <a:avLst/>
          </a:prstGeom>
          <a:noFill/>
          <a:ln w="9525">
            <a:noFill/>
            <a:miter lim="800000"/>
            <a:headEnd/>
            <a:tailEnd/>
          </a:ln>
        </p:spPr>
      </p:pic>
      <p:pic>
        <p:nvPicPr>
          <p:cNvPr id="9" name="Picture 8"/>
          <p:cNvPicPr>
            <a:picLocks noChangeAspect="1" noChangeArrowheads="1"/>
          </p:cNvPicPr>
          <p:nvPr/>
        </p:nvPicPr>
        <p:blipFill>
          <a:blip r:embed="rId4" cstate="print"/>
          <a:srcRect/>
          <a:stretch>
            <a:fillRect/>
          </a:stretch>
        </p:blipFill>
        <p:spPr bwMode="auto">
          <a:xfrm>
            <a:off x="533400" y="3276600"/>
            <a:ext cx="2362200" cy="1504950"/>
          </a:xfrm>
          <a:prstGeom prst="rect">
            <a:avLst/>
          </a:prstGeom>
          <a:noFill/>
          <a:ln w="9525">
            <a:noFill/>
            <a:miter lim="800000"/>
            <a:headEnd/>
            <a:tailEnd/>
          </a:ln>
        </p:spPr>
      </p:pic>
      <p:pic>
        <p:nvPicPr>
          <p:cNvPr id="122889" name="Picture 9"/>
          <p:cNvPicPr>
            <a:picLocks noChangeAspect="1" noChangeArrowheads="1"/>
          </p:cNvPicPr>
          <p:nvPr/>
        </p:nvPicPr>
        <p:blipFill>
          <a:blip r:embed="rId5" cstate="print"/>
          <a:srcRect/>
          <a:stretch>
            <a:fillRect/>
          </a:stretch>
        </p:blipFill>
        <p:spPr bwMode="auto">
          <a:xfrm>
            <a:off x="3581400" y="3110706"/>
            <a:ext cx="1752600" cy="1798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3" name="Rectangle 3"/>
          <p:cNvSpPr>
            <a:spLocks noGrp="1" noChangeArrowheads="1"/>
          </p:cNvSpPr>
          <p:nvPr>
            <p:ph idx="1"/>
          </p:nvPr>
        </p:nvSpPr>
        <p:spPr>
          <a:xfrm>
            <a:off x="304800" y="2209800"/>
            <a:ext cx="8610600" cy="3581400"/>
          </a:xfrm>
        </p:spPr>
        <p:txBody>
          <a:bodyPr/>
          <a:lstStyle/>
          <a:p>
            <a:pPr eaLnBrk="1" hangingPunct="1">
              <a:lnSpc>
                <a:spcPct val="75000"/>
              </a:lnSpc>
              <a:spcBef>
                <a:spcPts val="2400"/>
              </a:spcBef>
            </a:pPr>
            <a:r>
              <a:rPr lang="en-US" dirty="0" smtClean="0">
                <a:latin typeface="Futura Lt BT" charset="0"/>
              </a:rPr>
              <a:t>Safe and effective back-up method </a:t>
            </a:r>
          </a:p>
          <a:p>
            <a:pPr eaLnBrk="1" hangingPunct="1">
              <a:lnSpc>
                <a:spcPct val="75000"/>
              </a:lnSpc>
              <a:spcBef>
                <a:spcPts val="2400"/>
              </a:spcBef>
            </a:pPr>
            <a:r>
              <a:rPr lang="en-US" dirty="0" smtClean="0">
                <a:latin typeface="Futura Lt BT" charset="0"/>
              </a:rPr>
              <a:t>Prevents pregnancy up to 120 hours after unprotected intercourse or contraceptive failure </a:t>
            </a:r>
          </a:p>
          <a:p>
            <a:pPr eaLnBrk="1" hangingPunct="1">
              <a:lnSpc>
                <a:spcPct val="75000"/>
              </a:lnSpc>
              <a:spcBef>
                <a:spcPts val="2400"/>
              </a:spcBef>
            </a:pPr>
            <a:r>
              <a:rPr lang="en-US" dirty="0" err="1" smtClean="0">
                <a:solidFill>
                  <a:schemeClr val="bg1"/>
                </a:solidFill>
                <a:latin typeface="Futura Lt BT" charset="0"/>
              </a:rPr>
              <a:t>ella</a:t>
            </a:r>
            <a:r>
              <a:rPr lang="en-US" dirty="0" smtClean="0">
                <a:solidFill>
                  <a:schemeClr val="bg1"/>
                </a:solidFill>
                <a:latin typeface="Futura Lt BT" charset="0"/>
              </a:rPr>
              <a:t>: 30 mg </a:t>
            </a:r>
            <a:r>
              <a:rPr lang="en-US" dirty="0" err="1" smtClean="0">
                <a:solidFill>
                  <a:schemeClr val="bg1"/>
                </a:solidFill>
                <a:latin typeface="Futura Lt BT" charset="0"/>
              </a:rPr>
              <a:t>ulipristal</a:t>
            </a:r>
            <a:r>
              <a:rPr lang="en-US" dirty="0" smtClean="0">
                <a:solidFill>
                  <a:schemeClr val="bg1"/>
                </a:solidFill>
                <a:latin typeface="Futura Lt BT" charset="0"/>
              </a:rPr>
              <a:t> acetate</a:t>
            </a:r>
          </a:p>
          <a:p>
            <a:pPr eaLnBrk="1" hangingPunct="1">
              <a:lnSpc>
                <a:spcPct val="75000"/>
              </a:lnSpc>
              <a:spcBef>
                <a:spcPts val="2400"/>
              </a:spcBef>
            </a:pPr>
            <a:r>
              <a:rPr lang="en-US" dirty="0" smtClean="0">
                <a:solidFill>
                  <a:schemeClr val="bg1"/>
                </a:solidFill>
                <a:latin typeface="Futura Lt BT" charset="0"/>
              </a:rPr>
              <a:t>Plan B One-Step: 1.5 mg tablet of </a:t>
            </a:r>
            <a:r>
              <a:rPr lang="en-US" dirty="0" err="1" smtClean="0">
                <a:solidFill>
                  <a:schemeClr val="bg1"/>
                </a:solidFill>
                <a:latin typeface="Futura Lt BT" charset="0"/>
              </a:rPr>
              <a:t>levonorgestrel</a:t>
            </a:r>
            <a:r>
              <a:rPr lang="en-US" dirty="0" smtClean="0">
                <a:solidFill>
                  <a:schemeClr val="bg1"/>
                </a:solidFill>
                <a:latin typeface="Futura Lt BT" charset="0"/>
              </a:rPr>
              <a:t> </a:t>
            </a:r>
          </a:p>
        </p:txBody>
      </p:sp>
      <p:sp>
        <p:nvSpPr>
          <p:cNvPr id="118786" name="Rectangle 2"/>
          <p:cNvSpPr>
            <a:spLocks noGrp="1" noRot="1" noChangeArrowheads="1"/>
          </p:cNvSpPr>
          <p:nvPr>
            <p:ph type="title"/>
          </p:nvPr>
        </p:nvSpPr>
        <p:spPr>
          <a:xfrm>
            <a:off x="2514600" y="381000"/>
            <a:ext cx="6172200" cy="1143000"/>
          </a:xfrm>
        </p:spPr>
        <p:txBody>
          <a:bodyPr/>
          <a:lstStyle/>
          <a:p>
            <a:pPr eaLnBrk="1" hangingPunct="1"/>
            <a:r>
              <a:rPr lang="en-US" smtClean="0"/>
              <a:t>Emergency Contraception</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rrowheads="1"/>
          </p:cNvSpPr>
          <p:nvPr>
            <p:ph type="title"/>
          </p:nvPr>
        </p:nvSpPr>
        <p:spPr/>
        <p:txBody>
          <a:bodyPr/>
          <a:lstStyle/>
          <a:p>
            <a:pPr eaLnBrk="1" hangingPunct="1"/>
            <a:r>
              <a:rPr lang="en-US" dirty="0" smtClean="0"/>
              <a:t>Efficacy</a:t>
            </a:r>
          </a:p>
        </p:txBody>
      </p:sp>
      <p:sp>
        <p:nvSpPr>
          <p:cNvPr id="4" name="TextBox 3"/>
          <p:cNvSpPr txBox="1">
            <a:spLocks noChangeArrowheads="1"/>
          </p:cNvSpPr>
          <p:nvPr/>
        </p:nvSpPr>
        <p:spPr bwMode="auto">
          <a:xfrm>
            <a:off x="1295400" y="3886200"/>
            <a:ext cx="7315200" cy="2057400"/>
          </a:xfrm>
          <a:prstGeom prst="rect">
            <a:avLst/>
          </a:prstGeom>
          <a:solidFill>
            <a:srgbClr val="002060"/>
          </a:solidFill>
          <a:ln w="9525">
            <a:noFill/>
            <a:miter lim="800000"/>
            <a:headEnd/>
            <a:tailEnd/>
          </a:ln>
        </p:spPr>
        <p:txBody>
          <a:bodyPr>
            <a:spAutoFit/>
          </a:bodyPr>
          <a:lstStyle/>
          <a:p>
            <a:r>
              <a:rPr lang="en-US" sz="3200" dirty="0" err="1">
                <a:solidFill>
                  <a:srgbClr val="F8F8F8"/>
                </a:solidFill>
              </a:rPr>
              <a:t>ella</a:t>
            </a:r>
            <a:r>
              <a:rPr lang="en-US" sz="3200" dirty="0">
                <a:solidFill>
                  <a:srgbClr val="F8F8F8"/>
                </a:solidFill>
              </a:rPr>
              <a:t> significantly reduces the risk of pregnancy and is effective for up to 120 hours, but available by prescription only</a:t>
            </a:r>
          </a:p>
        </p:txBody>
      </p:sp>
      <p:sp>
        <p:nvSpPr>
          <p:cNvPr id="6" name="TextBox 5"/>
          <p:cNvSpPr txBox="1">
            <a:spLocks noChangeArrowheads="1"/>
          </p:cNvSpPr>
          <p:nvPr/>
        </p:nvSpPr>
        <p:spPr bwMode="auto">
          <a:xfrm>
            <a:off x="381000" y="1905000"/>
            <a:ext cx="6858000" cy="2062103"/>
          </a:xfrm>
          <a:prstGeom prst="rect">
            <a:avLst/>
          </a:prstGeom>
          <a:solidFill>
            <a:srgbClr val="0070C0"/>
          </a:solidFill>
          <a:ln w="9525">
            <a:noFill/>
            <a:miter lim="800000"/>
            <a:headEnd/>
            <a:tailEnd/>
          </a:ln>
        </p:spPr>
        <p:txBody>
          <a:bodyPr>
            <a:spAutoFit/>
          </a:bodyPr>
          <a:lstStyle/>
          <a:p>
            <a:r>
              <a:rPr lang="en-US" sz="3200" dirty="0" err="1" smtClean="0">
                <a:solidFill>
                  <a:srgbClr val="F8F8F8"/>
                </a:solidFill>
              </a:rPr>
              <a:t>Levonorgestrel</a:t>
            </a:r>
            <a:r>
              <a:rPr lang="en-US" sz="3200" dirty="0" smtClean="0">
                <a:solidFill>
                  <a:srgbClr val="F8F8F8"/>
                </a:solidFill>
              </a:rPr>
              <a:t>- significantly </a:t>
            </a:r>
            <a:r>
              <a:rPr lang="en-US" sz="3200" dirty="0">
                <a:solidFill>
                  <a:srgbClr val="F8F8F8"/>
                </a:solidFill>
              </a:rPr>
              <a:t>reduce the risk of pregnancy, </a:t>
            </a:r>
            <a:r>
              <a:rPr lang="en-US" sz="3200" dirty="0" smtClean="0">
                <a:solidFill>
                  <a:srgbClr val="F8F8F8"/>
                </a:solidFill>
              </a:rPr>
              <a:t>most effective up to 72 hours, can use to 120 hours.  Available OTC</a:t>
            </a:r>
            <a:endParaRPr lang="en-US" sz="3200" dirty="0">
              <a:solidFill>
                <a:srgbClr val="F8F8F8"/>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rrowheads="1"/>
          </p:cNvSpPr>
          <p:nvPr>
            <p:ph type="title"/>
          </p:nvPr>
        </p:nvSpPr>
        <p:spPr>
          <a:xfrm>
            <a:off x="381000" y="533400"/>
            <a:ext cx="8458200" cy="838200"/>
          </a:xfrm>
        </p:spPr>
        <p:txBody>
          <a:bodyPr/>
          <a:lstStyle/>
          <a:p>
            <a:pPr eaLnBrk="1" hangingPunct="1"/>
            <a:r>
              <a:rPr lang="en-US" b="1" smtClean="0">
                <a:ln>
                  <a:noFill/>
                </a:ln>
                <a:solidFill>
                  <a:srgbClr val="F2F2F2"/>
                </a:solidFill>
              </a:rPr>
              <a:t>Counseling Issues</a:t>
            </a:r>
          </a:p>
        </p:txBody>
      </p:sp>
      <p:sp>
        <p:nvSpPr>
          <p:cNvPr id="121859" name="Rectangle 4"/>
          <p:cNvSpPr>
            <a:spLocks noGrp="1" noChangeArrowheads="1"/>
          </p:cNvSpPr>
          <p:nvPr>
            <p:ph sz="half" idx="1"/>
          </p:nvPr>
        </p:nvSpPr>
        <p:spPr>
          <a:xfrm>
            <a:off x="304800" y="1066800"/>
            <a:ext cx="4419600" cy="5562600"/>
          </a:xfrm>
        </p:spPr>
        <p:txBody>
          <a:bodyPr/>
          <a:lstStyle/>
          <a:p>
            <a:pPr eaLnBrk="1" hangingPunct="1">
              <a:lnSpc>
                <a:spcPct val="75000"/>
              </a:lnSpc>
              <a:spcBef>
                <a:spcPct val="0"/>
              </a:spcBef>
            </a:pPr>
            <a:endParaRPr lang="en-US" smtClean="0">
              <a:latin typeface="Futura Lt BT" charset="0"/>
            </a:endParaRPr>
          </a:p>
          <a:p>
            <a:pPr lvl="1" eaLnBrk="1" hangingPunct="1">
              <a:lnSpc>
                <a:spcPct val="90000"/>
              </a:lnSpc>
              <a:spcBef>
                <a:spcPct val="0"/>
              </a:spcBef>
              <a:buFont typeface="Wingdings" pitchFamily="2" charset="2"/>
              <a:buNone/>
            </a:pPr>
            <a:endParaRPr lang="en-US" smtClean="0">
              <a:latin typeface="Futura Lt BT" charset="0"/>
            </a:endParaRPr>
          </a:p>
        </p:txBody>
      </p:sp>
      <p:sp>
        <p:nvSpPr>
          <p:cNvPr id="95237" name="Rectangle 5"/>
          <p:cNvSpPr>
            <a:spLocks noGrp="1" noChangeArrowheads="1"/>
          </p:cNvSpPr>
          <p:nvPr>
            <p:ph sz="half" idx="2"/>
          </p:nvPr>
        </p:nvSpPr>
        <p:spPr>
          <a:xfrm>
            <a:off x="381000" y="1524000"/>
            <a:ext cx="8305800" cy="4648200"/>
          </a:xfrm>
        </p:spPr>
        <p:txBody>
          <a:bodyPr/>
          <a:lstStyle/>
          <a:p>
            <a:pPr eaLnBrk="1" hangingPunct="1">
              <a:spcBef>
                <a:spcPct val="40000"/>
              </a:spcBef>
            </a:pPr>
            <a:r>
              <a:rPr lang="en-US" sz="3400" dirty="0" smtClean="0">
                <a:latin typeface="Futura Lt BT" charset="0"/>
              </a:rPr>
              <a:t>Does not protect against STIs</a:t>
            </a:r>
          </a:p>
          <a:p>
            <a:pPr eaLnBrk="1" hangingPunct="1">
              <a:spcBef>
                <a:spcPct val="40000"/>
              </a:spcBef>
            </a:pPr>
            <a:r>
              <a:rPr lang="en-US" sz="3400" dirty="0" smtClean="0">
                <a:latin typeface="Futura Lt BT" charset="0"/>
              </a:rPr>
              <a:t>Not an </a:t>
            </a:r>
            <a:r>
              <a:rPr lang="en-US" sz="3400" dirty="0" err="1" smtClean="0">
                <a:latin typeface="Futura Lt BT" charset="0"/>
              </a:rPr>
              <a:t>abortifacient</a:t>
            </a:r>
            <a:r>
              <a:rPr lang="en-US" sz="3400" dirty="0" smtClean="0">
                <a:latin typeface="Futura Lt BT" charset="0"/>
              </a:rPr>
              <a:t> and not teratogenic</a:t>
            </a:r>
          </a:p>
          <a:p>
            <a:pPr eaLnBrk="1" hangingPunct="1">
              <a:spcBef>
                <a:spcPct val="40000"/>
              </a:spcBef>
            </a:pPr>
            <a:r>
              <a:rPr lang="en-US" sz="3400" dirty="0" smtClean="0">
                <a:latin typeface="Futura Lt BT" charset="0"/>
              </a:rPr>
              <a:t>Will not affect an existing pregnancy</a:t>
            </a:r>
          </a:p>
          <a:p>
            <a:pPr eaLnBrk="1" hangingPunct="1">
              <a:spcBef>
                <a:spcPct val="40000"/>
              </a:spcBef>
            </a:pPr>
            <a:r>
              <a:rPr lang="en-US" sz="3400" dirty="0" smtClean="0">
                <a:latin typeface="Futura Lt BT" charset="0"/>
              </a:rPr>
              <a:t>If initiate hormonal method after EC:</a:t>
            </a:r>
          </a:p>
          <a:p>
            <a:pPr lvl="1" eaLnBrk="1" hangingPunct="1">
              <a:spcBef>
                <a:spcPct val="40000"/>
              </a:spcBef>
            </a:pPr>
            <a:r>
              <a:rPr lang="en-US" sz="3000" dirty="0" smtClean="0">
                <a:latin typeface="Futura Lt BT" charset="0"/>
              </a:rPr>
              <a:t>Plan B needs back up method 7 days</a:t>
            </a:r>
          </a:p>
          <a:p>
            <a:pPr lvl="1" eaLnBrk="1" hangingPunct="1">
              <a:spcBef>
                <a:spcPct val="40000"/>
              </a:spcBef>
            </a:pPr>
            <a:r>
              <a:rPr lang="en-US" sz="3000" dirty="0" err="1" smtClean="0">
                <a:latin typeface="Futura Lt BT" charset="0"/>
              </a:rPr>
              <a:t>ella</a:t>
            </a:r>
            <a:r>
              <a:rPr lang="en-US" sz="3000" dirty="0" smtClean="0">
                <a:latin typeface="Futura Lt BT" charset="0"/>
              </a:rPr>
              <a:t> needs back up method 14 days</a:t>
            </a:r>
          </a:p>
          <a:p>
            <a:pPr marL="0" indent="0" eaLnBrk="1" hangingPunct="1">
              <a:spcBef>
                <a:spcPct val="40000"/>
              </a:spcBef>
              <a:buNone/>
            </a:pPr>
            <a:endParaRPr lang="en-US" sz="3400" dirty="0" smtClean="0">
              <a:solidFill>
                <a:schemeClr val="hlink"/>
              </a:solidFill>
              <a:latin typeface="Futura Lt BT"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171700" y="381000"/>
            <a:ext cx="6972300" cy="1143000"/>
          </a:xfrm>
        </p:spPr>
        <p:txBody>
          <a:bodyPr/>
          <a:lstStyle/>
          <a:p>
            <a:pPr eaLnBrk="1" hangingPunct="1"/>
            <a:r>
              <a:rPr lang="en-US" smtClean="0"/>
              <a:t>Starting Contraception  After EC</a:t>
            </a:r>
          </a:p>
        </p:txBody>
      </p:sp>
      <p:sp>
        <p:nvSpPr>
          <p:cNvPr id="5" name="TextBox 4"/>
          <p:cNvSpPr txBox="1">
            <a:spLocks noChangeArrowheads="1"/>
          </p:cNvSpPr>
          <p:nvPr/>
        </p:nvSpPr>
        <p:spPr bwMode="auto">
          <a:xfrm>
            <a:off x="304800" y="2438400"/>
            <a:ext cx="2895600" cy="523220"/>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800" dirty="0" smtClean="0">
                <a:solidFill>
                  <a:srgbClr val="FFFFFF"/>
                </a:solidFill>
                <a:latin typeface="+mn-lt"/>
                <a:cs typeface="+mn-cs"/>
              </a:rPr>
              <a:t>DMPA/Implant</a:t>
            </a:r>
            <a:endParaRPr lang="en-US" sz="2800" dirty="0">
              <a:solidFill>
                <a:srgbClr val="FFFFFF"/>
              </a:solidFill>
              <a:latin typeface="+mn-lt"/>
              <a:cs typeface="+mn-cs"/>
            </a:endParaRPr>
          </a:p>
        </p:txBody>
      </p:sp>
      <p:sp>
        <p:nvSpPr>
          <p:cNvPr id="6" name="TextBox 5"/>
          <p:cNvSpPr txBox="1">
            <a:spLocks noChangeArrowheads="1"/>
          </p:cNvSpPr>
          <p:nvPr/>
        </p:nvSpPr>
        <p:spPr bwMode="auto">
          <a:xfrm>
            <a:off x="4419600" y="1752600"/>
            <a:ext cx="4419600" cy="1384995"/>
          </a:xfrm>
          <a:prstGeom prst="rect">
            <a:avLst/>
          </a:prstGeom>
          <a:solidFill>
            <a:srgbClr val="0070C0"/>
          </a:solidFill>
          <a:ln w="9525">
            <a:noFill/>
            <a:miter lim="800000"/>
            <a:headEnd/>
            <a:tailEnd/>
          </a:ln>
        </p:spPr>
        <p:txBody>
          <a:bodyPr>
            <a:spAutoFit/>
          </a:bodyPr>
          <a:lstStyle/>
          <a:p>
            <a:r>
              <a:rPr lang="en-US" sz="2800" dirty="0" smtClean="0">
                <a:solidFill>
                  <a:srgbClr val="F8F8F8"/>
                </a:solidFill>
              </a:rPr>
              <a:t>Provide EC in office, give DMPA, repeat </a:t>
            </a:r>
            <a:r>
              <a:rPr lang="en-US" sz="2800" dirty="0" err="1" smtClean="0">
                <a:solidFill>
                  <a:srgbClr val="F8F8F8"/>
                </a:solidFill>
              </a:rPr>
              <a:t>uHCG</a:t>
            </a:r>
            <a:r>
              <a:rPr lang="en-US" sz="2800" dirty="0" smtClean="0">
                <a:solidFill>
                  <a:srgbClr val="F8F8F8"/>
                </a:solidFill>
              </a:rPr>
              <a:t> 2 weeks if (-) return to place </a:t>
            </a:r>
            <a:endParaRPr lang="en-US" sz="2800" dirty="0">
              <a:solidFill>
                <a:srgbClr val="F8F8F8"/>
              </a:solidFill>
            </a:endParaRPr>
          </a:p>
        </p:txBody>
      </p:sp>
      <p:sp>
        <p:nvSpPr>
          <p:cNvPr id="8" name="TextBox 7"/>
          <p:cNvSpPr txBox="1">
            <a:spLocks noChangeArrowheads="1"/>
          </p:cNvSpPr>
          <p:nvPr/>
        </p:nvSpPr>
        <p:spPr bwMode="auto">
          <a:xfrm>
            <a:off x="4343400" y="4876800"/>
            <a:ext cx="4572000" cy="1384995"/>
          </a:xfrm>
          <a:prstGeom prst="rect">
            <a:avLst/>
          </a:prstGeom>
          <a:solidFill>
            <a:srgbClr val="336699"/>
          </a:solidFill>
          <a:ln w="9525">
            <a:noFill/>
            <a:miter lim="800000"/>
            <a:headEnd/>
            <a:tailEnd/>
          </a:ln>
        </p:spPr>
        <p:txBody>
          <a:bodyPr>
            <a:spAutoFit/>
          </a:bodyPr>
          <a:lstStyle/>
          <a:p>
            <a:r>
              <a:rPr lang="en-US" sz="2800" dirty="0">
                <a:solidFill>
                  <a:srgbClr val="F8F8F8"/>
                </a:solidFill>
              </a:rPr>
              <a:t>Duration of back up dependent EC </a:t>
            </a:r>
            <a:r>
              <a:rPr lang="en-US" sz="2800" dirty="0" smtClean="0">
                <a:solidFill>
                  <a:srgbClr val="F8F8F8"/>
                </a:solidFill>
              </a:rPr>
              <a:t>used Plan B 7 days, </a:t>
            </a:r>
            <a:r>
              <a:rPr lang="en-US" sz="2800" dirty="0" err="1" smtClean="0">
                <a:solidFill>
                  <a:srgbClr val="F8F8F8"/>
                </a:solidFill>
              </a:rPr>
              <a:t>ella</a:t>
            </a:r>
            <a:r>
              <a:rPr lang="en-US" sz="2800" dirty="0" smtClean="0">
                <a:solidFill>
                  <a:srgbClr val="F8F8F8"/>
                </a:solidFill>
              </a:rPr>
              <a:t> 14 days</a:t>
            </a:r>
            <a:endParaRPr lang="en-US" sz="2800" dirty="0">
              <a:solidFill>
                <a:srgbClr val="F8F8F8"/>
              </a:solidFill>
            </a:endParaRPr>
          </a:p>
        </p:txBody>
      </p:sp>
      <p:sp>
        <p:nvSpPr>
          <p:cNvPr id="12" name="TextBox 11"/>
          <p:cNvSpPr txBox="1">
            <a:spLocks noChangeArrowheads="1"/>
          </p:cNvSpPr>
          <p:nvPr/>
        </p:nvSpPr>
        <p:spPr bwMode="auto">
          <a:xfrm>
            <a:off x="4343400" y="3276600"/>
            <a:ext cx="4572000" cy="1384995"/>
          </a:xfrm>
          <a:prstGeom prst="rect">
            <a:avLst/>
          </a:prstGeom>
          <a:solidFill>
            <a:srgbClr val="0070C0"/>
          </a:solidFill>
          <a:ln w="9525">
            <a:noFill/>
            <a:miter lim="800000"/>
            <a:headEnd/>
            <a:tailEnd/>
          </a:ln>
        </p:spPr>
        <p:txBody>
          <a:bodyPr>
            <a:spAutoFit/>
          </a:bodyPr>
          <a:lstStyle/>
          <a:p>
            <a:r>
              <a:rPr lang="en-US" sz="2800" dirty="0" smtClean="0">
                <a:solidFill>
                  <a:srgbClr val="F8F8F8"/>
                </a:solidFill>
              </a:rPr>
              <a:t>14 </a:t>
            </a:r>
            <a:r>
              <a:rPr lang="en-US" sz="2800" dirty="0">
                <a:solidFill>
                  <a:srgbClr val="F8F8F8"/>
                </a:solidFill>
              </a:rPr>
              <a:t>days after EC if </a:t>
            </a:r>
            <a:r>
              <a:rPr lang="en-US" sz="2800" dirty="0" err="1">
                <a:solidFill>
                  <a:srgbClr val="F8F8F8"/>
                </a:solidFill>
              </a:rPr>
              <a:t>uHCG</a:t>
            </a:r>
            <a:r>
              <a:rPr lang="en-US" sz="2800" dirty="0">
                <a:solidFill>
                  <a:srgbClr val="F8F8F8"/>
                </a:solidFill>
              </a:rPr>
              <a:t> </a:t>
            </a:r>
            <a:r>
              <a:rPr lang="en-US" sz="2800" dirty="0" smtClean="0">
                <a:solidFill>
                  <a:srgbClr val="F8F8F8"/>
                </a:solidFill>
              </a:rPr>
              <a:t> (-) </a:t>
            </a:r>
            <a:r>
              <a:rPr lang="en-US" sz="2800" dirty="0">
                <a:solidFill>
                  <a:srgbClr val="F8F8F8"/>
                </a:solidFill>
              </a:rPr>
              <a:t>w/ no unprotected intercourse in between</a:t>
            </a:r>
          </a:p>
        </p:txBody>
      </p:sp>
      <p:cxnSp>
        <p:nvCxnSpPr>
          <p:cNvPr id="14" name="Straight Arrow Connector 13"/>
          <p:cNvCxnSpPr/>
          <p:nvPr/>
        </p:nvCxnSpPr>
        <p:spPr>
          <a:xfrm flipV="1">
            <a:off x="3429000" y="2057400"/>
            <a:ext cx="762000" cy="60960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429000" y="2971800"/>
            <a:ext cx="762000" cy="6096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7725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171700" y="381000"/>
            <a:ext cx="6972300" cy="1143000"/>
          </a:xfrm>
        </p:spPr>
        <p:txBody>
          <a:bodyPr/>
          <a:lstStyle/>
          <a:p>
            <a:pPr eaLnBrk="1" hangingPunct="1"/>
            <a:r>
              <a:rPr lang="en-US" smtClean="0"/>
              <a:t>Starting Contraception  After EC</a:t>
            </a:r>
          </a:p>
        </p:txBody>
      </p:sp>
      <p:sp>
        <p:nvSpPr>
          <p:cNvPr id="5" name="TextBox 4"/>
          <p:cNvSpPr txBox="1">
            <a:spLocks noChangeArrowheads="1"/>
          </p:cNvSpPr>
          <p:nvPr/>
        </p:nvSpPr>
        <p:spPr bwMode="auto">
          <a:xfrm>
            <a:off x="304800" y="2438400"/>
            <a:ext cx="2895600" cy="954088"/>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800" dirty="0">
                <a:solidFill>
                  <a:srgbClr val="FFFFFF"/>
                </a:solidFill>
                <a:latin typeface="+mn-lt"/>
                <a:cs typeface="+mn-cs"/>
              </a:rPr>
              <a:t>COCs, Patch, or Ring</a:t>
            </a:r>
          </a:p>
        </p:txBody>
      </p:sp>
      <p:sp>
        <p:nvSpPr>
          <p:cNvPr id="6" name="TextBox 5"/>
          <p:cNvSpPr txBox="1">
            <a:spLocks noChangeArrowheads="1"/>
          </p:cNvSpPr>
          <p:nvPr/>
        </p:nvSpPr>
        <p:spPr bwMode="auto">
          <a:xfrm>
            <a:off x="4419600" y="1752600"/>
            <a:ext cx="4419600" cy="523875"/>
          </a:xfrm>
          <a:prstGeom prst="rect">
            <a:avLst/>
          </a:prstGeom>
          <a:solidFill>
            <a:srgbClr val="0070C0"/>
          </a:solidFill>
          <a:ln w="9525">
            <a:noFill/>
            <a:miter lim="800000"/>
            <a:headEnd/>
            <a:tailEnd/>
          </a:ln>
        </p:spPr>
        <p:txBody>
          <a:bodyPr>
            <a:spAutoFit/>
          </a:bodyPr>
          <a:lstStyle/>
          <a:p>
            <a:r>
              <a:rPr lang="en-US" sz="2800" dirty="0">
                <a:solidFill>
                  <a:srgbClr val="F8F8F8"/>
                </a:solidFill>
              </a:rPr>
              <a:t>Day after taking EC</a:t>
            </a:r>
          </a:p>
        </p:txBody>
      </p:sp>
      <p:sp>
        <p:nvSpPr>
          <p:cNvPr id="7" name="TextBox 6"/>
          <p:cNvSpPr txBox="1">
            <a:spLocks noChangeArrowheads="1"/>
          </p:cNvSpPr>
          <p:nvPr/>
        </p:nvSpPr>
        <p:spPr bwMode="auto">
          <a:xfrm>
            <a:off x="4419600" y="2514600"/>
            <a:ext cx="4419600" cy="523875"/>
          </a:xfrm>
          <a:prstGeom prst="rect">
            <a:avLst/>
          </a:prstGeom>
          <a:solidFill>
            <a:srgbClr val="0070C0"/>
          </a:solidFill>
          <a:ln w="9525">
            <a:noFill/>
            <a:miter lim="800000"/>
            <a:headEnd/>
            <a:tailEnd/>
          </a:ln>
        </p:spPr>
        <p:txBody>
          <a:bodyPr>
            <a:spAutoFit/>
          </a:bodyPr>
          <a:lstStyle/>
          <a:p>
            <a:r>
              <a:rPr lang="en-US" sz="2800" dirty="0" smtClean="0">
                <a:solidFill>
                  <a:srgbClr val="F8F8F8"/>
                </a:solidFill>
              </a:rPr>
              <a:t>Onset of next menses</a:t>
            </a:r>
            <a:endParaRPr lang="en-US" sz="2800" dirty="0">
              <a:solidFill>
                <a:srgbClr val="F8F8F8"/>
              </a:solidFill>
            </a:endParaRPr>
          </a:p>
        </p:txBody>
      </p:sp>
      <p:sp>
        <p:nvSpPr>
          <p:cNvPr id="12" name="TextBox 11"/>
          <p:cNvSpPr txBox="1">
            <a:spLocks noChangeArrowheads="1"/>
          </p:cNvSpPr>
          <p:nvPr/>
        </p:nvSpPr>
        <p:spPr bwMode="auto">
          <a:xfrm>
            <a:off x="4343400" y="3276600"/>
            <a:ext cx="4572000" cy="1384300"/>
          </a:xfrm>
          <a:prstGeom prst="rect">
            <a:avLst/>
          </a:prstGeom>
          <a:solidFill>
            <a:srgbClr val="0070C0"/>
          </a:solidFill>
          <a:ln w="9525">
            <a:noFill/>
            <a:miter lim="800000"/>
            <a:headEnd/>
            <a:tailEnd/>
          </a:ln>
        </p:spPr>
        <p:txBody>
          <a:bodyPr>
            <a:spAutoFit/>
          </a:bodyPr>
          <a:lstStyle/>
          <a:p>
            <a:r>
              <a:rPr lang="en-US" sz="2800" dirty="0">
                <a:solidFill>
                  <a:srgbClr val="F8F8F8"/>
                </a:solidFill>
              </a:rPr>
              <a:t>10–14 days after EC if </a:t>
            </a:r>
            <a:r>
              <a:rPr lang="en-US" sz="2800" dirty="0" err="1">
                <a:solidFill>
                  <a:srgbClr val="F8F8F8"/>
                </a:solidFill>
              </a:rPr>
              <a:t>uHCG</a:t>
            </a:r>
            <a:r>
              <a:rPr lang="en-US" sz="2800" dirty="0">
                <a:solidFill>
                  <a:srgbClr val="F8F8F8"/>
                </a:solidFill>
              </a:rPr>
              <a:t> (-) w/ no unprotected intercourse in between</a:t>
            </a:r>
          </a:p>
        </p:txBody>
      </p:sp>
      <p:cxnSp>
        <p:nvCxnSpPr>
          <p:cNvPr id="14" name="Straight Arrow Connector 13"/>
          <p:cNvCxnSpPr/>
          <p:nvPr/>
        </p:nvCxnSpPr>
        <p:spPr>
          <a:xfrm flipV="1">
            <a:off x="3429000" y="2057400"/>
            <a:ext cx="762000" cy="60960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505200" y="2743200"/>
            <a:ext cx="762000" cy="158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429000" y="2971800"/>
            <a:ext cx="762000" cy="6096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4343400" y="4800600"/>
            <a:ext cx="4419600" cy="1384995"/>
          </a:xfrm>
          <a:prstGeom prst="rect">
            <a:avLst/>
          </a:prstGeom>
          <a:solidFill>
            <a:srgbClr val="0070C0"/>
          </a:solidFill>
          <a:ln w="9525">
            <a:noFill/>
            <a:miter lim="800000"/>
            <a:headEnd/>
            <a:tailEnd/>
          </a:ln>
        </p:spPr>
        <p:txBody>
          <a:bodyPr>
            <a:spAutoFit/>
          </a:bodyPr>
          <a:lstStyle/>
          <a:p>
            <a:r>
              <a:rPr lang="en-US" sz="2800" dirty="0">
                <a:solidFill>
                  <a:srgbClr val="F8F8F8"/>
                </a:solidFill>
              </a:rPr>
              <a:t>Duration of back up dependent EC used Plan B 7 days, </a:t>
            </a:r>
            <a:r>
              <a:rPr lang="en-US" sz="2800" dirty="0" err="1">
                <a:solidFill>
                  <a:srgbClr val="F8F8F8"/>
                </a:solidFill>
              </a:rPr>
              <a:t>ella</a:t>
            </a:r>
            <a:r>
              <a:rPr lang="en-US" sz="2800" dirty="0">
                <a:solidFill>
                  <a:srgbClr val="F8F8F8"/>
                </a:solidFill>
              </a:rPr>
              <a:t> </a:t>
            </a:r>
            <a:r>
              <a:rPr lang="en-US" sz="2800" dirty="0" smtClean="0">
                <a:solidFill>
                  <a:srgbClr val="F8F8F8"/>
                </a:solidFill>
              </a:rPr>
              <a:t>14 days</a:t>
            </a:r>
            <a:endParaRPr lang="en-US" sz="2800" dirty="0">
              <a:solidFill>
                <a:srgbClr val="F8F8F8"/>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90" y="1600200"/>
            <a:ext cx="4249830" cy="517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990600" y="609600"/>
            <a:ext cx="7239000" cy="685800"/>
          </a:xfrm>
        </p:spPr>
        <p:txBody>
          <a:bodyPr>
            <a:normAutofit fontScale="90000"/>
          </a:bodyPr>
          <a:lstStyle/>
          <a:p>
            <a:r>
              <a:rPr lang="en-US" sz="4400" dirty="0" smtClean="0"/>
              <a:t>Teen Pregnancy</a:t>
            </a:r>
            <a:endParaRPr lang="en-US" sz="4400" dirty="0"/>
          </a:p>
        </p:txBody>
      </p:sp>
      <p:sp>
        <p:nvSpPr>
          <p:cNvPr id="4" name="Text Placeholder 3"/>
          <p:cNvSpPr>
            <a:spLocks noGrp="1"/>
          </p:cNvSpPr>
          <p:nvPr>
            <p:ph type="body" idx="1"/>
          </p:nvPr>
        </p:nvSpPr>
        <p:spPr>
          <a:xfrm>
            <a:off x="4373880" y="1447800"/>
            <a:ext cx="45719" cy="152400"/>
          </a:xfrm>
          <a:solidFill>
            <a:schemeClr val="bg1"/>
          </a:solidFill>
        </p:spPr>
        <p:txBody>
          <a:bodyPr/>
          <a:lstStyle/>
          <a:p>
            <a:pPr algn="ctr"/>
            <a:endParaRPr lang="en-US" dirty="0"/>
          </a:p>
        </p:txBody>
      </p:sp>
      <p:sp>
        <p:nvSpPr>
          <p:cNvPr id="6" name="Text Placeholder 5"/>
          <p:cNvSpPr>
            <a:spLocks noGrp="1"/>
          </p:cNvSpPr>
          <p:nvPr>
            <p:ph type="body" sz="half" idx="3"/>
          </p:nvPr>
        </p:nvSpPr>
        <p:spPr>
          <a:xfrm>
            <a:off x="4876800" y="1676400"/>
            <a:ext cx="4041775" cy="654843"/>
          </a:xfrm>
        </p:spPr>
        <p:txBody>
          <a:bodyPr/>
          <a:lstStyle/>
          <a:p>
            <a:pPr algn="ctr"/>
            <a:r>
              <a:rPr lang="en-US" dirty="0" smtClean="0"/>
              <a:t>2009 Teen Pregnancy Rate</a:t>
            </a:r>
            <a:endParaRPr lang="en-US" dirty="0"/>
          </a:p>
        </p:txBody>
      </p:sp>
      <p:sp>
        <p:nvSpPr>
          <p:cNvPr id="7" name="Content Placeholder 6"/>
          <p:cNvSpPr>
            <a:spLocks noGrp="1"/>
          </p:cNvSpPr>
          <p:nvPr>
            <p:ph sz="quarter" idx="4"/>
          </p:nvPr>
        </p:nvSpPr>
        <p:spPr>
          <a:xfrm>
            <a:off x="5105400" y="2362200"/>
            <a:ext cx="3886200" cy="3845720"/>
          </a:xfrm>
        </p:spPr>
        <p:txBody>
          <a:bodyPr>
            <a:normAutofit lnSpcReduction="10000"/>
          </a:bodyPr>
          <a:lstStyle/>
          <a:p>
            <a:r>
              <a:rPr lang="en-US" dirty="0" smtClean="0"/>
              <a:t>US		37.9/1000</a:t>
            </a:r>
          </a:p>
          <a:p>
            <a:r>
              <a:rPr lang="en-US" dirty="0" smtClean="0"/>
              <a:t>Britain	25.0/1000</a:t>
            </a:r>
          </a:p>
          <a:p>
            <a:r>
              <a:rPr lang="en-US" dirty="0" smtClean="0"/>
              <a:t>Canada	14.2/1000</a:t>
            </a:r>
          </a:p>
          <a:p>
            <a:r>
              <a:rPr lang="en-US" dirty="0" smtClean="0"/>
              <a:t>Greece	11.6/1000</a:t>
            </a:r>
          </a:p>
          <a:p>
            <a:r>
              <a:rPr lang="en-US" dirty="0" smtClean="0"/>
              <a:t>Germany	  9.1/1000</a:t>
            </a:r>
          </a:p>
          <a:p>
            <a:r>
              <a:rPr lang="en-US" dirty="0" smtClean="0"/>
              <a:t>Sweden	   5.9/1000</a:t>
            </a:r>
          </a:p>
          <a:p>
            <a:r>
              <a:rPr lang="en-US" dirty="0" smtClean="0"/>
              <a:t>Japan	   4.9/1000</a:t>
            </a:r>
          </a:p>
          <a:p>
            <a:r>
              <a:rPr lang="en-US" dirty="0" smtClean="0"/>
              <a:t>Switzerland  4.1/1000</a:t>
            </a:r>
            <a:endParaRPr lang="en-US" sz="1000" dirty="0" smtClean="0"/>
          </a:p>
          <a:p>
            <a:pPr marL="0" indent="0">
              <a:buNone/>
            </a:pPr>
            <a:r>
              <a:rPr lang="en-US" sz="1000" dirty="0" smtClean="0"/>
              <a:t>cdc.gov and unstats.un.org </a:t>
            </a:r>
            <a:r>
              <a:rPr lang="en-US" dirty="0" smtClean="0"/>
              <a:t>	</a:t>
            </a:r>
            <a:endParaRPr lang="en-US" dirty="0"/>
          </a:p>
        </p:txBody>
      </p:sp>
    </p:spTree>
    <p:extLst>
      <p:ext uri="{BB962C8B-B14F-4D97-AF65-F5344CB8AC3E}">
        <p14:creationId xmlns:p14="http://schemas.microsoft.com/office/powerpoint/2010/main" val="12194566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rrowheads="1"/>
          </p:cNvSpPr>
          <p:nvPr>
            <p:ph type="title"/>
          </p:nvPr>
        </p:nvSpPr>
        <p:spPr>
          <a:xfrm>
            <a:off x="381000" y="457200"/>
            <a:ext cx="8458200" cy="838200"/>
          </a:xfrm>
        </p:spPr>
        <p:txBody>
          <a:bodyPr/>
          <a:lstStyle/>
          <a:p>
            <a:pPr eaLnBrk="1" hangingPunct="1"/>
            <a:r>
              <a:rPr lang="en-US" b="1" smtClean="0">
                <a:ln>
                  <a:noFill/>
                </a:ln>
                <a:solidFill>
                  <a:srgbClr val="F2F2F2"/>
                </a:solidFill>
              </a:rPr>
              <a:t>Wrap Up</a:t>
            </a:r>
          </a:p>
        </p:txBody>
      </p:sp>
      <p:sp>
        <p:nvSpPr>
          <p:cNvPr id="124931" name="Rectangle 4"/>
          <p:cNvSpPr>
            <a:spLocks noGrp="1" noChangeArrowheads="1"/>
          </p:cNvSpPr>
          <p:nvPr>
            <p:ph sz="half" idx="1"/>
          </p:nvPr>
        </p:nvSpPr>
        <p:spPr>
          <a:xfrm>
            <a:off x="304800" y="1066800"/>
            <a:ext cx="4419600" cy="5562600"/>
          </a:xfrm>
        </p:spPr>
        <p:txBody>
          <a:bodyPr/>
          <a:lstStyle/>
          <a:p>
            <a:pPr eaLnBrk="1" hangingPunct="1">
              <a:lnSpc>
                <a:spcPct val="75000"/>
              </a:lnSpc>
              <a:spcBef>
                <a:spcPct val="0"/>
              </a:spcBef>
            </a:pPr>
            <a:endParaRPr lang="en-US" smtClean="0">
              <a:latin typeface="Futura Lt BT" charset="0"/>
            </a:endParaRPr>
          </a:p>
          <a:p>
            <a:pPr lvl="1" eaLnBrk="1" hangingPunct="1">
              <a:lnSpc>
                <a:spcPct val="90000"/>
              </a:lnSpc>
              <a:spcBef>
                <a:spcPct val="0"/>
              </a:spcBef>
              <a:buFont typeface="Wingdings" pitchFamily="2" charset="2"/>
              <a:buNone/>
            </a:pPr>
            <a:endParaRPr lang="en-US" smtClean="0">
              <a:latin typeface="Futura Lt BT" charset="0"/>
            </a:endParaRPr>
          </a:p>
        </p:txBody>
      </p:sp>
      <p:sp>
        <p:nvSpPr>
          <p:cNvPr id="97285" name="Rectangle 5"/>
          <p:cNvSpPr>
            <a:spLocks noGrp="1" noChangeArrowheads="1"/>
          </p:cNvSpPr>
          <p:nvPr>
            <p:ph sz="half" idx="2"/>
          </p:nvPr>
        </p:nvSpPr>
        <p:spPr>
          <a:xfrm>
            <a:off x="762000" y="1905000"/>
            <a:ext cx="8382000" cy="4114800"/>
          </a:xfrm>
        </p:spPr>
        <p:txBody>
          <a:bodyPr/>
          <a:lstStyle/>
          <a:p>
            <a:r>
              <a:rPr lang="en-US" sz="2000" dirty="0"/>
              <a:t>Identify most effective method appropriate and acceptable to patient</a:t>
            </a:r>
          </a:p>
          <a:p>
            <a:endParaRPr lang="en-US" sz="2000" dirty="0"/>
          </a:p>
          <a:p>
            <a:r>
              <a:rPr lang="en-US" sz="2000" dirty="0"/>
              <a:t>Discuss side effects up front</a:t>
            </a:r>
          </a:p>
          <a:p>
            <a:endParaRPr lang="en-US" sz="2000" dirty="0"/>
          </a:p>
          <a:p>
            <a:r>
              <a:rPr lang="en-US" sz="2000" dirty="0"/>
              <a:t>Provide practical strategies to address non-adherence</a:t>
            </a:r>
          </a:p>
          <a:p>
            <a:endParaRPr lang="en-US" sz="2000" dirty="0"/>
          </a:p>
          <a:p>
            <a:r>
              <a:rPr lang="en-US" sz="2000" dirty="0"/>
              <a:t>Ensure can use method correctly and consistently</a:t>
            </a:r>
          </a:p>
          <a:p>
            <a:endParaRPr lang="en-US" sz="2000" dirty="0"/>
          </a:p>
          <a:p>
            <a:r>
              <a:rPr lang="en-US" sz="2000" dirty="0"/>
              <a:t>Limit need to change </a:t>
            </a:r>
            <a:r>
              <a:rPr lang="en-US" sz="2000" dirty="0" smtClean="0"/>
              <a:t>so limit learning curve non-adherence</a:t>
            </a:r>
            <a:endParaRPr lang="en-US" sz="2000" dirty="0"/>
          </a:p>
          <a:p>
            <a:endParaRPr lang="en-US" sz="2000" dirty="0"/>
          </a:p>
          <a:p>
            <a:r>
              <a:rPr lang="en-US" sz="2000" dirty="0"/>
              <a:t>Embrace Quick </a:t>
            </a:r>
            <a:r>
              <a:rPr lang="en-US" sz="2000" dirty="0" smtClean="0"/>
              <a:t>Start</a:t>
            </a:r>
          </a:p>
          <a:p>
            <a:endParaRPr lang="en-US" sz="2000" dirty="0" smtClean="0">
              <a:solidFill>
                <a:schemeClr val="bg1"/>
              </a:solidFill>
              <a:latin typeface="Futura Lt BT" charset="0"/>
            </a:endParaRPr>
          </a:p>
          <a:p>
            <a:pPr eaLnBrk="1" hangingPunct="1">
              <a:spcBef>
                <a:spcPts val="600"/>
              </a:spcBef>
            </a:pPr>
            <a:r>
              <a:rPr lang="en-US" sz="2000" dirty="0" smtClean="0">
                <a:solidFill>
                  <a:schemeClr val="bg1"/>
                </a:solidFill>
                <a:latin typeface="Futura Lt BT" charset="0"/>
              </a:rPr>
              <a:t>Write an advanced prescription of EC or instruct on OTC access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2"/>
          <p:cNvSpPr>
            <a:spLocks noGrp="1"/>
          </p:cNvSpPr>
          <p:nvPr>
            <p:ph type="title"/>
          </p:nvPr>
        </p:nvSpPr>
        <p:spPr>
          <a:xfrm>
            <a:off x="2781300" y="381000"/>
            <a:ext cx="6362700" cy="1143000"/>
          </a:xfrm>
        </p:spPr>
        <p:txBody>
          <a:bodyPr/>
          <a:lstStyle/>
          <a:p>
            <a:pPr eaLnBrk="1" hangingPunct="1"/>
            <a:r>
              <a:rPr lang="en-US" smtClean="0"/>
              <a:t>Please Complete Your Evaluations Now</a:t>
            </a:r>
          </a:p>
        </p:txBody>
      </p:sp>
      <p:pic>
        <p:nvPicPr>
          <p:cNvPr id="60419" name="Picture 2"/>
          <p:cNvPicPr>
            <a:picLocks noChangeAspect="1" noChangeArrowheads="1"/>
          </p:cNvPicPr>
          <p:nvPr/>
        </p:nvPicPr>
        <p:blipFill>
          <a:blip r:embed="rId3" cstate="print"/>
          <a:srcRect/>
          <a:stretch>
            <a:fillRect/>
          </a:stretch>
        </p:blipFill>
        <p:spPr bwMode="auto">
          <a:xfrm>
            <a:off x="1295400" y="1752600"/>
            <a:ext cx="7205663" cy="4421188"/>
          </a:xfrm>
          <a:prstGeom prst="rect">
            <a:avLst/>
          </a:prstGeom>
          <a:noFill/>
          <a:ln w="9525">
            <a:solidFill>
              <a:schemeClr val="bg1"/>
            </a:solidFill>
            <a:miter lim="800000"/>
            <a:headEnd/>
            <a:tailEnd/>
          </a:ln>
          <a:effectLst/>
          <a:scene3d>
            <a:camera prst="orthographicFront"/>
            <a:lightRig rig="threePt" dir="t"/>
          </a:scene3d>
          <a:sp3d>
            <a:extrusionClr>
              <a:schemeClr val="bg2"/>
            </a:extrusionClr>
          </a:sp3d>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5"/>
          <p:cNvSpPr>
            <a:spLocks noGrp="1" noChangeArrowheads="1"/>
          </p:cNvSpPr>
          <p:nvPr>
            <p:ph idx="1"/>
          </p:nvPr>
        </p:nvSpPr>
        <p:spPr/>
        <p:txBody>
          <a:bodyPr/>
          <a:lstStyle/>
          <a:p>
            <a:pPr eaLnBrk="1" hangingPunct="1">
              <a:lnSpc>
                <a:spcPct val="80000"/>
              </a:lnSpc>
              <a:buFont typeface="Wingdings" pitchFamily="2" charset="2"/>
              <a:buNone/>
            </a:pPr>
            <a:endParaRPr lang="en-US" sz="1800" dirty="0" smtClean="0">
              <a:latin typeface="Futura Lt BT" charset="0"/>
            </a:endParaRPr>
          </a:p>
          <a:p>
            <a:pPr eaLnBrk="1" hangingPunct="1">
              <a:lnSpc>
                <a:spcPct val="80000"/>
              </a:lnSpc>
            </a:pPr>
            <a:r>
              <a:rPr lang="en-US" sz="1800" dirty="0" smtClean="0">
                <a:latin typeface="Futura Lt BT" charset="0"/>
                <a:hlinkClick r:id="rId3"/>
              </a:rPr>
              <a:t>www.prch.org</a:t>
            </a:r>
            <a:r>
              <a:rPr lang="en-US" sz="1800" dirty="0" smtClean="0">
                <a:latin typeface="Futura Lt BT" charset="0"/>
              </a:rPr>
              <a:t>—Physicians for Reproductive Choice and Health</a:t>
            </a:r>
          </a:p>
          <a:p>
            <a:pPr eaLnBrk="1" hangingPunct="1">
              <a:lnSpc>
                <a:spcPct val="80000"/>
              </a:lnSpc>
            </a:pPr>
            <a:r>
              <a:rPr lang="en-US" sz="1800" dirty="0" smtClean="0">
                <a:latin typeface="Futura Lt BT" charset="0"/>
                <a:hlinkClick r:id="rId4"/>
              </a:rPr>
              <a:t>www.aap.org</a:t>
            </a:r>
            <a:r>
              <a:rPr lang="en-US" sz="1800" dirty="0" smtClean="0">
                <a:latin typeface="Futura Lt BT" charset="0"/>
              </a:rPr>
              <a:t>—The American Academy of Pediatrics</a:t>
            </a:r>
          </a:p>
          <a:p>
            <a:pPr eaLnBrk="1" hangingPunct="1">
              <a:lnSpc>
                <a:spcPct val="80000"/>
              </a:lnSpc>
            </a:pPr>
            <a:r>
              <a:rPr lang="en-US" sz="1800" dirty="0" smtClean="0">
                <a:latin typeface="Futura Lt BT" charset="0"/>
                <a:hlinkClick r:id="rId5"/>
              </a:rPr>
              <a:t>www.acog.org</a:t>
            </a:r>
            <a:r>
              <a:rPr lang="en-US" sz="1800" dirty="0" smtClean="0">
                <a:latin typeface="Futura Lt BT" charset="0"/>
              </a:rPr>
              <a:t>—The American College of Obstetricians and Gynecologists</a:t>
            </a:r>
          </a:p>
          <a:p>
            <a:pPr eaLnBrk="1" hangingPunct="1">
              <a:lnSpc>
                <a:spcPct val="80000"/>
              </a:lnSpc>
            </a:pPr>
            <a:r>
              <a:rPr lang="en-US" sz="1800" dirty="0" smtClean="0">
                <a:latin typeface="Futura Lt BT" charset="0"/>
                <a:hlinkClick r:id="rId6"/>
              </a:rPr>
              <a:t>www.adolescenthealth.org</a:t>
            </a:r>
            <a:r>
              <a:rPr lang="en-US" sz="1800" dirty="0" smtClean="0">
                <a:latin typeface="Futura Lt BT" charset="0"/>
              </a:rPr>
              <a:t>—The Society for Adolescent Health and Medicine </a:t>
            </a:r>
          </a:p>
          <a:p>
            <a:pPr eaLnBrk="1" hangingPunct="1">
              <a:lnSpc>
                <a:spcPct val="80000"/>
              </a:lnSpc>
            </a:pPr>
            <a:r>
              <a:rPr lang="en-US" sz="1800" dirty="0" smtClean="0">
                <a:latin typeface="Futura Lt BT" charset="0"/>
                <a:hlinkClick r:id="rId7"/>
              </a:rPr>
              <a:t>www.aclu.org/</a:t>
            </a:r>
            <a:r>
              <a:rPr lang="en-US" sz="1800" dirty="0" err="1" smtClean="0">
                <a:latin typeface="Futura Lt BT" charset="0"/>
                <a:hlinkClick r:id="rId7"/>
              </a:rPr>
              <a:t>reproductiverights</a:t>
            </a:r>
            <a:r>
              <a:rPr lang="en-US" sz="1800" dirty="0" smtClean="0">
                <a:latin typeface="Futura Lt BT" charset="0"/>
              </a:rPr>
              <a:t>—The Reproductive Freedom Project of the American Civil Liberties Union </a:t>
            </a:r>
          </a:p>
          <a:p>
            <a:pPr eaLnBrk="1" hangingPunct="1">
              <a:lnSpc>
                <a:spcPct val="80000"/>
              </a:lnSpc>
            </a:pPr>
            <a:r>
              <a:rPr lang="en-US" sz="1800" dirty="0" smtClean="0">
                <a:latin typeface="Futura Lt BT" charset="0"/>
                <a:hlinkClick r:id="rId8"/>
              </a:rPr>
              <a:t>www.advocatesforyouth.org</a:t>
            </a:r>
            <a:r>
              <a:rPr lang="en-US" sz="1800" dirty="0" smtClean="0">
                <a:latin typeface="Futura Lt BT" charset="0"/>
              </a:rPr>
              <a:t>—Advocates for Youth</a:t>
            </a:r>
          </a:p>
          <a:p>
            <a:pPr eaLnBrk="1" hangingPunct="1">
              <a:lnSpc>
                <a:spcPct val="80000"/>
              </a:lnSpc>
            </a:pPr>
            <a:r>
              <a:rPr lang="en-US" sz="1800" dirty="0" smtClean="0">
                <a:latin typeface="Futura Lt BT" charset="0"/>
                <a:hlinkClick r:id="rId9"/>
              </a:rPr>
              <a:t>www.guttmacher.org</a:t>
            </a:r>
            <a:r>
              <a:rPr lang="en-US" sz="1800" dirty="0" smtClean="0">
                <a:latin typeface="Futura Lt BT" charset="0"/>
              </a:rPr>
              <a:t>—</a:t>
            </a:r>
            <a:r>
              <a:rPr lang="en-US" sz="1800" dirty="0" err="1" smtClean="0">
                <a:latin typeface="Futura Lt BT" charset="0"/>
              </a:rPr>
              <a:t>Guttmacher</a:t>
            </a:r>
            <a:r>
              <a:rPr lang="en-US" sz="1800" dirty="0" smtClean="0">
                <a:latin typeface="Futura Lt BT" charset="0"/>
              </a:rPr>
              <a:t> Institute</a:t>
            </a:r>
          </a:p>
          <a:p>
            <a:pPr eaLnBrk="1" hangingPunct="1">
              <a:lnSpc>
                <a:spcPct val="80000"/>
              </a:lnSpc>
            </a:pPr>
            <a:r>
              <a:rPr lang="en-US" sz="1800" dirty="0" smtClean="0">
                <a:latin typeface="Futura Lt BT" charset="0"/>
                <a:hlinkClick r:id="rId10"/>
              </a:rPr>
              <a:t>www.cahl.org</a:t>
            </a:r>
            <a:r>
              <a:rPr lang="en-US" sz="1800" dirty="0" smtClean="0">
                <a:latin typeface="Futura Lt BT" charset="0"/>
              </a:rPr>
              <a:t>—Center for Adolescent Health and the Law </a:t>
            </a:r>
          </a:p>
          <a:p>
            <a:pPr eaLnBrk="1" hangingPunct="1">
              <a:lnSpc>
                <a:spcPct val="80000"/>
              </a:lnSpc>
            </a:pPr>
            <a:r>
              <a:rPr lang="en-US" sz="1800" dirty="0" smtClean="0">
                <a:latin typeface="Futura Lt BT" charset="0"/>
                <a:hlinkClick r:id="rId11"/>
              </a:rPr>
              <a:t>http://www.gynob.emory.edu/centers/jfc.html</a:t>
            </a:r>
            <a:r>
              <a:rPr lang="en-US" sz="1800" dirty="0" smtClean="0">
                <a:latin typeface="Futura Lt BT" charset="0"/>
              </a:rPr>
              <a:t>  —The Jane Fonda Center of Emory University</a:t>
            </a:r>
          </a:p>
          <a:p>
            <a:pPr eaLnBrk="1" hangingPunct="1">
              <a:lnSpc>
                <a:spcPct val="80000"/>
              </a:lnSpc>
            </a:pPr>
            <a:r>
              <a:rPr lang="en-US" sz="1800" dirty="0" smtClean="0">
                <a:latin typeface="Futura Lt BT" charset="0"/>
                <a:hlinkClick r:id="rId12"/>
              </a:rPr>
              <a:t>www.siecus.org</a:t>
            </a:r>
            <a:r>
              <a:rPr lang="en-US" sz="1800" dirty="0" smtClean="0">
                <a:latin typeface="Futura Lt BT" charset="0"/>
              </a:rPr>
              <a:t>—The Sexuality Information and Education Council of the United States</a:t>
            </a:r>
          </a:p>
          <a:p>
            <a:pPr eaLnBrk="1" hangingPunct="1">
              <a:lnSpc>
                <a:spcPct val="80000"/>
              </a:lnSpc>
            </a:pPr>
            <a:r>
              <a:rPr lang="en-US" sz="1800" dirty="0" smtClean="0">
                <a:solidFill>
                  <a:schemeClr val="folHlink"/>
                </a:solidFill>
                <a:latin typeface="Futura Lt BT" charset="0"/>
                <a:hlinkClick r:id="rId13"/>
              </a:rPr>
              <a:t>www.arhp.org</a:t>
            </a:r>
            <a:r>
              <a:rPr lang="en-US" sz="1800" dirty="0" smtClean="0">
                <a:latin typeface="Futura Lt BT" charset="0"/>
              </a:rPr>
              <a:t>—The Association of Reproductive Health Professionals</a:t>
            </a:r>
          </a:p>
        </p:txBody>
      </p:sp>
      <p:sp>
        <p:nvSpPr>
          <p:cNvPr id="126978" name="Rectangle 4"/>
          <p:cNvSpPr>
            <a:spLocks noGrp="1" noChangeArrowheads="1"/>
          </p:cNvSpPr>
          <p:nvPr>
            <p:ph type="title"/>
          </p:nvPr>
        </p:nvSpPr>
        <p:spPr/>
        <p:txBody>
          <a:bodyPr/>
          <a:lstStyle/>
          <a:p>
            <a:pPr eaLnBrk="1" hangingPunct="1"/>
            <a:r>
              <a:rPr lang="en-US" smtClean="0"/>
              <a:t>Provider Resources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5"/>
          <p:cNvSpPr>
            <a:spLocks noGrp="1" noChangeArrowheads="1"/>
          </p:cNvSpPr>
          <p:nvPr>
            <p:ph idx="1"/>
          </p:nvPr>
        </p:nvSpPr>
        <p:spPr>
          <a:xfrm>
            <a:off x="1219200" y="2057400"/>
            <a:ext cx="7924800" cy="4267200"/>
          </a:xfrm>
        </p:spPr>
        <p:txBody>
          <a:bodyPr/>
          <a:lstStyle/>
          <a:p>
            <a:pPr eaLnBrk="1" hangingPunct="1">
              <a:lnSpc>
                <a:spcPct val="80000"/>
              </a:lnSpc>
            </a:pPr>
            <a:r>
              <a:rPr lang="en-US" sz="2200" dirty="0" smtClean="0">
                <a:latin typeface="Futura Lt BT" charset="0"/>
              </a:rPr>
              <a:t>PRCH’s Emergency Contraception: A Practitioner’s Guide</a:t>
            </a:r>
          </a:p>
          <a:p>
            <a:pPr eaLnBrk="1" hangingPunct="1">
              <a:lnSpc>
                <a:spcPct val="80000"/>
              </a:lnSpc>
            </a:pPr>
            <a:r>
              <a:rPr lang="en-US" sz="2200" dirty="0" smtClean="0">
                <a:latin typeface="Futura Lt BT" charset="0"/>
              </a:rPr>
              <a:t>ARHP Reproductive Health Model Curriculum</a:t>
            </a:r>
          </a:p>
          <a:p>
            <a:pPr eaLnBrk="1" hangingPunct="1">
              <a:lnSpc>
                <a:spcPct val="80000"/>
              </a:lnSpc>
            </a:pPr>
            <a:r>
              <a:rPr lang="en-US" sz="2200" dirty="0" smtClean="0">
                <a:latin typeface="Futura Lt BT" charset="0"/>
              </a:rPr>
              <a:t>For information on EC and a director of providers women can visit </a:t>
            </a:r>
            <a:r>
              <a:rPr lang="en-US" sz="2400" u="sng" dirty="0" smtClean="0">
                <a:latin typeface="Futura Lt BT" charset="0"/>
                <a:hlinkClick r:id="rId3"/>
              </a:rPr>
              <a:t>www.not-2-late.com</a:t>
            </a:r>
            <a:endParaRPr lang="en-US" sz="2200" dirty="0" smtClean="0">
              <a:latin typeface="Futura Lt BT" charset="0"/>
            </a:endParaRPr>
          </a:p>
          <a:p>
            <a:pPr eaLnBrk="1" hangingPunct="1">
              <a:lnSpc>
                <a:spcPct val="80000"/>
              </a:lnSpc>
            </a:pPr>
            <a:r>
              <a:rPr lang="en-US" sz="2200" dirty="0" smtClean="0">
                <a:latin typeface="Futura Lt BT" charset="0"/>
              </a:rPr>
              <a:t>Managing Contraception: </a:t>
            </a:r>
            <a:r>
              <a:rPr lang="en-US" sz="2200" dirty="0" smtClean="0">
                <a:latin typeface="Futura Lt BT" charset="0"/>
                <a:hlinkClick r:id="rId4"/>
              </a:rPr>
              <a:t>www.managingcontraception.com</a:t>
            </a:r>
            <a:endParaRPr lang="en-US" sz="2200" dirty="0" smtClean="0">
              <a:latin typeface="Futura Lt BT" charset="0"/>
            </a:endParaRPr>
          </a:p>
          <a:p>
            <a:pPr eaLnBrk="1" hangingPunct="1">
              <a:lnSpc>
                <a:spcPct val="80000"/>
              </a:lnSpc>
            </a:pPr>
            <a:r>
              <a:rPr lang="en-US" sz="2200" dirty="0" smtClean="0">
                <a:latin typeface="Futura Lt BT" charset="0"/>
              </a:rPr>
              <a:t>Back Up Your Birth Control: Building Emergency Contraception Awareness Among Adolescents, A Tool Kit, Academy for Educational Development, </a:t>
            </a:r>
            <a:r>
              <a:rPr lang="en-US" sz="2200" dirty="0" smtClean="0">
                <a:latin typeface="Futura Lt BT" charset="0"/>
                <a:hlinkClick r:id="rId5"/>
              </a:rPr>
              <a:t>www.aed.org/Publications/upload/ECtoolkit3283.pdf</a:t>
            </a:r>
            <a:endParaRPr lang="en-US" sz="2200" dirty="0" smtClean="0">
              <a:latin typeface="Futura Lt BT" charset="0"/>
            </a:endParaRPr>
          </a:p>
          <a:p>
            <a:pPr eaLnBrk="1" hangingPunct="1">
              <a:lnSpc>
                <a:spcPct val="80000"/>
              </a:lnSpc>
            </a:pPr>
            <a:r>
              <a:rPr lang="en-US" sz="2400" dirty="0" smtClean="0"/>
              <a:t>US Selected Practice Recommendations for contraceptive Use 2013. MMWR 6/21/2013</a:t>
            </a:r>
          </a:p>
          <a:p>
            <a:pPr marL="0" indent="0" eaLnBrk="1" hangingPunct="1">
              <a:lnSpc>
                <a:spcPct val="80000"/>
              </a:lnSpc>
              <a:buNone/>
            </a:pPr>
            <a:r>
              <a:rPr lang="en-US" sz="2400" u="sng" dirty="0" smtClean="0">
                <a:hlinkClick r:id="rId6"/>
              </a:rPr>
              <a:t>     </a:t>
            </a:r>
            <a:r>
              <a:rPr lang="en-US" sz="2400" dirty="0" smtClean="0">
                <a:hlinkClick r:id="rId6"/>
              </a:rPr>
              <a:t>http</a:t>
            </a:r>
            <a:r>
              <a:rPr lang="en-US" sz="2400" dirty="0">
                <a:hlinkClick r:id="rId6"/>
              </a:rPr>
              <a:t>://</a:t>
            </a:r>
            <a:r>
              <a:rPr lang="en-US" sz="2400" dirty="0" smtClean="0">
                <a:hlinkClick r:id="rId6"/>
              </a:rPr>
              <a:t>www.cdc.gov/mmwr/pdf/rr/rr6205.pdf</a:t>
            </a:r>
            <a:endParaRPr lang="en-US" sz="2400" dirty="0" smtClean="0"/>
          </a:p>
          <a:p>
            <a:pPr eaLnBrk="1" hangingPunct="1">
              <a:lnSpc>
                <a:spcPct val="80000"/>
              </a:lnSpc>
            </a:pPr>
            <a:r>
              <a:rPr lang="en-US" sz="2400" dirty="0" smtClean="0"/>
              <a:t>U.S. Medical Eligibility Criteria for Contraceptive Use, 2010 MMWR 5/28/2010</a:t>
            </a:r>
          </a:p>
          <a:p>
            <a:pPr marL="0" indent="0" eaLnBrk="1" hangingPunct="1">
              <a:lnSpc>
                <a:spcPct val="80000"/>
              </a:lnSpc>
              <a:buNone/>
            </a:pPr>
            <a:r>
              <a:rPr lang="en-US" sz="2400" dirty="0"/>
              <a:t> </a:t>
            </a:r>
            <a:r>
              <a:rPr lang="en-US" sz="2400" dirty="0" smtClean="0"/>
              <a:t>    http</a:t>
            </a:r>
            <a:r>
              <a:rPr lang="en-US" sz="2400" dirty="0"/>
              <a:t>://www.cdc.gov/mmwr/pdf/rr/rr59e0528.pdf</a:t>
            </a:r>
          </a:p>
          <a:p>
            <a:pPr eaLnBrk="1" hangingPunct="1">
              <a:lnSpc>
                <a:spcPct val="80000"/>
              </a:lnSpc>
            </a:pPr>
            <a:endParaRPr lang="en-US" sz="2200" dirty="0" smtClean="0">
              <a:latin typeface="Futura Lt BT" charset="0"/>
            </a:endParaRPr>
          </a:p>
          <a:p>
            <a:pPr eaLnBrk="1" hangingPunct="1">
              <a:lnSpc>
                <a:spcPct val="80000"/>
              </a:lnSpc>
              <a:buFont typeface="Wingdings" pitchFamily="2" charset="2"/>
              <a:buNone/>
            </a:pPr>
            <a:endParaRPr lang="en-US" sz="2200" dirty="0" smtClean="0">
              <a:latin typeface="Futura Lt BT" charset="0"/>
            </a:endParaRPr>
          </a:p>
        </p:txBody>
      </p:sp>
      <p:sp>
        <p:nvSpPr>
          <p:cNvPr id="128002" name="Rectangle 4"/>
          <p:cNvSpPr>
            <a:spLocks noGrp="1" noChangeArrowheads="1"/>
          </p:cNvSpPr>
          <p:nvPr>
            <p:ph type="title"/>
          </p:nvPr>
        </p:nvSpPr>
        <p:spPr/>
        <p:txBody>
          <a:bodyPr/>
          <a:lstStyle/>
          <a:p>
            <a:pPr eaLnBrk="1" hangingPunct="1"/>
            <a:r>
              <a:rPr lang="en-US" smtClean="0"/>
              <a:t>Provider Resources: </a:t>
            </a:r>
            <a:br>
              <a:rPr lang="en-US" smtClean="0"/>
            </a:br>
            <a:r>
              <a:rPr lang="en-US" smtClean="0"/>
              <a:t>Contraception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Grp="1" noChangeAspect="1"/>
          </p:cNvGraphicFramePr>
          <p:nvPr>
            <p:ph type="chart" idx="4294967295"/>
          </p:nvPr>
        </p:nvGraphicFramePr>
        <p:xfrm>
          <a:off x="-76200" y="1981200"/>
          <a:ext cx="9220200" cy="4638675"/>
        </p:xfrm>
        <a:graphic>
          <a:graphicData uri="http://schemas.openxmlformats.org/presentationml/2006/ole">
            <mc:AlternateContent xmlns:mc="http://schemas.openxmlformats.org/markup-compatibility/2006">
              <mc:Choice xmlns:v="urn:schemas-microsoft-com:vml" Requires="v">
                <p:oleObj spid="_x0000_s2149" name="Chart" r:id="rId4" imgW="9439275" imgH="4752975" progId="Excel.Sheet.8">
                  <p:embed/>
                </p:oleObj>
              </mc:Choice>
              <mc:Fallback>
                <p:oleObj name="Chart" r:id="rId4" imgW="9439275" imgH="4752975" progId="Excel.Shee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981200"/>
                        <a:ext cx="9220200" cy="463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 name="TextBox 5"/>
          <p:cNvSpPr txBox="1">
            <a:spLocks noChangeArrowheads="1"/>
          </p:cNvSpPr>
          <p:nvPr/>
        </p:nvSpPr>
        <p:spPr bwMode="auto">
          <a:xfrm>
            <a:off x="2209800" y="1524000"/>
            <a:ext cx="5097463" cy="369888"/>
          </a:xfrm>
          <a:prstGeom prst="rect">
            <a:avLst/>
          </a:prstGeom>
          <a:noFill/>
          <a:ln w="9525">
            <a:noFill/>
            <a:miter lim="800000"/>
            <a:headEnd/>
            <a:tailEnd/>
          </a:ln>
        </p:spPr>
        <p:txBody>
          <a:bodyPr wrap="none">
            <a:spAutoFit/>
          </a:bodyPr>
          <a:lstStyle/>
          <a:p>
            <a:r>
              <a:rPr lang="en-US" b="1">
                <a:solidFill>
                  <a:srgbClr val="F8F8F8"/>
                </a:solidFill>
              </a:rPr>
              <a:t>2006–2008 National Survey of Family Growth</a:t>
            </a:r>
          </a:p>
        </p:txBody>
      </p:sp>
      <p:sp>
        <p:nvSpPr>
          <p:cNvPr id="2052" name="TextBox 4"/>
          <p:cNvSpPr txBox="1">
            <a:spLocks noChangeArrowheads="1"/>
          </p:cNvSpPr>
          <p:nvPr/>
        </p:nvSpPr>
        <p:spPr bwMode="auto">
          <a:xfrm>
            <a:off x="457200" y="417513"/>
            <a:ext cx="8686800" cy="954087"/>
          </a:xfrm>
          <a:prstGeom prst="rect">
            <a:avLst/>
          </a:prstGeom>
          <a:noFill/>
          <a:ln w="9525">
            <a:noFill/>
            <a:miter lim="800000"/>
            <a:headEnd/>
            <a:tailEnd/>
          </a:ln>
        </p:spPr>
        <p:txBody>
          <a:bodyPr>
            <a:spAutoFit/>
          </a:bodyPr>
          <a:lstStyle/>
          <a:p>
            <a:pPr algn="r"/>
            <a:r>
              <a:rPr lang="en-US" sz="2800">
                <a:solidFill>
                  <a:srgbClr val="F8F8F8"/>
                </a:solidFill>
                <a:latin typeface="Arial Black" pitchFamily="34" charset="0"/>
              </a:rPr>
              <a:t>Female Contraceptive Use at First  Intercourse by Year of First Intercourse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eaLnBrk="1" hangingPunct="1"/>
            <a:r>
              <a:rPr lang="en-US" smtClean="0"/>
              <a:t>Talking to Adolescents About Contraception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Background 3b">
  <a:themeElements>
    <a:clrScheme name="Custom 13">
      <a:dk1>
        <a:srgbClr val="F8F8F8"/>
      </a:dk1>
      <a:lt1>
        <a:srgbClr val="FFFFFF"/>
      </a:lt1>
      <a:dk2>
        <a:srgbClr val="F8F8F8"/>
      </a:dk2>
      <a:lt2>
        <a:srgbClr val="000000"/>
      </a:lt2>
      <a:accent1>
        <a:srgbClr val="BBE0E3"/>
      </a:accent1>
      <a:accent2>
        <a:srgbClr val="333399"/>
      </a:accent2>
      <a:accent3>
        <a:srgbClr val="FFFFFF"/>
      </a:accent3>
      <a:accent4>
        <a:srgbClr val="D4D4D4"/>
      </a:accent4>
      <a:accent5>
        <a:srgbClr val="DAEDEF"/>
      </a:accent5>
      <a:accent6>
        <a:srgbClr val="2D2D8A"/>
      </a:accent6>
      <a:hlink>
        <a:srgbClr val="FFC000"/>
      </a:hlink>
      <a:folHlink>
        <a:srgbClr val="99CC00"/>
      </a:folHlink>
    </a:clrScheme>
    <a:fontScheme name="5_Custom Design">
      <a:majorFont>
        <a:latin typeface="Humanst521 BT"/>
        <a:ea typeface=""/>
        <a:cs typeface="Arial"/>
      </a:majorFont>
      <a:minorFont>
        <a:latin typeface="Humanst521 Lt B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F8F8F8"/>
        </a:dk1>
        <a:lt1>
          <a:srgbClr val="FFFFFF"/>
        </a:lt1>
        <a:dk2>
          <a:srgbClr val="F8F8F8"/>
        </a:dk2>
        <a:lt2>
          <a:srgbClr val="000000"/>
        </a:lt2>
        <a:accent1>
          <a:srgbClr val="BBE0E3"/>
        </a:accent1>
        <a:accent2>
          <a:srgbClr val="333399"/>
        </a:accent2>
        <a:accent3>
          <a:srgbClr val="FFFFFF"/>
        </a:accent3>
        <a:accent4>
          <a:srgbClr val="D4D4D4"/>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14">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ackground 3b">
  <a:themeElements>
    <a:clrScheme name="5_Custom Design 13">
      <a:dk1>
        <a:srgbClr val="F8F8F8"/>
      </a:dk1>
      <a:lt1>
        <a:srgbClr val="FFFFFF"/>
      </a:lt1>
      <a:dk2>
        <a:srgbClr val="F8F8F8"/>
      </a:dk2>
      <a:lt2>
        <a:srgbClr val="000000"/>
      </a:lt2>
      <a:accent1>
        <a:srgbClr val="BBE0E3"/>
      </a:accent1>
      <a:accent2>
        <a:srgbClr val="333399"/>
      </a:accent2>
      <a:accent3>
        <a:srgbClr val="FFFFFF"/>
      </a:accent3>
      <a:accent4>
        <a:srgbClr val="D4D4D4"/>
      </a:accent4>
      <a:accent5>
        <a:srgbClr val="DAEDEF"/>
      </a:accent5>
      <a:accent6>
        <a:srgbClr val="2D2D8A"/>
      </a:accent6>
      <a:hlink>
        <a:srgbClr val="009999"/>
      </a:hlink>
      <a:folHlink>
        <a:srgbClr val="99CC00"/>
      </a:folHlink>
    </a:clrScheme>
    <a:fontScheme name="5_Custom Design">
      <a:majorFont>
        <a:latin typeface="Humanst521 BT"/>
        <a:ea typeface=""/>
        <a:cs typeface="Arial"/>
      </a:majorFont>
      <a:minorFont>
        <a:latin typeface="Humanst521 Lt B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F8F8F8"/>
        </a:dk1>
        <a:lt1>
          <a:srgbClr val="FFFFFF"/>
        </a:lt1>
        <a:dk2>
          <a:srgbClr val="F8F8F8"/>
        </a:dk2>
        <a:lt2>
          <a:srgbClr val="000000"/>
        </a:lt2>
        <a:accent1>
          <a:srgbClr val="BBE0E3"/>
        </a:accent1>
        <a:accent2>
          <a:srgbClr val="333399"/>
        </a:accent2>
        <a:accent3>
          <a:srgbClr val="FFFFFF"/>
        </a:accent3>
        <a:accent4>
          <a:srgbClr val="D4D4D4"/>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14">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ackground 3b">
  <a:themeElements>
    <a:clrScheme name="5_Custom Design 13">
      <a:dk1>
        <a:srgbClr val="F8F8F8"/>
      </a:dk1>
      <a:lt1>
        <a:srgbClr val="FFFFFF"/>
      </a:lt1>
      <a:dk2>
        <a:srgbClr val="F8F8F8"/>
      </a:dk2>
      <a:lt2>
        <a:srgbClr val="000000"/>
      </a:lt2>
      <a:accent1>
        <a:srgbClr val="BBE0E3"/>
      </a:accent1>
      <a:accent2>
        <a:srgbClr val="333399"/>
      </a:accent2>
      <a:accent3>
        <a:srgbClr val="FFFFFF"/>
      </a:accent3>
      <a:accent4>
        <a:srgbClr val="D4D4D4"/>
      </a:accent4>
      <a:accent5>
        <a:srgbClr val="DAEDEF"/>
      </a:accent5>
      <a:accent6>
        <a:srgbClr val="2D2D8A"/>
      </a:accent6>
      <a:hlink>
        <a:srgbClr val="009999"/>
      </a:hlink>
      <a:folHlink>
        <a:srgbClr val="99CC00"/>
      </a:folHlink>
    </a:clrScheme>
    <a:fontScheme name="5_Custom Design">
      <a:majorFont>
        <a:latin typeface="Humanst521 BT"/>
        <a:ea typeface=""/>
        <a:cs typeface="Arial"/>
      </a:majorFont>
      <a:minorFont>
        <a:latin typeface="Humanst521 Lt B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F8F8F8"/>
        </a:dk1>
        <a:lt1>
          <a:srgbClr val="FFFFFF"/>
        </a:lt1>
        <a:dk2>
          <a:srgbClr val="F8F8F8"/>
        </a:dk2>
        <a:lt2>
          <a:srgbClr val="000000"/>
        </a:lt2>
        <a:accent1>
          <a:srgbClr val="BBE0E3"/>
        </a:accent1>
        <a:accent2>
          <a:srgbClr val="333399"/>
        </a:accent2>
        <a:accent3>
          <a:srgbClr val="FFFFFF"/>
        </a:accent3>
        <a:accent4>
          <a:srgbClr val="D4D4D4"/>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14">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ackground 3b">
  <a:themeElements>
    <a:clrScheme name="5_Custom Design 13">
      <a:dk1>
        <a:srgbClr val="F8F8F8"/>
      </a:dk1>
      <a:lt1>
        <a:srgbClr val="FFFFFF"/>
      </a:lt1>
      <a:dk2>
        <a:srgbClr val="F8F8F8"/>
      </a:dk2>
      <a:lt2>
        <a:srgbClr val="000000"/>
      </a:lt2>
      <a:accent1>
        <a:srgbClr val="BBE0E3"/>
      </a:accent1>
      <a:accent2>
        <a:srgbClr val="333399"/>
      </a:accent2>
      <a:accent3>
        <a:srgbClr val="FFFFFF"/>
      </a:accent3>
      <a:accent4>
        <a:srgbClr val="D4D4D4"/>
      </a:accent4>
      <a:accent5>
        <a:srgbClr val="DAEDEF"/>
      </a:accent5>
      <a:accent6>
        <a:srgbClr val="2D2D8A"/>
      </a:accent6>
      <a:hlink>
        <a:srgbClr val="009999"/>
      </a:hlink>
      <a:folHlink>
        <a:srgbClr val="99CC00"/>
      </a:folHlink>
    </a:clrScheme>
    <a:fontScheme name="5_Custom Design">
      <a:majorFont>
        <a:latin typeface="Humanst521 BT"/>
        <a:ea typeface=""/>
        <a:cs typeface="Arial"/>
      </a:majorFont>
      <a:minorFont>
        <a:latin typeface="Humanst521 Lt B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F8F8F8"/>
        </a:dk1>
        <a:lt1>
          <a:srgbClr val="FFFFFF"/>
        </a:lt1>
        <a:dk2>
          <a:srgbClr val="F8F8F8"/>
        </a:dk2>
        <a:lt2>
          <a:srgbClr val="000000"/>
        </a:lt2>
        <a:accent1>
          <a:srgbClr val="BBE0E3"/>
        </a:accent1>
        <a:accent2>
          <a:srgbClr val="333399"/>
        </a:accent2>
        <a:accent3>
          <a:srgbClr val="FFFFFF"/>
        </a:accent3>
        <a:accent4>
          <a:srgbClr val="D4D4D4"/>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14">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PHRC Template</Template>
  <TotalTime>9594</TotalTime>
  <Words>10783</Words>
  <Application>Microsoft Office PowerPoint</Application>
  <PresentationFormat>On-screen Show (4:3)</PresentationFormat>
  <Paragraphs>935</Paragraphs>
  <Slides>73</Slides>
  <Notes>66</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73</vt:i4>
      </vt:variant>
    </vt:vector>
  </HeadingPairs>
  <TitlesOfParts>
    <vt:vector size="79" baseType="lpstr">
      <vt:lpstr>2_Background 3b</vt:lpstr>
      <vt:lpstr>Background 3b</vt:lpstr>
      <vt:lpstr>3_Background 3b</vt:lpstr>
      <vt:lpstr>4_Background 3b</vt:lpstr>
      <vt:lpstr>Chart</vt:lpstr>
      <vt:lpstr>Photo Editor Photo</vt:lpstr>
      <vt:lpstr>The Essentials of Contraception and Adolescents</vt:lpstr>
      <vt:lpstr>PowerPoint Presentation</vt:lpstr>
      <vt:lpstr>Objectives</vt:lpstr>
      <vt:lpstr>Teen Pregnancies Declined Over Time</vt:lpstr>
      <vt:lpstr>Causes of Recent Decline in Teen Pregnancy</vt:lpstr>
      <vt:lpstr>Intended vs. Unintended  Teen Pregnancy</vt:lpstr>
      <vt:lpstr>Teen Pregnancy</vt:lpstr>
      <vt:lpstr>PowerPoint Presentation</vt:lpstr>
      <vt:lpstr>Talking to Adolescents About Contraception</vt:lpstr>
      <vt:lpstr>Contraceptive Counseling</vt:lpstr>
      <vt:lpstr>Contraception Selection</vt:lpstr>
      <vt:lpstr>Effectiveness of family  planning methods</vt:lpstr>
      <vt:lpstr>Non-Contraception Benefits</vt:lpstr>
      <vt:lpstr>Case 1: Angela</vt:lpstr>
      <vt:lpstr>History Information</vt:lpstr>
      <vt:lpstr>Case: Angela </vt:lpstr>
      <vt:lpstr>Case: Angela </vt:lpstr>
      <vt:lpstr>Case: Angela </vt:lpstr>
      <vt:lpstr>Case: Angela </vt:lpstr>
      <vt:lpstr>Effectiveness of family  planning methods</vt:lpstr>
      <vt:lpstr>PowerPoint Presentation</vt:lpstr>
      <vt:lpstr>PowerPoint Presentation</vt:lpstr>
      <vt:lpstr>PowerPoint Presentation</vt:lpstr>
      <vt:lpstr>PowerPoint Presentation</vt:lpstr>
      <vt:lpstr>Menstrual-Related Benefits</vt:lpstr>
      <vt:lpstr>Methods of Cycling</vt:lpstr>
      <vt:lpstr>Estrogen-Related Side Effects</vt:lpstr>
      <vt:lpstr>VTE Risk in Context</vt:lpstr>
      <vt:lpstr>Are CHM the  right choice?</vt:lpstr>
      <vt:lpstr> Counseling Issues and Facilitating Use</vt:lpstr>
      <vt:lpstr>Case: Angela </vt:lpstr>
      <vt:lpstr>The Transdermal Patch</vt:lpstr>
      <vt:lpstr>Counseling Issues and Facilitating Use</vt:lpstr>
      <vt:lpstr>Case: Angela </vt:lpstr>
      <vt:lpstr>The Vaginal Ring</vt:lpstr>
      <vt:lpstr>Counseling Issues and Facilitating Use</vt:lpstr>
      <vt:lpstr>Case: Angela </vt:lpstr>
      <vt:lpstr>Injectable Contraception</vt:lpstr>
      <vt:lpstr>Non-Contraceptive Benefits</vt:lpstr>
      <vt:lpstr>Side Effects</vt:lpstr>
      <vt:lpstr>DMPA and Bone Loss</vt:lpstr>
      <vt:lpstr>DMPA and Weight Gain</vt:lpstr>
      <vt:lpstr>DMPA: Counseling Issues </vt:lpstr>
      <vt:lpstr>Case: Angela </vt:lpstr>
      <vt:lpstr>PowerPoint Presentation</vt:lpstr>
      <vt:lpstr>Benefits of Implant</vt:lpstr>
      <vt:lpstr>Benefits for Teens</vt:lpstr>
      <vt:lpstr>Concerns for Teens</vt:lpstr>
      <vt:lpstr>Concerns for Teens</vt:lpstr>
      <vt:lpstr>Intrauterine Contraception (IUC)</vt:lpstr>
      <vt:lpstr>IUC Mechanism of    Action</vt:lpstr>
      <vt:lpstr>IUC and Adolescents</vt:lpstr>
      <vt:lpstr>IUC and PID</vt:lpstr>
      <vt:lpstr>Benefits of LNG-IUS </vt:lpstr>
      <vt:lpstr>IUC: Additional Concerns</vt:lpstr>
      <vt:lpstr>Concerns for Teens</vt:lpstr>
      <vt:lpstr>Counseling Issues and Facilitating Use</vt:lpstr>
      <vt:lpstr>Case: Angela </vt:lpstr>
      <vt:lpstr>Quick Start</vt:lpstr>
      <vt:lpstr>Reliably Not Pregnant</vt:lpstr>
      <vt:lpstr>US SPR</vt:lpstr>
      <vt:lpstr>Case: Angela </vt:lpstr>
      <vt:lpstr>Case: Angela </vt:lpstr>
      <vt:lpstr>Emergency Contraception</vt:lpstr>
      <vt:lpstr>Emergency Contraception</vt:lpstr>
      <vt:lpstr>Efficacy</vt:lpstr>
      <vt:lpstr>Counseling Issues</vt:lpstr>
      <vt:lpstr>Starting Contraception  After EC</vt:lpstr>
      <vt:lpstr>Starting Contraception  After EC</vt:lpstr>
      <vt:lpstr>Wrap Up</vt:lpstr>
      <vt:lpstr>Please Complete Your Evaluations Now</vt:lpstr>
      <vt:lpstr>Provider Resources</vt:lpstr>
      <vt:lpstr>Provider Resources:  Contraception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27</dc:title>
  <dc:creator>Kevin Lerner</dc:creator>
  <cp:lastModifiedBy>mike</cp:lastModifiedBy>
  <cp:revision>364</cp:revision>
  <dcterms:created xsi:type="dcterms:W3CDTF">2010-11-27T13:10:57Z</dcterms:created>
  <dcterms:modified xsi:type="dcterms:W3CDTF">2014-07-11T11:11:42Z</dcterms:modified>
</cp:coreProperties>
</file>