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269" r:id="rId2"/>
    <p:sldId id="274" r:id="rId3"/>
    <p:sldId id="346" r:id="rId4"/>
    <p:sldId id="345" r:id="rId5"/>
    <p:sldId id="271" r:id="rId6"/>
    <p:sldId id="354" r:id="rId7"/>
    <p:sldId id="347" r:id="rId8"/>
    <p:sldId id="355" r:id="rId9"/>
    <p:sldId id="368" r:id="rId10"/>
    <p:sldId id="369" r:id="rId11"/>
    <p:sldId id="370" r:id="rId12"/>
    <p:sldId id="273" r:id="rId13"/>
    <p:sldId id="287" r:id="rId14"/>
    <p:sldId id="276" r:id="rId15"/>
    <p:sldId id="277" r:id="rId16"/>
    <p:sldId id="278" r:id="rId17"/>
    <p:sldId id="279" r:id="rId18"/>
    <p:sldId id="286" r:id="rId19"/>
    <p:sldId id="353" r:id="rId20"/>
    <p:sldId id="288" r:id="rId21"/>
    <p:sldId id="289" r:id="rId22"/>
    <p:sldId id="290" r:id="rId23"/>
    <p:sldId id="291" r:id="rId24"/>
    <p:sldId id="348" r:id="rId25"/>
    <p:sldId id="298" r:id="rId26"/>
    <p:sldId id="300" r:id="rId27"/>
    <p:sldId id="303" r:id="rId28"/>
    <p:sldId id="349" r:id="rId29"/>
    <p:sldId id="350" r:id="rId30"/>
    <p:sldId id="351" r:id="rId31"/>
    <p:sldId id="352" r:id="rId32"/>
    <p:sldId id="357" r:id="rId33"/>
    <p:sldId id="358" r:id="rId34"/>
    <p:sldId id="359" r:id="rId35"/>
    <p:sldId id="361" r:id="rId36"/>
    <p:sldId id="363" r:id="rId37"/>
    <p:sldId id="362" r:id="rId38"/>
    <p:sldId id="360" r:id="rId39"/>
    <p:sldId id="328" r:id="rId40"/>
    <p:sldId id="329" r:id="rId41"/>
    <p:sldId id="330" r:id="rId42"/>
    <p:sldId id="332" r:id="rId43"/>
    <p:sldId id="333" r:id="rId44"/>
    <p:sldId id="334" r:id="rId45"/>
    <p:sldId id="364" r:id="rId46"/>
    <p:sldId id="335" r:id="rId47"/>
    <p:sldId id="365" r:id="rId48"/>
    <p:sldId id="366" r:id="rId49"/>
    <p:sldId id="367" r:id="rId50"/>
    <p:sldId id="340" r:id="rId51"/>
    <p:sldId id="34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B"/>
    <a:srgbClr val="008FBE"/>
    <a:srgbClr val="333333"/>
    <a:srgbClr val="9E1A96"/>
    <a:srgbClr val="ED77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106" d="100"/>
          <a:sy n="106" d="100"/>
        </p:scale>
        <p:origin x="-113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Sales</c:v>
                </c:pt>
              </c:strCache>
            </c:strRef>
          </c:tx>
          <c:dLbls>
            <c:txPr>
              <a:bodyPr/>
              <a:lstStyle/>
              <a:p>
                <a:pPr>
                  <a:defRPr>
                    <a:solidFill>
                      <a:srgbClr val="000000"/>
                    </a:solidFill>
                  </a:defRPr>
                </a:pPr>
                <a:endParaRPr lang="en-US"/>
              </a:p>
            </c:txPr>
            <c:showPercent val="1"/>
            <c:showLeaderLines val="1"/>
          </c:dLbls>
          <c:cat>
            <c:strRef>
              <c:f>Sheet1!$A$2:$A$5</c:f>
              <c:strCache>
                <c:ptCount val="4"/>
                <c:pt idx="0">
                  <c:v>Friend or Relative</c:v>
                </c:pt>
                <c:pt idx="1">
                  <c:v>Perscribed by Physician</c:v>
                </c:pt>
                <c:pt idx="2">
                  <c:v>Internet or Other</c:v>
                </c:pt>
                <c:pt idx="3">
                  <c:v>Drug Dealer</c:v>
                </c:pt>
              </c:strCache>
            </c:strRef>
          </c:cat>
          <c:val>
            <c:numRef>
              <c:f>Sheet1!$B$2:$B$5</c:f>
              <c:numCache>
                <c:formatCode>General</c:formatCode>
                <c:ptCount val="4"/>
                <c:pt idx="0">
                  <c:v>67.599999999999994</c:v>
                </c:pt>
                <c:pt idx="1">
                  <c:v>23.8</c:v>
                </c:pt>
                <c:pt idx="2">
                  <c:v>1.4</c:v>
                </c:pt>
                <c:pt idx="3">
                  <c:v>4.3</c:v>
                </c:pt>
              </c:numCache>
            </c:numRef>
          </c:val>
        </c:ser>
        <c:dLbls>
          <c:showPercent val="1"/>
        </c:dLbls>
        <c:firstSliceAng val="0"/>
      </c:pieChart>
    </c:plotArea>
    <c:legend>
      <c:legendPos val="r"/>
      <c:layout>
        <c:manualLayout>
          <c:xMode val="edge"/>
          <c:yMode val="edge"/>
          <c:x val="0.56300160396617116"/>
          <c:y val="0.18362870301589701"/>
          <c:w val="0.42619592689802699"/>
          <c:h val="0.56330839399791988"/>
        </c:manualLayout>
      </c:layout>
    </c:legend>
    <c:plotVisOnly val="1"/>
    <c:dispBlanksAs val="zero"/>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05C504-6E35-4AC4-80A4-C82F2BF11D3F}" type="datetimeFigureOut">
              <a:rPr lang="en-US" smtClean="0"/>
              <a:pPr/>
              <a:t>5/26/2015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A505D6-5C49-4968-A0E1-C9DF3DF2D141}" type="slidenum">
              <a:rPr lang="en-US" smtClean="0"/>
              <a:pPr/>
              <a:t>‹#›</a:t>
            </a:fld>
            <a:endParaRPr lang="en-US"/>
          </a:p>
        </p:txBody>
      </p:sp>
    </p:spTree>
    <p:extLst>
      <p:ext uri="{BB962C8B-B14F-4D97-AF65-F5344CB8AC3E}">
        <p14:creationId xmlns:p14="http://schemas.microsoft.com/office/powerpoint/2010/main" xmlns="" val="24015601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BC3DE-974B-4380-B8F7-2C6F8737237A}" type="datetimeFigureOut">
              <a:rPr lang="en-US" smtClean="0"/>
              <a:pPr/>
              <a:t>5/26/2015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66601-6EC6-44FB-83A2-821421CC3015}" type="slidenum">
              <a:rPr lang="en-US" smtClean="0"/>
              <a:pPr/>
              <a:t>‹#›</a:t>
            </a:fld>
            <a:endParaRPr lang="en-US"/>
          </a:p>
        </p:txBody>
      </p:sp>
    </p:spTree>
    <p:extLst>
      <p:ext uri="{BB962C8B-B14F-4D97-AF65-F5344CB8AC3E}">
        <p14:creationId xmlns:p14="http://schemas.microsoft.com/office/powerpoint/2010/main" xmlns="" val="5750063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B6B3-4985-044C-A674-A734BCBD2AA5}" type="slidenum">
              <a:rPr lang="en-US" smtClean="0"/>
              <a:pPr/>
              <a:t>1</a:t>
            </a:fld>
            <a:endParaRPr lang="en-US" dirty="0"/>
          </a:p>
        </p:txBody>
      </p:sp>
    </p:spTree>
    <p:extLst>
      <p:ext uri="{BB962C8B-B14F-4D97-AF65-F5344CB8AC3E}">
        <p14:creationId xmlns:p14="http://schemas.microsoft.com/office/powerpoint/2010/main" xmlns="" val="118593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EBC639-D77A-3648-A5EB-C083A37E8A87}" type="slidenum">
              <a:rPr lang="en-US" smtClean="0"/>
              <a:pPr/>
              <a:t>16</a:t>
            </a:fld>
            <a:endParaRPr lang="en-US" dirty="0"/>
          </a:p>
        </p:txBody>
      </p:sp>
    </p:spTree>
    <p:extLst>
      <p:ext uri="{BB962C8B-B14F-4D97-AF65-F5344CB8AC3E}">
        <p14:creationId xmlns:p14="http://schemas.microsoft.com/office/powerpoint/2010/main" xmlns="" val="28855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being said – one</a:t>
            </a:r>
            <a:r>
              <a:rPr lang="en-US" baseline="0" dirty="0" smtClean="0"/>
              <a:t> of the biggest difficulties in using any of the published scoring tools is the subjective nature of assigning the scores. Who hasn’t cared for a baby that has scores that are wildly different depending on who is assigning them. In order minimize subjectivity t</a:t>
            </a:r>
            <a:r>
              <a:rPr lang="en-US" dirty="0" smtClean="0"/>
              <a:t>here are a few important things</a:t>
            </a:r>
            <a:r>
              <a:rPr lang="en-US" baseline="0" dirty="0" smtClean="0"/>
              <a:t> to keep in mind when scoring babies. First and foremost – it is important for the nursing staff, or whoever is going to be assigning babies scores, to be familiar with one scoring tool, to have training in how to do the scoring, and to be as consistent as possible in assigning the scores. Scoring should be initiated early, but not necessarily immediately following delivery. Around 2 hours or so. Scoring then should be done before the baby eats and should reflect the baby’s behaviors since the last time the baby was scored. It can be helpful to recruit parents to assist in the scoring when it is appropriate. Also, as we all know, babies with no withdrawal can sometimes be fussy – so try to stay clear on what behaviors should be scored, and what behaviors suggest withdrawal. Not included in this slide is another very important consideration, and that is the age of the baby and the other substances used by mom. Substances such as tobacco and SSRIs may cause similar symptoms to opiate withdrawal in a baby but may or may not follow the same time frame.</a:t>
            </a:r>
            <a:endParaRPr lang="en-US" dirty="0"/>
          </a:p>
        </p:txBody>
      </p:sp>
      <p:sp>
        <p:nvSpPr>
          <p:cNvPr id="4" name="Slide Number Placeholder 3"/>
          <p:cNvSpPr>
            <a:spLocks noGrp="1"/>
          </p:cNvSpPr>
          <p:nvPr>
            <p:ph type="sldNum" sz="quarter" idx="10"/>
          </p:nvPr>
        </p:nvSpPr>
        <p:spPr/>
        <p:txBody>
          <a:bodyPr/>
          <a:lstStyle/>
          <a:p>
            <a:fld id="{A526B6B3-4985-044C-A674-A734BCBD2AA5}" type="slidenum">
              <a:rPr lang="en-US" smtClean="0"/>
              <a:pPr/>
              <a:t>27</a:t>
            </a:fld>
            <a:endParaRPr lang="en-US" dirty="0"/>
          </a:p>
        </p:txBody>
      </p:sp>
    </p:spTree>
    <p:extLst>
      <p:ext uri="{BB962C8B-B14F-4D97-AF65-F5344CB8AC3E}">
        <p14:creationId xmlns:p14="http://schemas.microsoft.com/office/powerpoint/2010/main" xmlns="" val="170773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B6B3-4985-044C-A674-A734BCBD2AA5}" type="slidenum">
              <a:rPr lang="en-US" smtClean="0"/>
              <a:pPr/>
              <a:t>40</a:t>
            </a:fld>
            <a:endParaRPr lang="en-US" dirty="0"/>
          </a:p>
        </p:txBody>
      </p:sp>
    </p:spTree>
    <p:extLst>
      <p:ext uri="{BB962C8B-B14F-4D97-AF65-F5344CB8AC3E}">
        <p14:creationId xmlns:p14="http://schemas.microsoft.com/office/powerpoint/2010/main" xmlns="" val="156591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one</a:t>
            </a:r>
            <a:r>
              <a:rPr lang="en-US" baseline="0" dirty="0" smtClean="0"/>
              <a:t> recommended treatment regimen that is considered the gold standard and regimens may differ widely region to region and nursery to nursery. This talk is not intended to go through all of the possibilities for treating babies with NAS, but there are some general guidelines. Typically, treatment consists of an opiate that is started in the withdrawing baby and then withdrawn in a slow and controlled way. Dosing is most often adjusted to the baby's withdrawal symptoms rather than being weight based. The two opiates most commonly used to manage withdrawal are oral morphine and methadone. Adjunctive therapies including clonidine and phenobarbital are commonly used in addition to morphine or methadone, and there is growing evidence to suggest that clonidine may be effective as a primary medication. Paregoric, which contains camphor, is contraindicated, and buprenorphine may emerge as a good alternative to methadone and morphine</a:t>
            </a:r>
            <a:endParaRPr lang="en-US" dirty="0"/>
          </a:p>
        </p:txBody>
      </p:sp>
      <p:sp>
        <p:nvSpPr>
          <p:cNvPr id="4" name="Slide Number Placeholder 3"/>
          <p:cNvSpPr>
            <a:spLocks noGrp="1"/>
          </p:cNvSpPr>
          <p:nvPr>
            <p:ph type="sldNum" sz="quarter" idx="10"/>
          </p:nvPr>
        </p:nvSpPr>
        <p:spPr/>
        <p:txBody>
          <a:bodyPr/>
          <a:lstStyle/>
          <a:p>
            <a:fld id="{A526B6B3-4985-044C-A674-A734BCBD2AA5}" type="slidenum">
              <a:rPr lang="en-US" smtClean="0"/>
              <a:pPr/>
              <a:t>43</a:t>
            </a:fld>
            <a:endParaRPr lang="en-US" dirty="0"/>
          </a:p>
        </p:txBody>
      </p:sp>
    </p:spTree>
    <p:extLst>
      <p:ext uri="{BB962C8B-B14F-4D97-AF65-F5344CB8AC3E}">
        <p14:creationId xmlns:p14="http://schemas.microsoft.com/office/powerpoint/2010/main" xmlns="" val="425520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Babies who do require treatment for NAS should</a:t>
            </a:r>
            <a:r>
              <a:rPr lang="en-US" baseline="0" dirty="0" smtClean="0"/>
              <a:t> be cared for in a location where they can be monitored, as opiates may cause respiratory depression. Scoring should continue after the baby is started on pharmacologic therapy and scores should be used to guide the wean of the opiate. It is common to start babies with a standard dose of opiate and then wean up or down depending on scores, with the score of 8 again being an accepted threshold score for weaning. The baby will most commonly wean, be allowed to stabilize on a lower dose, then wean again.</a:t>
            </a:r>
            <a:endParaRPr lang="en-US" dirty="0"/>
          </a:p>
        </p:txBody>
      </p:sp>
      <p:sp>
        <p:nvSpPr>
          <p:cNvPr id="4" name="Slide Number Placeholder 3"/>
          <p:cNvSpPr>
            <a:spLocks noGrp="1"/>
          </p:cNvSpPr>
          <p:nvPr>
            <p:ph type="sldNum" sz="quarter" idx="10"/>
          </p:nvPr>
        </p:nvSpPr>
        <p:spPr/>
        <p:txBody>
          <a:bodyPr/>
          <a:lstStyle/>
          <a:p>
            <a:fld id="{A526B6B3-4985-044C-A674-A734BCBD2AA5}" type="slidenum">
              <a:rPr lang="en-US" smtClean="0"/>
              <a:pPr/>
              <a:t>44</a:t>
            </a:fld>
            <a:endParaRPr lang="en-US" dirty="0"/>
          </a:p>
        </p:txBody>
      </p:sp>
    </p:spTree>
    <p:extLst>
      <p:ext uri="{BB962C8B-B14F-4D97-AF65-F5344CB8AC3E}">
        <p14:creationId xmlns:p14="http://schemas.microsoft.com/office/powerpoint/2010/main" xmlns="" val="1865386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B6B3-4985-044C-A674-A734BCBD2AA5}" type="slidenum">
              <a:rPr lang="en-US" smtClean="0"/>
              <a:pPr/>
              <a:t>45</a:t>
            </a:fld>
            <a:endParaRPr lang="en-US"/>
          </a:p>
        </p:txBody>
      </p:sp>
    </p:spTree>
    <p:extLst>
      <p:ext uri="{BB962C8B-B14F-4D97-AF65-F5344CB8AC3E}">
        <p14:creationId xmlns:p14="http://schemas.microsoft.com/office/powerpoint/2010/main" xmlns="" val="412689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Adjunctive therapy</a:t>
            </a:r>
            <a:r>
              <a:rPr lang="en-US" baseline="0" dirty="0" smtClean="0"/>
              <a:t> may be used as a standard practice in nurseries or on a case by case basis. They can be helpful in babies who are difficult to control on morphine or methadone alone and can be helpful in babies who have had multiple drug exposures. Phenobarbital is common adjunctive therapy and does not need to be weaned beyond just allowing the baby to “outgrow” the dose</a:t>
            </a:r>
            <a:endParaRPr lang="en-US" dirty="0"/>
          </a:p>
        </p:txBody>
      </p:sp>
      <p:sp>
        <p:nvSpPr>
          <p:cNvPr id="4" name="Slide Number Placeholder 3"/>
          <p:cNvSpPr>
            <a:spLocks noGrp="1"/>
          </p:cNvSpPr>
          <p:nvPr>
            <p:ph type="sldNum" sz="quarter" idx="10"/>
          </p:nvPr>
        </p:nvSpPr>
        <p:spPr/>
        <p:txBody>
          <a:bodyPr/>
          <a:lstStyle/>
          <a:p>
            <a:fld id="{A526B6B3-4985-044C-A674-A734BCBD2AA5}" type="slidenum">
              <a:rPr lang="en-US" smtClean="0"/>
              <a:pPr/>
              <a:t>46</a:t>
            </a:fld>
            <a:endParaRPr lang="en-US" dirty="0"/>
          </a:p>
        </p:txBody>
      </p:sp>
    </p:spTree>
    <p:extLst>
      <p:ext uri="{BB962C8B-B14F-4D97-AF65-F5344CB8AC3E}">
        <p14:creationId xmlns:p14="http://schemas.microsoft.com/office/powerpoint/2010/main" xmlns="" val="472440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6B6B3-4985-044C-A674-A734BCBD2AA5}" type="slidenum">
              <a:rPr lang="en-US" smtClean="0"/>
              <a:pPr/>
              <a:t>50</a:t>
            </a:fld>
            <a:endParaRPr lang="en-US" dirty="0"/>
          </a:p>
        </p:txBody>
      </p:sp>
    </p:spTree>
    <p:extLst>
      <p:ext uri="{BB962C8B-B14F-4D97-AF65-F5344CB8AC3E}">
        <p14:creationId xmlns:p14="http://schemas.microsoft.com/office/powerpoint/2010/main" xmlns="" val="2438961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529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09600" y="1828800"/>
            <a:ext cx="8001000" cy="1317625"/>
          </a:xfrm>
        </p:spPr>
        <p:txBody>
          <a:bodyPr anchor="b">
            <a:normAutofit/>
          </a:bodyPr>
          <a:lstStyle>
            <a:lvl1pPr algn="l">
              <a:defRPr sz="4000" b="1" baseline="0">
                <a:solidFill>
                  <a:srgbClr val="008FBE"/>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12775" y="3429000"/>
            <a:ext cx="7997825" cy="2438400"/>
          </a:xfrm>
        </p:spPr>
        <p:txBody>
          <a:bodyPr anchor="t">
            <a:normAutofit/>
          </a:bodyPr>
          <a:lstStyle>
            <a:lvl1pPr marL="0" indent="0" algn="l">
              <a:buNone/>
              <a:defRPr sz="28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Information</a:t>
            </a:r>
          </a:p>
        </p:txBody>
      </p:sp>
      <p:sp>
        <p:nvSpPr>
          <p:cNvPr id="4" name="Date Placeholder 3"/>
          <p:cNvSpPr>
            <a:spLocks noGrp="1"/>
          </p:cNvSpPr>
          <p:nvPr>
            <p:ph type="dt" sz="half" idx="10"/>
          </p:nvPr>
        </p:nvSpPr>
        <p:spPr/>
        <p:txBody>
          <a:bodyPr/>
          <a:lstStyle/>
          <a:p>
            <a:fld id="{7F931A65-AA1A-4A95-A93D-7D3191042B61}" type="datetime1">
              <a:rPr lang="en-US" smtClean="0"/>
              <a:pPr/>
              <a:t>5/26/2015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D2CA5-B6CE-46F7-8B0D-82AB61DA7DE3}" type="slidenum">
              <a:rPr lang="en-US" smtClean="0"/>
              <a:pPr/>
              <a:t>‹#›</a:t>
            </a:fld>
            <a:endParaRPr lang="en-US"/>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3246437"/>
            <a:ext cx="3127375" cy="30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10656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85800"/>
            <a:ext cx="8229600" cy="1143000"/>
          </a:xfrm>
        </p:spPr>
        <p:txBody>
          <a:bodyPr>
            <a:normAutofit/>
          </a:bodyPr>
          <a:lstStyle>
            <a:lvl1pPr algn="l">
              <a:defRPr sz="4000">
                <a:solidFill>
                  <a:srgbClr val="00529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65960"/>
            <a:ext cx="8229600" cy="4206240"/>
          </a:xfrm>
        </p:spPr>
        <p:txBody>
          <a:bodyPr/>
          <a:lstStyle>
            <a:lvl1pPr>
              <a:defRPr>
                <a:solidFill>
                  <a:srgbClr val="333333"/>
                </a:solidFill>
              </a:defRPr>
            </a:lvl1pPr>
            <a:lvl2pPr>
              <a:defRPr>
                <a:solidFill>
                  <a:srgbClr val="00529B"/>
                </a:solidFill>
              </a:defRPr>
            </a:lvl2pPr>
            <a:lvl3pPr>
              <a:defRPr>
                <a:solidFill>
                  <a:srgbClr val="008FBE"/>
                </a:solidFill>
              </a:defRPr>
            </a:lvl3pPr>
            <a:lvl4pPr>
              <a:defRPr>
                <a:solidFill>
                  <a:srgbClr val="ED7700"/>
                </a:solidFill>
              </a:defRPr>
            </a:lvl4pPr>
            <a:lvl5pPr>
              <a:defRPr>
                <a:solidFill>
                  <a:srgbClr val="9E1A9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5CEC8EC-1F03-45B4-A868-1CF2AEB6B923}" type="datetime1">
              <a:rPr lang="en-US" smtClean="0"/>
              <a:pPr/>
              <a:t>5/26/2015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CCD2CA5-B6CE-46F7-8B0D-82AB61DA7DE3}" type="slidenum">
              <a:rPr lang="en-US" smtClean="0"/>
              <a:pPr/>
              <a:t>‹#›</a:t>
            </a:fld>
            <a:endParaRPr lang="en-US"/>
          </a:p>
        </p:txBody>
      </p:sp>
      <p:grpSp>
        <p:nvGrpSpPr>
          <p:cNvPr id="7" name="Group 6"/>
          <p:cNvGrpSpPr/>
          <p:nvPr userDrawn="1"/>
        </p:nvGrpSpPr>
        <p:grpSpPr>
          <a:xfrm>
            <a:off x="457200" y="609600"/>
            <a:ext cx="8229600" cy="0"/>
            <a:chOff x="457200" y="1001486"/>
            <a:chExt cx="8229600" cy="0"/>
          </a:xfrm>
        </p:grpSpPr>
        <p:cxnSp>
          <p:nvCxnSpPr>
            <p:cNvPr id="8" name="Straight Connector 7"/>
            <p:cNvCxnSpPr/>
            <p:nvPr userDrawn="1"/>
          </p:nvCxnSpPr>
          <p:spPr>
            <a:xfrm>
              <a:off x="2971800" y="1001486"/>
              <a:ext cx="1828800" cy="0"/>
            </a:xfrm>
            <a:prstGeom prst="line">
              <a:avLst/>
            </a:prstGeom>
            <a:ln w="28575">
              <a:solidFill>
                <a:srgbClr val="EC7A0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800600" y="1001486"/>
              <a:ext cx="1981200" cy="0"/>
            </a:xfrm>
            <a:prstGeom prst="line">
              <a:avLst/>
            </a:prstGeom>
            <a:ln w="28575">
              <a:solidFill>
                <a:srgbClr val="92278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81800" y="1001486"/>
              <a:ext cx="1905000" cy="0"/>
            </a:xfrm>
            <a:prstGeom prst="line">
              <a:avLst/>
            </a:prstGeom>
            <a:ln w="28575">
              <a:solidFill>
                <a:srgbClr val="009AC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1001486"/>
              <a:ext cx="2514600" cy="0"/>
            </a:xfrm>
            <a:prstGeom prst="line">
              <a:avLst/>
            </a:prstGeom>
            <a:ln w="28575">
              <a:solidFill>
                <a:srgbClr val="00529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8671035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819400"/>
            <a:ext cx="8229600" cy="1362075"/>
          </a:xfrm>
        </p:spPr>
        <p:txBody>
          <a:bodyPr anchor="b">
            <a:normAutofit/>
          </a:bodyPr>
          <a:lstStyle>
            <a:lvl1pPr algn="l">
              <a:defRPr sz="4000" b="1" cap="all">
                <a:solidFill>
                  <a:srgbClr val="00529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4595813"/>
            <a:ext cx="8229599" cy="1500187"/>
          </a:xfrm>
        </p:spPr>
        <p:txBody>
          <a:bodyPr anchor="t">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324EA-368D-4CBC-9F12-F91CF2EFFABC}" type="datetime1">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D2CA5-B6CE-46F7-8B0D-82AB61DA7DE3}" type="slidenum">
              <a:rPr lang="en-US" smtClean="0"/>
              <a:pPr/>
              <a:t>‹#›</a:t>
            </a:fld>
            <a:endParaRPr lang="en-US"/>
          </a:p>
        </p:txBody>
      </p:sp>
      <p:grpSp>
        <p:nvGrpSpPr>
          <p:cNvPr id="7" name="Group 6"/>
          <p:cNvGrpSpPr/>
          <p:nvPr userDrawn="1"/>
        </p:nvGrpSpPr>
        <p:grpSpPr>
          <a:xfrm>
            <a:off x="457200" y="4419600"/>
            <a:ext cx="8229600" cy="0"/>
            <a:chOff x="457200" y="1001486"/>
            <a:chExt cx="8229600" cy="0"/>
          </a:xfrm>
        </p:grpSpPr>
        <p:cxnSp>
          <p:nvCxnSpPr>
            <p:cNvPr id="8" name="Straight Connector 7"/>
            <p:cNvCxnSpPr/>
            <p:nvPr userDrawn="1"/>
          </p:nvCxnSpPr>
          <p:spPr>
            <a:xfrm>
              <a:off x="2971800" y="1001486"/>
              <a:ext cx="1828800" cy="0"/>
            </a:xfrm>
            <a:prstGeom prst="line">
              <a:avLst/>
            </a:prstGeom>
            <a:ln w="28575">
              <a:solidFill>
                <a:srgbClr val="EC7A08"/>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800600" y="1001486"/>
              <a:ext cx="1981200" cy="0"/>
            </a:xfrm>
            <a:prstGeom prst="line">
              <a:avLst/>
            </a:prstGeom>
            <a:ln w="28575">
              <a:solidFill>
                <a:srgbClr val="922784"/>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781800" y="1001486"/>
              <a:ext cx="1905000" cy="0"/>
            </a:xfrm>
            <a:prstGeom prst="line">
              <a:avLst/>
            </a:prstGeom>
            <a:ln w="28575">
              <a:solidFill>
                <a:srgbClr val="009AC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1001486"/>
              <a:ext cx="2514600" cy="0"/>
            </a:xfrm>
            <a:prstGeom prst="line">
              <a:avLst/>
            </a:prstGeom>
            <a:ln w="28575">
              <a:solidFill>
                <a:srgbClr val="00529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835137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85800"/>
            <a:ext cx="8229600" cy="1143000"/>
          </a:xfrm>
        </p:spPr>
        <p:txBody>
          <a:bodyPr>
            <a:normAutofit/>
          </a:bodyPr>
          <a:lstStyle>
            <a:lvl1pPr algn="l">
              <a:defRPr sz="4000">
                <a:solidFill>
                  <a:srgbClr val="00529B"/>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65960"/>
            <a:ext cx="4038600" cy="4206240"/>
          </a:xfrm>
        </p:spPr>
        <p:txBody>
          <a:bodyPr/>
          <a:lstStyle>
            <a:lvl1pPr>
              <a:defRPr sz="2800">
                <a:solidFill>
                  <a:srgbClr val="333333"/>
                </a:solidFill>
              </a:defRPr>
            </a:lvl1pPr>
            <a:lvl2pPr>
              <a:defRPr sz="2400">
                <a:solidFill>
                  <a:srgbClr val="00529B"/>
                </a:solidFill>
              </a:defRPr>
            </a:lvl2pPr>
            <a:lvl3pPr>
              <a:defRPr sz="2000">
                <a:solidFill>
                  <a:srgbClr val="008FBE"/>
                </a:solidFill>
              </a:defRPr>
            </a:lvl3pPr>
            <a:lvl4pPr>
              <a:defRPr sz="1800">
                <a:solidFill>
                  <a:srgbClr val="ED7700"/>
                </a:solidFill>
              </a:defRPr>
            </a:lvl4pPr>
            <a:lvl5pPr>
              <a:defRPr sz="1800">
                <a:solidFill>
                  <a:srgbClr val="9E1A9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65960"/>
            <a:ext cx="4038600" cy="4206240"/>
          </a:xfrm>
        </p:spPr>
        <p:txBody>
          <a:bodyPr/>
          <a:lstStyle>
            <a:lvl1pPr>
              <a:defRPr sz="2800">
                <a:solidFill>
                  <a:srgbClr val="333333"/>
                </a:solidFill>
              </a:defRPr>
            </a:lvl1pPr>
            <a:lvl2pPr>
              <a:defRPr sz="2400">
                <a:solidFill>
                  <a:srgbClr val="00529B"/>
                </a:solidFill>
              </a:defRPr>
            </a:lvl2pPr>
            <a:lvl3pPr>
              <a:defRPr sz="2000">
                <a:solidFill>
                  <a:srgbClr val="008FBE"/>
                </a:solidFill>
              </a:defRPr>
            </a:lvl3pPr>
            <a:lvl4pPr>
              <a:defRPr sz="1800">
                <a:solidFill>
                  <a:srgbClr val="ED7700"/>
                </a:solidFill>
              </a:defRPr>
            </a:lvl4pPr>
            <a:lvl5pPr>
              <a:defRPr sz="1800">
                <a:solidFill>
                  <a:srgbClr val="9E1A96"/>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DA6410F-68C5-4DB9-96DE-F2004ACD67AB}" type="datetime1">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CD2CA5-B6CE-46F7-8B0D-82AB61DA7DE3}" type="slidenum">
              <a:rPr lang="en-US" smtClean="0"/>
              <a:pPr/>
              <a:t>‹#›</a:t>
            </a:fld>
            <a:endParaRPr lang="en-US"/>
          </a:p>
        </p:txBody>
      </p:sp>
      <p:grpSp>
        <p:nvGrpSpPr>
          <p:cNvPr id="8" name="Group 7"/>
          <p:cNvGrpSpPr/>
          <p:nvPr userDrawn="1"/>
        </p:nvGrpSpPr>
        <p:grpSpPr>
          <a:xfrm>
            <a:off x="457200" y="609600"/>
            <a:ext cx="8229600" cy="0"/>
            <a:chOff x="457200" y="1001486"/>
            <a:chExt cx="8229600" cy="0"/>
          </a:xfrm>
        </p:grpSpPr>
        <p:cxnSp>
          <p:nvCxnSpPr>
            <p:cNvPr id="9" name="Straight Connector 8"/>
            <p:cNvCxnSpPr/>
            <p:nvPr userDrawn="1"/>
          </p:nvCxnSpPr>
          <p:spPr>
            <a:xfrm>
              <a:off x="2971800" y="1001486"/>
              <a:ext cx="1828800" cy="0"/>
            </a:xfrm>
            <a:prstGeom prst="line">
              <a:avLst/>
            </a:prstGeom>
            <a:ln w="28575">
              <a:solidFill>
                <a:srgbClr val="EC7A0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800600" y="1001486"/>
              <a:ext cx="1981200" cy="0"/>
            </a:xfrm>
            <a:prstGeom prst="line">
              <a:avLst/>
            </a:prstGeom>
            <a:ln w="28575">
              <a:solidFill>
                <a:srgbClr val="92278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6781800" y="1001486"/>
              <a:ext cx="1905000" cy="0"/>
            </a:xfrm>
            <a:prstGeom prst="line">
              <a:avLst/>
            </a:prstGeom>
            <a:ln w="28575">
              <a:solidFill>
                <a:srgbClr val="009AC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57200" y="1001486"/>
              <a:ext cx="2514600" cy="0"/>
            </a:xfrm>
            <a:prstGeom prst="line">
              <a:avLst/>
            </a:prstGeom>
            <a:ln w="28575">
              <a:solidFill>
                <a:srgbClr val="00529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8689051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685800"/>
            <a:ext cx="8229600" cy="1143000"/>
          </a:xfrm>
        </p:spPr>
        <p:txBody>
          <a:bodyPr>
            <a:normAutofit/>
          </a:bodyPr>
          <a:lstStyle>
            <a:lvl1pPr algn="l">
              <a:defRPr sz="40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A27D416-DB6E-4ED7-89BC-654D7439C840}" type="datetime1">
              <a:rPr lang="en-US" smtClean="0"/>
              <a:pPr/>
              <a:t>5/26/2015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CD2CA5-B6CE-46F7-8B0D-82AB61DA7DE3}" type="slidenum">
              <a:rPr lang="en-US" smtClean="0"/>
              <a:pPr/>
              <a:t>‹#›</a:t>
            </a:fld>
            <a:endParaRPr lang="en-US"/>
          </a:p>
        </p:txBody>
      </p:sp>
      <p:grpSp>
        <p:nvGrpSpPr>
          <p:cNvPr id="6" name="Group 5"/>
          <p:cNvGrpSpPr/>
          <p:nvPr userDrawn="1"/>
        </p:nvGrpSpPr>
        <p:grpSpPr>
          <a:xfrm>
            <a:off x="457200" y="609600"/>
            <a:ext cx="8229600" cy="0"/>
            <a:chOff x="457200" y="1001486"/>
            <a:chExt cx="8229600" cy="0"/>
          </a:xfrm>
        </p:grpSpPr>
        <p:cxnSp>
          <p:nvCxnSpPr>
            <p:cNvPr id="7" name="Straight Connector 6"/>
            <p:cNvCxnSpPr/>
            <p:nvPr userDrawn="1"/>
          </p:nvCxnSpPr>
          <p:spPr>
            <a:xfrm>
              <a:off x="2971800" y="1001486"/>
              <a:ext cx="1828800" cy="0"/>
            </a:xfrm>
            <a:prstGeom prst="line">
              <a:avLst/>
            </a:prstGeom>
            <a:ln w="28575">
              <a:solidFill>
                <a:srgbClr val="EC7A08"/>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800600" y="1001486"/>
              <a:ext cx="1981200" cy="0"/>
            </a:xfrm>
            <a:prstGeom prst="line">
              <a:avLst/>
            </a:prstGeom>
            <a:ln w="28575">
              <a:solidFill>
                <a:srgbClr val="92278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781800" y="1001486"/>
              <a:ext cx="1905000" cy="0"/>
            </a:xfrm>
            <a:prstGeom prst="line">
              <a:avLst/>
            </a:prstGeom>
            <a:ln w="28575">
              <a:solidFill>
                <a:srgbClr val="009AC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1001486"/>
              <a:ext cx="2514600" cy="0"/>
            </a:xfrm>
            <a:prstGeom prst="line">
              <a:avLst/>
            </a:prstGeom>
            <a:ln w="28575">
              <a:solidFill>
                <a:srgbClr val="00529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9797241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D0C798C-6F6E-49E0-B982-9DD4CDB45EA5}" type="datetime1">
              <a:rPr lang="en-US" smtClean="0"/>
              <a:pPr/>
              <a:t>5/26/2015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CD2CA5-B6CE-46F7-8B0D-82AB61DA7DE3}" type="slidenum">
              <a:rPr lang="en-US" smtClean="0"/>
              <a:pPr/>
              <a:t>‹#›</a:t>
            </a:fld>
            <a:endParaRPr lang="en-US"/>
          </a:p>
        </p:txBody>
      </p:sp>
    </p:spTree>
    <p:extLst>
      <p:ext uri="{BB962C8B-B14F-4D97-AF65-F5344CB8AC3E}">
        <p14:creationId xmlns:p14="http://schemas.microsoft.com/office/powerpoint/2010/main" xmlns="" val="20289120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529B"/>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09600" y="1828800"/>
            <a:ext cx="8001000" cy="1317625"/>
          </a:xfrm>
        </p:spPr>
        <p:txBody>
          <a:bodyPr anchor="b">
            <a:normAutofit/>
          </a:bodyPr>
          <a:lstStyle>
            <a:lvl1pPr algn="l">
              <a:defRPr sz="4000" b="1" baseline="0">
                <a:solidFill>
                  <a:srgbClr val="008FBE"/>
                </a:solidFill>
              </a:defRPr>
            </a:lvl1pPr>
          </a:lstStyle>
          <a:p>
            <a:r>
              <a:rPr lang="en-US" dirty="0" smtClean="0"/>
              <a:t>  Questions/Thank You</a:t>
            </a:r>
            <a:endParaRPr lang="en-US" dirty="0"/>
          </a:p>
        </p:txBody>
      </p:sp>
      <p:sp>
        <p:nvSpPr>
          <p:cNvPr id="3" name="Subtitle 2"/>
          <p:cNvSpPr>
            <a:spLocks noGrp="1"/>
          </p:cNvSpPr>
          <p:nvPr>
            <p:ph type="subTitle" idx="1" hasCustomPrompt="1"/>
          </p:nvPr>
        </p:nvSpPr>
        <p:spPr>
          <a:xfrm>
            <a:off x="612775" y="3429000"/>
            <a:ext cx="7997825" cy="2438400"/>
          </a:xfrm>
        </p:spPr>
        <p:txBody>
          <a:bodyPr anchor="t">
            <a:normAutofit/>
          </a:bodyPr>
          <a:lstStyle>
            <a:lvl1pPr marL="0" indent="0" algn="ctr">
              <a:buNone/>
              <a:defRPr sz="28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Contact Information</a:t>
            </a:r>
          </a:p>
        </p:txBody>
      </p:sp>
      <p:sp>
        <p:nvSpPr>
          <p:cNvPr id="4" name="Date Placeholder 3"/>
          <p:cNvSpPr>
            <a:spLocks noGrp="1"/>
          </p:cNvSpPr>
          <p:nvPr>
            <p:ph type="dt" sz="half" idx="10"/>
          </p:nvPr>
        </p:nvSpPr>
        <p:spPr/>
        <p:txBody>
          <a:bodyPr/>
          <a:lstStyle/>
          <a:p>
            <a:fld id="{AC6F1836-5473-4CE5-8F80-03E70D29F387}" type="datetime1">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D2CA5-B6CE-46F7-8B0D-82AB61DA7DE3}" type="slidenum">
              <a:rPr lang="en-US" smtClean="0"/>
              <a:pPr/>
              <a:t>‹#›</a:t>
            </a:fld>
            <a:endParaRPr lang="en-US"/>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008313" y="3246437"/>
            <a:ext cx="3127375" cy="30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13369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6A9BC8AA-D3A2-8148-BA63-E476BDE00693}"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EE9B-1FB0-944B-ABCC-1FAEAB3789A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7060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A7E814-E28E-0447-B495-2D11B0728B25}" type="datetimeFigureOut">
              <a:rPr lang="en-US" smtClean="0"/>
              <a:pPr/>
              <a:t>5/26/2015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B0244F8-9B7E-1349-888A-8B0558430F5D}" type="slidenum">
              <a:rPr lang="en-US" smtClean="0"/>
              <a:pPr/>
              <a:t>‹#›</a:t>
            </a:fld>
            <a:endParaRPr lang="en-US" dirty="0"/>
          </a:p>
        </p:txBody>
      </p:sp>
    </p:spTree>
    <p:extLst>
      <p:ext uri="{BB962C8B-B14F-4D97-AF65-F5344CB8AC3E}">
        <p14:creationId xmlns:p14="http://schemas.microsoft.com/office/powerpoint/2010/main" xmlns="" val="229162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914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E56F6984-C0CE-4733-B351-CEE99138B286}" type="datetime1">
              <a:rPr lang="en-US" smtClean="0"/>
              <a:pPr/>
              <a:t>5/26/2015</a:t>
            </a:fld>
            <a:endParaRPr lang="en-US"/>
          </a:p>
        </p:txBody>
      </p:sp>
      <p:sp>
        <p:nvSpPr>
          <p:cNvPr id="5" name="Footer Placeholder 4"/>
          <p:cNvSpPr>
            <a:spLocks noGrp="1"/>
          </p:cNvSpPr>
          <p:nvPr>
            <p:ph type="ftr" sz="quarter" idx="3"/>
          </p:nvPr>
        </p:nvSpPr>
        <p:spPr>
          <a:xfrm>
            <a:off x="1828800" y="6356350"/>
            <a:ext cx="54864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72400" y="6356350"/>
            <a:ext cx="914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CCD2CA5-B6CE-46F7-8B0D-82AB61DA7DE3}" type="slidenum">
              <a:rPr lang="en-US" smtClean="0"/>
              <a:pPr/>
              <a:t>‹#›</a:t>
            </a:fld>
            <a:endParaRPr lang="en-US"/>
          </a:p>
        </p:txBody>
      </p:sp>
    </p:spTree>
    <p:extLst>
      <p:ext uri="{BB962C8B-B14F-4D97-AF65-F5344CB8AC3E}">
        <p14:creationId xmlns:p14="http://schemas.microsoft.com/office/powerpoint/2010/main" xmlns="" val="1771021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iming>
    <p:tnLst>
      <p:par>
        <p:cTn id="1" dur="indefinite" restart="never" nodeType="tmRoot"/>
      </p:par>
    </p:tnLst>
  </p:timing>
  <p:hf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ncbi.nlm.nih.gov/entrez/query.fcgi?db=pubmed&amp;cmd=Retrieve&amp;dopt=AbstractPlus&amp;list_uids=16814627&amp;query_hl=17&amp;itool=pubmed_ExternalLin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0572" y="3276600"/>
            <a:ext cx="8563428" cy="1066800"/>
          </a:xfrm>
        </p:spPr>
        <p:txBody>
          <a:bodyPr>
            <a:noAutofit/>
          </a:bodyPr>
          <a:lstStyle/>
          <a:p>
            <a:r>
              <a:rPr lang="en-US" sz="2800" dirty="0" smtClean="0">
                <a:solidFill>
                  <a:schemeClr val="bg1"/>
                </a:solidFill>
              </a:rPr>
              <a:t>The Problem of  Neonatal Abstinence Syndrome (NAS)</a:t>
            </a:r>
            <a:endParaRPr lang="en-US" sz="28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8200" y="5181600"/>
            <a:ext cx="3325603" cy="1258739"/>
          </a:xfrm>
          <a:prstGeom prst="rect">
            <a:avLst/>
          </a:prstGeom>
        </p:spPr>
      </p:pic>
      <p:sp>
        <p:nvSpPr>
          <p:cNvPr id="4" name="TextBox 3"/>
          <p:cNvSpPr txBox="1"/>
          <p:nvPr/>
        </p:nvSpPr>
        <p:spPr>
          <a:xfrm>
            <a:off x="533400" y="2209800"/>
            <a:ext cx="6400800" cy="830997"/>
          </a:xfrm>
          <a:prstGeom prst="rect">
            <a:avLst/>
          </a:prstGeom>
          <a:noFill/>
        </p:spPr>
        <p:txBody>
          <a:bodyPr wrap="square" rtlCol="0">
            <a:spAutoFit/>
          </a:bodyPr>
          <a:lstStyle/>
          <a:p>
            <a:r>
              <a:rPr lang="en-US" sz="4800" dirty="0" smtClean="0">
                <a:solidFill>
                  <a:schemeClr val="bg1"/>
                </a:solidFill>
                <a:latin typeface="+mj-lt"/>
              </a:rPr>
              <a:t>Opiates and Pregnancy </a:t>
            </a:r>
            <a:endParaRPr lang="en-US" sz="4800" dirty="0">
              <a:solidFill>
                <a:schemeClr val="bg1"/>
              </a:solidFill>
              <a:latin typeface="+mj-lt"/>
            </a:endParaRPr>
          </a:p>
        </p:txBody>
      </p:sp>
    </p:spTree>
    <p:extLst>
      <p:ext uri="{BB962C8B-B14F-4D97-AF65-F5344CB8AC3E}">
        <p14:creationId xmlns:p14="http://schemas.microsoft.com/office/powerpoint/2010/main" xmlns="" val="1381984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of Stay</a:t>
            </a:r>
            <a:endParaRPr lang="en-US" dirty="0"/>
          </a:p>
        </p:txBody>
      </p:sp>
      <p:pic>
        <p:nvPicPr>
          <p:cNvPr id="5" name="Content Placeholder 4" descr="Screen Shot 2015-05-23 at 4.32.39 PM.pn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232" t="-2006" r="415" b="7694"/>
          <a:stretch/>
        </p:blipFill>
        <p:spPr>
          <a:xfrm>
            <a:off x="990600" y="1905000"/>
            <a:ext cx="6705600" cy="4889796"/>
          </a:xfrm>
        </p:spPr>
      </p:pic>
      <p:sp>
        <p:nvSpPr>
          <p:cNvPr id="4" name="Slide Number Placeholder 3"/>
          <p:cNvSpPr>
            <a:spLocks noGrp="1"/>
          </p:cNvSpPr>
          <p:nvPr>
            <p:ph type="sldNum" sz="quarter" idx="12"/>
          </p:nvPr>
        </p:nvSpPr>
        <p:spPr/>
        <p:txBody>
          <a:bodyPr/>
          <a:lstStyle/>
          <a:p>
            <a:fld id="{6CCD2CA5-B6CE-46F7-8B0D-82AB61DA7DE3}" type="slidenum">
              <a:rPr lang="en-US" smtClean="0"/>
              <a:pPr/>
              <a:t>10</a:t>
            </a:fld>
            <a:endParaRPr lang="en-US"/>
          </a:p>
        </p:txBody>
      </p:sp>
      <p:sp>
        <p:nvSpPr>
          <p:cNvPr id="6" name="TextBox 5"/>
          <p:cNvSpPr txBox="1"/>
          <p:nvPr/>
        </p:nvSpPr>
        <p:spPr>
          <a:xfrm>
            <a:off x="5334000" y="6324600"/>
            <a:ext cx="3352800" cy="707886"/>
          </a:xfrm>
          <a:prstGeom prst="rect">
            <a:avLst/>
          </a:prstGeom>
          <a:noFill/>
        </p:spPr>
        <p:txBody>
          <a:bodyPr wrap="square" rtlCol="0">
            <a:spAutoFit/>
          </a:bodyPr>
          <a:lstStyle/>
          <a:p>
            <a:r>
              <a:rPr lang="en-US" sz="1100" dirty="0"/>
              <a:t>Prepared 3/3/2015 by Karina Atwell, MD UW‐Madison Preventive Medicine Resident </a:t>
            </a:r>
          </a:p>
          <a:p>
            <a:endParaRPr lang="en-US" dirty="0"/>
          </a:p>
        </p:txBody>
      </p:sp>
    </p:spTree>
    <p:extLst>
      <p:ext uri="{BB962C8B-B14F-4D97-AF65-F5344CB8AC3E}">
        <p14:creationId xmlns:p14="http://schemas.microsoft.com/office/powerpoint/2010/main" xmlns="" val="4004618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Use Patterns</a:t>
            </a:r>
            <a:endParaRPr lang="en-US" dirty="0"/>
          </a:p>
        </p:txBody>
      </p:sp>
      <p:pic>
        <p:nvPicPr>
          <p:cNvPr id="5" name="Content Placeholder 4" descr="Screen Shot 2015-05-23 at 4.33.15 PM.pn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858" t="-515" r="-1488"/>
          <a:stretch/>
        </p:blipFill>
        <p:spPr>
          <a:xfrm>
            <a:off x="1097436" y="1944309"/>
            <a:ext cx="6992241" cy="4227891"/>
          </a:xfrm>
        </p:spPr>
      </p:pic>
      <p:sp>
        <p:nvSpPr>
          <p:cNvPr id="4" name="Slide Number Placeholder 3"/>
          <p:cNvSpPr>
            <a:spLocks noGrp="1"/>
          </p:cNvSpPr>
          <p:nvPr>
            <p:ph type="sldNum" sz="quarter" idx="12"/>
          </p:nvPr>
        </p:nvSpPr>
        <p:spPr/>
        <p:txBody>
          <a:bodyPr/>
          <a:lstStyle/>
          <a:p>
            <a:fld id="{6CCD2CA5-B6CE-46F7-8B0D-82AB61DA7DE3}" type="slidenum">
              <a:rPr lang="en-US" smtClean="0"/>
              <a:pPr/>
              <a:t>11</a:t>
            </a:fld>
            <a:endParaRPr lang="en-US"/>
          </a:p>
        </p:txBody>
      </p:sp>
      <p:sp>
        <p:nvSpPr>
          <p:cNvPr id="6" name="TextBox 5"/>
          <p:cNvSpPr txBox="1"/>
          <p:nvPr/>
        </p:nvSpPr>
        <p:spPr>
          <a:xfrm>
            <a:off x="2971800" y="6257835"/>
            <a:ext cx="4343400" cy="800219"/>
          </a:xfrm>
          <a:prstGeom prst="rect">
            <a:avLst/>
          </a:prstGeom>
          <a:noFill/>
        </p:spPr>
        <p:txBody>
          <a:bodyPr wrap="square" rtlCol="0">
            <a:spAutoFit/>
          </a:bodyPr>
          <a:lstStyle/>
          <a:p>
            <a:r>
              <a:rPr lang="en-US" sz="1400" dirty="0"/>
              <a:t>Prepared 3/3/2015 by Karina Atwell, MD UW‐Madison Preventive Medicine Resident </a:t>
            </a:r>
          </a:p>
          <a:p>
            <a:endParaRPr lang="en-US" dirty="0"/>
          </a:p>
        </p:txBody>
      </p:sp>
    </p:spTree>
    <p:extLst>
      <p:ext uri="{BB962C8B-B14F-4D97-AF65-F5344CB8AC3E}">
        <p14:creationId xmlns:p14="http://schemas.microsoft.com/office/powerpoint/2010/main" xmlns="" val="4008819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Neonatal Abstinence Syndrome</a:t>
            </a:r>
            <a:endParaRPr lang="en-US" dirty="0"/>
          </a:p>
        </p:txBody>
      </p:sp>
      <p:sp>
        <p:nvSpPr>
          <p:cNvPr id="3" name="Content Placeholder 2"/>
          <p:cNvSpPr>
            <a:spLocks noGrp="1"/>
          </p:cNvSpPr>
          <p:nvPr>
            <p:ph idx="1"/>
          </p:nvPr>
        </p:nvSpPr>
        <p:spPr>
          <a:xfrm>
            <a:off x="457200" y="1828800"/>
            <a:ext cx="8229600" cy="4206240"/>
          </a:xfrm>
        </p:spPr>
        <p:txBody>
          <a:bodyPr>
            <a:normAutofit/>
          </a:bodyPr>
          <a:lstStyle/>
          <a:p>
            <a:r>
              <a:rPr lang="en-US" sz="2400" dirty="0" smtClean="0"/>
              <a:t>Physical symptoms caused by withdrawal from drugs the fetus was exposed to in utero</a:t>
            </a:r>
          </a:p>
          <a:p>
            <a:r>
              <a:rPr lang="en-US" sz="2400" dirty="0" smtClean="0"/>
              <a:t>NAS refers specifically to withdrawal from opioids</a:t>
            </a:r>
            <a:endParaRPr lang="en-US" sz="2400" dirty="0"/>
          </a:p>
        </p:txBody>
      </p:sp>
      <p:sp>
        <p:nvSpPr>
          <p:cNvPr id="4" name="TextBox 3"/>
          <p:cNvSpPr txBox="1"/>
          <p:nvPr/>
        </p:nvSpPr>
        <p:spPr>
          <a:xfrm>
            <a:off x="838200" y="3352800"/>
            <a:ext cx="3843867" cy="1831271"/>
          </a:xfrm>
          <a:prstGeom prst="rect">
            <a:avLst/>
          </a:prstGeom>
          <a:noFill/>
        </p:spPr>
        <p:txBody>
          <a:bodyPr wrap="square" rtlCol="0">
            <a:spAutoFit/>
          </a:bodyPr>
          <a:lstStyle/>
          <a:p>
            <a:pPr>
              <a:spcAft>
                <a:spcPts val="600"/>
              </a:spcAft>
            </a:pPr>
            <a:r>
              <a:rPr lang="en-US" dirty="0" smtClean="0"/>
              <a:t>What are Opioids? </a:t>
            </a:r>
          </a:p>
          <a:p>
            <a:pPr marL="285750" indent="-285750">
              <a:buFont typeface="Arial"/>
              <a:buChar char="•"/>
            </a:pPr>
            <a:r>
              <a:rPr lang="en-US" dirty="0"/>
              <a:t>D</a:t>
            </a:r>
            <a:r>
              <a:rPr lang="en-US" dirty="0" smtClean="0"/>
              <a:t>rugs that can be either natural or manufactured that interact with receptors in the brain and GI tract</a:t>
            </a:r>
          </a:p>
          <a:p>
            <a:pPr marL="285750" indent="-285750">
              <a:buFont typeface="Arial"/>
              <a:buChar char="•"/>
            </a:pPr>
            <a:r>
              <a:rPr lang="en-US" dirty="0" smtClean="0"/>
              <a:t>Primarily used for pain relief. </a:t>
            </a:r>
          </a:p>
        </p:txBody>
      </p:sp>
      <p:sp>
        <p:nvSpPr>
          <p:cNvPr id="5" name="TextBox 4"/>
          <p:cNvSpPr txBox="1"/>
          <p:nvPr/>
        </p:nvSpPr>
        <p:spPr>
          <a:xfrm>
            <a:off x="5029200" y="3352800"/>
            <a:ext cx="3318934" cy="2308324"/>
          </a:xfrm>
          <a:prstGeom prst="rect">
            <a:avLst/>
          </a:prstGeom>
          <a:noFill/>
        </p:spPr>
        <p:txBody>
          <a:bodyPr wrap="square" rtlCol="0">
            <a:spAutoFit/>
          </a:bodyPr>
          <a:lstStyle/>
          <a:p>
            <a:r>
              <a:rPr lang="en-US" dirty="0" smtClean="0"/>
              <a:t>Common Opioids</a:t>
            </a:r>
          </a:p>
          <a:p>
            <a:pPr marL="285750" indent="-285750">
              <a:buFont typeface="Arial" panose="020B0604020202020204" pitchFamily="34" charset="0"/>
              <a:buChar char="•"/>
            </a:pPr>
            <a:r>
              <a:rPr lang="en-US" dirty="0" smtClean="0"/>
              <a:t>Morphine</a:t>
            </a:r>
          </a:p>
          <a:p>
            <a:pPr marL="285750" indent="-285750">
              <a:buFont typeface="Arial" panose="020B0604020202020204" pitchFamily="34" charset="0"/>
              <a:buChar char="•"/>
            </a:pPr>
            <a:r>
              <a:rPr lang="en-US" dirty="0" smtClean="0"/>
              <a:t>Codeine</a:t>
            </a:r>
          </a:p>
          <a:p>
            <a:pPr marL="285750" indent="-285750">
              <a:buFont typeface="Arial" panose="020B0604020202020204" pitchFamily="34" charset="0"/>
              <a:buChar char="•"/>
            </a:pPr>
            <a:r>
              <a:rPr lang="en-US" dirty="0" smtClean="0"/>
              <a:t>Heroin</a:t>
            </a:r>
          </a:p>
          <a:p>
            <a:pPr marL="285750" indent="-285750">
              <a:buFont typeface="Arial" panose="020B0604020202020204" pitchFamily="34" charset="0"/>
              <a:buChar char="•"/>
            </a:pPr>
            <a:r>
              <a:rPr lang="en-US" dirty="0" smtClean="0"/>
              <a:t>Hydromorphone (Dilaudid)</a:t>
            </a:r>
          </a:p>
          <a:p>
            <a:pPr marL="285750" indent="-285750">
              <a:buFont typeface="Arial" panose="020B0604020202020204" pitchFamily="34" charset="0"/>
              <a:buChar char="•"/>
            </a:pPr>
            <a:r>
              <a:rPr lang="en-US" dirty="0" smtClean="0"/>
              <a:t>Fentanyl</a:t>
            </a:r>
          </a:p>
          <a:p>
            <a:pPr marL="285750" indent="-285750">
              <a:buFont typeface="Arial" panose="020B0604020202020204" pitchFamily="34" charset="0"/>
              <a:buChar char="•"/>
            </a:pPr>
            <a:r>
              <a:rPr lang="en-US" dirty="0" smtClean="0"/>
              <a:t>Methadone</a:t>
            </a:r>
          </a:p>
          <a:p>
            <a:pPr marL="285750" indent="-285750">
              <a:buFont typeface="Arial" panose="020B0604020202020204" pitchFamily="34" charset="0"/>
              <a:buChar char="•"/>
            </a:pPr>
            <a:r>
              <a:rPr lang="en-US" dirty="0" smtClean="0"/>
              <a:t>Buprenorphine</a:t>
            </a:r>
            <a:endParaRPr lang="en-US" dirty="0"/>
          </a:p>
        </p:txBody>
      </p:sp>
    </p:spTree>
    <p:extLst>
      <p:ext uri="{BB962C8B-B14F-4D97-AF65-F5344CB8AC3E}">
        <p14:creationId xmlns:p14="http://schemas.microsoft.com/office/powerpoint/2010/main" xmlns="" val="4109060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Polydrug Exposure</a:t>
            </a:r>
            <a:endParaRPr lang="en-US" dirty="0"/>
          </a:p>
        </p:txBody>
      </p:sp>
      <p:sp>
        <p:nvSpPr>
          <p:cNvPr id="3" name="Content Placeholder 2"/>
          <p:cNvSpPr>
            <a:spLocks noGrp="1"/>
          </p:cNvSpPr>
          <p:nvPr>
            <p:ph idx="1"/>
          </p:nvPr>
        </p:nvSpPr>
        <p:spPr>
          <a:xfrm>
            <a:off x="457200" y="1752600"/>
            <a:ext cx="7543800" cy="4343400"/>
          </a:xfrm>
        </p:spPr>
        <p:txBody>
          <a:bodyPr>
            <a:normAutofit fontScale="92500" lnSpcReduction="10000"/>
          </a:bodyPr>
          <a:lstStyle/>
          <a:p>
            <a:r>
              <a:rPr lang="en-US" dirty="0" smtClean="0"/>
              <a:t>NAS complicated by the interplay between opioid withdrawal and withdrawal from other substances</a:t>
            </a:r>
          </a:p>
          <a:p>
            <a:pPr lvl="1"/>
            <a:r>
              <a:rPr lang="en-US" dirty="0" smtClean="0"/>
              <a:t>SSRIs (7-8%) and Tobacco (85%) are common co-exposures </a:t>
            </a:r>
            <a:endParaRPr lang="en-US" dirty="0"/>
          </a:p>
          <a:p>
            <a:pPr lvl="1"/>
            <a:r>
              <a:rPr lang="en-US" dirty="0" smtClean="0"/>
              <a:t>Symptoms are similar to NAS and may exacerbate NAS</a:t>
            </a:r>
          </a:p>
          <a:p>
            <a:pPr lvl="1"/>
            <a:r>
              <a:rPr lang="en-US" dirty="0" smtClean="0"/>
              <a:t>Benzodiazepines, barbiturates and alcohol are also known to cause withdrawal signs in infants.</a:t>
            </a:r>
            <a:endParaRPr lang="en-US" dirty="0"/>
          </a:p>
        </p:txBody>
      </p:sp>
    </p:spTree>
    <p:extLst>
      <p:ext uri="{BB962C8B-B14F-4D97-AF65-F5344CB8AC3E}">
        <p14:creationId xmlns:p14="http://schemas.microsoft.com/office/powerpoint/2010/main" xmlns="" val="2689613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Therapy</a:t>
            </a:r>
            <a:endParaRPr lang="en-US" dirty="0"/>
          </a:p>
        </p:txBody>
      </p:sp>
      <p:sp>
        <p:nvSpPr>
          <p:cNvPr id="3" name="Content Placeholder 2"/>
          <p:cNvSpPr>
            <a:spLocks noGrp="1"/>
          </p:cNvSpPr>
          <p:nvPr>
            <p:ph idx="1"/>
          </p:nvPr>
        </p:nvSpPr>
        <p:spPr/>
        <p:txBody>
          <a:bodyPr>
            <a:normAutofit fontScale="92500"/>
          </a:bodyPr>
          <a:lstStyle/>
          <a:p>
            <a:r>
              <a:rPr lang="en-US" dirty="0" smtClean="0"/>
              <a:t>Goal: Avoid causing withdrawal in the fetus</a:t>
            </a:r>
          </a:p>
          <a:p>
            <a:r>
              <a:rPr lang="en-US" dirty="0" smtClean="0"/>
              <a:t>Advantages:</a:t>
            </a:r>
          </a:p>
          <a:p>
            <a:pPr lvl="1"/>
            <a:r>
              <a:rPr lang="en-US" dirty="0"/>
              <a:t>M</a:t>
            </a:r>
            <a:r>
              <a:rPr lang="en-US" dirty="0" smtClean="0"/>
              <a:t>om:  Minimize withdrawal symptoms, minimize behaviors associated with illicit drug use, engage mother in health care system</a:t>
            </a:r>
          </a:p>
          <a:p>
            <a:pPr lvl="1"/>
            <a:r>
              <a:rPr lang="en-US" dirty="0"/>
              <a:t>B</a:t>
            </a:r>
            <a:r>
              <a:rPr lang="en-US" dirty="0" smtClean="0"/>
              <a:t>aby: prevent fetal stress</a:t>
            </a:r>
            <a:endParaRPr lang="en-US" dirty="0"/>
          </a:p>
          <a:p>
            <a:r>
              <a:rPr lang="en-US" dirty="0" smtClean="0"/>
              <a:t> Disadvantages </a:t>
            </a:r>
          </a:p>
          <a:p>
            <a:pPr lvl="1"/>
            <a:r>
              <a:rPr lang="en-US" dirty="0"/>
              <a:t> L</a:t>
            </a:r>
            <a:r>
              <a:rPr lang="en-US" dirty="0" smtClean="0"/>
              <a:t>onger lasting NAS in newborn after delivery</a:t>
            </a:r>
            <a:endParaRPr lang="en-US" dirty="0"/>
          </a:p>
        </p:txBody>
      </p:sp>
    </p:spTree>
    <p:extLst>
      <p:ext uri="{BB962C8B-B14F-4D97-AF65-F5344CB8AC3E}">
        <p14:creationId xmlns:p14="http://schemas.microsoft.com/office/powerpoint/2010/main" xmlns="" val="3206604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Methadone</a:t>
            </a:r>
            <a:endParaRPr lang="en-US" dirty="0"/>
          </a:p>
        </p:txBody>
      </p:sp>
      <p:sp>
        <p:nvSpPr>
          <p:cNvPr id="3" name="Content Placeholder 2"/>
          <p:cNvSpPr>
            <a:spLocks noGrp="1"/>
          </p:cNvSpPr>
          <p:nvPr>
            <p:ph idx="1"/>
          </p:nvPr>
        </p:nvSpPr>
        <p:spPr/>
        <p:txBody>
          <a:bodyPr>
            <a:normAutofit/>
          </a:bodyPr>
          <a:lstStyle/>
          <a:p>
            <a:r>
              <a:rPr lang="en-US" dirty="0"/>
              <a:t>F</a:t>
            </a:r>
            <a:r>
              <a:rPr lang="en-US" dirty="0" smtClean="0"/>
              <a:t>ull opioid agonist</a:t>
            </a:r>
          </a:p>
          <a:p>
            <a:pPr lvl="1"/>
            <a:r>
              <a:rPr lang="en-US" dirty="0"/>
              <a:t>W</a:t>
            </a:r>
            <a:r>
              <a:rPr lang="en-US" dirty="0" smtClean="0"/>
              <a:t>ill interact with the brain in the same way that morphine does.</a:t>
            </a:r>
          </a:p>
          <a:p>
            <a:r>
              <a:rPr lang="en-US" dirty="0"/>
              <a:t>V</a:t>
            </a:r>
            <a:r>
              <a:rPr lang="en-US" dirty="0" smtClean="0"/>
              <a:t>ery long half life (mean half life is 22 hours)</a:t>
            </a:r>
          </a:p>
          <a:p>
            <a:r>
              <a:rPr lang="en-US" dirty="0" smtClean="0"/>
              <a:t>Mothers must go to the methadone clinic every day to get their dose</a:t>
            </a:r>
            <a:endParaRPr lang="en-US" dirty="0"/>
          </a:p>
        </p:txBody>
      </p:sp>
    </p:spTree>
    <p:extLst>
      <p:ext uri="{BB962C8B-B14F-4D97-AF65-F5344CB8AC3E}">
        <p14:creationId xmlns:p14="http://schemas.microsoft.com/office/powerpoint/2010/main" xmlns="" val="4187161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Buprenorphine</a:t>
            </a:r>
            <a:endParaRPr lang="en-US" dirty="0"/>
          </a:p>
        </p:txBody>
      </p:sp>
      <p:sp>
        <p:nvSpPr>
          <p:cNvPr id="4" name="Content Placeholder 3"/>
          <p:cNvSpPr>
            <a:spLocks noGrp="1"/>
          </p:cNvSpPr>
          <p:nvPr>
            <p:ph idx="1"/>
          </p:nvPr>
        </p:nvSpPr>
        <p:spPr>
          <a:xfrm>
            <a:off x="457200" y="1828800"/>
            <a:ext cx="8229600" cy="4902200"/>
          </a:xfrm>
        </p:spPr>
        <p:txBody>
          <a:bodyPr>
            <a:noAutofit/>
          </a:bodyPr>
          <a:lstStyle/>
          <a:p>
            <a:r>
              <a:rPr lang="en-US" sz="2800" dirty="0" err="1" smtClean="0"/>
              <a:t>Subutex</a:t>
            </a:r>
            <a:r>
              <a:rPr lang="en-US" sz="2800" dirty="0" smtClean="0"/>
              <a:t>/</a:t>
            </a:r>
            <a:r>
              <a:rPr lang="en-US" sz="2800" dirty="0" err="1" smtClean="0"/>
              <a:t>Suboxone</a:t>
            </a:r>
            <a:endParaRPr lang="en-US" sz="2800" dirty="0" smtClean="0"/>
          </a:p>
          <a:p>
            <a:r>
              <a:rPr lang="en-US" sz="2800" dirty="0" smtClean="0"/>
              <a:t>Semi-synthetic partial agonist</a:t>
            </a:r>
          </a:p>
          <a:p>
            <a:pPr lvl="1"/>
            <a:r>
              <a:rPr lang="en-US" sz="2400" dirty="0" smtClean="0"/>
              <a:t>Binds opioid receptors in the brain but is not very active. </a:t>
            </a:r>
            <a:endParaRPr lang="en-US" sz="2400" dirty="0"/>
          </a:p>
          <a:p>
            <a:r>
              <a:rPr lang="en-US" sz="2800" dirty="0"/>
              <a:t>C</a:t>
            </a:r>
            <a:r>
              <a:rPr lang="en-US" sz="2800" dirty="0" smtClean="0"/>
              <a:t>an be prescribed to women who can pick up weeks worth of doses at one time</a:t>
            </a:r>
          </a:p>
          <a:p>
            <a:r>
              <a:rPr lang="en-US" sz="2800" dirty="0"/>
              <a:t>P</a:t>
            </a:r>
            <a:r>
              <a:rPr lang="en-US" sz="2800" dirty="0" smtClean="0"/>
              <a:t>opular choice for women in rural or remote areas.</a:t>
            </a:r>
            <a:endParaRPr lang="en-US" sz="2800" dirty="0"/>
          </a:p>
        </p:txBody>
      </p:sp>
    </p:spTree>
    <p:extLst>
      <p:ext uri="{BB962C8B-B14F-4D97-AF65-F5344CB8AC3E}">
        <p14:creationId xmlns:p14="http://schemas.microsoft.com/office/powerpoint/2010/main" xmlns="" val="1087264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Methadone vs. Buprenorphine?</a:t>
            </a:r>
            <a:endParaRPr lang="en-US" dirty="0"/>
          </a:p>
        </p:txBody>
      </p:sp>
      <p:sp>
        <p:nvSpPr>
          <p:cNvPr id="3" name="Content Placeholder 2"/>
          <p:cNvSpPr>
            <a:spLocks noGrp="1"/>
          </p:cNvSpPr>
          <p:nvPr>
            <p:ph idx="1"/>
          </p:nvPr>
        </p:nvSpPr>
        <p:spPr>
          <a:xfrm>
            <a:off x="457200" y="1752600"/>
            <a:ext cx="8229600" cy="2819400"/>
          </a:xfrm>
        </p:spPr>
        <p:txBody>
          <a:bodyPr>
            <a:noAutofit/>
          </a:bodyPr>
          <a:lstStyle/>
          <a:p>
            <a:r>
              <a:rPr lang="en-US" sz="2500" dirty="0" smtClean="0"/>
              <a:t>Buprenorphine is a newer drug and data about NAS after Buprenorphine use is limited</a:t>
            </a:r>
          </a:p>
          <a:p>
            <a:r>
              <a:rPr lang="en-US" sz="2500" dirty="0" smtClean="0"/>
              <a:t>The MOTHER study compared the effects of Methadone and Buprenorphine on NAS.</a:t>
            </a:r>
            <a:endParaRPr lang="en-US" sz="2500" dirty="0"/>
          </a:p>
        </p:txBody>
      </p:sp>
      <p:sp>
        <p:nvSpPr>
          <p:cNvPr id="5" name="TextBox 4"/>
          <p:cNvSpPr txBox="1"/>
          <p:nvPr/>
        </p:nvSpPr>
        <p:spPr>
          <a:xfrm>
            <a:off x="609600" y="3886200"/>
            <a:ext cx="4605866" cy="2031325"/>
          </a:xfrm>
          <a:prstGeom prst="rect">
            <a:avLst/>
          </a:prstGeom>
          <a:noFill/>
        </p:spPr>
        <p:txBody>
          <a:bodyPr wrap="square" rtlCol="0">
            <a:spAutoFit/>
          </a:bodyPr>
          <a:lstStyle/>
          <a:p>
            <a:r>
              <a:rPr lang="en-US" dirty="0" smtClean="0"/>
              <a:t>Infants born to mothers treated with Buprenorphine had:</a:t>
            </a:r>
          </a:p>
          <a:p>
            <a:pPr marL="285750" indent="-285750">
              <a:buFont typeface="Arial" panose="020B0604020202020204" pitchFamily="34" charset="0"/>
              <a:buChar char="•"/>
            </a:pPr>
            <a:r>
              <a:rPr lang="en-US" dirty="0" smtClean="0"/>
              <a:t>Shorter hospital stays</a:t>
            </a:r>
          </a:p>
          <a:p>
            <a:pPr marL="285750" indent="-285750">
              <a:buFont typeface="Arial" panose="020B0604020202020204" pitchFamily="34" charset="0"/>
              <a:buChar char="•"/>
            </a:pPr>
            <a:r>
              <a:rPr lang="en-US" dirty="0" smtClean="0"/>
              <a:t>Shorter treatment duration for NAS</a:t>
            </a:r>
          </a:p>
          <a:p>
            <a:pPr marL="285750" indent="-285750">
              <a:buFont typeface="Arial" panose="020B0604020202020204" pitchFamily="34" charset="0"/>
              <a:buChar char="•"/>
            </a:pPr>
            <a:r>
              <a:rPr lang="en-US" dirty="0" smtClean="0"/>
              <a:t>Lower cumulative dose of morphine</a:t>
            </a:r>
          </a:p>
          <a:p>
            <a:pPr marL="285750" indent="-285750">
              <a:buFont typeface="Arial" panose="020B0604020202020204" pitchFamily="34" charset="0"/>
              <a:buChar char="•"/>
            </a:pPr>
            <a:r>
              <a:rPr lang="en-US" dirty="0" smtClean="0"/>
              <a:t>BUT up to 50% are reported to have severe withdrawal </a:t>
            </a:r>
            <a:endParaRPr lang="en-US" dirty="0"/>
          </a:p>
        </p:txBody>
      </p:sp>
      <p:sp>
        <p:nvSpPr>
          <p:cNvPr id="6" name="TextBox 5"/>
          <p:cNvSpPr txBox="1"/>
          <p:nvPr/>
        </p:nvSpPr>
        <p:spPr>
          <a:xfrm>
            <a:off x="5486400" y="4038600"/>
            <a:ext cx="2878666" cy="1200329"/>
          </a:xfrm>
          <a:prstGeom prst="rect">
            <a:avLst/>
          </a:prstGeom>
          <a:noFill/>
        </p:spPr>
        <p:txBody>
          <a:bodyPr wrap="square" rtlCol="0">
            <a:spAutoFit/>
          </a:bodyPr>
          <a:lstStyle/>
          <a:p>
            <a:r>
              <a:rPr lang="en-US" dirty="0" smtClean="0"/>
              <a:t>BUT- Mothers treated with Buprenorphine were more likely to seek additional illicit drugs</a:t>
            </a:r>
            <a:endParaRPr lang="en-US" dirty="0"/>
          </a:p>
        </p:txBody>
      </p:sp>
      <p:sp>
        <p:nvSpPr>
          <p:cNvPr id="4" name="TextBox 3"/>
          <p:cNvSpPr txBox="1"/>
          <p:nvPr/>
        </p:nvSpPr>
        <p:spPr>
          <a:xfrm>
            <a:off x="4267200" y="5943600"/>
            <a:ext cx="3352800" cy="369332"/>
          </a:xfrm>
          <a:prstGeom prst="rect">
            <a:avLst/>
          </a:prstGeom>
          <a:noFill/>
        </p:spPr>
        <p:txBody>
          <a:bodyPr wrap="square" rtlCol="0">
            <a:spAutoFit/>
          </a:bodyPr>
          <a:lstStyle/>
          <a:p>
            <a:r>
              <a:rPr lang="en-US" dirty="0" smtClean="0"/>
              <a:t>Jones NEJM 2010</a:t>
            </a:r>
            <a:endParaRPr lang="en-US" dirty="0"/>
          </a:p>
        </p:txBody>
      </p:sp>
    </p:spTree>
    <p:extLst>
      <p:ext uri="{BB962C8B-B14F-4D97-AF65-F5344CB8AC3E}">
        <p14:creationId xmlns:p14="http://schemas.microsoft.com/office/powerpoint/2010/main" xmlns="" val="958268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smtClean="0"/>
              <a:t>Clinical Presentation of NAS</a:t>
            </a:r>
            <a:endParaRPr lang="en-US" dirty="0"/>
          </a:p>
        </p:txBody>
      </p:sp>
      <p:sp>
        <p:nvSpPr>
          <p:cNvPr id="3" name="Content Placeholder 2"/>
          <p:cNvSpPr>
            <a:spLocks noGrp="1"/>
          </p:cNvSpPr>
          <p:nvPr>
            <p:ph idx="1"/>
          </p:nvPr>
        </p:nvSpPr>
        <p:spPr>
          <a:xfrm>
            <a:off x="457200" y="1600200"/>
            <a:ext cx="8229600" cy="4724399"/>
          </a:xfrm>
        </p:spPr>
        <p:txBody>
          <a:bodyPr>
            <a:normAutofit fontScale="92500" lnSpcReduction="20000"/>
          </a:bodyPr>
          <a:lstStyle/>
          <a:p>
            <a:r>
              <a:rPr lang="en-US" dirty="0"/>
              <a:t>55-94% of babies exposed to opioids in utero will develop signs of </a:t>
            </a:r>
            <a:r>
              <a:rPr lang="en-US" dirty="0" smtClean="0"/>
              <a:t>NAS</a:t>
            </a:r>
          </a:p>
          <a:p>
            <a:r>
              <a:rPr lang="en-US" dirty="0"/>
              <a:t>No clear correlation between dose of maternal opioid and severity of </a:t>
            </a:r>
            <a:r>
              <a:rPr lang="en-US" dirty="0" smtClean="0"/>
              <a:t>withdrawal</a:t>
            </a:r>
          </a:p>
          <a:p>
            <a:r>
              <a:rPr lang="en-US" dirty="0"/>
              <a:t>Clinical presentation and course of NAS depends on many factors</a:t>
            </a:r>
          </a:p>
          <a:p>
            <a:pPr marL="685800" lvl="1">
              <a:buFont typeface="Arial"/>
              <a:buChar char="•"/>
            </a:pPr>
            <a:r>
              <a:rPr lang="en-US" dirty="0"/>
              <a:t>Opioid of choice</a:t>
            </a:r>
          </a:p>
          <a:p>
            <a:pPr marL="685800" lvl="1">
              <a:buFont typeface="Arial"/>
              <a:buChar char="•"/>
            </a:pPr>
            <a:r>
              <a:rPr lang="en-US" dirty="0"/>
              <a:t>Maternal drug history</a:t>
            </a:r>
          </a:p>
          <a:p>
            <a:pPr marL="685800" lvl="1">
              <a:buFont typeface="Arial"/>
              <a:buChar char="•"/>
            </a:pPr>
            <a:r>
              <a:rPr lang="en-US" dirty="0"/>
              <a:t>Maternal and Infant metabolism</a:t>
            </a:r>
          </a:p>
          <a:p>
            <a:pPr marL="685800" lvl="1">
              <a:buFont typeface="Arial"/>
              <a:buChar char="•"/>
            </a:pPr>
            <a:r>
              <a:rPr lang="en-US" dirty="0"/>
              <a:t>Placental metabolism</a:t>
            </a:r>
          </a:p>
          <a:p>
            <a:pPr marL="685800" lvl="1">
              <a:buFont typeface="Arial"/>
              <a:buChar char="•"/>
            </a:pPr>
            <a:r>
              <a:rPr lang="en-US" dirty="0"/>
              <a:t>Exposure to other substances.</a:t>
            </a:r>
          </a:p>
          <a:p>
            <a:endParaRPr lang="en-US" dirty="0"/>
          </a:p>
          <a:p>
            <a:endParaRPr lang="en-US" dirty="0"/>
          </a:p>
          <a:p>
            <a:endParaRPr lang="en-US" dirty="0" smtClean="0"/>
          </a:p>
        </p:txBody>
      </p:sp>
    </p:spTree>
    <p:extLst>
      <p:ext uri="{BB962C8B-B14F-4D97-AF65-F5344CB8AC3E}">
        <p14:creationId xmlns:p14="http://schemas.microsoft.com/office/powerpoint/2010/main" xmlns="" val="2812144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of Onset and Duration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546877171"/>
              </p:ext>
            </p:extLst>
          </p:nvPr>
        </p:nvGraphicFramePr>
        <p:xfrm>
          <a:off x="457200" y="1965325"/>
          <a:ext cx="8229600" cy="24942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Drug</a:t>
                      </a:r>
                      <a:endParaRPr lang="en-US" dirty="0"/>
                    </a:p>
                  </a:txBody>
                  <a:tcPr/>
                </a:tc>
                <a:tc>
                  <a:txBody>
                    <a:bodyPr/>
                    <a:lstStyle/>
                    <a:p>
                      <a:r>
                        <a:rPr lang="en-US" dirty="0" smtClean="0"/>
                        <a:t>Onset</a:t>
                      </a:r>
                      <a:endParaRPr lang="en-US" dirty="0"/>
                    </a:p>
                  </a:txBody>
                  <a:tcPr/>
                </a:tc>
                <a:tc>
                  <a:txBody>
                    <a:bodyPr/>
                    <a:lstStyle/>
                    <a:p>
                      <a:r>
                        <a:rPr lang="en-US" dirty="0" smtClean="0"/>
                        <a:t>Duration</a:t>
                      </a:r>
                      <a:endParaRPr lang="en-US" dirty="0"/>
                    </a:p>
                  </a:txBody>
                  <a:tcPr/>
                </a:tc>
                <a:tc>
                  <a:txBody>
                    <a:bodyPr/>
                    <a:lstStyle/>
                    <a:p>
                      <a:r>
                        <a:rPr lang="en-US" dirty="0" smtClean="0"/>
                        <a:t>Frequency</a:t>
                      </a:r>
                      <a:endParaRPr lang="en-US" dirty="0"/>
                    </a:p>
                  </a:txBody>
                  <a:tcPr/>
                </a:tc>
              </a:tr>
              <a:tr h="370840">
                <a:tc>
                  <a:txBody>
                    <a:bodyPr/>
                    <a:lstStyle/>
                    <a:p>
                      <a:r>
                        <a:rPr lang="en-US" dirty="0" smtClean="0"/>
                        <a:t>Heroin</a:t>
                      </a:r>
                      <a:endParaRPr lang="en-US" dirty="0"/>
                    </a:p>
                  </a:txBody>
                  <a:tcPr/>
                </a:tc>
                <a:tc>
                  <a:txBody>
                    <a:bodyPr/>
                    <a:lstStyle/>
                    <a:p>
                      <a:r>
                        <a:rPr lang="en-US" dirty="0" smtClean="0"/>
                        <a:t>24-48 hours</a:t>
                      </a:r>
                      <a:endParaRPr lang="en-US" dirty="0"/>
                    </a:p>
                  </a:txBody>
                  <a:tcPr/>
                </a:tc>
                <a:tc>
                  <a:txBody>
                    <a:bodyPr/>
                    <a:lstStyle/>
                    <a:p>
                      <a:r>
                        <a:rPr lang="en-US" dirty="0" smtClean="0"/>
                        <a:t>8-10 days</a:t>
                      </a:r>
                      <a:endParaRPr lang="en-US" dirty="0"/>
                    </a:p>
                  </a:txBody>
                  <a:tcPr/>
                </a:tc>
                <a:tc>
                  <a:txBody>
                    <a:bodyPr/>
                    <a:lstStyle/>
                    <a:p>
                      <a:r>
                        <a:rPr lang="en-US" dirty="0" smtClean="0"/>
                        <a:t>40-80%</a:t>
                      </a:r>
                      <a:endParaRPr lang="en-US" dirty="0"/>
                    </a:p>
                  </a:txBody>
                  <a:tcPr/>
                </a:tc>
              </a:tr>
              <a:tr h="370840">
                <a:tc>
                  <a:txBody>
                    <a:bodyPr/>
                    <a:lstStyle/>
                    <a:p>
                      <a:r>
                        <a:rPr lang="en-US" dirty="0" smtClean="0"/>
                        <a:t>Methadone</a:t>
                      </a:r>
                      <a:endParaRPr lang="en-US" dirty="0"/>
                    </a:p>
                  </a:txBody>
                  <a:tcPr/>
                </a:tc>
                <a:tc>
                  <a:txBody>
                    <a:bodyPr/>
                    <a:lstStyle/>
                    <a:p>
                      <a:r>
                        <a:rPr lang="en-US" dirty="0" smtClean="0"/>
                        <a:t>48-72 hours</a:t>
                      </a:r>
                      <a:endParaRPr lang="en-US" dirty="0"/>
                    </a:p>
                  </a:txBody>
                  <a:tcPr/>
                </a:tc>
                <a:tc>
                  <a:txBody>
                    <a:bodyPr/>
                    <a:lstStyle/>
                    <a:p>
                      <a:r>
                        <a:rPr lang="en-US" dirty="0" smtClean="0"/>
                        <a:t>30 +</a:t>
                      </a:r>
                      <a:r>
                        <a:rPr lang="en-US" baseline="0" dirty="0" smtClean="0"/>
                        <a:t> days</a:t>
                      </a:r>
                      <a:endParaRPr lang="en-US" dirty="0"/>
                    </a:p>
                  </a:txBody>
                  <a:tcPr/>
                </a:tc>
                <a:tc>
                  <a:txBody>
                    <a:bodyPr/>
                    <a:lstStyle/>
                    <a:p>
                      <a:r>
                        <a:rPr lang="en-US" dirty="0" smtClean="0"/>
                        <a:t>13-94%</a:t>
                      </a:r>
                      <a:endParaRPr lang="en-US" dirty="0"/>
                    </a:p>
                  </a:txBody>
                  <a:tcPr/>
                </a:tc>
              </a:tr>
              <a:tr h="370840">
                <a:tc>
                  <a:txBody>
                    <a:bodyPr/>
                    <a:lstStyle/>
                    <a:p>
                      <a:r>
                        <a:rPr lang="en-US" dirty="0" smtClean="0"/>
                        <a:t>Buprenorphine</a:t>
                      </a:r>
                      <a:endParaRPr lang="en-US" dirty="0"/>
                    </a:p>
                  </a:txBody>
                  <a:tcPr/>
                </a:tc>
                <a:tc>
                  <a:txBody>
                    <a:bodyPr/>
                    <a:lstStyle/>
                    <a:p>
                      <a:r>
                        <a:rPr lang="en-US" dirty="0" smtClean="0"/>
                        <a:t>36-60 hours</a:t>
                      </a:r>
                      <a:endParaRPr lang="en-US" dirty="0"/>
                    </a:p>
                  </a:txBody>
                  <a:tcPr/>
                </a:tc>
                <a:tc>
                  <a:txBody>
                    <a:bodyPr/>
                    <a:lstStyle/>
                    <a:p>
                      <a:r>
                        <a:rPr lang="en-US" dirty="0" smtClean="0"/>
                        <a:t>28</a:t>
                      </a:r>
                      <a:r>
                        <a:rPr lang="en-US" baseline="0" dirty="0" smtClean="0"/>
                        <a:t> + days</a:t>
                      </a:r>
                      <a:endParaRPr lang="en-US" dirty="0"/>
                    </a:p>
                  </a:txBody>
                  <a:tcPr/>
                </a:tc>
                <a:tc>
                  <a:txBody>
                    <a:bodyPr/>
                    <a:lstStyle/>
                    <a:p>
                      <a:r>
                        <a:rPr lang="en-US" dirty="0" smtClean="0"/>
                        <a:t>22-67%</a:t>
                      </a:r>
                      <a:endParaRPr lang="en-US" dirty="0"/>
                    </a:p>
                  </a:txBody>
                  <a:tcPr/>
                </a:tc>
              </a:tr>
              <a:tr h="370840">
                <a:tc>
                  <a:txBody>
                    <a:bodyPr/>
                    <a:lstStyle/>
                    <a:p>
                      <a:r>
                        <a:rPr lang="en-US" dirty="0" smtClean="0"/>
                        <a:t>Prescription Opioid Meds</a:t>
                      </a:r>
                      <a:endParaRPr lang="en-US" dirty="0"/>
                    </a:p>
                  </a:txBody>
                  <a:tcPr/>
                </a:tc>
                <a:tc>
                  <a:txBody>
                    <a:bodyPr/>
                    <a:lstStyle/>
                    <a:p>
                      <a:r>
                        <a:rPr lang="en-US" dirty="0" smtClean="0"/>
                        <a:t>36-72 hours</a:t>
                      </a:r>
                      <a:endParaRPr lang="en-US" dirty="0"/>
                    </a:p>
                  </a:txBody>
                  <a:tcPr/>
                </a:tc>
                <a:tc>
                  <a:txBody>
                    <a:bodyPr/>
                    <a:lstStyle/>
                    <a:p>
                      <a:r>
                        <a:rPr lang="en-US" dirty="0" smtClean="0"/>
                        <a:t>10-30 days</a:t>
                      </a:r>
                      <a:endParaRPr lang="en-US" dirty="0"/>
                    </a:p>
                  </a:txBody>
                  <a:tcPr/>
                </a:tc>
                <a:tc>
                  <a:txBody>
                    <a:bodyPr/>
                    <a:lstStyle/>
                    <a:p>
                      <a:r>
                        <a:rPr lang="en-US" dirty="0" smtClean="0"/>
                        <a:t>5-20%</a:t>
                      </a:r>
                      <a:endParaRPr lang="en-US" dirty="0"/>
                    </a:p>
                  </a:txBody>
                  <a:tcPr/>
                </a:tc>
              </a:tr>
              <a:tr h="370840">
                <a:tc>
                  <a:txBody>
                    <a:bodyPr/>
                    <a:lstStyle/>
                    <a:p>
                      <a:r>
                        <a:rPr lang="en-US" dirty="0" smtClean="0"/>
                        <a:t>SSRI</a:t>
                      </a:r>
                      <a:r>
                        <a:rPr lang="en-US" baseline="0" dirty="0" smtClean="0"/>
                        <a:t> Medications</a:t>
                      </a:r>
                      <a:endParaRPr lang="en-US" dirty="0"/>
                    </a:p>
                  </a:txBody>
                  <a:tcPr/>
                </a:tc>
                <a:tc>
                  <a:txBody>
                    <a:bodyPr/>
                    <a:lstStyle/>
                    <a:p>
                      <a:r>
                        <a:rPr lang="en-US" dirty="0" smtClean="0"/>
                        <a:t>24-48 hours</a:t>
                      </a:r>
                      <a:endParaRPr lang="en-US" dirty="0"/>
                    </a:p>
                  </a:txBody>
                  <a:tcPr/>
                </a:tc>
                <a:tc>
                  <a:txBody>
                    <a:bodyPr/>
                    <a:lstStyle/>
                    <a:p>
                      <a:r>
                        <a:rPr lang="en-US" dirty="0" smtClean="0"/>
                        <a:t>2</a:t>
                      </a:r>
                      <a:r>
                        <a:rPr lang="en-US" baseline="0" dirty="0" smtClean="0"/>
                        <a:t> -6 days</a:t>
                      </a:r>
                      <a:endParaRPr lang="en-US" dirty="0"/>
                    </a:p>
                  </a:txBody>
                  <a:tcPr/>
                </a:tc>
                <a:tc>
                  <a:txBody>
                    <a:bodyPr/>
                    <a:lstStyle/>
                    <a:p>
                      <a:r>
                        <a:rPr lang="en-US" dirty="0" smtClean="0"/>
                        <a:t>20-30%</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6CCD2CA5-B6CE-46F7-8B0D-82AB61DA7DE3}" type="slidenum">
              <a:rPr lang="en-US" smtClean="0"/>
              <a:pPr/>
              <a:t>19</a:t>
            </a:fld>
            <a:endParaRPr lang="en-US"/>
          </a:p>
        </p:txBody>
      </p:sp>
      <p:sp>
        <p:nvSpPr>
          <p:cNvPr id="6" name="TextBox 5"/>
          <p:cNvSpPr txBox="1"/>
          <p:nvPr/>
        </p:nvSpPr>
        <p:spPr>
          <a:xfrm>
            <a:off x="3505200" y="5562600"/>
            <a:ext cx="3886200" cy="646331"/>
          </a:xfrm>
          <a:prstGeom prst="rect">
            <a:avLst/>
          </a:prstGeom>
          <a:noFill/>
        </p:spPr>
        <p:txBody>
          <a:bodyPr wrap="square" rtlCol="0">
            <a:spAutoFit/>
          </a:bodyPr>
          <a:lstStyle/>
          <a:p>
            <a:r>
              <a:rPr lang="en-US" dirty="0" err="1" smtClean="0"/>
              <a:t>Kokothka</a:t>
            </a:r>
            <a:r>
              <a:rPr lang="en-US" dirty="0" smtClean="0"/>
              <a:t>. Neonatal Abstinence Syndrome. Pediatrics 2014</a:t>
            </a:r>
            <a:endParaRPr lang="en-US" dirty="0"/>
          </a:p>
        </p:txBody>
      </p:sp>
    </p:spTree>
    <p:extLst>
      <p:ext uri="{BB962C8B-B14F-4D97-AF65-F5344CB8AC3E}">
        <p14:creationId xmlns:p14="http://schemas.microsoft.com/office/powerpoint/2010/main" xmlns="" val="3284028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Opioids in Pregnancy</a:t>
            </a:r>
            <a:endParaRPr lang="en-US" dirty="0"/>
          </a:p>
        </p:txBody>
      </p:sp>
      <p:sp>
        <p:nvSpPr>
          <p:cNvPr id="3" name="Content Placeholder 2"/>
          <p:cNvSpPr>
            <a:spLocks noGrp="1"/>
          </p:cNvSpPr>
          <p:nvPr>
            <p:ph idx="1"/>
          </p:nvPr>
        </p:nvSpPr>
        <p:spPr>
          <a:xfrm>
            <a:off x="457200" y="1752600"/>
            <a:ext cx="8229600" cy="4419600"/>
          </a:xfrm>
        </p:spPr>
        <p:txBody>
          <a:bodyPr>
            <a:normAutofit fontScale="70000" lnSpcReduction="20000"/>
          </a:bodyPr>
          <a:lstStyle/>
          <a:p>
            <a:r>
              <a:rPr lang="en-US" dirty="0"/>
              <a:t>Opioids are small fat soluble compounds that can easily pass the placental and blood-brain </a:t>
            </a:r>
            <a:r>
              <a:rPr lang="en-US" dirty="0" smtClean="0"/>
              <a:t>barrier.</a:t>
            </a:r>
          </a:p>
          <a:p>
            <a:r>
              <a:rPr lang="en-US" dirty="0" smtClean="0"/>
              <a:t>With chronic exposure the fetus develops physical addiction	</a:t>
            </a:r>
          </a:p>
          <a:p>
            <a:pPr lvl="1"/>
            <a:r>
              <a:rPr lang="en-US" dirty="0" smtClean="0"/>
              <a:t>Opioids </a:t>
            </a:r>
            <a:r>
              <a:rPr lang="en-US" dirty="0"/>
              <a:t>inhibit release of norepinephrine from nerves in the brain</a:t>
            </a:r>
          </a:p>
          <a:p>
            <a:pPr lvl="1"/>
            <a:r>
              <a:rPr lang="en-US" dirty="0"/>
              <a:t>T</a:t>
            </a:r>
            <a:r>
              <a:rPr lang="en-US" dirty="0" smtClean="0"/>
              <a:t>olerance </a:t>
            </a:r>
            <a:r>
              <a:rPr lang="en-US" dirty="0"/>
              <a:t>develops and more norepinephrine is produced by the brain to overcome the </a:t>
            </a:r>
            <a:r>
              <a:rPr lang="en-US" dirty="0" smtClean="0"/>
              <a:t>inhibition</a:t>
            </a:r>
          </a:p>
          <a:p>
            <a:pPr lvl="1"/>
            <a:r>
              <a:rPr lang="en-US" dirty="0" smtClean="0"/>
              <a:t>If opioids </a:t>
            </a:r>
            <a:r>
              <a:rPr lang="en-US" dirty="0"/>
              <a:t>are suddenly taken away large amounts of  norepinephrine are released and produce the physical signs of </a:t>
            </a:r>
            <a:r>
              <a:rPr lang="en-US" dirty="0" smtClean="0"/>
              <a:t>withdrawal</a:t>
            </a:r>
          </a:p>
          <a:p>
            <a:pPr lvl="1"/>
            <a:endParaRPr lang="en-US" dirty="0"/>
          </a:p>
          <a:p>
            <a:r>
              <a:rPr lang="en-US" dirty="0"/>
              <a:t>If the mother stops using opioids her fetus </a:t>
            </a:r>
            <a:r>
              <a:rPr lang="en-US" dirty="0" smtClean="0"/>
              <a:t>will experience withdrawal and will </a:t>
            </a:r>
            <a:r>
              <a:rPr lang="en-US" dirty="0"/>
              <a:t>be at increased risk for distress and fetal loss</a:t>
            </a:r>
          </a:p>
          <a:p>
            <a:endParaRPr lang="en-US" dirty="0"/>
          </a:p>
          <a:p>
            <a:pPr lvl="2"/>
            <a:endParaRPr lang="en-US" dirty="0"/>
          </a:p>
        </p:txBody>
      </p:sp>
    </p:spTree>
    <p:extLst>
      <p:ext uri="{BB962C8B-B14F-4D97-AF65-F5344CB8AC3E}">
        <p14:creationId xmlns:p14="http://schemas.microsoft.com/office/powerpoint/2010/main" xmlns="" val="3772353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a:xfrm>
            <a:off x="457200" y="1752600"/>
            <a:ext cx="8229600" cy="4815840"/>
          </a:xfrm>
        </p:spPr>
        <p:txBody>
          <a:bodyPr>
            <a:normAutofit fontScale="92500" lnSpcReduction="20000"/>
          </a:bodyPr>
          <a:lstStyle/>
          <a:p>
            <a:r>
              <a:rPr lang="en-US" dirty="0" smtClean="0"/>
              <a:t>Hypoglycemia</a:t>
            </a:r>
          </a:p>
          <a:p>
            <a:r>
              <a:rPr lang="en-US" dirty="0" smtClean="0"/>
              <a:t>Hypocalcemia</a:t>
            </a:r>
          </a:p>
          <a:p>
            <a:r>
              <a:rPr lang="en-US" dirty="0" smtClean="0"/>
              <a:t>Hyperthyroidism</a:t>
            </a:r>
          </a:p>
          <a:p>
            <a:r>
              <a:rPr lang="en-US" dirty="0" smtClean="0"/>
              <a:t>Intracranial hemorrhage</a:t>
            </a:r>
          </a:p>
          <a:p>
            <a:r>
              <a:rPr lang="en-US" dirty="0" smtClean="0"/>
              <a:t>Sepsis</a:t>
            </a:r>
          </a:p>
          <a:p>
            <a:r>
              <a:rPr lang="en-US" dirty="0" smtClean="0"/>
              <a:t>Neonatal encephalopathy</a:t>
            </a:r>
          </a:p>
          <a:p>
            <a:r>
              <a:rPr lang="en-US" dirty="0" smtClean="0"/>
              <a:t>Metabolic disease</a:t>
            </a:r>
          </a:p>
          <a:p>
            <a:r>
              <a:rPr lang="en-US" dirty="0" smtClean="0"/>
              <a:t>Exposure to other drugs – think tobacco and SSRIs</a:t>
            </a:r>
          </a:p>
          <a:p>
            <a:r>
              <a:rPr lang="en-US" dirty="0" smtClean="0"/>
              <a:t>Hyperviscosity</a:t>
            </a:r>
          </a:p>
          <a:p>
            <a:endParaRPr lang="en-US" dirty="0"/>
          </a:p>
        </p:txBody>
      </p:sp>
    </p:spTree>
    <p:extLst>
      <p:ext uri="{BB962C8B-B14F-4D97-AF65-F5344CB8AC3E}">
        <p14:creationId xmlns:p14="http://schemas.microsoft.com/office/powerpoint/2010/main" xmlns="" val="1301250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of NAS</a:t>
            </a:r>
            <a:endParaRPr lang="en-US" dirty="0"/>
          </a:p>
        </p:txBody>
      </p:sp>
      <p:sp>
        <p:nvSpPr>
          <p:cNvPr id="5" name="TextBox 4"/>
          <p:cNvSpPr txBox="1"/>
          <p:nvPr/>
        </p:nvSpPr>
        <p:spPr>
          <a:xfrm>
            <a:off x="533400" y="2057400"/>
            <a:ext cx="2777066" cy="3693319"/>
          </a:xfrm>
          <a:prstGeom prst="rect">
            <a:avLst/>
          </a:prstGeom>
          <a:noFill/>
        </p:spPr>
        <p:txBody>
          <a:bodyPr wrap="square" rtlCol="0">
            <a:spAutoFit/>
          </a:bodyPr>
          <a:lstStyle/>
          <a:p>
            <a:r>
              <a:rPr lang="en-US" b="1" u="sng" dirty="0" smtClean="0"/>
              <a:t>CNS Irritability</a:t>
            </a:r>
          </a:p>
          <a:p>
            <a:pPr marL="285750" indent="-285750">
              <a:buFont typeface="Arial"/>
              <a:buChar char="•"/>
            </a:pPr>
            <a:r>
              <a:rPr lang="en-US" dirty="0" smtClean="0"/>
              <a:t>Tremors</a:t>
            </a:r>
          </a:p>
          <a:p>
            <a:pPr marL="285750" indent="-285750">
              <a:buFont typeface="Arial"/>
              <a:buChar char="•"/>
            </a:pPr>
            <a:r>
              <a:rPr lang="en-US" dirty="0" smtClean="0"/>
              <a:t>Irritability</a:t>
            </a:r>
          </a:p>
          <a:p>
            <a:pPr marL="285750" indent="-285750">
              <a:buFont typeface="Arial"/>
              <a:buChar char="•"/>
            </a:pPr>
            <a:r>
              <a:rPr lang="en-US" dirty="0" smtClean="0"/>
              <a:t>Increased </a:t>
            </a:r>
            <a:r>
              <a:rPr lang="en-US" dirty="0"/>
              <a:t>wakefulness </a:t>
            </a:r>
          </a:p>
          <a:p>
            <a:pPr marL="285750" indent="-285750">
              <a:buFont typeface="Arial"/>
              <a:buChar char="•"/>
            </a:pPr>
            <a:r>
              <a:rPr lang="en-US" dirty="0" smtClean="0"/>
              <a:t>High</a:t>
            </a:r>
            <a:r>
              <a:rPr lang="en-US" dirty="0"/>
              <a:t>-pitched crying</a:t>
            </a:r>
            <a:br>
              <a:rPr lang="en-US" dirty="0"/>
            </a:br>
            <a:r>
              <a:rPr lang="en-US" dirty="0"/>
              <a:t>Increased muscle tone </a:t>
            </a:r>
            <a:endParaRPr lang="en-US" dirty="0" smtClean="0"/>
          </a:p>
          <a:p>
            <a:pPr marL="285750" indent="-285750">
              <a:buFont typeface="Arial"/>
              <a:buChar char="•"/>
            </a:pPr>
            <a:r>
              <a:rPr lang="en-US" dirty="0" smtClean="0"/>
              <a:t>Hyperactive </a:t>
            </a:r>
            <a:r>
              <a:rPr lang="en-US" dirty="0"/>
              <a:t>deep tendon </a:t>
            </a:r>
            <a:r>
              <a:rPr lang="en-US" dirty="0" smtClean="0"/>
              <a:t>reflexes</a:t>
            </a:r>
          </a:p>
          <a:p>
            <a:pPr marL="285750" indent="-285750">
              <a:buFont typeface="Arial"/>
              <a:buChar char="•"/>
            </a:pPr>
            <a:r>
              <a:rPr lang="en-US" dirty="0" smtClean="0"/>
              <a:t>Exaggerated </a:t>
            </a:r>
            <a:r>
              <a:rPr lang="en-US" dirty="0"/>
              <a:t>Moro </a:t>
            </a:r>
            <a:r>
              <a:rPr lang="en-US" dirty="0" smtClean="0"/>
              <a:t>reflex</a:t>
            </a:r>
          </a:p>
          <a:p>
            <a:pPr marL="285750" indent="-285750">
              <a:buFont typeface="Arial"/>
              <a:buChar char="•"/>
            </a:pPr>
            <a:r>
              <a:rPr lang="en-US" dirty="0" smtClean="0"/>
              <a:t>Seizures</a:t>
            </a:r>
          </a:p>
          <a:p>
            <a:pPr marL="285750" indent="-285750">
              <a:buFont typeface="Arial"/>
              <a:buChar char="•"/>
            </a:pPr>
            <a:r>
              <a:rPr lang="en-US" dirty="0" smtClean="0"/>
              <a:t>Frequent </a:t>
            </a:r>
            <a:r>
              <a:rPr lang="en-US" dirty="0"/>
              <a:t>yawning and sneezing </a:t>
            </a:r>
            <a:endParaRPr lang="en-US" dirty="0" smtClean="0"/>
          </a:p>
          <a:p>
            <a:endParaRPr lang="en-US" dirty="0"/>
          </a:p>
        </p:txBody>
      </p:sp>
      <p:sp>
        <p:nvSpPr>
          <p:cNvPr id="6" name="TextBox 5"/>
          <p:cNvSpPr txBox="1"/>
          <p:nvPr/>
        </p:nvSpPr>
        <p:spPr>
          <a:xfrm>
            <a:off x="3581400" y="2057400"/>
            <a:ext cx="2082800" cy="2862323"/>
          </a:xfrm>
          <a:prstGeom prst="rect">
            <a:avLst/>
          </a:prstGeom>
          <a:noFill/>
        </p:spPr>
        <p:txBody>
          <a:bodyPr wrap="square" rtlCol="0">
            <a:spAutoFit/>
          </a:bodyPr>
          <a:lstStyle/>
          <a:p>
            <a:r>
              <a:rPr lang="en-US" b="1" u="sng" dirty="0" smtClean="0"/>
              <a:t>Autonomic Instability</a:t>
            </a:r>
          </a:p>
          <a:p>
            <a:pPr marL="285750" indent="-285750">
              <a:buFont typeface="Arial"/>
              <a:buChar char="•"/>
            </a:pPr>
            <a:r>
              <a:rPr lang="en-US" dirty="0"/>
              <a:t>Increased </a:t>
            </a:r>
            <a:r>
              <a:rPr lang="en-US" dirty="0" smtClean="0"/>
              <a:t>sweating</a:t>
            </a:r>
          </a:p>
          <a:p>
            <a:pPr marL="285750" indent="-285750">
              <a:buFont typeface="Arial"/>
              <a:buChar char="•"/>
            </a:pPr>
            <a:r>
              <a:rPr lang="en-US" dirty="0" smtClean="0"/>
              <a:t>Nasal stuffiness</a:t>
            </a:r>
          </a:p>
          <a:p>
            <a:pPr marL="285750" indent="-285750">
              <a:buFont typeface="Arial"/>
              <a:buChar char="•"/>
            </a:pPr>
            <a:r>
              <a:rPr lang="en-US" dirty="0" smtClean="0"/>
              <a:t>Fever</a:t>
            </a:r>
          </a:p>
          <a:p>
            <a:pPr marL="285750" indent="-285750">
              <a:buFont typeface="Arial"/>
              <a:buChar char="•"/>
            </a:pPr>
            <a:r>
              <a:rPr lang="en-US" dirty="0" smtClean="0"/>
              <a:t>Mottling</a:t>
            </a:r>
          </a:p>
          <a:p>
            <a:pPr marL="285750" indent="-285750">
              <a:buFont typeface="Arial"/>
              <a:buChar char="•"/>
            </a:pPr>
            <a:r>
              <a:rPr lang="en-US" dirty="0" smtClean="0"/>
              <a:t>Temperature </a:t>
            </a:r>
            <a:r>
              <a:rPr lang="en-US" dirty="0"/>
              <a:t>instability </a:t>
            </a:r>
            <a:endParaRPr lang="en-US" dirty="0" smtClean="0"/>
          </a:p>
          <a:p>
            <a:endParaRPr lang="en-US" dirty="0"/>
          </a:p>
        </p:txBody>
      </p:sp>
      <p:sp>
        <p:nvSpPr>
          <p:cNvPr id="7" name="TextBox 6"/>
          <p:cNvSpPr txBox="1"/>
          <p:nvPr/>
        </p:nvSpPr>
        <p:spPr>
          <a:xfrm>
            <a:off x="6096000" y="2057400"/>
            <a:ext cx="2235200" cy="3139321"/>
          </a:xfrm>
          <a:prstGeom prst="rect">
            <a:avLst/>
          </a:prstGeom>
          <a:noFill/>
        </p:spPr>
        <p:txBody>
          <a:bodyPr wrap="square" rtlCol="0">
            <a:spAutoFit/>
          </a:bodyPr>
          <a:lstStyle/>
          <a:p>
            <a:r>
              <a:rPr lang="en-US" b="1" u="sng" dirty="0" smtClean="0"/>
              <a:t>GI Dysfunction</a:t>
            </a:r>
          </a:p>
          <a:p>
            <a:pPr marL="285750" indent="-285750">
              <a:buFont typeface="Arial"/>
              <a:buChar char="•"/>
            </a:pPr>
            <a:r>
              <a:rPr lang="en-US" dirty="0"/>
              <a:t>Poor </a:t>
            </a:r>
            <a:r>
              <a:rPr lang="en-US" dirty="0" smtClean="0"/>
              <a:t>feeding</a:t>
            </a:r>
          </a:p>
          <a:p>
            <a:pPr marL="285750" indent="-285750">
              <a:buFont typeface="Arial"/>
              <a:buChar char="•"/>
            </a:pPr>
            <a:r>
              <a:rPr lang="en-US" dirty="0" smtClean="0"/>
              <a:t>Uncoordinated </a:t>
            </a:r>
            <a:r>
              <a:rPr lang="en-US" dirty="0"/>
              <a:t>and constant sucking </a:t>
            </a:r>
            <a:endParaRPr lang="en-US" dirty="0" smtClean="0"/>
          </a:p>
          <a:p>
            <a:pPr marL="285750" indent="-285750">
              <a:buFont typeface="Arial"/>
              <a:buChar char="•"/>
            </a:pPr>
            <a:r>
              <a:rPr lang="en-US" dirty="0" smtClean="0"/>
              <a:t>Vomiting</a:t>
            </a:r>
          </a:p>
          <a:p>
            <a:pPr marL="285750" indent="-285750">
              <a:buFont typeface="Arial"/>
              <a:buChar char="•"/>
            </a:pPr>
            <a:r>
              <a:rPr lang="en-US" dirty="0" smtClean="0"/>
              <a:t>Diarrhea</a:t>
            </a:r>
          </a:p>
          <a:p>
            <a:pPr marL="285750" indent="-285750">
              <a:buFont typeface="Arial"/>
              <a:buChar char="•"/>
            </a:pPr>
            <a:r>
              <a:rPr lang="en-US" dirty="0" smtClean="0"/>
              <a:t>Dehydration</a:t>
            </a:r>
          </a:p>
          <a:p>
            <a:pPr marL="285750" indent="-285750">
              <a:buFont typeface="Arial"/>
              <a:buChar char="•"/>
            </a:pPr>
            <a:r>
              <a:rPr lang="en-US" dirty="0" smtClean="0"/>
              <a:t>Poor weight </a:t>
            </a:r>
            <a:r>
              <a:rPr lang="en-US" dirty="0"/>
              <a:t>gain</a:t>
            </a:r>
            <a:br>
              <a:rPr lang="en-US" dirty="0"/>
            </a:br>
            <a:endParaRPr lang="en-US" dirty="0" smtClean="0"/>
          </a:p>
          <a:p>
            <a:endParaRPr lang="en-US" dirty="0"/>
          </a:p>
        </p:txBody>
      </p:sp>
    </p:spTree>
    <p:extLst>
      <p:ext uri="{BB962C8B-B14F-4D97-AF65-F5344CB8AC3E}">
        <p14:creationId xmlns:p14="http://schemas.microsoft.com/office/powerpoint/2010/main" xmlns="" val="2723134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Modifiers of NAS</a:t>
            </a:r>
            <a:endParaRPr lang="en-US" dirty="0"/>
          </a:p>
        </p:txBody>
      </p:sp>
      <p:sp>
        <p:nvSpPr>
          <p:cNvPr id="8" name="Text Placeholder 7"/>
          <p:cNvSpPr>
            <a:spLocks noGrp="1"/>
          </p:cNvSpPr>
          <p:nvPr>
            <p:ph type="body" idx="1"/>
          </p:nvPr>
        </p:nvSpPr>
        <p:spPr/>
        <p:txBody>
          <a:bodyPr>
            <a:normAutofit fontScale="85000" lnSpcReduction="20000"/>
          </a:bodyPr>
          <a:lstStyle/>
          <a:p>
            <a:r>
              <a:rPr lang="en-US" dirty="0" smtClean="0"/>
              <a:t>Many factors can worsen signs and symptoms of NAS </a:t>
            </a:r>
            <a:endParaRPr lang="en-US" dirty="0"/>
          </a:p>
        </p:txBody>
      </p:sp>
      <p:sp>
        <p:nvSpPr>
          <p:cNvPr id="9" name="Content Placeholder 8"/>
          <p:cNvSpPr>
            <a:spLocks noGrp="1"/>
          </p:cNvSpPr>
          <p:nvPr>
            <p:ph sz="half" idx="2"/>
          </p:nvPr>
        </p:nvSpPr>
        <p:spPr>
          <a:xfrm>
            <a:off x="457200" y="2174875"/>
            <a:ext cx="4040188" cy="1406525"/>
          </a:xfrm>
        </p:spPr>
        <p:txBody>
          <a:bodyPr/>
          <a:lstStyle/>
          <a:p>
            <a:r>
              <a:rPr lang="en-US" dirty="0" smtClean="0"/>
              <a:t>Hunger</a:t>
            </a:r>
          </a:p>
          <a:p>
            <a:r>
              <a:rPr lang="en-US" dirty="0" smtClean="0"/>
              <a:t>Overstimulation</a:t>
            </a:r>
            <a:endParaRPr lang="en-US" dirty="0"/>
          </a:p>
        </p:txBody>
      </p:sp>
      <p:sp>
        <p:nvSpPr>
          <p:cNvPr id="10" name="Text Placeholder 9"/>
          <p:cNvSpPr>
            <a:spLocks noGrp="1"/>
          </p:cNvSpPr>
          <p:nvPr>
            <p:ph type="body" sz="quarter" idx="3"/>
          </p:nvPr>
        </p:nvSpPr>
        <p:spPr/>
        <p:txBody>
          <a:bodyPr>
            <a:normAutofit fontScale="92500" lnSpcReduction="20000"/>
          </a:bodyPr>
          <a:lstStyle/>
          <a:p>
            <a:r>
              <a:rPr lang="en-US" dirty="0" smtClean="0"/>
              <a:t>Many factors can improve signs and symptoms of NAS</a:t>
            </a:r>
            <a:endParaRPr lang="en-US" dirty="0"/>
          </a:p>
        </p:txBody>
      </p:sp>
      <p:sp>
        <p:nvSpPr>
          <p:cNvPr id="11" name="Content Placeholder 10"/>
          <p:cNvSpPr>
            <a:spLocks noGrp="1"/>
          </p:cNvSpPr>
          <p:nvPr>
            <p:ph sz="quarter" idx="4"/>
          </p:nvPr>
        </p:nvSpPr>
        <p:spPr/>
        <p:txBody>
          <a:bodyPr/>
          <a:lstStyle/>
          <a:p>
            <a:r>
              <a:rPr lang="en-US" dirty="0" smtClean="0"/>
              <a:t>Frequent feeding</a:t>
            </a:r>
          </a:p>
          <a:p>
            <a:r>
              <a:rPr lang="en-US" dirty="0" smtClean="0"/>
              <a:t>Holding and rocking baby</a:t>
            </a:r>
          </a:p>
          <a:p>
            <a:r>
              <a:rPr lang="en-US" dirty="0" smtClean="0"/>
              <a:t>Swaddling baby</a:t>
            </a:r>
          </a:p>
          <a:p>
            <a:r>
              <a:rPr lang="en-US" dirty="0" smtClean="0"/>
              <a:t>Keeping a quiet dark environment</a:t>
            </a:r>
          </a:p>
          <a:p>
            <a:r>
              <a:rPr lang="en-US" dirty="0" smtClean="0"/>
              <a:t>Pacifier use for non-nutritive sucking</a:t>
            </a:r>
            <a:endParaRPr lang="en-US" dirty="0"/>
          </a:p>
        </p:txBody>
      </p:sp>
      <p:pic>
        <p:nvPicPr>
          <p:cNvPr id="2" name="Picture 1" descr="images-3.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3505200"/>
            <a:ext cx="3810000" cy="2133600"/>
          </a:xfrm>
          <a:prstGeom prst="rect">
            <a:avLst/>
          </a:prstGeom>
        </p:spPr>
      </p:pic>
    </p:spTree>
    <p:extLst>
      <p:ext uri="{BB962C8B-B14F-4D97-AF65-F5344CB8AC3E}">
        <p14:creationId xmlns:p14="http://schemas.microsoft.com/office/powerpoint/2010/main" xmlns="" val="498283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NAS and Prematurity</a:t>
            </a:r>
            <a:endParaRPr lang="en-US" dirty="0"/>
          </a:p>
        </p:txBody>
      </p:sp>
      <p:sp>
        <p:nvSpPr>
          <p:cNvPr id="8" name="Content Placeholder 7"/>
          <p:cNvSpPr>
            <a:spLocks noGrp="1"/>
          </p:cNvSpPr>
          <p:nvPr>
            <p:ph idx="1"/>
          </p:nvPr>
        </p:nvSpPr>
        <p:spPr>
          <a:xfrm>
            <a:off x="457200" y="1828800"/>
            <a:ext cx="8229600" cy="4206240"/>
          </a:xfrm>
        </p:spPr>
        <p:txBody>
          <a:bodyPr>
            <a:normAutofit fontScale="92500"/>
          </a:bodyPr>
          <a:lstStyle/>
          <a:p>
            <a:r>
              <a:rPr lang="en-US" dirty="0" smtClean="0"/>
              <a:t>Premature babies are at lower risk of NAS with less severe course. Why is this? There are different theories:</a:t>
            </a:r>
          </a:p>
          <a:p>
            <a:pPr lvl="1"/>
            <a:r>
              <a:rPr lang="en-US" dirty="0" smtClean="0"/>
              <a:t>Premature babies have a more immature CNS</a:t>
            </a:r>
          </a:p>
          <a:p>
            <a:pPr lvl="1"/>
            <a:r>
              <a:rPr lang="en-US" dirty="0" smtClean="0"/>
              <a:t>Total drug exposure may be lower</a:t>
            </a:r>
          </a:p>
          <a:p>
            <a:pPr lvl="1"/>
            <a:r>
              <a:rPr lang="en-US" dirty="0" smtClean="0"/>
              <a:t>Fat deposits of drug may be lower</a:t>
            </a:r>
          </a:p>
          <a:p>
            <a:pPr lvl="1"/>
            <a:r>
              <a:rPr lang="en-US" dirty="0" smtClean="0"/>
              <a:t>Assessment tools developed for term babies may not adequately identify symptoms in preterm babies</a:t>
            </a:r>
            <a:endParaRPr lang="en-US" dirty="0"/>
          </a:p>
        </p:txBody>
      </p:sp>
    </p:spTree>
    <p:extLst>
      <p:ext uri="{BB962C8B-B14F-4D97-AF65-F5344CB8AC3E}">
        <p14:creationId xmlns:p14="http://schemas.microsoft.com/office/powerpoint/2010/main" xmlns="" val="704620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Newborns at Risk</a:t>
            </a:r>
            <a:endParaRPr lang="en-US" dirty="0"/>
          </a:p>
        </p:txBody>
      </p:sp>
      <p:sp>
        <p:nvSpPr>
          <p:cNvPr id="3" name="Content Placeholder 2"/>
          <p:cNvSpPr>
            <a:spLocks noGrp="1"/>
          </p:cNvSpPr>
          <p:nvPr>
            <p:ph idx="1"/>
          </p:nvPr>
        </p:nvSpPr>
        <p:spPr/>
        <p:txBody>
          <a:bodyPr/>
          <a:lstStyle/>
          <a:p>
            <a:r>
              <a:rPr lang="en-US" sz="2400" dirty="0"/>
              <a:t>All infants &gt; 35 weeks at risk of NAS</a:t>
            </a:r>
            <a:r>
              <a:rPr lang="en-US" sz="2400" dirty="0" smtClean="0"/>
              <a:t>!</a:t>
            </a:r>
          </a:p>
          <a:p>
            <a:r>
              <a:rPr lang="en-US" sz="2400" dirty="0" smtClean="0"/>
              <a:t>Identify newborns at risk based on maternal history</a:t>
            </a:r>
            <a:endParaRPr lang="en-US" sz="2400" dirty="0"/>
          </a:p>
          <a:p>
            <a:pPr lvl="1"/>
            <a:r>
              <a:rPr lang="en-US" sz="2000" dirty="0"/>
              <a:t>Known history of substance abuse</a:t>
            </a:r>
          </a:p>
          <a:p>
            <a:pPr lvl="1"/>
            <a:r>
              <a:rPr lang="en-US" sz="2000" dirty="0"/>
              <a:t>Unexplained complications of pregnancy</a:t>
            </a:r>
          </a:p>
          <a:p>
            <a:pPr lvl="1"/>
            <a:r>
              <a:rPr lang="en-US" sz="2000" dirty="0"/>
              <a:t>Maternal medical complications</a:t>
            </a:r>
          </a:p>
          <a:p>
            <a:pPr lvl="1"/>
            <a:r>
              <a:rPr lang="en-US" sz="2000" dirty="0"/>
              <a:t>Maternal </a:t>
            </a:r>
            <a:r>
              <a:rPr lang="en-US" sz="2000" dirty="0" smtClean="0"/>
              <a:t>behaviors</a:t>
            </a:r>
            <a:endParaRPr lang="en-US" sz="2400" dirty="0"/>
          </a:p>
          <a:p>
            <a:r>
              <a:rPr lang="en-US" sz="2400" dirty="0"/>
              <a:t>Identify </a:t>
            </a:r>
            <a:r>
              <a:rPr lang="en-US" sz="2400" dirty="0" smtClean="0"/>
              <a:t>newborns at risk based on signs </a:t>
            </a:r>
            <a:r>
              <a:rPr lang="en-US" sz="2400" dirty="0"/>
              <a:t>and symptoms in infant that suggest NAS</a:t>
            </a:r>
          </a:p>
          <a:p>
            <a:pPr marL="0" indent="0">
              <a:buNone/>
            </a:pPr>
            <a:endParaRPr lang="en-US"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24</a:t>
            </a:fld>
            <a:endParaRPr lang="en-US"/>
          </a:p>
        </p:txBody>
      </p:sp>
    </p:spTree>
    <p:extLst>
      <p:ext uri="{BB962C8B-B14F-4D97-AF65-F5344CB8AC3E}">
        <p14:creationId xmlns:p14="http://schemas.microsoft.com/office/powerpoint/2010/main" xmlns="" val="704839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for NAS</a:t>
            </a:r>
            <a:endParaRPr lang="en-US" dirty="0"/>
          </a:p>
        </p:txBody>
      </p:sp>
      <p:sp>
        <p:nvSpPr>
          <p:cNvPr id="3" name="Content Placeholder 2"/>
          <p:cNvSpPr>
            <a:spLocks noGrp="1"/>
          </p:cNvSpPr>
          <p:nvPr>
            <p:ph idx="1"/>
          </p:nvPr>
        </p:nvSpPr>
        <p:spPr/>
        <p:txBody>
          <a:bodyPr>
            <a:normAutofit/>
          </a:bodyPr>
          <a:lstStyle/>
          <a:p>
            <a:r>
              <a:rPr lang="en-US" dirty="0" smtClean="0"/>
              <a:t>Maternal toxicology screening</a:t>
            </a:r>
          </a:p>
          <a:p>
            <a:r>
              <a:rPr lang="en-US" dirty="0" smtClean="0"/>
              <a:t>Newborn urine and meconium screening</a:t>
            </a:r>
          </a:p>
          <a:p>
            <a:r>
              <a:rPr lang="en-US" dirty="0" smtClean="0"/>
              <a:t>Umbilical cord testing</a:t>
            </a:r>
          </a:p>
          <a:p>
            <a:r>
              <a:rPr lang="en-US" dirty="0" smtClean="0"/>
              <a:t>Frequent vital signs</a:t>
            </a:r>
          </a:p>
          <a:p>
            <a:r>
              <a:rPr lang="en-US" dirty="0" smtClean="0"/>
              <a:t>Abstinence scoring</a:t>
            </a:r>
          </a:p>
          <a:p>
            <a:pPr lvl="1"/>
            <a:r>
              <a:rPr lang="en-US" dirty="0" err="1" smtClean="0"/>
              <a:t>Lipsitz</a:t>
            </a:r>
            <a:r>
              <a:rPr lang="en-US" dirty="0" smtClean="0"/>
              <a:t> Scoring</a:t>
            </a:r>
          </a:p>
          <a:p>
            <a:pPr lvl="1"/>
            <a:r>
              <a:rPr lang="en-US" dirty="0" smtClean="0"/>
              <a:t>Finnegan Scoring</a:t>
            </a:r>
          </a:p>
          <a:p>
            <a:pPr lvl="1"/>
            <a:endParaRPr lang="en-US" dirty="0"/>
          </a:p>
        </p:txBody>
      </p:sp>
    </p:spTree>
    <p:extLst>
      <p:ext uri="{BB962C8B-B14F-4D97-AF65-F5344CB8AC3E}">
        <p14:creationId xmlns:p14="http://schemas.microsoft.com/office/powerpoint/2010/main" xmlns="" val="713513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Modified Neonatal Abstinence Scoring Tool</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This tool includes 19 items that are weighted depending on the symptoms and the severity. The biggest challenge with using this tool is that it can be very subjective.</a:t>
            </a:r>
          </a:p>
          <a:p>
            <a:r>
              <a:rPr lang="en-US" dirty="0" smtClean="0"/>
              <a:t>Does it work?</a:t>
            </a:r>
          </a:p>
          <a:p>
            <a:pPr marL="685800" lvl="1"/>
            <a:r>
              <a:rPr lang="en-US" dirty="0" smtClean="0"/>
              <a:t>Stable median score of 2 during each of the first 3 days of life in infants known NOT to have been exposed to any opioids in utero</a:t>
            </a:r>
          </a:p>
          <a:p>
            <a:pPr marL="685800" lvl="1"/>
            <a:r>
              <a:rPr lang="en-US" dirty="0" smtClean="0"/>
              <a:t>95</a:t>
            </a:r>
            <a:r>
              <a:rPr lang="en-US" baseline="30000" dirty="0" smtClean="0"/>
              <a:t>th</a:t>
            </a:r>
            <a:r>
              <a:rPr lang="en-US" dirty="0" smtClean="0"/>
              <a:t> percentile 5.5 on dol 1</a:t>
            </a:r>
          </a:p>
          <a:p>
            <a:pPr marL="685800" lvl="1"/>
            <a:r>
              <a:rPr lang="en-US" dirty="0" smtClean="0"/>
              <a:t>95</a:t>
            </a:r>
            <a:r>
              <a:rPr lang="en-US" baseline="30000" dirty="0" smtClean="0"/>
              <a:t>th</a:t>
            </a:r>
            <a:r>
              <a:rPr lang="en-US" dirty="0" smtClean="0"/>
              <a:t> percentile 7 on dol 2</a:t>
            </a:r>
          </a:p>
          <a:p>
            <a:endParaRPr lang="en-US" dirty="0"/>
          </a:p>
        </p:txBody>
      </p:sp>
      <p:pic>
        <p:nvPicPr>
          <p:cNvPr id="7" name="Content Placeholder 6" descr="Screen Shot 2014-02-05 at 12.52.33 PM.png"/>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t="-17367" b="-17367"/>
          <a:stretch>
            <a:fillRect/>
          </a:stretch>
        </p:blipFill>
        <p:spPr/>
      </p:pic>
    </p:spTree>
    <p:extLst>
      <p:ext uri="{BB962C8B-B14F-4D97-AF65-F5344CB8AC3E}">
        <p14:creationId xmlns:p14="http://schemas.microsoft.com/office/powerpoint/2010/main" xmlns="" val="4069039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Guides to Scoring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Start scoring around 2-4 hours of life, then every 3-4 hours</a:t>
            </a:r>
          </a:p>
          <a:p>
            <a:pPr lvl="1"/>
            <a:r>
              <a:rPr lang="en-US" dirty="0" smtClean="0"/>
              <a:t>Score baby around 30 minutes after feeding</a:t>
            </a:r>
          </a:p>
          <a:p>
            <a:pPr lvl="1"/>
            <a:r>
              <a:rPr lang="en-US" dirty="0" smtClean="0"/>
              <a:t>Do not wake infant to score unless scoring interval &gt; </a:t>
            </a:r>
            <a:r>
              <a:rPr lang="en-US" dirty="0"/>
              <a:t>4</a:t>
            </a:r>
            <a:r>
              <a:rPr lang="en-US" dirty="0" smtClean="0"/>
              <a:t> hours</a:t>
            </a:r>
          </a:p>
          <a:p>
            <a:r>
              <a:rPr lang="en-US" dirty="0" smtClean="0"/>
              <a:t>All signs and symptoms observed during a scoring period should be recorded</a:t>
            </a:r>
          </a:p>
          <a:p>
            <a:r>
              <a:rPr lang="en-US" dirty="0" smtClean="0"/>
              <a:t>Do not score for things that may be associated with feeding or normal infant behavior</a:t>
            </a:r>
          </a:p>
          <a:p>
            <a:r>
              <a:rPr lang="en-US" dirty="0" smtClean="0"/>
              <a:t>Baby will be observed for NAS with Finnegan scoring for:</a:t>
            </a:r>
            <a:endParaRPr lang="en-US" dirty="0"/>
          </a:p>
          <a:p>
            <a:pPr lvl="1"/>
            <a:r>
              <a:rPr lang="en-US" dirty="0"/>
              <a:t>A</a:t>
            </a:r>
            <a:r>
              <a:rPr lang="en-US" dirty="0" smtClean="0"/>
              <a:t>t least 3 days if baby was exposed to a shorter half life opiate like hydrocodone or heroin</a:t>
            </a:r>
          </a:p>
          <a:p>
            <a:pPr lvl="1"/>
            <a:r>
              <a:rPr lang="en-US" dirty="0" smtClean="0"/>
              <a:t>At least 5 days if baby was exposed to a longer half life opiate like methadone or </a:t>
            </a:r>
            <a:r>
              <a:rPr lang="en-US" dirty="0" err="1" smtClean="0"/>
              <a:t>suboxone</a:t>
            </a:r>
            <a:endParaRPr lang="en-US" dirty="0" smtClean="0"/>
          </a:p>
          <a:p>
            <a:pPr lvl="1"/>
            <a:r>
              <a:rPr lang="en-US" dirty="0" smtClean="0"/>
              <a:t>Sub-acute withdrawal symptoms may last up to 4-6 months</a:t>
            </a:r>
            <a:endParaRPr lang="en-US" dirty="0"/>
          </a:p>
        </p:txBody>
      </p:sp>
    </p:spTree>
    <p:extLst>
      <p:ext uri="{BB962C8B-B14F-4D97-AF65-F5344CB8AC3E}">
        <p14:creationId xmlns:p14="http://schemas.microsoft.com/office/powerpoint/2010/main" xmlns="" val="488011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CNS Symptoms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High pitched cry</a:t>
            </a:r>
            <a:endParaRPr lang="en-US" dirty="0"/>
          </a:p>
          <a:p>
            <a:r>
              <a:rPr lang="en-US" dirty="0" smtClean="0"/>
              <a:t>Ability to settle and sleep</a:t>
            </a:r>
            <a:endParaRPr lang="en-US" dirty="0"/>
          </a:p>
          <a:p>
            <a:r>
              <a:rPr lang="en-US" dirty="0" smtClean="0"/>
              <a:t>Hyperactive </a:t>
            </a:r>
            <a:r>
              <a:rPr lang="en-US" dirty="0" err="1" smtClean="0"/>
              <a:t>moro</a:t>
            </a:r>
            <a:r>
              <a:rPr lang="en-US" dirty="0" smtClean="0"/>
              <a:t> reflex</a:t>
            </a:r>
          </a:p>
          <a:p>
            <a:r>
              <a:rPr lang="en-US" dirty="0" smtClean="0"/>
              <a:t>Tremors</a:t>
            </a:r>
          </a:p>
          <a:p>
            <a:r>
              <a:rPr lang="en-US" dirty="0" smtClean="0"/>
              <a:t>Increased muscle tone</a:t>
            </a:r>
            <a:endParaRPr lang="en-US" dirty="0"/>
          </a:p>
          <a:p>
            <a:r>
              <a:rPr lang="en-US" dirty="0" smtClean="0"/>
              <a:t>Excoriations</a:t>
            </a:r>
            <a:endParaRPr lang="en-US" dirty="0"/>
          </a:p>
          <a:p>
            <a:r>
              <a:rPr lang="en-US" dirty="0" smtClean="0"/>
              <a:t>Myoclonic jerks</a:t>
            </a:r>
          </a:p>
          <a:p>
            <a:r>
              <a:rPr lang="en-US" dirty="0" smtClean="0"/>
              <a:t>Seizures</a:t>
            </a:r>
            <a:endParaRPr lang="en-US"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28</a:t>
            </a:fld>
            <a:endParaRPr lang="en-US"/>
          </a:p>
        </p:txBody>
      </p:sp>
      <p:pic>
        <p:nvPicPr>
          <p:cNvPr id="6" name="Content Placeholder 5" descr="images-1.jpeg"/>
          <p:cNvPicPr>
            <a:picLocks noChangeAspect="1"/>
          </p:cNvPicPr>
          <p:nvPr/>
        </p:nvPicPr>
        <p:blipFill>
          <a:blip r:embed="rId2" cstate="print">
            <a:extLst>
              <a:ext uri="{28A0092B-C50C-407E-A947-70E740481C1C}">
                <a14:useLocalDpi xmlns:a14="http://schemas.microsoft.com/office/drawing/2010/main" xmlns="" val="0"/>
              </a:ext>
            </a:extLst>
          </a:blip>
          <a:srcRect l="12820" r="12820"/>
          <a:stretch>
            <a:fillRect/>
          </a:stretch>
        </p:blipFill>
        <p:spPr>
          <a:xfrm>
            <a:off x="5410200" y="1447800"/>
            <a:ext cx="3124200" cy="3501217"/>
          </a:xfrm>
          <a:prstGeom prst="rect">
            <a:avLst/>
          </a:prstGeom>
        </p:spPr>
      </p:pic>
    </p:spTree>
    <p:extLst>
      <p:ext uri="{BB962C8B-B14F-4D97-AF65-F5344CB8AC3E}">
        <p14:creationId xmlns:p14="http://schemas.microsoft.com/office/powerpoint/2010/main" xmlns="" val="2221031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Autonomic Disturbances</a:t>
            </a:r>
            <a:endParaRPr lang="en-US" dirty="0"/>
          </a:p>
        </p:txBody>
      </p:sp>
      <p:sp>
        <p:nvSpPr>
          <p:cNvPr id="3" name="Content Placeholder 2"/>
          <p:cNvSpPr>
            <a:spLocks noGrp="1"/>
          </p:cNvSpPr>
          <p:nvPr>
            <p:ph idx="1"/>
          </p:nvPr>
        </p:nvSpPr>
        <p:spPr/>
        <p:txBody>
          <a:bodyPr/>
          <a:lstStyle/>
          <a:p>
            <a:r>
              <a:rPr lang="en-US" dirty="0" smtClean="0"/>
              <a:t>Sweating</a:t>
            </a:r>
          </a:p>
          <a:p>
            <a:r>
              <a:rPr lang="en-US" dirty="0" smtClean="0"/>
              <a:t>Hyperthermia</a:t>
            </a:r>
          </a:p>
          <a:p>
            <a:r>
              <a:rPr lang="en-US" dirty="0" smtClean="0"/>
              <a:t>Yawning</a:t>
            </a:r>
          </a:p>
          <a:p>
            <a:r>
              <a:rPr lang="en-US" dirty="0" smtClean="0"/>
              <a:t>Mottling</a:t>
            </a:r>
          </a:p>
          <a:p>
            <a:r>
              <a:rPr lang="en-US" dirty="0" smtClean="0"/>
              <a:t>Nasal Stuffiness</a:t>
            </a:r>
          </a:p>
          <a:p>
            <a:r>
              <a:rPr lang="en-US" dirty="0" smtClean="0"/>
              <a:t>Sneezing</a:t>
            </a:r>
            <a:endParaRPr lang="en-US" dirty="0"/>
          </a:p>
          <a:p>
            <a:r>
              <a:rPr lang="en-US" dirty="0" smtClean="0"/>
              <a:t>Tachypnea and nasal flaring</a:t>
            </a:r>
          </a:p>
        </p:txBody>
      </p:sp>
      <p:sp>
        <p:nvSpPr>
          <p:cNvPr id="4" name="Slide Number Placeholder 3"/>
          <p:cNvSpPr>
            <a:spLocks noGrp="1"/>
          </p:cNvSpPr>
          <p:nvPr>
            <p:ph type="sldNum" sz="quarter" idx="12"/>
          </p:nvPr>
        </p:nvSpPr>
        <p:spPr/>
        <p:txBody>
          <a:bodyPr/>
          <a:lstStyle/>
          <a:p>
            <a:fld id="{6CCD2CA5-B6CE-46F7-8B0D-82AB61DA7DE3}" type="slidenum">
              <a:rPr lang="en-US" smtClean="0"/>
              <a:pPr/>
              <a:t>29</a:t>
            </a:fld>
            <a:endParaRPr lang="en-US"/>
          </a:p>
        </p:txBody>
      </p:sp>
      <p:pic>
        <p:nvPicPr>
          <p:cNvPr id="5" name="Picture 4"/>
          <p:cNvPicPr>
            <a:picLocks noChangeAspect="1"/>
          </p:cNvPicPr>
          <p:nvPr/>
        </p:nvPicPr>
        <p:blipFill>
          <a:blip r:embed="rId2" cstate="print"/>
          <a:stretch>
            <a:fillRect/>
          </a:stretch>
        </p:blipFill>
        <p:spPr>
          <a:xfrm>
            <a:off x="5257800" y="1828800"/>
            <a:ext cx="3217326" cy="2720939"/>
          </a:xfrm>
          <a:prstGeom prst="rect">
            <a:avLst/>
          </a:prstGeom>
        </p:spPr>
      </p:pic>
    </p:spTree>
    <p:extLst>
      <p:ext uri="{BB962C8B-B14F-4D97-AF65-F5344CB8AC3E}">
        <p14:creationId xmlns:p14="http://schemas.microsoft.com/office/powerpoint/2010/main" xmlns="" val="101759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Neonatal Abstinence Syndrome (NAS)</a:t>
            </a:r>
            <a:endParaRPr lang="en-US" dirty="0"/>
          </a:p>
        </p:txBody>
      </p:sp>
      <p:pic>
        <p:nvPicPr>
          <p:cNvPr id="5" name="Content Placeholder 4"/>
          <p:cNvPicPr>
            <a:picLocks noGrp="1" noChangeAspect="1"/>
          </p:cNvPicPr>
          <p:nvPr>
            <p:ph idx="1"/>
          </p:nvPr>
        </p:nvPicPr>
        <p:blipFill>
          <a:blip r:embed="rId2" cstate="print"/>
          <a:srcRect l="-28327" r="-28327"/>
          <a:stretch>
            <a:fillRect/>
          </a:stretch>
        </p:blipFill>
        <p:spPr>
          <a:xfrm>
            <a:off x="457200" y="1965325"/>
            <a:ext cx="8229600" cy="4206875"/>
          </a:xfrm>
        </p:spPr>
      </p:pic>
      <p:sp>
        <p:nvSpPr>
          <p:cNvPr id="4" name="Slide Number Placeholder 3"/>
          <p:cNvSpPr>
            <a:spLocks noGrp="1"/>
          </p:cNvSpPr>
          <p:nvPr>
            <p:ph type="sldNum" sz="quarter" idx="12"/>
          </p:nvPr>
        </p:nvSpPr>
        <p:spPr/>
        <p:txBody>
          <a:bodyPr/>
          <a:lstStyle/>
          <a:p>
            <a:fld id="{6CCD2CA5-B6CE-46F7-8B0D-82AB61DA7DE3}" type="slidenum">
              <a:rPr lang="en-US" smtClean="0"/>
              <a:pPr/>
              <a:t>3</a:t>
            </a:fld>
            <a:endParaRPr lang="en-US"/>
          </a:p>
        </p:txBody>
      </p:sp>
    </p:spTree>
    <p:extLst>
      <p:ext uri="{BB962C8B-B14F-4D97-AF65-F5344CB8AC3E}">
        <p14:creationId xmlns:p14="http://schemas.microsoft.com/office/powerpoint/2010/main" xmlns="" val="2809082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Gastrointestinal Symptoms</a:t>
            </a:r>
            <a:endParaRPr lang="en-US" dirty="0"/>
          </a:p>
        </p:txBody>
      </p:sp>
      <p:sp>
        <p:nvSpPr>
          <p:cNvPr id="3" name="Content Placeholder 2"/>
          <p:cNvSpPr>
            <a:spLocks noGrp="1"/>
          </p:cNvSpPr>
          <p:nvPr>
            <p:ph idx="1"/>
          </p:nvPr>
        </p:nvSpPr>
        <p:spPr>
          <a:xfrm>
            <a:off x="457200" y="1965960"/>
            <a:ext cx="5029200" cy="4206240"/>
          </a:xfrm>
        </p:spPr>
        <p:txBody>
          <a:bodyPr/>
          <a:lstStyle/>
          <a:p>
            <a:r>
              <a:rPr lang="en-US" dirty="0" smtClean="0"/>
              <a:t>Excessive sucking</a:t>
            </a:r>
          </a:p>
          <a:p>
            <a:r>
              <a:rPr lang="en-US" dirty="0" smtClean="0"/>
              <a:t>Poor feeding</a:t>
            </a:r>
          </a:p>
          <a:p>
            <a:r>
              <a:rPr lang="en-US" dirty="0" smtClean="0"/>
              <a:t>Vomiting</a:t>
            </a:r>
          </a:p>
          <a:p>
            <a:r>
              <a:rPr lang="en-US" dirty="0" smtClean="0"/>
              <a:t>Loose stools</a:t>
            </a:r>
            <a:endParaRPr lang="en-US"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30</a:t>
            </a:fld>
            <a:endParaRPr lang="en-US"/>
          </a:p>
        </p:txBody>
      </p:sp>
      <p:sp>
        <p:nvSpPr>
          <p:cNvPr id="5" name="TextBox 4"/>
          <p:cNvSpPr txBox="1"/>
          <p:nvPr/>
        </p:nvSpPr>
        <p:spPr>
          <a:xfrm>
            <a:off x="5257800" y="2209800"/>
            <a:ext cx="2819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2949424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 and NAS</a:t>
            </a:r>
            <a:endParaRPr lang="en-US" dirty="0"/>
          </a:p>
        </p:txBody>
      </p:sp>
      <p:sp>
        <p:nvSpPr>
          <p:cNvPr id="3" name="Content Placeholder 2"/>
          <p:cNvSpPr>
            <a:spLocks noGrp="1"/>
          </p:cNvSpPr>
          <p:nvPr>
            <p:ph idx="1"/>
          </p:nvPr>
        </p:nvSpPr>
        <p:spPr/>
        <p:txBody>
          <a:bodyPr/>
          <a:lstStyle/>
          <a:p>
            <a:r>
              <a:rPr lang="en-US" dirty="0" smtClean="0"/>
              <a:t>Challenges</a:t>
            </a:r>
          </a:p>
          <a:p>
            <a:pPr lvl="1"/>
            <a:r>
              <a:rPr lang="en-US" dirty="0" err="1" smtClean="0"/>
              <a:t>Polydrug</a:t>
            </a:r>
            <a:r>
              <a:rPr lang="en-US" dirty="0" smtClean="0"/>
              <a:t> use</a:t>
            </a:r>
          </a:p>
          <a:p>
            <a:pPr lvl="1"/>
            <a:r>
              <a:rPr lang="en-US" dirty="0" smtClean="0"/>
              <a:t>Infectious disease risk</a:t>
            </a:r>
          </a:p>
          <a:p>
            <a:pPr lvl="1"/>
            <a:r>
              <a:rPr lang="en-US" dirty="0" smtClean="0"/>
              <a:t>Poor nutrition</a:t>
            </a:r>
          </a:p>
          <a:p>
            <a:pPr lvl="1"/>
            <a:r>
              <a:rPr lang="en-US" dirty="0" smtClean="0"/>
              <a:t>Comorbid psychiatric disorders</a:t>
            </a:r>
          </a:p>
          <a:p>
            <a:r>
              <a:rPr lang="en-US" dirty="0" smtClean="0"/>
              <a:t>Lack of evidence based guidelines</a:t>
            </a:r>
          </a:p>
        </p:txBody>
      </p:sp>
      <p:sp>
        <p:nvSpPr>
          <p:cNvPr id="4" name="Slide Number Placeholder 3"/>
          <p:cNvSpPr>
            <a:spLocks noGrp="1"/>
          </p:cNvSpPr>
          <p:nvPr>
            <p:ph type="sldNum" sz="quarter" idx="12"/>
          </p:nvPr>
        </p:nvSpPr>
        <p:spPr/>
        <p:txBody>
          <a:bodyPr/>
          <a:lstStyle/>
          <a:p>
            <a:fld id="{6CCD2CA5-B6CE-46F7-8B0D-82AB61DA7DE3}" type="slidenum">
              <a:rPr lang="en-US" smtClean="0"/>
              <a:pPr/>
              <a:t>31</a:t>
            </a:fld>
            <a:endParaRPr lang="en-US"/>
          </a:p>
        </p:txBody>
      </p:sp>
      <p:sp>
        <p:nvSpPr>
          <p:cNvPr id="5" name="TextBox 4"/>
          <p:cNvSpPr txBox="1"/>
          <p:nvPr/>
        </p:nvSpPr>
        <p:spPr>
          <a:xfrm>
            <a:off x="4191000" y="5943600"/>
            <a:ext cx="3276600" cy="646331"/>
          </a:xfrm>
          <a:prstGeom prst="rect">
            <a:avLst/>
          </a:prstGeom>
          <a:noFill/>
        </p:spPr>
        <p:txBody>
          <a:bodyPr wrap="square" rtlCol="0">
            <a:spAutoFit/>
          </a:bodyPr>
          <a:lstStyle/>
          <a:p>
            <a:r>
              <a:rPr lang="en-US" dirty="0" err="1" smtClean="0"/>
              <a:t>Jansson</a:t>
            </a:r>
            <a:r>
              <a:rPr lang="en-US" dirty="0" smtClean="0"/>
              <a:t>. Breastfeeding Medicine 2009</a:t>
            </a:r>
            <a:endParaRPr lang="en-US" dirty="0"/>
          </a:p>
        </p:txBody>
      </p:sp>
    </p:spTree>
    <p:extLst>
      <p:ext uri="{BB962C8B-B14F-4D97-AF65-F5344CB8AC3E}">
        <p14:creationId xmlns:p14="http://schemas.microsoft.com/office/powerpoint/2010/main" xmlns="" val="750925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breastfeeding</a:t>
            </a:r>
            <a:endParaRPr lang="en-US" dirty="0"/>
          </a:p>
        </p:txBody>
      </p:sp>
      <p:sp>
        <p:nvSpPr>
          <p:cNvPr id="3" name="Content Placeholder 2"/>
          <p:cNvSpPr>
            <a:spLocks noGrp="1"/>
          </p:cNvSpPr>
          <p:nvPr>
            <p:ph idx="1"/>
          </p:nvPr>
        </p:nvSpPr>
        <p:spPr>
          <a:xfrm>
            <a:off x="457200" y="1828800"/>
            <a:ext cx="8229600" cy="4206240"/>
          </a:xfrm>
        </p:spPr>
        <p:txBody>
          <a:bodyPr>
            <a:normAutofit lnSpcReduction="10000"/>
          </a:bodyPr>
          <a:lstStyle/>
          <a:p>
            <a:r>
              <a:rPr lang="en-US" dirty="0" smtClean="0"/>
              <a:t>Breastfeeding is recommended for women compliant with treatment and on maintenance medications regardless of dose</a:t>
            </a:r>
          </a:p>
          <a:p>
            <a:pPr lvl="1"/>
            <a:r>
              <a:rPr lang="en-US" dirty="0" smtClean="0"/>
              <a:t>Shorter length of hospital stay</a:t>
            </a:r>
          </a:p>
          <a:p>
            <a:pPr lvl="1"/>
            <a:r>
              <a:rPr lang="en-US" dirty="0" smtClean="0"/>
              <a:t>Lower Finnegan scores</a:t>
            </a:r>
          </a:p>
          <a:p>
            <a:pPr lvl="1"/>
            <a:r>
              <a:rPr lang="en-US" dirty="0" smtClean="0"/>
              <a:t>Less likely to require pharmacologic treatment</a:t>
            </a:r>
          </a:p>
          <a:p>
            <a:pPr lvl="1"/>
            <a:r>
              <a:rPr lang="en-US" dirty="0" smtClean="0"/>
              <a:t>If treatment is needed: lower doses of medication and shorter duration of treatment</a:t>
            </a:r>
            <a:endParaRPr lang="en-US"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32</a:t>
            </a:fld>
            <a:endParaRPr lang="en-US"/>
          </a:p>
        </p:txBody>
      </p:sp>
      <p:sp>
        <p:nvSpPr>
          <p:cNvPr id="5" name="TextBox 4"/>
          <p:cNvSpPr txBox="1"/>
          <p:nvPr/>
        </p:nvSpPr>
        <p:spPr>
          <a:xfrm>
            <a:off x="3886200" y="6096000"/>
            <a:ext cx="3810000" cy="369332"/>
          </a:xfrm>
          <a:prstGeom prst="rect">
            <a:avLst/>
          </a:prstGeom>
          <a:noFill/>
        </p:spPr>
        <p:txBody>
          <a:bodyPr wrap="square" rtlCol="0">
            <a:spAutoFit/>
          </a:bodyPr>
          <a:lstStyle/>
          <a:p>
            <a:r>
              <a:rPr lang="en-US" dirty="0" smtClean="0"/>
              <a:t>Abdel-</a:t>
            </a:r>
            <a:r>
              <a:rPr lang="en-US" dirty="0" err="1" smtClean="0"/>
              <a:t>Letiff</a:t>
            </a:r>
            <a:r>
              <a:rPr lang="en-US" dirty="0" smtClean="0"/>
              <a:t>, Pediatrics 2006</a:t>
            </a:r>
            <a:endParaRPr lang="en-US" dirty="0"/>
          </a:p>
        </p:txBody>
      </p:sp>
    </p:spTree>
    <p:extLst>
      <p:ext uri="{BB962C8B-B14F-4D97-AF65-F5344CB8AC3E}">
        <p14:creationId xmlns:p14="http://schemas.microsoft.com/office/powerpoint/2010/main" xmlns="" val="4159746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Transfer of Methadone into </a:t>
            </a:r>
            <a:r>
              <a:rPr lang="en-US" dirty="0" err="1" smtClean="0"/>
              <a:t>Breastmilk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Variable but minimal transfer of methadone into </a:t>
            </a:r>
            <a:r>
              <a:rPr lang="en-US" dirty="0" err="1" smtClean="0"/>
              <a:t>breastmilk</a:t>
            </a:r>
            <a:endParaRPr lang="en-US" dirty="0" smtClean="0"/>
          </a:p>
          <a:p>
            <a:pPr lvl="1"/>
            <a:r>
              <a:rPr lang="en-US" dirty="0" smtClean="0"/>
              <a:t>Average amount transferred to infant 0.05-0.19 mg/day</a:t>
            </a:r>
          </a:p>
          <a:p>
            <a:r>
              <a:rPr lang="en-US" dirty="0" smtClean="0"/>
              <a:t>Other advantages</a:t>
            </a:r>
          </a:p>
          <a:p>
            <a:pPr lvl="1"/>
            <a:r>
              <a:rPr lang="en-US" dirty="0" smtClean="0"/>
              <a:t>Bonding</a:t>
            </a:r>
          </a:p>
          <a:p>
            <a:pPr lvl="1"/>
            <a:r>
              <a:rPr lang="en-US" dirty="0" smtClean="0"/>
              <a:t>Skin to skin regulation</a:t>
            </a:r>
          </a:p>
          <a:p>
            <a:r>
              <a:rPr lang="en-US" i="1" dirty="0" smtClean="0"/>
              <a:t>Median time to withdrawal 7 days longer in breast fed babies</a:t>
            </a:r>
            <a:endParaRPr lang="en-US" i="1"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33</a:t>
            </a:fld>
            <a:endParaRPr lang="en-US"/>
          </a:p>
        </p:txBody>
      </p:sp>
    </p:spTree>
    <p:extLst>
      <p:ext uri="{BB962C8B-B14F-4D97-AF65-F5344CB8AC3E}">
        <p14:creationId xmlns:p14="http://schemas.microsoft.com/office/powerpoint/2010/main" xmlns="" val="434830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Buprenorphine and breastfeeding</a:t>
            </a:r>
            <a:endParaRPr lang="en-US" dirty="0"/>
          </a:p>
        </p:txBody>
      </p:sp>
      <p:sp>
        <p:nvSpPr>
          <p:cNvPr id="3" name="Content Placeholder 2"/>
          <p:cNvSpPr>
            <a:spLocks noGrp="1"/>
          </p:cNvSpPr>
          <p:nvPr>
            <p:ph idx="1"/>
          </p:nvPr>
        </p:nvSpPr>
        <p:spPr/>
        <p:txBody>
          <a:bodyPr/>
          <a:lstStyle/>
          <a:p>
            <a:r>
              <a:rPr lang="en-US" dirty="0" smtClean="0"/>
              <a:t>Buprenorphine has low oral bioavailability (31%)</a:t>
            </a:r>
          </a:p>
          <a:p>
            <a:r>
              <a:rPr lang="en-US" dirty="0" smtClean="0"/>
              <a:t>Very low levels in </a:t>
            </a:r>
            <a:r>
              <a:rPr lang="en-US" dirty="0" err="1" smtClean="0"/>
              <a:t>breastmilk</a:t>
            </a:r>
            <a:endParaRPr lang="en-US" dirty="0" smtClean="0"/>
          </a:p>
          <a:p>
            <a:pPr lvl="1"/>
            <a:r>
              <a:rPr lang="en-US" dirty="0" smtClean="0"/>
              <a:t>0.38% of maternal buprenorphine dose</a:t>
            </a:r>
          </a:p>
          <a:p>
            <a:pPr lvl="1"/>
            <a:r>
              <a:rPr lang="en-US" dirty="0" smtClean="0"/>
              <a:t>0.18% of maternal </a:t>
            </a:r>
            <a:r>
              <a:rPr lang="en-US" dirty="0" err="1" smtClean="0"/>
              <a:t>norbuprenorphine</a:t>
            </a:r>
            <a:r>
              <a:rPr lang="en-US" dirty="0" smtClean="0"/>
              <a:t> dose</a:t>
            </a:r>
          </a:p>
          <a:p>
            <a:r>
              <a:rPr lang="en-US" dirty="0" smtClean="0"/>
              <a:t>Assumed to be safe – more studies needed</a:t>
            </a:r>
          </a:p>
          <a:p>
            <a:endParaRPr lang="en-US"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34</a:t>
            </a:fld>
            <a:endParaRPr lang="en-US"/>
          </a:p>
        </p:txBody>
      </p:sp>
      <p:sp>
        <p:nvSpPr>
          <p:cNvPr id="5" name="TextBox 4"/>
          <p:cNvSpPr txBox="1"/>
          <p:nvPr/>
        </p:nvSpPr>
        <p:spPr>
          <a:xfrm>
            <a:off x="3276600" y="6019800"/>
            <a:ext cx="4038600" cy="369332"/>
          </a:xfrm>
          <a:prstGeom prst="rect">
            <a:avLst/>
          </a:prstGeom>
          <a:noFill/>
        </p:spPr>
        <p:txBody>
          <a:bodyPr wrap="square" rtlCol="0">
            <a:spAutoFit/>
          </a:bodyPr>
          <a:lstStyle/>
          <a:p>
            <a:r>
              <a:rPr lang="en-US" dirty="0" err="1" smtClean="0"/>
              <a:t>Ilett</a:t>
            </a:r>
            <a:r>
              <a:rPr lang="en-US" dirty="0" smtClean="0"/>
              <a:t> et al. Breastfeed Med 2012</a:t>
            </a:r>
            <a:endParaRPr lang="en-US" dirty="0"/>
          </a:p>
        </p:txBody>
      </p:sp>
    </p:spTree>
    <p:extLst>
      <p:ext uri="{BB962C8B-B14F-4D97-AF65-F5344CB8AC3E}">
        <p14:creationId xmlns:p14="http://schemas.microsoft.com/office/powerpoint/2010/main" xmlns="" val="3540406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Encourage breastfeeding</a:t>
            </a:r>
            <a:endParaRPr lang="en-US" dirty="0"/>
          </a:p>
        </p:txBody>
      </p:sp>
      <p:sp>
        <p:nvSpPr>
          <p:cNvPr id="3" name="Content Placeholder 2"/>
          <p:cNvSpPr>
            <a:spLocks noGrp="1"/>
          </p:cNvSpPr>
          <p:nvPr>
            <p:ph idx="1"/>
          </p:nvPr>
        </p:nvSpPr>
        <p:spPr/>
        <p:txBody>
          <a:bodyPr/>
          <a:lstStyle/>
          <a:p>
            <a:r>
              <a:rPr lang="en-US" dirty="0" smtClean="0"/>
              <a:t>Women in treatment</a:t>
            </a:r>
          </a:p>
          <a:p>
            <a:r>
              <a:rPr lang="en-US" dirty="0" smtClean="0"/>
              <a:t>Consent for communication </a:t>
            </a:r>
          </a:p>
          <a:p>
            <a:r>
              <a:rPr lang="en-US" dirty="0" smtClean="0"/>
              <a:t>No illicit substance use in last 90 days</a:t>
            </a:r>
          </a:p>
          <a:p>
            <a:r>
              <a:rPr lang="en-US" dirty="0" smtClean="0"/>
              <a:t>Negative urine </a:t>
            </a:r>
            <a:r>
              <a:rPr lang="en-US" dirty="0" err="1" smtClean="0"/>
              <a:t>tox</a:t>
            </a:r>
            <a:r>
              <a:rPr lang="en-US" dirty="0" smtClean="0"/>
              <a:t> screens</a:t>
            </a:r>
          </a:p>
          <a:p>
            <a:r>
              <a:rPr lang="en-US" dirty="0" smtClean="0"/>
              <a:t>Consistent prenatal care</a:t>
            </a:r>
          </a:p>
          <a:p>
            <a:r>
              <a:rPr lang="en-US" dirty="0" smtClean="0"/>
              <a:t>No medical contraindications</a:t>
            </a:r>
            <a:endParaRPr lang="en-US"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35</a:t>
            </a:fld>
            <a:endParaRPr lang="en-US"/>
          </a:p>
        </p:txBody>
      </p:sp>
      <p:sp>
        <p:nvSpPr>
          <p:cNvPr id="5" name="Rectangle 4"/>
          <p:cNvSpPr/>
          <p:nvPr/>
        </p:nvSpPr>
        <p:spPr>
          <a:xfrm>
            <a:off x="3124200" y="6172200"/>
            <a:ext cx="4162693" cy="369332"/>
          </a:xfrm>
          <a:prstGeom prst="rect">
            <a:avLst/>
          </a:prstGeom>
        </p:spPr>
        <p:txBody>
          <a:bodyPr wrap="none">
            <a:spAutoFit/>
          </a:bodyPr>
          <a:lstStyle/>
          <a:p>
            <a:r>
              <a:rPr lang="en-US" dirty="0" err="1"/>
              <a:t>Jansson</a:t>
            </a:r>
            <a:r>
              <a:rPr lang="en-US" dirty="0"/>
              <a:t>. Breastfeeding Medicine 2009</a:t>
            </a:r>
          </a:p>
        </p:txBody>
      </p:sp>
    </p:spTree>
    <p:extLst>
      <p:ext uri="{BB962C8B-B14F-4D97-AF65-F5344CB8AC3E}">
        <p14:creationId xmlns:p14="http://schemas.microsoft.com/office/powerpoint/2010/main" xmlns="" val="1765037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breastfeeding</a:t>
            </a:r>
            <a:endParaRPr lang="en-US" dirty="0"/>
          </a:p>
        </p:txBody>
      </p:sp>
      <p:sp>
        <p:nvSpPr>
          <p:cNvPr id="3" name="Content Placeholder 2"/>
          <p:cNvSpPr>
            <a:spLocks noGrp="1"/>
          </p:cNvSpPr>
          <p:nvPr>
            <p:ph idx="1"/>
          </p:nvPr>
        </p:nvSpPr>
        <p:spPr/>
        <p:txBody>
          <a:bodyPr>
            <a:normAutofit lnSpcReduction="10000"/>
          </a:bodyPr>
          <a:lstStyle/>
          <a:p>
            <a:r>
              <a:rPr lang="en-US" dirty="0" smtClean="0"/>
              <a:t>Relapse in 90-30 days before delivery but not within 30 days of delivery</a:t>
            </a:r>
          </a:p>
          <a:p>
            <a:r>
              <a:rPr lang="en-US" dirty="0" smtClean="0"/>
              <a:t>Other prescription medications</a:t>
            </a:r>
          </a:p>
          <a:p>
            <a:r>
              <a:rPr lang="en-US" dirty="0" smtClean="0"/>
              <a:t>Prenatal care or substance abuse treatment during or after the second trimester</a:t>
            </a:r>
          </a:p>
          <a:p>
            <a:r>
              <a:rPr lang="en-US" dirty="0" smtClean="0"/>
              <a:t>Women who only achieve sobriety in inpatient setting</a:t>
            </a:r>
            <a:endParaRPr lang="en-US"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36</a:t>
            </a:fld>
            <a:endParaRPr lang="en-US"/>
          </a:p>
        </p:txBody>
      </p:sp>
      <p:sp>
        <p:nvSpPr>
          <p:cNvPr id="5" name="Rectangle 4"/>
          <p:cNvSpPr/>
          <p:nvPr/>
        </p:nvSpPr>
        <p:spPr>
          <a:xfrm>
            <a:off x="2743200" y="6248400"/>
            <a:ext cx="4162693" cy="369332"/>
          </a:xfrm>
          <a:prstGeom prst="rect">
            <a:avLst/>
          </a:prstGeom>
        </p:spPr>
        <p:txBody>
          <a:bodyPr wrap="none">
            <a:spAutoFit/>
          </a:bodyPr>
          <a:lstStyle/>
          <a:p>
            <a:r>
              <a:rPr lang="en-US" dirty="0" err="1"/>
              <a:t>Jansson</a:t>
            </a:r>
            <a:r>
              <a:rPr lang="en-US" dirty="0"/>
              <a:t>. Breastfeeding Medicine 2009</a:t>
            </a:r>
          </a:p>
        </p:txBody>
      </p:sp>
    </p:spTree>
    <p:extLst>
      <p:ext uri="{BB962C8B-B14F-4D97-AF65-F5344CB8AC3E}">
        <p14:creationId xmlns:p14="http://schemas.microsoft.com/office/powerpoint/2010/main" xmlns="" val="2135977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Discourage breastfeeding:</a:t>
            </a:r>
            <a:endParaRPr lang="en-US" dirty="0"/>
          </a:p>
        </p:txBody>
      </p:sp>
      <p:sp>
        <p:nvSpPr>
          <p:cNvPr id="3" name="Content Placeholder 2"/>
          <p:cNvSpPr>
            <a:spLocks noGrp="1"/>
          </p:cNvSpPr>
          <p:nvPr>
            <p:ph idx="1"/>
          </p:nvPr>
        </p:nvSpPr>
        <p:spPr/>
        <p:txBody>
          <a:bodyPr/>
          <a:lstStyle/>
          <a:p>
            <a:r>
              <a:rPr lang="en-US" dirty="0" smtClean="0"/>
              <a:t>No prenatal care</a:t>
            </a:r>
          </a:p>
          <a:p>
            <a:r>
              <a:rPr lang="en-US" dirty="0" smtClean="0"/>
              <a:t>Relapse into illicit substance use within 30 days of delivery</a:t>
            </a:r>
          </a:p>
          <a:p>
            <a:r>
              <a:rPr lang="en-US" dirty="0" smtClean="0"/>
              <a:t>Unwillingness to seek treatment or allow communication</a:t>
            </a:r>
          </a:p>
          <a:p>
            <a:r>
              <a:rPr lang="en-US" dirty="0" smtClean="0"/>
              <a:t>Positive urine </a:t>
            </a:r>
            <a:r>
              <a:rPr lang="en-US" dirty="0" err="1" smtClean="0"/>
              <a:t>tox</a:t>
            </a:r>
            <a:r>
              <a:rPr lang="en-US" dirty="0" smtClean="0"/>
              <a:t> screen at delivery</a:t>
            </a:r>
          </a:p>
          <a:p>
            <a:r>
              <a:rPr lang="en-US" dirty="0" smtClean="0"/>
              <a:t>Women with active drug use</a:t>
            </a:r>
            <a:endParaRPr lang="en-US"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37</a:t>
            </a:fld>
            <a:endParaRPr lang="en-US"/>
          </a:p>
        </p:txBody>
      </p:sp>
      <p:sp>
        <p:nvSpPr>
          <p:cNvPr id="5" name="Rectangle 4"/>
          <p:cNvSpPr/>
          <p:nvPr/>
        </p:nvSpPr>
        <p:spPr>
          <a:xfrm>
            <a:off x="2895600" y="6096000"/>
            <a:ext cx="4162693" cy="369332"/>
          </a:xfrm>
          <a:prstGeom prst="rect">
            <a:avLst/>
          </a:prstGeom>
        </p:spPr>
        <p:txBody>
          <a:bodyPr wrap="none">
            <a:spAutoFit/>
          </a:bodyPr>
          <a:lstStyle/>
          <a:p>
            <a:r>
              <a:rPr lang="en-US" dirty="0" err="1"/>
              <a:t>Jansson</a:t>
            </a:r>
            <a:r>
              <a:rPr lang="en-US" dirty="0"/>
              <a:t>. Breastfeeding Medicine 2009</a:t>
            </a:r>
          </a:p>
        </p:txBody>
      </p:sp>
    </p:spTree>
    <p:extLst>
      <p:ext uri="{BB962C8B-B14F-4D97-AF65-F5344CB8AC3E}">
        <p14:creationId xmlns:p14="http://schemas.microsoft.com/office/powerpoint/2010/main" xmlns="" val="1957595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 to breastfeeding</a:t>
            </a:r>
            <a:endParaRPr lang="en-US" dirty="0"/>
          </a:p>
        </p:txBody>
      </p:sp>
      <p:sp>
        <p:nvSpPr>
          <p:cNvPr id="3" name="Content Placeholder 2"/>
          <p:cNvSpPr>
            <a:spLocks noGrp="1"/>
          </p:cNvSpPr>
          <p:nvPr>
            <p:ph idx="1"/>
          </p:nvPr>
        </p:nvSpPr>
        <p:spPr/>
        <p:txBody>
          <a:bodyPr/>
          <a:lstStyle/>
          <a:p>
            <a:r>
              <a:rPr lang="en-US" dirty="0" err="1" smtClean="0"/>
              <a:t>Polysubstance</a:t>
            </a:r>
            <a:r>
              <a:rPr lang="en-US" dirty="0" smtClean="0"/>
              <a:t> abuse</a:t>
            </a:r>
          </a:p>
          <a:p>
            <a:r>
              <a:rPr lang="en-US" dirty="0" smtClean="0"/>
              <a:t>HIV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38</a:t>
            </a:fld>
            <a:endParaRPr lang="en-US"/>
          </a:p>
        </p:txBody>
      </p:sp>
    </p:spTree>
    <p:extLst>
      <p:ext uri="{BB962C8B-B14F-4D97-AF65-F5344CB8AC3E}">
        <p14:creationId xmlns:p14="http://schemas.microsoft.com/office/powerpoint/2010/main" xmlns="" val="1334854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NAS</a:t>
            </a:r>
            <a:endParaRPr lang="en-US" dirty="0"/>
          </a:p>
        </p:txBody>
      </p:sp>
      <p:sp>
        <p:nvSpPr>
          <p:cNvPr id="3" name="Content Placeholder 2"/>
          <p:cNvSpPr>
            <a:spLocks noGrp="1"/>
          </p:cNvSpPr>
          <p:nvPr>
            <p:ph idx="1"/>
          </p:nvPr>
        </p:nvSpPr>
        <p:spPr>
          <a:xfrm>
            <a:off x="457200" y="1905000"/>
            <a:ext cx="7696200" cy="3962400"/>
          </a:xfrm>
        </p:spPr>
        <p:txBody>
          <a:bodyPr>
            <a:normAutofit/>
          </a:bodyPr>
          <a:lstStyle/>
          <a:p>
            <a:r>
              <a:rPr lang="en-US" dirty="0"/>
              <a:t>G</a:t>
            </a:r>
            <a:r>
              <a:rPr lang="en-US" dirty="0" smtClean="0"/>
              <a:t>oals of treating NAS are to make sure that newborns are able to sleep and eat well enough to grow and interact appropriately with their environment. </a:t>
            </a:r>
          </a:p>
          <a:p>
            <a:pPr lvl="1"/>
            <a:r>
              <a:rPr lang="en-US" dirty="0"/>
              <a:t>Non-pharmacologic </a:t>
            </a:r>
            <a:r>
              <a:rPr lang="en-US" dirty="0" smtClean="0"/>
              <a:t>treatment</a:t>
            </a:r>
          </a:p>
          <a:p>
            <a:pPr lvl="1"/>
            <a:r>
              <a:rPr lang="en-US" dirty="0"/>
              <a:t>P</a:t>
            </a:r>
            <a:r>
              <a:rPr lang="en-US" dirty="0" smtClean="0"/>
              <a:t>harmacologic treatment with opiates</a:t>
            </a:r>
            <a:endParaRPr lang="en-US" dirty="0"/>
          </a:p>
          <a:p>
            <a:endParaRPr lang="en-US" dirty="0"/>
          </a:p>
          <a:p>
            <a:endParaRPr lang="en-US" dirty="0"/>
          </a:p>
        </p:txBody>
      </p:sp>
    </p:spTree>
    <p:extLst>
      <p:ext uri="{BB962C8B-B14F-4D97-AF65-F5344CB8AC3E}">
        <p14:creationId xmlns:p14="http://schemas.microsoft.com/office/powerpoint/2010/main" xmlns="" val="3303685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Illicit Substance Use</a:t>
            </a:r>
            <a:endParaRPr lang="en-US" dirty="0"/>
          </a:p>
        </p:txBody>
      </p:sp>
      <p:sp>
        <p:nvSpPr>
          <p:cNvPr id="3" name="Content Placeholder 2"/>
          <p:cNvSpPr>
            <a:spLocks noGrp="1"/>
          </p:cNvSpPr>
          <p:nvPr>
            <p:ph idx="1"/>
          </p:nvPr>
        </p:nvSpPr>
        <p:spPr/>
        <p:txBody>
          <a:bodyPr>
            <a:normAutofit/>
          </a:bodyPr>
          <a:lstStyle/>
          <a:p>
            <a:r>
              <a:rPr lang="en-US" dirty="0" smtClean="0"/>
              <a:t>9.4% of Americans older than 18 are </a:t>
            </a:r>
            <a:r>
              <a:rPr lang="en-US" dirty="0"/>
              <a:t>current </a:t>
            </a:r>
            <a:r>
              <a:rPr lang="en-US" dirty="0" smtClean="0"/>
              <a:t>illicit </a:t>
            </a:r>
            <a:r>
              <a:rPr lang="en-US" dirty="0"/>
              <a:t>drug </a:t>
            </a:r>
            <a:r>
              <a:rPr lang="en-US" dirty="0" smtClean="0"/>
              <a:t>users</a:t>
            </a:r>
          </a:p>
          <a:p>
            <a:r>
              <a:rPr lang="en-US" dirty="0" smtClean="0"/>
              <a:t>Non-medical use of prescription drugs is second only to Marijuana use</a:t>
            </a:r>
          </a:p>
          <a:p>
            <a:pPr lvl="1"/>
            <a:r>
              <a:rPr lang="en-US" dirty="0" smtClean="0"/>
              <a:t>Primarily opioid class pain relievers</a:t>
            </a:r>
          </a:p>
          <a:p>
            <a:r>
              <a:rPr lang="en-US" dirty="0"/>
              <a:t>Use of Heroin has more than doubled since 2007</a:t>
            </a:r>
          </a:p>
          <a:p>
            <a:endParaRPr lang="en-US" dirty="0"/>
          </a:p>
          <a:p>
            <a:endParaRPr lang="en-US"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4</a:t>
            </a:fld>
            <a:endParaRPr lang="en-US"/>
          </a:p>
        </p:txBody>
      </p:sp>
      <p:sp>
        <p:nvSpPr>
          <p:cNvPr id="5" name="TextBox 4"/>
          <p:cNvSpPr txBox="1"/>
          <p:nvPr/>
        </p:nvSpPr>
        <p:spPr>
          <a:xfrm>
            <a:off x="4800600" y="6019800"/>
            <a:ext cx="3581400" cy="369332"/>
          </a:xfrm>
          <a:prstGeom prst="rect">
            <a:avLst/>
          </a:prstGeom>
          <a:noFill/>
        </p:spPr>
        <p:txBody>
          <a:bodyPr wrap="square" rtlCol="0">
            <a:spAutoFit/>
          </a:bodyPr>
          <a:lstStyle/>
          <a:p>
            <a:r>
              <a:rPr lang="en-US" dirty="0" smtClean="0"/>
              <a:t>SAMSHA NSDUH 2013</a:t>
            </a:r>
            <a:endParaRPr lang="en-US" dirty="0"/>
          </a:p>
        </p:txBody>
      </p:sp>
    </p:spTree>
    <p:extLst>
      <p:ext uri="{BB962C8B-B14F-4D97-AF65-F5344CB8AC3E}">
        <p14:creationId xmlns:p14="http://schemas.microsoft.com/office/powerpoint/2010/main" xmlns="" val="4015282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Care</a:t>
            </a:r>
            <a:endParaRPr lang="en-US" dirty="0"/>
          </a:p>
        </p:txBody>
      </p:sp>
      <p:sp>
        <p:nvSpPr>
          <p:cNvPr id="5" name="Content Placeholder 4"/>
          <p:cNvSpPr>
            <a:spLocks noGrp="1"/>
          </p:cNvSpPr>
          <p:nvPr>
            <p:ph idx="1"/>
          </p:nvPr>
        </p:nvSpPr>
        <p:spPr/>
        <p:txBody>
          <a:bodyPr>
            <a:normAutofit fontScale="85000" lnSpcReduction="20000"/>
          </a:bodyPr>
          <a:lstStyle/>
          <a:p>
            <a:r>
              <a:rPr lang="en-US" dirty="0"/>
              <a:t>Supportive care is also known as “non-pharmacologic care”</a:t>
            </a:r>
          </a:p>
          <a:p>
            <a:r>
              <a:rPr lang="en-US" dirty="0"/>
              <a:t>The goals of supportive care are to reduce irritability and promote feeding through:</a:t>
            </a:r>
          </a:p>
          <a:p>
            <a:pPr lvl="1"/>
            <a:r>
              <a:rPr lang="en-US" b="1" dirty="0"/>
              <a:t>Tight swaddling</a:t>
            </a:r>
          </a:p>
          <a:p>
            <a:pPr lvl="1"/>
            <a:r>
              <a:rPr lang="en-US" b="1" dirty="0"/>
              <a:t>Holding and rocking</a:t>
            </a:r>
          </a:p>
          <a:p>
            <a:pPr lvl="1"/>
            <a:r>
              <a:rPr lang="en-US" b="1" dirty="0"/>
              <a:t>Quiet dark room</a:t>
            </a:r>
          </a:p>
          <a:p>
            <a:pPr lvl="1"/>
            <a:r>
              <a:rPr lang="en-US" b="1" dirty="0"/>
              <a:t>Limit number of visitors</a:t>
            </a:r>
          </a:p>
          <a:p>
            <a:pPr lvl="1"/>
            <a:r>
              <a:rPr lang="en-US" b="1" dirty="0"/>
              <a:t>Feeding on demand</a:t>
            </a:r>
          </a:p>
          <a:p>
            <a:pPr lvl="2"/>
            <a:r>
              <a:rPr lang="en-US" b="1" dirty="0"/>
              <a:t>Small frequent feeds</a:t>
            </a:r>
          </a:p>
          <a:p>
            <a:pPr lvl="1"/>
            <a:r>
              <a:rPr lang="en-US" b="1" dirty="0"/>
              <a:t>Have pacifier available</a:t>
            </a:r>
          </a:p>
          <a:p>
            <a:endParaRPr lang="en-US" dirty="0"/>
          </a:p>
        </p:txBody>
      </p:sp>
    </p:spTree>
    <p:extLst>
      <p:ext uri="{BB962C8B-B14F-4D97-AF65-F5344CB8AC3E}">
        <p14:creationId xmlns:p14="http://schemas.microsoft.com/office/powerpoint/2010/main" xmlns="" val="230778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Ways to provide supportive care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Minimize environmental stimuli</a:t>
            </a:r>
          </a:p>
          <a:p>
            <a:pPr lvl="1"/>
            <a:r>
              <a:rPr lang="en-US" dirty="0" smtClean="0"/>
              <a:t>Darkened room, low lighting</a:t>
            </a:r>
          </a:p>
          <a:p>
            <a:pPr lvl="1"/>
            <a:r>
              <a:rPr lang="en-US" dirty="0" smtClean="0"/>
              <a:t>Quiet room</a:t>
            </a:r>
          </a:p>
          <a:p>
            <a:pPr lvl="1"/>
            <a:r>
              <a:rPr lang="en-US" dirty="0" smtClean="0"/>
              <a:t>Swaddling to prevent auto-stimulation</a:t>
            </a:r>
          </a:p>
          <a:p>
            <a:pPr lvl="1"/>
            <a:r>
              <a:rPr lang="en-US" dirty="0" smtClean="0"/>
              <a:t>Limited number of visitors</a:t>
            </a:r>
          </a:p>
          <a:p>
            <a:r>
              <a:rPr lang="en-US" dirty="0" smtClean="0"/>
              <a:t>Respond early to an infant’s needs</a:t>
            </a:r>
          </a:p>
          <a:p>
            <a:pPr lvl="1"/>
            <a:r>
              <a:rPr lang="en-US" dirty="0" smtClean="0"/>
              <a:t>Comforting techniques like rocking and swaying</a:t>
            </a:r>
          </a:p>
          <a:p>
            <a:pPr lvl="1"/>
            <a:r>
              <a:rPr lang="en-US" dirty="0" smtClean="0"/>
              <a:t>Frequent feeding and formula supplementation to avoid hunger</a:t>
            </a:r>
          </a:p>
          <a:p>
            <a:pPr lvl="1"/>
            <a:endParaRPr lang="en-US" dirty="0"/>
          </a:p>
        </p:txBody>
      </p:sp>
    </p:spTree>
    <p:extLst>
      <p:ext uri="{BB962C8B-B14F-4D97-AF65-F5344CB8AC3E}">
        <p14:creationId xmlns:p14="http://schemas.microsoft.com/office/powerpoint/2010/main" xmlns="" val="15747106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NAS</a:t>
            </a:r>
            <a:endParaRPr lang="en-US" dirty="0"/>
          </a:p>
        </p:txBody>
      </p:sp>
      <p:sp>
        <p:nvSpPr>
          <p:cNvPr id="3" name="Content Placeholder 2"/>
          <p:cNvSpPr>
            <a:spLocks noGrp="1"/>
          </p:cNvSpPr>
          <p:nvPr>
            <p:ph idx="1"/>
          </p:nvPr>
        </p:nvSpPr>
        <p:spPr/>
        <p:txBody>
          <a:bodyPr>
            <a:normAutofit/>
          </a:bodyPr>
          <a:lstStyle/>
          <a:p>
            <a:r>
              <a:rPr lang="en-US" dirty="0" smtClean="0"/>
              <a:t>Treatment with opiates is generally considered when</a:t>
            </a:r>
          </a:p>
          <a:p>
            <a:pPr lvl="1"/>
            <a:r>
              <a:rPr lang="en-US" dirty="0" smtClean="0"/>
              <a:t>3 consecutive scores &gt; 8</a:t>
            </a:r>
          </a:p>
          <a:p>
            <a:pPr lvl="1"/>
            <a:r>
              <a:rPr lang="en-US" dirty="0" smtClean="0"/>
              <a:t>2 consecutive scores &gt; 12</a:t>
            </a:r>
          </a:p>
          <a:p>
            <a:pPr lvl="1"/>
            <a:endParaRPr lang="en-US" sz="2400" dirty="0"/>
          </a:p>
          <a:p>
            <a:pPr lvl="1"/>
            <a:r>
              <a:rPr lang="en-US" sz="2400" dirty="0" smtClean="0"/>
              <a:t>Indicates that supportive </a:t>
            </a:r>
            <a:r>
              <a:rPr lang="en-US" sz="2400" dirty="0"/>
              <a:t>care is no longer enough to keep a baby growing and </a:t>
            </a:r>
            <a:r>
              <a:rPr lang="en-US" sz="2400" dirty="0" smtClean="0"/>
              <a:t>interacting</a:t>
            </a:r>
          </a:p>
          <a:p>
            <a:pPr lvl="1"/>
            <a:r>
              <a:rPr lang="en-US" sz="2400" dirty="0" smtClean="0"/>
              <a:t>No </a:t>
            </a:r>
            <a:r>
              <a:rPr lang="en-US" sz="2400" dirty="0"/>
              <a:t>studies have compared the use of different withdrawal score thresholds for initiating drug therapy</a:t>
            </a:r>
          </a:p>
          <a:p>
            <a:pPr lvl="1"/>
            <a:endParaRPr lang="en-US" dirty="0"/>
          </a:p>
        </p:txBody>
      </p:sp>
    </p:spTree>
    <p:extLst>
      <p:ext uri="{BB962C8B-B14F-4D97-AF65-F5344CB8AC3E}">
        <p14:creationId xmlns:p14="http://schemas.microsoft.com/office/powerpoint/2010/main" xmlns="" val="27723098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AAP Recommendations</a:t>
            </a:r>
            <a:endParaRPr lang="en-US" dirty="0"/>
          </a:p>
        </p:txBody>
      </p:sp>
      <p:sp>
        <p:nvSpPr>
          <p:cNvPr id="3" name="Content Placeholder 2"/>
          <p:cNvSpPr>
            <a:spLocks noGrp="1"/>
          </p:cNvSpPr>
          <p:nvPr>
            <p:ph idx="1"/>
          </p:nvPr>
        </p:nvSpPr>
        <p:spPr/>
        <p:txBody>
          <a:bodyPr>
            <a:normAutofit fontScale="85000" lnSpcReduction="10000"/>
          </a:bodyPr>
          <a:lstStyle/>
          <a:p>
            <a:r>
              <a:rPr lang="en-US" sz="2400" dirty="0" smtClean="0"/>
              <a:t>There is no one</a:t>
            </a:r>
            <a:r>
              <a:rPr lang="en-US" sz="2400" baseline="0" dirty="0" smtClean="0"/>
              <a:t> recommended treatment regimen that is considered the gold standard and regimens may differ widely region to region and nursery to nursery. </a:t>
            </a:r>
            <a:endParaRPr lang="en-US" sz="2400" dirty="0" smtClean="0"/>
          </a:p>
          <a:p>
            <a:r>
              <a:rPr lang="en-US" sz="2400" dirty="0" smtClean="0"/>
              <a:t>AAP does not recommend specific treatment or weaning regimen</a:t>
            </a:r>
          </a:p>
          <a:p>
            <a:pPr lvl="1">
              <a:lnSpc>
                <a:spcPct val="150000"/>
              </a:lnSpc>
            </a:pPr>
            <a:r>
              <a:rPr lang="en-US" sz="2000" dirty="0" smtClean="0"/>
              <a:t>Limited available evidence supports use of oral morphine solution and methadone</a:t>
            </a:r>
          </a:p>
          <a:p>
            <a:pPr lvl="1">
              <a:lnSpc>
                <a:spcPct val="150000"/>
              </a:lnSpc>
            </a:pPr>
            <a:r>
              <a:rPr lang="en-US" sz="2000" dirty="0" smtClean="0"/>
              <a:t>Growing evidence that clonidine is  effective as primary or adjunctive therapy</a:t>
            </a:r>
          </a:p>
          <a:p>
            <a:pPr lvl="1">
              <a:lnSpc>
                <a:spcPct val="150000"/>
              </a:lnSpc>
            </a:pPr>
            <a:r>
              <a:rPr lang="en-US" sz="2000" dirty="0" smtClean="0"/>
              <a:t>Phenobarbital </a:t>
            </a:r>
            <a:r>
              <a:rPr lang="en-US" sz="2000" dirty="0"/>
              <a:t>c</a:t>
            </a:r>
            <a:r>
              <a:rPr lang="en-US" sz="2000" dirty="0" smtClean="0"/>
              <a:t>ommonly used as adjunctive therapy</a:t>
            </a:r>
          </a:p>
          <a:p>
            <a:pPr lvl="1">
              <a:lnSpc>
                <a:spcPct val="150000"/>
              </a:lnSpc>
            </a:pPr>
            <a:r>
              <a:rPr lang="en-US" sz="2000" dirty="0" smtClean="0"/>
              <a:t>Treatment with paregoric is contraindicated</a:t>
            </a:r>
          </a:p>
          <a:p>
            <a:pPr lvl="1">
              <a:lnSpc>
                <a:spcPct val="150000"/>
              </a:lnSpc>
            </a:pPr>
            <a:r>
              <a:rPr lang="en-US" sz="2000" dirty="0" smtClean="0"/>
              <a:t>Safety of buprenorphine requires more study</a:t>
            </a:r>
            <a:endParaRPr lang="en-US" sz="2000" dirty="0"/>
          </a:p>
        </p:txBody>
      </p:sp>
    </p:spTree>
    <p:extLst>
      <p:ext uri="{BB962C8B-B14F-4D97-AF65-F5344CB8AC3E}">
        <p14:creationId xmlns:p14="http://schemas.microsoft.com/office/powerpoint/2010/main" xmlns="" val="686927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General Guidelines for Treatment</a:t>
            </a:r>
            <a:endParaRPr lang="en-US" dirty="0"/>
          </a:p>
        </p:txBody>
      </p:sp>
      <p:sp>
        <p:nvSpPr>
          <p:cNvPr id="3" name="Content Placeholder 2"/>
          <p:cNvSpPr>
            <a:spLocks noGrp="1"/>
          </p:cNvSpPr>
          <p:nvPr>
            <p:ph idx="1"/>
          </p:nvPr>
        </p:nvSpPr>
        <p:spPr/>
        <p:txBody>
          <a:bodyPr>
            <a:normAutofit fontScale="85000" lnSpcReduction="10000"/>
          </a:bodyPr>
          <a:lstStyle/>
          <a:p>
            <a:r>
              <a:rPr lang="en-US" sz="2400" dirty="0" smtClean="0"/>
              <a:t>Babies who require treatment for NAS with opiates should be cared for in a location where they can be monitored because opioids may cause respiratory depression. </a:t>
            </a:r>
          </a:p>
          <a:p>
            <a:pPr lvl="1"/>
            <a:r>
              <a:rPr lang="en-US" sz="2000" dirty="0" smtClean="0"/>
              <a:t>Admit baby to a nursery where they can be monitored during treatment</a:t>
            </a:r>
          </a:p>
          <a:p>
            <a:r>
              <a:rPr lang="en-US" sz="2400" baseline="0" dirty="0" smtClean="0"/>
              <a:t>Scoring should continue after the baby is started on pharmacologic therapy and scores should be used to guide the wean of the opiate. </a:t>
            </a:r>
            <a:endParaRPr lang="en-US" sz="2400" dirty="0" smtClean="0"/>
          </a:p>
          <a:p>
            <a:pPr lvl="1"/>
            <a:r>
              <a:rPr lang="en-US" sz="2000" dirty="0" smtClean="0"/>
              <a:t>Continue scoring every 4 hours with NAS assessment tool</a:t>
            </a:r>
          </a:p>
          <a:p>
            <a:r>
              <a:rPr lang="en-US" sz="2400" dirty="0" smtClean="0"/>
              <a:t>Use scores to guide management</a:t>
            </a:r>
          </a:p>
          <a:p>
            <a:r>
              <a:rPr lang="en-US" sz="2400" dirty="0" smtClean="0"/>
              <a:t>Symptom based approach</a:t>
            </a:r>
          </a:p>
          <a:p>
            <a:pPr lvl="1"/>
            <a:r>
              <a:rPr lang="en-US" sz="2000" dirty="0" smtClean="0"/>
              <a:t>Basic starting dose for all babies and then titrate up or down depending on NAS scores</a:t>
            </a:r>
          </a:p>
          <a:p>
            <a:pPr lvl="1"/>
            <a:r>
              <a:rPr lang="en-US" sz="2000" dirty="0" smtClean="0"/>
              <a:t>Score of 8 is typically used as threshold for increasing or decreasing dose</a:t>
            </a:r>
          </a:p>
          <a:p>
            <a:pPr lvl="1"/>
            <a:endParaRPr lang="en-US" dirty="0"/>
          </a:p>
        </p:txBody>
      </p:sp>
    </p:spTree>
    <p:extLst>
      <p:ext uri="{BB962C8B-B14F-4D97-AF65-F5344CB8AC3E}">
        <p14:creationId xmlns:p14="http://schemas.microsoft.com/office/powerpoint/2010/main" xmlns="" val="4222874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Protocol</a:t>
            </a:r>
            <a:endParaRPr lang="en-US" dirty="0">
              <a:solidFill>
                <a:srgbClr val="FFFF00"/>
              </a:solidFill>
            </a:endParaRPr>
          </a:p>
        </p:txBody>
      </p:sp>
      <p:sp>
        <p:nvSpPr>
          <p:cNvPr id="3" name="Content Placeholder 2"/>
          <p:cNvSpPr>
            <a:spLocks noGrp="1"/>
          </p:cNvSpPr>
          <p:nvPr>
            <p:ph idx="1"/>
          </p:nvPr>
        </p:nvSpPr>
        <p:spPr>
          <a:xfrm>
            <a:off x="457199" y="1981200"/>
            <a:ext cx="8229601" cy="4343400"/>
          </a:xfrm>
        </p:spPr>
        <p:txBody>
          <a:bodyPr>
            <a:normAutofit fontScale="85000" lnSpcReduction="20000"/>
          </a:bodyPr>
          <a:lstStyle/>
          <a:p>
            <a:pPr>
              <a:spcBef>
                <a:spcPts val="0"/>
              </a:spcBef>
            </a:pPr>
            <a:r>
              <a:rPr lang="en-US" sz="2600" dirty="0" smtClean="0"/>
              <a:t>Start pharmacologic treatment when 3 consecutive scores ≥ 8 or 2 consecutive scores ≥ 12</a:t>
            </a:r>
          </a:p>
          <a:p>
            <a:pPr lvl="1">
              <a:spcBef>
                <a:spcPts val="0"/>
              </a:spcBef>
            </a:pPr>
            <a:endParaRPr lang="en-US" sz="1000" dirty="0" smtClean="0"/>
          </a:p>
          <a:p>
            <a:pPr lvl="1">
              <a:spcBef>
                <a:spcPts val="0"/>
              </a:spcBef>
            </a:pPr>
            <a:r>
              <a:rPr lang="en-US" sz="2200" dirty="0" smtClean="0"/>
              <a:t>Start treatment with oral morphine 0.04 mg/kg every 3-4 hours</a:t>
            </a:r>
          </a:p>
          <a:p>
            <a:pPr lvl="1">
              <a:spcBef>
                <a:spcPts val="0"/>
              </a:spcBef>
            </a:pPr>
            <a:endParaRPr lang="en-US" sz="1000" dirty="0" smtClean="0"/>
          </a:p>
          <a:p>
            <a:pPr lvl="2">
              <a:spcBef>
                <a:spcPts val="0"/>
              </a:spcBef>
            </a:pPr>
            <a:r>
              <a:rPr lang="en-US" sz="1800" dirty="0" smtClean="0"/>
              <a:t>Increase dose by 0.02 mg/kg every 8 hours if scores continue to be ≥ 8 after treatment is started</a:t>
            </a:r>
          </a:p>
          <a:p>
            <a:pPr lvl="1">
              <a:spcBef>
                <a:spcPts val="0"/>
              </a:spcBef>
            </a:pPr>
            <a:endParaRPr lang="en-US" sz="1000" dirty="0" smtClean="0"/>
          </a:p>
          <a:p>
            <a:pPr lvl="1">
              <a:spcBef>
                <a:spcPts val="0"/>
              </a:spcBef>
            </a:pPr>
            <a:r>
              <a:rPr lang="en-US" sz="2200" dirty="0" smtClean="0"/>
              <a:t>Once symptoms are controlled maintain dose for 3 days</a:t>
            </a:r>
          </a:p>
          <a:p>
            <a:pPr lvl="1">
              <a:spcBef>
                <a:spcPts val="0"/>
              </a:spcBef>
            </a:pPr>
            <a:endParaRPr lang="en-US" sz="1000" dirty="0" smtClean="0"/>
          </a:p>
          <a:p>
            <a:pPr lvl="1">
              <a:spcBef>
                <a:spcPts val="0"/>
              </a:spcBef>
            </a:pPr>
            <a:r>
              <a:rPr lang="en-US" sz="2200" dirty="0" smtClean="0"/>
              <a:t>Wean morphine by 10-20% of initial dose every 2-3 days as tolerated</a:t>
            </a:r>
          </a:p>
          <a:p>
            <a:pPr lvl="1">
              <a:spcBef>
                <a:spcPts val="0"/>
              </a:spcBef>
            </a:pPr>
            <a:endParaRPr lang="en-US" sz="1000" dirty="0" smtClean="0"/>
          </a:p>
          <a:p>
            <a:pPr lvl="1">
              <a:spcBef>
                <a:spcPts val="0"/>
              </a:spcBef>
            </a:pPr>
            <a:r>
              <a:rPr lang="en-US" sz="2200" dirty="0" smtClean="0"/>
              <a:t>If symptoms recur, increase dose to previous dose that controlled symptoms and continue for 24-48 before resuming wean</a:t>
            </a:r>
            <a:endParaRPr lang="en-US" sz="900" dirty="0" smtClean="0"/>
          </a:p>
          <a:p>
            <a:pPr lvl="1">
              <a:spcBef>
                <a:spcPts val="0"/>
              </a:spcBef>
            </a:pPr>
            <a:endParaRPr lang="en-US" sz="2200" dirty="0" smtClean="0"/>
          </a:p>
          <a:p>
            <a:pPr lvl="1">
              <a:spcBef>
                <a:spcPts val="0"/>
              </a:spcBef>
            </a:pPr>
            <a:r>
              <a:rPr lang="en-US" sz="2200" dirty="0" smtClean="0"/>
              <a:t>When at low dose 0.05 mg increase dosing interval</a:t>
            </a:r>
          </a:p>
          <a:p>
            <a:pPr lvl="1">
              <a:spcBef>
                <a:spcPts val="0"/>
              </a:spcBef>
            </a:pPr>
            <a:endParaRPr lang="en-US" sz="900" dirty="0" smtClean="0"/>
          </a:p>
          <a:p>
            <a:pPr lvl="1">
              <a:spcBef>
                <a:spcPts val="0"/>
              </a:spcBef>
            </a:pPr>
            <a:r>
              <a:rPr lang="en-US" sz="2200" dirty="0" smtClean="0"/>
              <a:t>Consider discontinuing morphine when stable on 0.05 mg every 6-8 hours</a:t>
            </a:r>
          </a:p>
        </p:txBody>
      </p:sp>
    </p:spTree>
    <p:extLst>
      <p:ext uri="{BB962C8B-B14F-4D97-AF65-F5344CB8AC3E}">
        <p14:creationId xmlns:p14="http://schemas.microsoft.com/office/powerpoint/2010/main" xmlns="" val="2587313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Adjunctive Therapy</a:t>
            </a:r>
            <a:endParaRPr lang="en-US" dirty="0"/>
          </a:p>
        </p:txBody>
      </p:sp>
      <p:sp>
        <p:nvSpPr>
          <p:cNvPr id="3" name="Content Placeholder 2"/>
          <p:cNvSpPr>
            <a:spLocks noGrp="1"/>
          </p:cNvSpPr>
          <p:nvPr>
            <p:ph idx="1"/>
          </p:nvPr>
        </p:nvSpPr>
        <p:spPr/>
        <p:txBody>
          <a:bodyPr>
            <a:noAutofit/>
          </a:bodyPr>
          <a:lstStyle/>
          <a:p>
            <a:r>
              <a:rPr lang="en-US" sz="2800" dirty="0" smtClean="0"/>
              <a:t>Adjunctive therapy</a:t>
            </a:r>
            <a:r>
              <a:rPr lang="en-US" sz="2800" baseline="0" dirty="0" smtClean="0"/>
              <a:t> may be used as a standard practice in nurseries or on a case by case basis. </a:t>
            </a:r>
          </a:p>
          <a:p>
            <a:r>
              <a:rPr lang="en-US" sz="2800" dirty="0" smtClean="0"/>
              <a:t>The two most commonly used adjunctive medications are phenobarbital and clonidine.</a:t>
            </a:r>
            <a:endParaRPr lang="en-US" sz="2800" dirty="0"/>
          </a:p>
          <a:p>
            <a:pPr lvl="1"/>
            <a:r>
              <a:rPr lang="en-US" sz="2400" dirty="0" smtClean="0"/>
              <a:t>These medications c</a:t>
            </a:r>
            <a:r>
              <a:rPr lang="en-US" sz="2400" baseline="0" dirty="0" smtClean="0"/>
              <a:t>an be helpful in babies who are difficult to control on morphine or methadone alone and can be helpful in babies who have had multiple drug exposures. </a:t>
            </a:r>
          </a:p>
          <a:p>
            <a:r>
              <a:rPr lang="en-US" sz="2800" dirty="0" smtClean="0"/>
              <a:t>Phenobarbital and Clonidine both have advantages and disadvantages. </a:t>
            </a:r>
          </a:p>
        </p:txBody>
      </p:sp>
    </p:spTree>
    <p:extLst>
      <p:ext uri="{BB962C8B-B14F-4D97-AF65-F5344CB8AC3E}">
        <p14:creationId xmlns:p14="http://schemas.microsoft.com/office/powerpoint/2010/main" xmlns="" val="1365295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of the Family</a:t>
            </a:r>
            <a:endParaRPr lang="en-US" dirty="0"/>
          </a:p>
        </p:txBody>
      </p:sp>
      <p:sp>
        <p:nvSpPr>
          <p:cNvPr id="3" name="Content Placeholder 2"/>
          <p:cNvSpPr>
            <a:spLocks noGrp="1"/>
          </p:cNvSpPr>
          <p:nvPr>
            <p:ph idx="1"/>
          </p:nvPr>
        </p:nvSpPr>
        <p:spPr/>
        <p:txBody>
          <a:bodyPr/>
          <a:lstStyle/>
          <a:p>
            <a:r>
              <a:rPr lang="en-US" dirty="0" smtClean="0"/>
              <a:t>Antenatal Counseling</a:t>
            </a:r>
          </a:p>
          <a:p>
            <a:pPr lvl="1"/>
            <a:r>
              <a:rPr lang="en-US" dirty="0" smtClean="0"/>
              <a:t>Expected clinical course</a:t>
            </a:r>
          </a:p>
          <a:p>
            <a:pPr lvl="1"/>
            <a:r>
              <a:rPr lang="en-US" dirty="0" smtClean="0"/>
              <a:t>Discuss breastfeeding</a:t>
            </a:r>
          </a:p>
          <a:p>
            <a:pPr lvl="1"/>
            <a:r>
              <a:rPr lang="en-US" dirty="0" smtClean="0"/>
              <a:t>Answer questions</a:t>
            </a:r>
          </a:p>
          <a:p>
            <a:r>
              <a:rPr lang="en-US" dirty="0" smtClean="0"/>
              <a:t>Encourage rooming in</a:t>
            </a:r>
          </a:p>
          <a:p>
            <a:r>
              <a:rPr lang="en-US" dirty="0" smtClean="0"/>
              <a:t>Involve parents in scoring</a:t>
            </a:r>
          </a:p>
          <a:p>
            <a:r>
              <a:rPr lang="en-US" dirty="0" smtClean="0"/>
              <a:t>Educate parents about NAS</a:t>
            </a:r>
            <a:endParaRPr lang="en-US"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47</a:t>
            </a:fld>
            <a:endParaRPr lang="en-US"/>
          </a:p>
        </p:txBody>
      </p:sp>
    </p:spTree>
    <p:extLst>
      <p:ext uri="{BB962C8B-B14F-4D97-AF65-F5344CB8AC3E}">
        <p14:creationId xmlns:p14="http://schemas.microsoft.com/office/powerpoint/2010/main" xmlns="" val="2915478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 to Home: No/Minimal NAS</a:t>
            </a:r>
            <a:endParaRPr lang="en-US" dirty="0"/>
          </a:p>
        </p:txBody>
      </p:sp>
      <p:sp>
        <p:nvSpPr>
          <p:cNvPr id="3" name="Content Placeholder 2"/>
          <p:cNvSpPr>
            <a:spLocks noGrp="1"/>
          </p:cNvSpPr>
          <p:nvPr>
            <p:ph idx="1"/>
          </p:nvPr>
        </p:nvSpPr>
        <p:spPr/>
        <p:txBody>
          <a:bodyPr/>
          <a:lstStyle/>
          <a:p>
            <a:r>
              <a:rPr lang="en-US" dirty="0" smtClean="0"/>
              <a:t>Observe for 5 days for longer acting opiates and </a:t>
            </a:r>
            <a:r>
              <a:rPr lang="en-US" dirty="0" err="1" smtClean="0"/>
              <a:t>polydrug</a:t>
            </a:r>
            <a:r>
              <a:rPr lang="en-US" dirty="0" smtClean="0"/>
              <a:t> exposures</a:t>
            </a:r>
          </a:p>
          <a:p>
            <a:r>
              <a:rPr lang="en-US" dirty="0" smtClean="0"/>
              <a:t>Observe for 3 days for shorter acting opiates</a:t>
            </a:r>
          </a:p>
          <a:p>
            <a:r>
              <a:rPr lang="en-US" dirty="0" smtClean="0"/>
              <a:t>Early discharge at 24-48 hours is not recommended in this population</a:t>
            </a:r>
            <a:endParaRPr lang="en-US"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48</a:t>
            </a:fld>
            <a:endParaRPr lang="en-US"/>
          </a:p>
        </p:txBody>
      </p:sp>
    </p:spTree>
    <p:extLst>
      <p:ext uri="{BB962C8B-B14F-4D97-AF65-F5344CB8AC3E}">
        <p14:creationId xmlns:p14="http://schemas.microsoft.com/office/powerpoint/2010/main" xmlns="" val="1562163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 to Home after Treatment</a:t>
            </a:r>
            <a:endParaRPr lang="en-US" dirty="0"/>
          </a:p>
        </p:txBody>
      </p:sp>
      <p:sp>
        <p:nvSpPr>
          <p:cNvPr id="3" name="Content Placeholder 2"/>
          <p:cNvSpPr>
            <a:spLocks noGrp="1"/>
          </p:cNvSpPr>
          <p:nvPr>
            <p:ph idx="1"/>
          </p:nvPr>
        </p:nvSpPr>
        <p:spPr/>
        <p:txBody>
          <a:bodyPr/>
          <a:lstStyle/>
          <a:p>
            <a:r>
              <a:rPr lang="en-US" dirty="0" smtClean="0"/>
              <a:t>Stable off medication for 48-72 hours</a:t>
            </a:r>
          </a:p>
          <a:p>
            <a:r>
              <a:rPr lang="en-US" dirty="0" smtClean="0"/>
              <a:t>Family service and parental issues addressed</a:t>
            </a:r>
          </a:p>
          <a:p>
            <a:r>
              <a:rPr lang="en-US" dirty="0" smtClean="0"/>
              <a:t>Appropriate follow up arranged</a:t>
            </a:r>
            <a:endParaRPr lang="en-US" dirty="0"/>
          </a:p>
        </p:txBody>
      </p:sp>
      <p:sp>
        <p:nvSpPr>
          <p:cNvPr id="4" name="Slide Number Placeholder 3"/>
          <p:cNvSpPr>
            <a:spLocks noGrp="1"/>
          </p:cNvSpPr>
          <p:nvPr>
            <p:ph type="sldNum" sz="quarter" idx="12"/>
          </p:nvPr>
        </p:nvSpPr>
        <p:spPr/>
        <p:txBody>
          <a:bodyPr/>
          <a:lstStyle/>
          <a:p>
            <a:fld id="{6CCD2CA5-B6CE-46F7-8B0D-82AB61DA7DE3}" type="slidenum">
              <a:rPr lang="en-US" smtClean="0"/>
              <a:pPr/>
              <a:t>49</a:t>
            </a:fld>
            <a:endParaRPr lang="en-US"/>
          </a:p>
        </p:txBody>
      </p:sp>
    </p:spTree>
    <p:extLst>
      <p:ext uri="{BB962C8B-B14F-4D97-AF65-F5344CB8AC3E}">
        <p14:creationId xmlns:p14="http://schemas.microsoft.com/office/powerpoint/2010/main" xmlns="" val="2450421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Problem:</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mong pregnant women:</a:t>
            </a:r>
          </a:p>
          <a:p>
            <a:pPr lvl="1"/>
            <a:r>
              <a:rPr lang="en-US" dirty="0" smtClean="0"/>
              <a:t>5.9% report use of illicit drugs </a:t>
            </a:r>
            <a:r>
              <a:rPr lang="en-US" sz="1800" dirty="0" smtClean="0"/>
              <a:t>(</a:t>
            </a:r>
            <a:r>
              <a:rPr lang="en-US" sz="1800" dirty="0" err="1" smtClean="0"/>
              <a:t>Samsa</a:t>
            </a:r>
            <a:r>
              <a:rPr lang="en-US" sz="1800" dirty="0" smtClean="0"/>
              <a:t>-NSHUD 2013)</a:t>
            </a:r>
          </a:p>
          <a:p>
            <a:pPr lvl="1"/>
            <a:r>
              <a:rPr lang="en-US" dirty="0" smtClean="0"/>
              <a:t>28% were prescribed at least one opioid pain reliever during pregnancy </a:t>
            </a:r>
            <a:r>
              <a:rPr lang="en-US" sz="1800" dirty="0" smtClean="0"/>
              <a:t>(Patrick 2015)</a:t>
            </a:r>
          </a:p>
          <a:p>
            <a:pPr lvl="2"/>
            <a:r>
              <a:rPr lang="en-US" dirty="0" smtClean="0"/>
              <a:t>96% were non-maintenance prescription opioids</a:t>
            </a:r>
          </a:p>
          <a:p>
            <a:pPr lvl="1"/>
            <a:r>
              <a:rPr lang="en-US" dirty="0" smtClean="0"/>
              <a:t>20% of women experience mood or anxiety disorders during pregnancy </a:t>
            </a:r>
            <a:r>
              <a:rPr lang="en-US" sz="1800" dirty="0" smtClean="0"/>
              <a:t>(Flynn 2006)</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xmlns="" val="41552434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53808"/>
          </a:xfrm>
        </p:spPr>
        <p:txBody>
          <a:bodyPr>
            <a:noAutofit/>
          </a:bodyPr>
          <a:lstStyle/>
          <a:p>
            <a:r>
              <a:rPr lang="en-US" dirty="0" smtClean="0"/>
              <a:t>References</a:t>
            </a:r>
            <a:endParaRPr lang="en-US" dirty="0"/>
          </a:p>
        </p:txBody>
      </p:sp>
      <p:sp>
        <p:nvSpPr>
          <p:cNvPr id="3" name="Content Placeholder 2"/>
          <p:cNvSpPr>
            <a:spLocks noGrp="1"/>
          </p:cNvSpPr>
          <p:nvPr>
            <p:ph idx="1"/>
          </p:nvPr>
        </p:nvSpPr>
        <p:spPr>
          <a:xfrm>
            <a:off x="246743" y="1295401"/>
            <a:ext cx="8592457" cy="5486399"/>
          </a:xfrm>
        </p:spPr>
        <p:txBody>
          <a:bodyPr>
            <a:noAutofit/>
          </a:bodyPr>
          <a:lstStyle/>
          <a:p>
            <a:pPr>
              <a:lnSpc>
                <a:spcPct val="80000"/>
              </a:lnSpc>
              <a:spcBef>
                <a:spcPts val="0"/>
              </a:spcBef>
              <a:spcAft>
                <a:spcPts val="1000"/>
              </a:spcAft>
            </a:pPr>
            <a:r>
              <a:rPr lang="en-US" sz="1200" dirty="0" smtClean="0"/>
              <a:t>CDC.  </a:t>
            </a:r>
            <a:r>
              <a:rPr lang="en-US" sz="1200" dirty="0"/>
              <a:t>Vital Signs: Overdoses of Prescription Opioid Pain Relievers and Other Drugs Among Women — United States, </a:t>
            </a:r>
            <a:r>
              <a:rPr lang="en-US" sz="1200" dirty="0" smtClean="0"/>
              <a:t>1999–2010.  </a:t>
            </a:r>
            <a:r>
              <a:rPr lang="en-US" sz="1200" i="1" dirty="0" smtClean="0"/>
              <a:t>Morbidity &amp; Mortality Weekly Report</a:t>
            </a:r>
            <a:r>
              <a:rPr lang="en-US" sz="1200" dirty="0" smtClean="0"/>
              <a:t>. 2013, July  5:62(26</a:t>
            </a:r>
            <a:r>
              <a:rPr lang="en-US" sz="1200" dirty="0"/>
              <a:t>);</a:t>
            </a:r>
            <a:r>
              <a:rPr lang="en-US" sz="1200" dirty="0" smtClean="0"/>
              <a:t>537-542</a:t>
            </a:r>
          </a:p>
          <a:p>
            <a:pPr>
              <a:lnSpc>
                <a:spcPct val="80000"/>
              </a:lnSpc>
              <a:spcBef>
                <a:spcPts val="0"/>
              </a:spcBef>
              <a:spcAft>
                <a:spcPts val="1000"/>
              </a:spcAft>
            </a:pPr>
            <a:r>
              <a:rPr lang="en-US" sz="1200" dirty="0" smtClean="0"/>
              <a:t>Chisholm MS et al. Relationship between cigarette use and mood/anxiety disorders among pregnant and methadone maintained patients. Am J of Addiction. 2009;18:422-429</a:t>
            </a:r>
          </a:p>
          <a:p>
            <a:pPr>
              <a:lnSpc>
                <a:spcPct val="80000"/>
              </a:lnSpc>
              <a:spcBef>
                <a:spcPts val="0"/>
              </a:spcBef>
              <a:spcAft>
                <a:spcPts val="1000"/>
              </a:spcAft>
            </a:pPr>
            <a:r>
              <a:rPr lang="en-US" sz="1200" dirty="0" smtClean="0"/>
              <a:t>Finnegan LP et al. Neonatal Abstinence Syndrome: Assessment and Management. Addictive Diseases. 1975;2(1):141-158</a:t>
            </a:r>
          </a:p>
          <a:p>
            <a:pPr>
              <a:lnSpc>
                <a:spcPct val="80000"/>
              </a:lnSpc>
              <a:spcBef>
                <a:spcPts val="0"/>
              </a:spcBef>
              <a:spcAft>
                <a:spcPts val="1000"/>
              </a:spcAft>
            </a:pPr>
            <a:r>
              <a:rPr lang="en-US" sz="1200" dirty="0">
                <a:hlinkClick r:id="rId3"/>
              </a:rPr>
              <a:t>Flynn HA, Blow FC, Marcus SM. Rates and predictors of depression treatment among pregnant women in hospital-affiliated obstetrics practices. General Hospital Psychiatry, Vol, 28, No. 4, July-August 2006, pp 289-29.</a:t>
            </a:r>
            <a:endParaRPr lang="en-US" sz="1200" dirty="0" smtClean="0"/>
          </a:p>
          <a:p>
            <a:pPr>
              <a:lnSpc>
                <a:spcPct val="80000"/>
              </a:lnSpc>
              <a:spcBef>
                <a:spcPts val="0"/>
              </a:spcBef>
              <a:spcAft>
                <a:spcPts val="1000"/>
              </a:spcAft>
            </a:pPr>
            <a:r>
              <a:rPr lang="en-US" sz="1200" dirty="0" smtClean="0"/>
              <a:t>Hudak ML et al. Neonatal Drug Withdrawal. Pediatrics. 2012;129(2):e540-e561</a:t>
            </a:r>
          </a:p>
          <a:p>
            <a:pPr>
              <a:lnSpc>
                <a:spcPct val="80000"/>
              </a:lnSpc>
              <a:spcBef>
                <a:spcPts val="0"/>
              </a:spcBef>
              <a:spcAft>
                <a:spcPts val="1000"/>
              </a:spcAft>
            </a:pPr>
            <a:r>
              <a:rPr lang="en-US" sz="1200" dirty="0" smtClean="0"/>
              <a:t>Jansson LM et al. The opioid exposed newborn: Assessment and pharmacologic management. Journal of Opioid Management. 2009;5(1):47-55</a:t>
            </a:r>
          </a:p>
          <a:p>
            <a:pPr>
              <a:lnSpc>
                <a:spcPct val="80000"/>
              </a:lnSpc>
              <a:spcBef>
                <a:spcPts val="0"/>
              </a:spcBef>
              <a:spcAft>
                <a:spcPts val="1000"/>
              </a:spcAft>
            </a:pPr>
            <a:r>
              <a:rPr lang="en-US" sz="1200" dirty="0" smtClean="0"/>
              <a:t>Johnston A. Neonatal Abstinence Syndrome Scoring: Guidelines for treatment with methadone. Scoring Tool Training MOTHER </a:t>
            </a:r>
            <a:r>
              <a:rPr lang="en-US" sz="1200" dirty="0"/>
              <a:t>s</a:t>
            </a:r>
            <a:r>
              <a:rPr lang="en-US" sz="1200" dirty="0" smtClean="0"/>
              <a:t>tudy 2006</a:t>
            </a:r>
          </a:p>
          <a:p>
            <a:pPr>
              <a:lnSpc>
                <a:spcPct val="80000"/>
              </a:lnSpc>
              <a:spcBef>
                <a:spcPts val="0"/>
              </a:spcBef>
              <a:spcAft>
                <a:spcPts val="1000"/>
              </a:spcAft>
            </a:pPr>
            <a:r>
              <a:rPr lang="en-US" sz="1200" dirty="0" smtClean="0"/>
              <a:t>Jones HE et al. Neonatal Abstinence Syndrome after methadone or buprenorphine exposure. NEJM. 2010;363(24):2320-2331</a:t>
            </a:r>
          </a:p>
          <a:p>
            <a:pPr>
              <a:lnSpc>
                <a:spcPct val="80000"/>
              </a:lnSpc>
              <a:spcBef>
                <a:spcPts val="0"/>
              </a:spcBef>
              <a:spcAft>
                <a:spcPts val="1000"/>
              </a:spcAft>
            </a:pPr>
            <a:r>
              <a:rPr lang="en-US" sz="1200" dirty="0" smtClean="0"/>
              <a:t>King JC. Substance Abuse in Pregnancy. A bigger problem than you think. Postgrad Medicine. 1997;102(3):149-150</a:t>
            </a:r>
          </a:p>
          <a:p>
            <a:pPr>
              <a:lnSpc>
                <a:spcPct val="80000"/>
              </a:lnSpc>
              <a:spcBef>
                <a:spcPts val="0"/>
              </a:spcBef>
              <a:spcAft>
                <a:spcPts val="1000"/>
              </a:spcAft>
            </a:pPr>
            <a:r>
              <a:rPr lang="en-US" sz="1200" dirty="0" smtClean="0"/>
              <a:t>Lambers DS and Clark KE. The maternal and fetal physiologic effects of nicotine. Semin Perinatol. 1996;20(2):115-26</a:t>
            </a:r>
          </a:p>
          <a:p>
            <a:pPr>
              <a:lnSpc>
                <a:spcPct val="80000"/>
              </a:lnSpc>
              <a:spcBef>
                <a:spcPts val="0"/>
              </a:spcBef>
              <a:spcAft>
                <a:spcPts val="1000"/>
              </a:spcAft>
            </a:pPr>
            <a:r>
              <a:rPr lang="en-US" sz="1200" dirty="0" smtClean="0"/>
              <a:t>Lipsitz PJ. A proposed narcotic withdrawal score for use with newborn infants. Clinical Pediatrics. 1975;14(6):592-594</a:t>
            </a:r>
          </a:p>
          <a:p>
            <a:pPr>
              <a:lnSpc>
                <a:spcPct val="80000"/>
              </a:lnSpc>
              <a:spcBef>
                <a:spcPts val="0"/>
              </a:spcBef>
              <a:spcAft>
                <a:spcPts val="1000"/>
              </a:spcAft>
            </a:pPr>
            <a:r>
              <a:rPr lang="en-US" sz="1200" dirty="0" smtClean="0"/>
              <a:t>Patrick SW et al. Prescription Opioid Epidemic and Infant Outcomes. Pediatrics 2015 135(5) </a:t>
            </a:r>
          </a:p>
          <a:p>
            <a:pPr>
              <a:lnSpc>
                <a:spcPct val="80000"/>
              </a:lnSpc>
              <a:spcBef>
                <a:spcPts val="0"/>
              </a:spcBef>
              <a:spcAft>
                <a:spcPts val="1000"/>
              </a:spcAft>
            </a:pPr>
            <a:r>
              <a:rPr lang="en-US" sz="1200" dirty="0" smtClean="0"/>
              <a:t>Patrick SW et al. Incidence and Geographic distribution of NAS: United States 2009 to 2012. J </a:t>
            </a:r>
            <a:r>
              <a:rPr lang="en-US" sz="1200" dirty="0" err="1" smtClean="0"/>
              <a:t>Perinatol</a:t>
            </a:r>
            <a:r>
              <a:rPr lang="en-US" sz="1200" dirty="0" smtClean="0"/>
              <a:t> 2015</a:t>
            </a:r>
          </a:p>
          <a:p>
            <a:pPr>
              <a:lnSpc>
                <a:spcPct val="80000"/>
              </a:lnSpc>
              <a:spcBef>
                <a:spcPts val="0"/>
              </a:spcBef>
              <a:spcAft>
                <a:spcPts val="1000"/>
              </a:spcAft>
            </a:pPr>
            <a:r>
              <a:rPr lang="en-US" sz="1200" dirty="0" smtClean="0"/>
              <a:t>Substance Abuse and Mental Health Services Administration. </a:t>
            </a:r>
            <a:r>
              <a:rPr lang="en-US" sz="1200" i="1" dirty="0" smtClean="0"/>
              <a:t>Results from the 2009 National Survey on Drug Use    and Health: Vol 1: Summary of National Findings</a:t>
            </a:r>
            <a:r>
              <a:rPr lang="en-US" sz="1200" dirty="0" smtClean="0"/>
              <a:t> 2010</a:t>
            </a:r>
          </a:p>
          <a:p>
            <a:pPr>
              <a:lnSpc>
                <a:spcPct val="80000"/>
              </a:lnSpc>
              <a:spcBef>
                <a:spcPts val="0"/>
              </a:spcBef>
              <a:spcAft>
                <a:spcPts val="1000"/>
              </a:spcAft>
            </a:pPr>
            <a:r>
              <a:rPr lang="en-US" sz="1200" dirty="0" smtClean="0"/>
              <a:t>Zimmerman-Baer U et al. Finnegan Neonatal Abstinence scoring system: normal values for first 3 days                      and weeks 5-6 in non-addicted infants. Addiction. 2010;105(3):524-528</a:t>
            </a:r>
          </a:p>
          <a:p>
            <a:pPr>
              <a:lnSpc>
                <a:spcPct val="80000"/>
              </a:lnSpc>
              <a:spcBef>
                <a:spcPts val="0"/>
              </a:spcBef>
              <a:spcAft>
                <a:spcPts val="1000"/>
              </a:spcAft>
            </a:pPr>
            <a:endParaRPr lang="en-US" sz="1200" dirty="0" smtClean="0"/>
          </a:p>
        </p:txBody>
      </p:sp>
    </p:spTree>
    <p:extLst>
      <p:ext uri="{BB962C8B-B14F-4D97-AF65-F5344CB8AC3E}">
        <p14:creationId xmlns:p14="http://schemas.microsoft.com/office/powerpoint/2010/main" xmlns="" val="3213941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1981200"/>
            <a:ext cx="8001000" cy="1066800"/>
          </a:xfrm>
        </p:spPr>
        <p:txBody>
          <a:bodyPr/>
          <a:lstStyle/>
          <a:p>
            <a:pPr algn="ctr"/>
            <a:r>
              <a:rPr lang="en-US" dirty="0" smtClean="0">
                <a:solidFill>
                  <a:schemeClr val="bg1"/>
                </a:solidFill>
              </a:rPr>
              <a:t>Questions</a:t>
            </a:r>
            <a:endParaRPr lang="en-US" dirty="0">
              <a:solidFill>
                <a:schemeClr val="bg1"/>
              </a:solidFill>
            </a:endParaRPr>
          </a:p>
        </p:txBody>
      </p:sp>
      <p:sp>
        <p:nvSpPr>
          <p:cNvPr id="7" name="Subtitle 6"/>
          <p:cNvSpPr>
            <a:spLocks noGrp="1"/>
          </p:cNvSpPr>
          <p:nvPr>
            <p:ph type="subTitle" idx="1"/>
          </p:nvPr>
        </p:nvSpPr>
        <p:spPr>
          <a:xfrm>
            <a:off x="612775" y="3429000"/>
            <a:ext cx="7997825" cy="2438400"/>
          </a:xfrm>
        </p:spPr>
        <p:txBody>
          <a:bodyPr/>
          <a:lstStyle/>
          <a:p>
            <a:pPr>
              <a:spcBef>
                <a:spcPts val="0"/>
              </a:spcBef>
            </a:pPr>
            <a:r>
              <a:rPr lang="en-US" dirty="0"/>
              <a:t>Elizabeth Goetz MD MPH</a:t>
            </a:r>
          </a:p>
          <a:p>
            <a:pPr>
              <a:spcBef>
                <a:spcPts val="0"/>
              </a:spcBef>
            </a:pPr>
            <a:r>
              <a:rPr lang="en-US" dirty="0"/>
              <a:t>Department of Pediatrics</a:t>
            </a:r>
          </a:p>
          <a:p>
            <a:pPr>
              <a:spcBef>
                <a:spcPts val="0"/>
              </a:spcBef>
            </a:pPr>
            <a:r>
              <a:rPr lang="en-US" dirty="0"/>
              <a:t>University of Wisconsin </a:t>
            </a:r>
            <a:r>
              <a:rPr lang="en-US" dirty="0" smtClean="0"/>
              <a:t>– Madison</a:t>
            </a:r>
          </a:p>
          <a:p>
            <a:pPr>
              <a:spcBef>
                <a:spcPts val="0"/>
              </a:spcBef>
            </a:pPr>
            <a:r>
              <a:rPr lang="en-US" dirty="0" smtClean="0"/>
              <a:t>Meriter Hospital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57800" y="5420556"/>
            <a:ext cx="2895600" cy="1095983"/>
          </a:xfrm>
          <a:prstGeom prst="rect">
            <a:avLst/>
          </a:prstGeom>
        </p:spPr>
      </p:pic>
    </p:spTree>
    <p:extLst>
      <p:ext uri="{BB962C8B-B14F-4D97-AF65-F5344CB8AC3E}">
        <p14:creationId xmlns:p14="http://schemas.microsoft.com/office/powerpoint/2010/main" xmlns="" val="1621437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Opioids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92534440"/>
              </p:ext>
            </p:extLst>
          </p:nvPr>
        </p:nvGraphicFramePr>
        <p:xfrm>
          <a:off x="457200" y="1676400"/>
          <a:ext cx="8229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6CCD2CA5-B6CE-46F7-8B0D-82AB61DA7DE3}" type="slidenum">
              <a:rPr lang="en-US" smtClean="0"/>
              <a:pPr/>
              <a:t>6</a:t>
            </a:fld>
            <a:endParaRPr lang="en-US"/>
          </a:p>
        </p:txBody>
      </p:sp>
      <p:sp>
        <p:nvSpPr>
          <p:cNvPr id="6" name="TextBox 5"/>
          <p:cNvSpPr txBox="1"/>
          <p:nvPr/>
        </p:nvSpPr>
        <p:spPr>
          <a:xfrm>
            <a:off x="4419600" y="6096000"/>
            <a:ext cx="2819400" cy="646331"/>
          </a:xfrm>
          <a:prstGeom prst="rect">
            <a:avLst/>
          </a:prstGeom>
          <a:noFill/>
        </p:spPr>
        <p:txBody>
          <a:bodyPr wrap="square" rtlCol="0">
            <a:spAutoFit/>
          </a:bodyPr>
          <a:lstStyle/>
          <a:p>
            <a:r>
              <a:rPr lang="en-US" dirty="0"/>
              <a:t>SAMSHA NSDUH 2013</a:t>
            </a:r>
          </a:p>
          <a:p>
            <a:endParaRPr lang="en-US" dirty="0"/>
          </a:p>
        </p:txBody>
      </p:sp>
    </p:spTree>
    <p:extLst>
      <p:ext uri="{BB962C8B-B14F-4D97-AF65-F5344CB8AC3E}">
        <p14:creationId xmlns:p14="http://schemas.microsoft.com/office/powerpoint/2010/main" xmlns="" val="74468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Autofit/>
          </a:bodyPr>
          <a:lstStyle/>
          <a:p>
            <a:r>
              <a:rPr lang="en-US" sz="2800" dirty="0"/>
              <a:t>Incidence of neonatal abstinence syndrome per 1000 hospital births in the United States, 2009 to 2012. </a:t>
            </a:r>
            <a:br>
              <a:rPr lang="en-US" sz="2800" dirty="0"/>
            </a:br>
            <a:endParaRPr lang="en-US" sz="2800" dirty="0"/>
          </a:p>
        </p:txBody>
      </p:sp>
      <p:pic>
        <p:nvPicPr>
          <p:cNvPr id="6" name="Content Placeholder 5" descr="Screen Shot 2015-05-23 at 1.48.38 PM.pn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438" t="84" r="-237" b="-719"/>
          <a:stretch/>
        </p:blipFill>
        <p:spPr>
          <a:xfrm>
            <a:off x="1371600" y="1828800"/>
            <a:ext cx="6286746" cy="4233575"/>
          </a:xfrm>
        </p:spPr>
      </p:pic>
      <p:sp>
        <p:nvSpPr>
          <p:cNvPr id="4" name="Slide Number Placeholder 3"/>
          <p:cNvSpPr>
            <a:spLocks noGrp="1"/>
          </p:cNvSpPr>
          <p:nvPr>
            <p:ph type="sldNum" sz="quarter" idx="12"/>
          </p:nvPr>
        </p:nvSpPr>
        <p:spPr/>
        <p:txBody>
          <a:bodyPr/>
          <a:lstStyle/>
          <a:p>
            <a:fld id="{6CCD2CA5-B6CE-46F7-8B0D-82AB61DA7DE3}" type="slidenum">
              <a:rPr lang="en-US" smtClean="0"/>
              <a:pPr/>
              <a:t>7</a:t>
            </a:fld>
            <a:endParaRPr lang="en-US"/>
          </a:p>
        </p:txBody>
      </p:sp>
      <p:sp>
        <p:nvSpPr>
          <p:cNvPr id="10" name="TextBox 9"/>
          <p:cNvSpPr txBox="1"/>
          <p:nvPr/>
        </p:nvSpPr>
        <p:spPr>
          <a:xfrm>
            <a:off x="4876800" y="6194704"/>
            <a:ext cx="2743200" cy="646331"/>
          </a:xfrm>
          <a:prstGeom prst="rect">
            <a:avLst/>
          </a:prstGeom>
          <a:noFill/>
        </p:spPr>
        <p:txBody>
          <a:bodyPr wrap="square" rtlCol="0">
            <a:spAutoFit/>
          </a:bodyPr>
          <a:lstStyle/>
          <a:p>
            <a:r>
              <a:rPr lang="en-US" dirty="0" smtClean="0"/>
              <a:t>Patrick, J </a:t>
            </a:r>
            <a:r>
              <a:rPr lang="en-US" dirty="0" err="1" smtClean="0"/>
              <a:t>Perinatol</a:t>
            </a:r>
            <a:r>
              <a:rPr lang="en-US" dirty="0" smtClean="0"/>
              <a:t> 2015</a:t>
            </a:r>
            <a:endParaRPr lang="en-US" dirty="0"/>
          </a:p>
          <a:p>
            <a:endParaRPr lang="en-US" dirty="0"/>
          </a:p>
        </p:txBody>
      </p:sp>
    </p:spTree>
    <p:extLst>
      <p:ext uri="{BB962C8B-B14F-4D97-AF65-F5344CB8AC3E}">
        <p14:creationId xmlns:p14="http://schemas.microsoft.com/office/powerpoint/2010/main" xmlns="" val="79086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 in Wisconsin</a:t>
            </a:r>
            <a:endParaRPr lang="en-US" dirty="0"/>
          </a:p>
        </p:txBody>
      </p:sp>
      <p:pic>
        <p:nvPicPr>
          <p:cNvPr id="6" name="Content Placeholder 5" descr="Screen Shot 2015-05-23 at 4.32.04 PM.pn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59" t="231" r="-702"/>
          <a:stretch/>
        </p:blipFill>
        <p:spPr>
          <a:xfrm>
            <a:off x="1066800" y="1828800"/>
            <a:ext cx="6772753" cy="4196532"/>
          </a:xfrm>
        </p:spPr>
      </p:pic>
      <p:sp>
        <p:nvSpPr>
          <p:cNvPr id="4" name="Slide Number Placeholder 3"/>
          <p:cNvSpPr>
            <a:spLocks noGrp="1"/>
          </p:cNvSpPr>
          <p:nvPr>
            <p:ph type="sldNum" sz="quarter" idx="12"/>
          </p:nvPr>
        </p:nvSpPr>
        <p:spPr/>
        <p:txBody>
          <a:bodyPr/>
          <a:lstStyle/>
          <a:p>
            <a:fld id="{6CCD2CA5-B6CE-46F7-8B0D-82AB61DA7DE3}" type="slidenum">
              <a:rPr lang="en-US" smtClean="0"/>
              <a:pPr/>
              <a:t>8</a:t>
            </a:fld>
            <a:endParaRPr lang="en-US"/>
          </a:p>
        </p:txBody>
      </p:sp>
      <p:sp>
        <p:nvSpPr>
          <p:cNvPr id="5" name="TextBox 4"/>
          <p:cNvSpPr txBox="1"/>
          <p:nvPr/>
        </p:nvSpPr>
        <p:spPr>
          <a:xfrm>
            <a:off x="2667000" y="6324600"/>
            <a:ext cx="5181600" cy="738664"/>
          </a:xfrm>
          <a:prstGeom prst="rect">
            <a:avLst/>
          </a:prstGeom>
          <a:noFill/>
        </p:spPr>
        <p:txBody>
          <a:bodyPr wrap="square" rtlCol="0">
            <a:spAutoFit/>
          </a:bodyPr>
          <a:lstStyle/>
          <a:p>
            <a:r>
              <a:rPr lang="en-US" sz="1200" dirty="0"/>
              <a:t>Prepared 3/3/2015 by Karina Atwell, MD UW‐Madison Preventive Medicine Resident </a:t>
            </a:r>
          </a:p>
          <a:p>
            <a:endParaRPr lang="en-US" dirty="0"/>
          </a:p>
        </p:txBody>
      </p:sp>
    </p:spTree>
    <p:extLst>
      <p:ext uri="{BB962C8B-B14F-4D97-AF65-F5344CB8AC3E}">
        <p14:creationId xmlns:p14="http://schemas.microsoft.com/office/powerpoint/2010/main" xmlns="" val="2458662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Prematurity and LBW in NAS</a:t>
            </a:r>
            <a:endParaRPr lang="en-US" dirty="0"/>
          </a:p>
        </p:txBody>
      </p:sp>
      <p:pic>
        <p:nvPicPr>
          <p:cNvPr id="5" name="Content Placeholder 4" descr="Screen Shot 2015-05-23 at 4.32.57 PM.pn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642" t="-500" r="231"/>
          <a:stretch/>
        </p:blipFill>
        <p:spPr>
          <a:xfrm>
            <a:off x="1524000" y="1981200"/>
            <a:ext cx="5863448" cy="4227891"/>
          </a:xfrm>
        </p:spPr>
      </p:pic>
      <p:sp>
        <p:nvSpPr>
          <p:cNvPr id="4" name="Slide Number Placeholder 3"/>
          <p:cNvSpPr>
            <a:spLocks noGrp="1"/>
          </p:cNvSpPr>
          <p:nvPr>
            <p:ph type="sldNum" sz="quarter" idx="12"/>
          </p:nvPr>
        </p:nvSpPr>
        <p:spPr/>
        <p:txBody>
          <a:bodyPr/>
          <a:lstStyle/>
          <a:p>
            <a:fld id="{6CCD2CA5-B6CE-46F7-8B0D-82AB61DA7DE3}" type="slidenum">
              <a:rPr lang="en-US" smtClean="0"/>
              <a:pPr/>
              <a:t>9</a:t>
            </a:fld>
            <a:endParaRPr lang="en-US"/>
          </a:p>
        </p:txBody>
      </p:sp>
      <p:sp>
        <p:nvSpPr>
          <p:cNvPr id="6" name="TextBox 5"/>
          <p:cNvSpPr txBox="1"/>
          <p:nvPr/>
        </p:nvSpPr>
        <p:spPr>
          <a:xfrm>
            <a:off x="3429000" y="6172200"/>
            <a:ext cx="4114800" cy="800219"/>
          </a:xfrm>
          <a:prstGeom prst="rect">
            <a:avLst/>
          </a:prstGeom>
          <a:noFill/>
        </p:spPr>
        <p:txBody>
          <a:bodyPr wrap="square" rtlCol="0">
            <a:spAutoFit/>
          </a:bodyPr>
          <a:lstStyle/>
          <a:p>
            <a:r>
              <a:rPr lang="en-US" sz="1400" dirty="0"/>
              <a:t>Prepared 3/3/2015 by Karina Atwell, MD UW‐Madison Preventive Medicine Resident </a:t>
            </a:r>
          </a:p>
          <a:p>
            <a:endParaRPr lang="en-US" dirty="0"/>
          </a:p>
        </p:txBody>
      </p:sp>
    </p:spTree>
    <p:extLst>
      <p:ext uri="{BB962C8B-B14F-4D97-AF65-F5344CB8AC3E}">
        <p14:creationId xmlns:p14="http://schemas.microsoft.com/office/powerpoint/2010/main" xmlns="" val="3794167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tyPoint Health PowerPoint Template - Classic">
  <a:themeElements>
    <a:clrScheme name="UnityPoint Health Color Palette">
      <a:dk1>
        <a:srgbClr val="00529B"/>
      </a:dk1>
      <a:lt1>
        <a:srgbClr val="FFFFFF"/>
      </a:lt1>
      <a:dk2>
        <a:srgbClr val="00529B"/>
      </a:dk2>
      <a:lt2>
        <a:srgbClr val="FFFFFF"/>
      </a:lt2>
      <a:accent1>
        <a:srgbClr val="00529B"/>
      </a:accent1>
      <a:accent2>
        <a:srgbClr val="008FBE"/>
      </a:accent2>
      <a:accent3>
        <a:srgbClr val="ED7700"/>
      </a:accent3>
      <a:accent4>
        <a:srgbClr val="9E1A96"/>
      </a:accent4>
      <a:accent5>
        <a:srgbClr val="00529B"/>
      </a:accent5>
      <a:accent6>
        <a:srgbClr val="008FBE"/>
      </a:accent6>
      <a:hlink>
        <a:srgbClr val="0000FF"/>
      </a:hlink>
      <a:folHlink>
        <a:srgbClr val="800080"/>
      </a:folHlink>
    </a:clrScheme>
    <a:fontScheme name="UnityPoi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981</TotalTime>
  <Words>3050</Words>
  <Application>Microsoft Office PowerPoint</Application>
  <PresentationFormat>On-screen Show (4:3)</PresentationFormat>
  <Paragraphs>417</Paragraphs>
  <Slides>51</Slides>
  <Notes>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UnityPoint Health PowerPoint Template - Classic</vt:lpstr>
      <vt:lpstr>The Problem of  Neonatal Abstinence Syndrome (NAS)</vt:lpstr>
      <vt:lpstr>Opioids in Pregnancy</vt:lpstr>
      <vt:lpstr>Neonatal Abstinence Syndrome (NAS)</vt:lpstr>
      <vt:lpstr>Illicit Substance Use</vt:lpstr>
      <vt:lpstr>Scope of the Problem:</vt:lpstr>
      <vt:lpstr>Sources of Opioids  </vt:lpstr>
      <vt:lpstr>Incidence of neonatal abstinence syndrome per 1000 hospital births in the United States, 2009 to 2012.  </vt:lpstr>
      <vt:lpstr>NAS in Wisconsin</vt:lpstr>
      <vt:lpstr>Prematurity and LBW in NAS</vt:lpstr>
      <vt:lpstr>Length of Stay</vt:lpstr>
      <vt:lpstr>Substance Use Patterns</vt:lpstr>
      <vt:lpstr>Neonatal Abstinence Syndrome</vt:lpstr>
      <vt:lpstr>Polydrug Exposure</vt:lpstr>
      <vt:lpstr>Maintenance Therapy</vt:lpstr>
      <vt:lpstr>Methadone</vt:lpstr>
      <vt:lpstr>Buprenorphine</vt:lpstr>
      <vt:lpstr>Methadone vs. Buprenorphine?</vt:lpstr>
      <vt:lpstr>Clinical Presentation of NAS</vt:lpstr>
      <vt:lpstr>Timing of Onset and Duration</vt:lpstr>
      <vt:lpstr>Differential Diagnosis</vt:lpstr>
      <vt:lpstr>Signs and Symptoms of NAS</vt:lpstr>
      <vt:lpstr>Modifiers of NAS</vt:lpstr>
      <vt:lpstr>NAS and Prematurity</vt:lpstr>
      <vt:lpstr>Identifying Newborns at Risk</vt:lpstr>
      <vt:lpstr>Assessing for NAS</vt:lpstr>
      <vt:lpstr>Modified Neonatal Abstinence Scoring Tool</vt:lpstr>
      <vt:lpstr>General Guides to Scoring</vt:lpstr>
      <vt:lpstr>CNS Symptoms </vt:lpstr>
      <vt:lpstr>Autonomic Disturbances</vt:lpstr>
      <vt:lpstr>Gastrointestinal Symptoms</vt:lpstr>
      <vt:lpstr>Breastfeeding and NAS</vt:lpstr>
      <vt:lpstr>Advantages of breastfeeding</vt:lpstr>
      <vt:lpstr>Transfer of Methadone into Breastmilk</vt:lpstr>
      <vt:lpstr>Buprenorphine and breastfeeding</vt:lpstr>
      <vt:lpstr>Encourage breastfeeding</vt:lpstr>
      <vt:lpstr>Consider breastfeeding</vt:lpstr>
      <vt:lpstr>Discourage breastfeeding:</vt:lpstr>
      <vt:lpstr>Contraindications to breastfeeding</vt:lpstr>
      <vt:lpstr>Treatment of NAS</vt:lpstr>
      <vt:lpstr>Supportive Care</vt:lpstr>
      <vt:lpstr>Ways to provide supportive care</vt:lpstr>
      <vt:lpstr>Treatment of NAS</vt:lpstr>
      <vt:lpstr>AAP Recommendations</vt:lpstr>
      <vt:lpstr>General Guidelines for Treatment</vt:lpstr>
      <vt:lpstr>Sample Protocol</vt:lpstr>
      <vt:lpstr>Adjunctive Therapy</vt:lpstr>
      <vt:lpstr>Care of the Family</vt:lpstr>
      <vt:lpstr>Transition to Home: No/Minimal NAS</vt:lpstr>
      <vt:lpstr>Transition to Home after Treatment</vt:lpstr>
      <vt:lpstr>References</vt:lpstr>
      <vt:lpstr>Questions</vt:lpstr>
    </vt:vector>
  </TitlesOfParts>
  <Company>Iowa Health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UnityPoint Health PowerPoint Template - Classic</dc:title>
  <dc:creator>UnityPoint Health</dc:creator>
  <cp:lastModifiedBy>Amanda Pelischek</cp:lastModifiedBy>
  <cp:revision>72</cp:revision>
  <dcterms:created xsi:type="dcterms:W3CDTF">2013-05-02T18:46:14Z</dcterms:created>
  <dcterms:modified xsi:type="dcterms:W3CDTF">2015-05-26T12:43:32Z</dcterms:modified>
</cp:coreProperties>
</file>